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0" r:id="rId3"/>
    <p:sldId id="263" r:id="rId4"/>
    <p:sldId id="264" r:id="rId5"/>
    <p:sldId id="301" r:id="rId6"/>
    <p:sldId id="257" r:id="rId7"/>
    <p:sldId id="258" r:id="rId8"/>
    <p:sldId id="302" r:id="rId9"/>
    <p:sldId id="270" r:id="rId10"/>
    <p:sldId id="324" r:id="rId11"/>
    <p:sldId id="303" r:id="rId12"/>
    <p:sldId id="325" r:id="rId13"/>
    <p:sldId id="274" r:id="rId14"/>
    <p:sldId id="259" r:id="rId15"/>
    <p:sldId id="326" r:id="rId16"/>
    <p:sldId id="335" r:id="rId17"/>
    <p:sldId id="306" r:id="rId18"/>
    <p:sldId id="334" r:id="rId19"/>
    <p:sldId id="279" r:id="rId20"/>
    <p:sldId id="333" r:id="rId21"/>
    <p:sldId id="280" r:id="rId22"/>
    <p:sldId id="336" r:id="rId23"/>
    <p:sldId id="308" r:id="rId24"/>
    <p:sldId id="309" r:id="rId25"/>
    <p:sldId id="311" r:id="rId26"/>
    <p:sldId id="310" r:id="rId27"/>
    <p:sldId id="284" r:id="rId28"/>
    <p:sldId id="314" r:id="rId29"/>
    <p:sldId id="305" r:id="rId30"/>
    <p:sldId id="313" r:id="rId31"/>
    <p:sldId id="315" r:id="rId32"/>
    <p:sldId id="316" r:id="rId33"/>
    <p:sldId id="292" r:id="rId34"/>
    <p:sldId id="293" r:id="rId35"/>
    <p:sldId id="294" r:id="rId36"/>
    <p:sldId id="295" r:id="rId37"/>
    <p:sldId id="296" r:id="rId38"/>
    <p:sldId id="261" r:id="rId39"/>
    <p:sldId id="318" r:id="rId40"/>
    <p:sldId id="319" r:id="rId41"/>
    <p:sldId id="320" r:id="rId42"/>
    <p:sldId id="327" r:id="rId43"/>
    <p:sldId id="328" r:id="rId44"/>
    <p:sldId id="322" r:id="rId45"/>
    <p:sldId id="323" r:id="rId46"/>
    <p:sldId id="298" r:id="rId47"/>
    <p:sldId id="297" r:id="rId48"/>
    <p:sldId id="329" r:id="rId49"/>
    <p:sldId id="331" r:id="rId50"/>
    <p:sldId id="332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969" autoAdjust="0"/>
  </p:normalViewPr>
  <p:slideViewPr>
    <p:cSldViewPr>
      <p:cViewPr varScale="1">
        <p:scale>
          <a:sx n="36" d="100"/>
          <a:sy n="36" d="100"/>
        </p:scale>
        <p:origin x="-159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B5FF-E1E4-481E-9AD1-62B8A4BAF45C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F95EF-3E19-4193-9A49-B38FC162B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95EF-3E19-4193-9A49-B38FC162B99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A77-B64A-480C-ABA7-75EE1C1DF14B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49B6-2B58-4379-85A8-1F6CF63BD00A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80D9-F3F1-48B8-9974-2076B66717D7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73E-2CA1-45C1-8561-3DD5771A793C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597A-60A3-4615-AA4C-4D100002AF07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B8BB-C6E9-409A-9389-00F5558F9809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B45E-7BD5-4727-9E02-7F035E4EF308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A16D-34A2-4B9A-928C-E6BCD36DE119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C919-727D-4104-A0CB-BFA376912F81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A178-A259-45C0-AEDB-5B11F61B840E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F72-E6A3-4CA3-B97B-91A72537EC54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E510-F1D3-401D-9443-26B192DFF1C6}" type="datetime1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86C1-330F-496A-AF44-B8FD9AB320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MIBIASE%20-%20Epid&#233;miologie.ppt" TargetMode="External"/><Relationship Id="rId2" Type="http://schemas.openxmlformats.org/officeDocument/2006/relationships/hyperlink" Target="AMIBIASE%20-%20Introduction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MIBIASE%20-%20Pathog&#233;nie.pp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MIBIASE%20-TRT.ppt" TargetMode="External"/><Relationship Id="rId2" Type="http://schemas.openxmlformats.org/officeDocument/2006/relationships/hyperlink" Target="AMIBIASE%20-%20Diagnostic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MIBIASE%20-%20Conclusion.pp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5400" b="1" i="1" dirty="0" smtClean="0"/>
              <a:t>AMOEBOSE (EX-AMIBIASE)</a:t>
            </a:r>
            <a:endParaRPr lang="fr-FR" sz="5400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3886200"/>
            <a:ext cx="6400800" cy="2186006"/>
          </a:xfrm>
          <a:ln w="571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Dr A.TOUAREF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Maitre –assistante en Maladies Infectieuses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CHU Annaba 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Année universitaire: 2019-2020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800" dirty="0" smtClean="0">
                <a:solidFill>
                  <a:schemeClr val="tx1"/>
                </a:solidFill>
              </a:rPr>
              <a:t>ameltouaref@yahoo.fr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" name="Image 3" descr="Résultat de recherche d'images pour &quot;université badji mokhtar annaba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2406650" cy="189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Schéma des différentes amibes</a:t>
            </a:r>
            <a:endParaRPr lang="fr-FR" dirty="0"/>
          </a:p>
        </p:txBody>
      </p:sp>
      <p:pic>
        <p:nvPicPr>
          <p:cNvPr id="4" name="Espace réservé du contenu 3" descr="http://doctor296.narod.ru/olderfiles/1/2009571315206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7620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TRANSMISSION</a:t>
            </a:r>
            <a:endParaRPr lang="fr-FR" sz="44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5720" y="1357298"/>
            <a:ext cx="840108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FR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    Maladie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du péril fécal</a:t>
            </a:r>
          </a:p>
          <a:p>
            <a:pPr>
              <a:spcBef>
                <a:spcPct val="50000"/>
              </a:spcBef>
            </a:pPr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3571876"/>
            <a:ext cx="2143140" cy="14287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57554" y="1785926"/>
            <a:ext cx="5357850" cy="1261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   DIRECTE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fr-FR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Inter-humaine</a:t>
            </a:r>
            <a:r>
              <a:rPr lang="fr-FR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3200" b="1" dirty="0" smtClean="0">
                <a:solidFill>
                  <a:schemeClr val="hlink"/>
                </a:solidFill>
                <a:latin typeface="Times New Roman" pitchFamily="18" charset="0"/>
              </a:rPr>
              <a:t>mains sales</a:t>
            </a:r>
            <a:r>
              <a:rPr lang="fr-FR" sz="3200" b="1" dirty="0" smtClean="0">
                <a:latin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</a:rPr>
              <a:t>( MANU PORTEE)</a:t>
            </a:r>
            <a:endParaRPr lang="fr-FR" b="1" dirty="0"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7554" y="3214686"/>
            <a:ext cx="5357850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   INDIRECTE: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</a:rPr>
              <a:t>Eaux de boisson et aliments souillés(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crudites</a:t>
            </a:r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</a:rPr>
              <a:t> et fruits)</a:t>
            </a:r>
            <a:endParaRPr lang="fr-FR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57554" y="5214950"/>
            <a:ext cx="5429288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</a:rPr>
              <a:t>sexuelles : pratiques </a:t>
            </a:r>
            <a:r>
              <a:rPr lang="fr-FR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oro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</a:rPr>
              <a:t> anales/homosexualité</a:t>
            </a:r>
            <a:endParaRPr lang="fr-FR" sz="3200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2178827" y="2321711"/>
            <a:ext cx="1000132" cy="9286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2178827" y="5179231"/>
            <a:ext cx="1000132" cy="9286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571736" y="4213230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 rot="18973192">
            <a:off x="-221351" y="2158899"/>
            <a:ext cx="371477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 DU PERIL FECAL ET MALADIE DES MAINS SALES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FREQUENCE ET REPARTITION GEOGRAPHIQUE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64360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Maladie </a:t>
            </a:r>
            <a:r>
              <a:rPr lang="fr-FR" b="1" dirty="0" smtClean="0">
                <a:solidFill>
                  <a:srgbClr val="FF0000"/>
                </a:solidFill>
              </a:rPr>
              <a:t>cosmopolite</a:t>
            </a:r>
            <a:r>
              <a:rPr lang="fr-FR" b="1" dirty="0" smtClean="0"/>
              <a:t>  mais touche essentiellement: </a:t>
            </a:r>
            <a:r>
              <a:rPr lang="fr-FR" b="1" dirty="0" smtClean="0">
                <a:solidFill>
                  <a:srgbClr val="FF0000"/>
                </a:solidFill>
              </a:rPr>
              <a:t>régions tropicales et intertropicales</a:t>
            </a:r>
          </a:p>
          <a:p>
            <a:endParaRPr lang="fr-FR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fr-FR" u="sng" dirty="0" smtClean="0"/>
              <a:t>- Dans les pays sous développés: </a:t>
            </a:r>
          </a:p>
          <a:p>
            <a:pPr>
              <a:buNone/>
            </a:pPr>
            <a:r>
              <a:rPr lang="fr-FR" dirty="0" smtClean="0"/>
              <a:t>         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endémique</a:t>
            </a:r>
            <a:r>
              <a:rPr lang="fr-FR" dirty="0" smtClean="0"/>
              <a:t> hygiène collective et individuelle insuffisante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fr-FR" u="sng" dirty="0" smtClean="0"/>
              <a:t>- Dans les pays développés: 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fr-FR" dirty="0" smtClean="0"/>
              <a:t>         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sporadique</a:t>
            </a:r>
            <a:r>
              <a:rPr lang="fr-FR" dirty="0" smtClean="0"/>
              <a:t> chez migrants,</a:t>
            </a:r>
          </a:p>
          <a:p>
            <a:endParaRPr lang="fr-FR" dirty="0" smtClean="0"/>
          </a:p>
          <a:p>
            <a:r>
              <a:rPr lang="fr-FR" b="1" dirty="0" smtClean="0"/>
              <a:t>Fréquence : - </a:t>
            </a:r>
            <a:r>
              <a:rPr lang="fr-FR" b="1" dirty="0" smtClean="0">
                <a:solidFill>
                  <a:srgbClr val="FF0000"/>
                </a:solidFill>
              </a:rPr>
              <a:t>90 % </a:t>
            </a:r>
            <a:r>
              <a:rPr lang="fr-FR" b="1" dirty="0" smtClean="0"/>
              <a:t>asymptomatiques (infestation)</a:t>
            </a:r>
          </a:p>
          <a:p>
            <a:pPr>
              <a:buNone/>
            </a:pPr>
            <a:r>
              <a:rPr lang="fr-FR" b="1" dirty="0" smtClean="0"/>
              <a:t>                          - </a:t>
            </a:r>
            <a:r>
              <a:rPr lang="fr-FR" b="1" dirty="0" smtClean="0">
                <a:solidFill>
                  <a:srgbClr val="FF0000"/>
                </a:solidFill>
              </a:rPr>
              <a:t>10 % </a:t>
            </a:r>
            <a:r>
              <a:rPr lang="fr-FR" b="1" dirty="0" smtClean="0"/>
              <a:t>symptomatiques  (maladie).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b="1" smtClean="0"/>
              <a:t>Répartition géographique de l'amoebose</a:t>
            </a:r>
          </a:p>
        </p:txBody>
      </p:sp>
      <p:pic>
        <p:nvPicPr>
          <p:cNvPr id="10243" name="Picture 2" descr="C:\Users\ibtec\Documents\Résidanat\Amibiase\Gastro. 2010\Fig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11338"/>
            <a:ext cx="8455025" cy="4546600"/>
          </a:xfr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29322" y="4429132"/>
            <a:ext cx="2571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1438" y="3286124"/>
            <a:ext cx="30003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PATHOGENIE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  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Péril fécal : ingestion de kystes murs</a:t>
            </a:r>
          </a:p>
          <a:p>
            <a:pPr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Lumière colique</a:t>
            </a:r>
          </a:p>
          <a:p>
            <a:pPr>
              <a:buNone/>
            </a:pPr>
            <a:r>
              <a:rPr lang="fr-FR" dirty="0" smtClean="0"/>
              <a:t>                                             </a:t>
            </a:r>
            <a:r>
              <a:rPr lang="fr-F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lyse de la coque kystique + multiplication</a:t>
            </a:r>
            <a:endParaRPr lang="fr-F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dirty="0" smtClean="0"/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AMOEBOSE INFESTATION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 minuta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                 </a:t>
            </a:r>
            <a:r>
              <a:rPr lang="fr-F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de risque</a:t>
            </a:r>
            <a:endParaRPr lang="fr-F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Kyste </a:t>
            </a:r>
            <a:r>
              <a:rPr lang="fr-FR" dirty="0" smtClean="0"/>
              <a:t>                                        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E.H.H</a:t>
            </a:r>
            <a:r>
              <a:rPr lang="fr-FR" dirty="0" smtClean="0"/>
              <a:t> (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AMOEBOSE MALADIE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sz="2000" dirty="0" smtClean="0"/>
              <a:t>Selles (Dissémination)                                   </a:t>
            </a:r>
            <a:r>
              <a:rPr lang="fr-FR" sz="1800" dirty="0" smtClean="0"/>
              <a:t>hématophage/  pouvoir nécrosant/invasif /abcès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                       selles(détruites ½ extérieur) </a:t>
            </a:r>
          </a:p>
          <a:p>
            <a:pPr>
              <a:buNone/>
            </a:pPr>
            <a:r>
              <a:rPr lang="fr-FR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coliques            hépatique/poumon…</a:t>
            </a:r>
            <a:endParaRPr lang="fr-FR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3786182" y="17144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>
            <a:off x="3786976" y="285670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0800000" flipV="1">
            <a:off x="1142976" y="3714752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786314" y="3714752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 flipV="1">
            <a:off x="5214942" y="535782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786578" y="5357826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3428198" y="4500570"/>
            <a:ext cx="142955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http://sites-test.uclouvain.be/stages-hygtrop/gentilini/2500%20Amibes/EPIDEM/P1600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214810" y="4000504"/>
            <a:ext cx="1071570" cy="78581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RESERVOIR NATUREL</a:t>
            </a:r>
            <a:endParaRPr lang="fr-FR" sz="44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62000" y="3141663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HOMME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3200400" y="2057400"/>
            <a:ext cx="1905000" cy="13716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3200400" y="3429000"/>
            <a:ext cx="198120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200400" y="3429000"/>
            <a:ext cx="1752600" cy="16002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9" name="Text Box 7" descr="Bouquet"/>
          <p:cNvSpPr txBox="1">
            <a:spLocks noChangeArrowheads="1"/>
          </p:cNvSpPr>
          <p:nvPr/>
        </p:nvSpPr>
        <p:spPr bwMode="auto">
          <a:xfrm>
            <a:off x="5410200" y="1700213"/>
            <a:ext cx="22098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i="1" dirty="0">
                <a:solidFill>
                  <a:srgbClr val="FF0000"/>
                </a:solidFill>
                <a:latin typeface="Times New Roman" pitchFamily="18" charset="0"/>
              </a:rPr>
              <a:t>MALADE</a:t>
            </a:r>
          </a:p>
        </p:txBody>
      </p:sp>
      <p:sp>
        <p:nvSpPr>
          <p:cNvPr id="3080" name="Text Box 8" descr="Marbre blanc"/>
          <p:cNvSpPr txBox="1">
            <a:spLocks noChangeArrowheads="1"/>
          </p:cNvSpPr>
          <p:nvPr/>
        </p:nvSpPr>
        <p:spPr bwMode="auto">
          <a:xfrm>
            <a:off x="5365750" y="3124200"/>
            <a:ext cx="35274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i="1" dirty="0">
                <a:solidFill>
                  <a:srgbClr val="FF0000"/>
                </a:solidFill>
                <a:latin typeface="Times New Roman" pitchFamily="18" charset="0"/>
              </a:rPr>
              <a:t>CONVALESCENT</a:t>
            </a:r>
          </a:p>
        </p:txBody>
      </p:sp>
      <p:sp>
        <p:nvSpPr>
          <p:cNvPr id="3081" name="Text Box 9" descr="Papier lettre"/>
          <p:cNvSpPr txBox="1">
            <a:spLocks noChangeArrowheads="1"/>
          </p:cNvSpPr>
          <p:nvPr/>
        </p:nvSpPr>
        <p:spPr bwMode="auto">
          <a:xfrm>
            <a:off x="5429256" y="4800600"/>
            <a:ext cx="3429000" cy="104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i="1" dirty="0">
                <a:solidFill>
                  <a:srgbClr val="FF0000"/>
                </a:solidFill>
                <a:latin typeface="Times New Roman" pitchFamily="18" charset="0"/>
              </a:rPr>
              <a:t>PORTEUR 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</a:rPr>
              <a:t>SAIN</a:t>
            </a:r>
          </a:p>
          <a:p>
            <a:pPr algn="ctr">
              <a:spcBef>
                <a:spcPct val="50000"/>
              </a:spcBef>
            </a:pP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Semeur de kystes</a:t>
            </a:r>
            <a:endParaRPr lang="fr-FR" sz="2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1472" y="5929330"/>
            <a:ext cx="7929618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E.H est éliminée dans les selles des sujets parasités sous formes kystiques ,très résistantes   peuvent survivre  plusieurs semaines en ½ extérieur humide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796908"/>
          </a:xfrm>
          <a:solidFill>
            <a:srgbClr val="FF0000"/>
          </a:solidFill>
        </p:spPr>
        <p:txBody>
          <a:bodyPr/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1/AMOEBOSE INFESTATION</a:t>
            </a:r>
          </a:p>
          <a:p>
            <a:pPr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2/AMOEBOSE COLIQUE</a:t>
            </a: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3/AMOEBOSE EXTRACOLIQUE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796908"/>
          </a:xfrm>
          <a:solidFill>
            <a:srgbClr val="FF0000"/>
          </a:solidFill>
        </p:spPr>
        <p:txBody>
          <a:bodyPr/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1/AMOEBOSE INFESTATION</a:t>
            </a:r>
          </a:p>
          <a:p>
            <a:pPr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2/AMOEBOSE COLIQUE</a:t>
            </a:r>
          </a:p>
          <a:p>
            <a:endParaRPr lang="fr-FR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3/AMOEBOSE EXTRACOLIQUE</a:t>
            </a:r>
            <a:endParaRPr lang="fr-FR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39860" y="381000"/>
            <a:ext cx="661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  1/ AMOEBOSE    INFESTATION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1142984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>
                <a:latin typeface="Times New Roman" pitchFamily="18" charset="0"/>
              </a:rPr>
              <a:t>  </a:t>
            </a:r>
            <a:r>
              <a:rPr lang="fr-FR" sz="2800" b="1" dirty="0" smtClean="0">
                <a:latin typeface="Times New Roman" pitchFamily="18" charset="0"/>
              </a:rPr>
              <a:t>Asymptomatique = forme de dissémination</a:t>
            </a:r>
            <a:endParaRPr lang="fr-FR" sz="2800" b="1" dirty="0">
              <a:latin typeface="Times New Roman" pitchFamily="18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</a:rPr>
              <a:t>Durée:  </a:t>
            </a:r>
            <a:r>
              <a:rPr lang="fr-FR" sz="2800" b="1" dirty="0">
                <a:latin typeface="Times New Roman" pitchFamily="18" charset="0"/>
              </a:rPr>
              <a:t>Période +/- prolongée 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</a:rPr>
              <a:t>quelques jours </a:t>
            </a:r>
            <a:r>
              <a:rPr lang="fr-FR" sz="2800" b="1" dirty="0" smtClean="0">
                <a:latin typeface="Times New Roman" pitchFamily="18" charset="0"/>
              </a:rPr>
              <a:t> quelques mois voir même </a:t>
            </a:r>
            <a:r>
              <a:rPr lang="fr-FR" sz="2800" b="1" dirty="0" err="1" smtClean="0">
                <a:latin typeface="Times New Roman" pitchFamily="18" charset="0"/>
              </a:rPr>
              <a:t>qlq</a:t>
            </a:r>
            <a:r>
              <a:rPr lang="fr-FR" sz="2800" b="1" dirty="0" smtClean="0">
                <a:latin typeface="Times New Roman" pitchFamily="18" charset="0"/>
              </a:rPr>
              <a:t> années</a:t>
            </a:r>
            <a:endParaRPr lang="fr-FR" sz="2800" b="1" dirty="0">
              <a:latin typeface="Times New Roman" pitchFamily="18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>
                <a:latin typeface="Times New Roman" pitchFamily="18" charset="0"/>
              </a:rPr>
              <a:t>  Diagnostic difficile</a:t>
            </a:r>
          </a:p>
          <a:p>
            <a:pPr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>
                <a:latin typeface="Times New Roman" pitchFamily="18" charset="0"/>
              </a:rPr>
              <a:t>  </a:t>
            </a:r>
            <a:r>
              <a:rPr lang="fr-FR" sz="2800" b="1" dirty="0" smtClean="0">
                <a:latin typeface="Times New Roman" pitchFamily="18" charset="0"/>
              </a:rPr>
              <a:t>Découverte fortuite : parasitologie des selles </a:t>
            </a:r>
            <a:endParaRPr lang="fr-FR" sz="2800" b="1" dirty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noFill/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OBJECTIFS DU COURS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8578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dirty="0" smtClean="0"/>
              <a:t>1/Connaitre l’agent causal de l’</a:t>
            </a:r>
            <a:r>
              <a:rPr lang="fr-FR" dirty="0" err="1" smtClean="0"/>
              <a:t>amoebose</a:t>
            </a:r>
            <a:endParaRPr lang="fr-FR" dirty="0" smtClean="0"/>
          </a:p>
          <a:p>
            <a:pPr>
              <a:lnSpc>
                <a:spcPct val="150000"/>
              </a:lnSpc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2/Connaitre  ses modes de transmission à  l’homme</a:t>
            </a:r>
          </a:p>
          <a:p>
            <a:pPr>
              <a:lnSpc>
                <a:spcPct val="150000"/>
              </a:lnSpc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3/Etre capable de  diagnostiquer une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amoebose</a:t>
            </a:r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fr-FR" sz="3200" dirty="0" smtClean="0"/>
              <a:t>4/Apprendre à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traiter </a:t>
            </a:r>
            <a:r>
              <a:rPr lang="fr-FR" sz="3200" dirty="0" smtClean="0"/>
              <a:t>et à surveiller l’évolution </a:t>
            </a:r>
          </a:p>
          <a:p>
            <a:pPr>
              <a:lnSpc>
                <a:spcPct val="150000"/>
              </a:lnSpc>
              <a:buNone/>
            </a:pPr>
            <a:r>
              <a:rPr lang="fr-FR" dirty="0" smtClean="0"/>
              <a:t>5/Savoir les moyens de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796908"/>
          </a:xfrm>
          <a:solidFill>
            <a:srgbClr val="FF0000"/>
          </a:solidFill>
        </p:spPr>
        <p:txBody>
          <a:bodyPr/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1/AMOEBOSE INFESTATION</a:t>
            </a:r>
          </a:p>
          <a:p>
            <a:pPr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2/AMOEBOSE COLIQUE</a:t>
            </a: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3/AMOEBOSE EXTRACOLIQUE</a:t>
            </a:r>
            <a:endParaRPr lang="fr-F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158" y="-24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2- AMOEBOSE MALADIE :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2.A-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266813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>
                <a:latin typeface="Times New Roman" pitchFamily="18" charset="0"/>
              </a:rPr>
              <a:t> TDD : </a:t>
            </a:r>
            <a:r>
              <a:rPr lang="fr-FR" sz="2800" b="1" dirty="0" err="1" smtClean="0">
                <a:solidFill>
                  <a:schemeClr val="tx2"/>
                </a:solidFill>
                <a:latin typeface="Times New Roman" pitchFamily="18" charset="0"/>
              </a:rPr>
              <a:t>Amoebose</a:t>
            </a:r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chemeClr val="tx2"/>
                </a:solidFill>
                <a:latin typeface="Times New Roman" pitchFamily="18" charset="0"/>
              </a:rPr>
              <a:t>colique aiguë </a:t>
            </a:r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</a:rPr>
              <a:t>(dysenterie amibienne)</a:t>
            </a:r>
            <a:endParaRPr lang="fr-FR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714488"/>
            <a:ext cx="8686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1-</a:t>
            </a:r>
            <a:r>
              <a:rPr lang="fr-FR" sz="2800" b="1" u="sng" dirty="0" smtClean="0">
                <a:latin typeface="Times New Roman" pitchFamily="18" charset="0"/>
              </a:rPr>
              <a:t> </a:t>
            </a:r>
            <a:r>
              <a:rPr lang="fr-FR" sz="2800" b="1" u="sng" dirty="0">
                <a:latin typeface="Times New Roman" pitchFamily="18" charset="0"/>
              </a:rPr>
              <a:t>Incubation </a:t>
            </a:r>
            <a:r>
              <a:rPr lang="fr-FR" sz="2800" b="1" dirty="0" smtClean="0">
                <a:latin typeface="Times New Roman" pitchFamily="18" charset="0"/>
              </a:rPr>
              <a:t>: Indéterminée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</a:t>
            </a:r>
            <a:r>
              <a:rPr lang="fr-FR" sz="2400" b="1" dirty="0" smtClean="0">
                <a:latin typeface="Times New Roman" pitchFamily="18" charset="0"/>
              </a:rPr>
              <a:t>Quelques </a:t>
            </a:r>
            <a:r>
              <a:rPr lang="fr-FR" sz="2400" b="1" dirty="0">
                <a:latin typeface="Times New Roman" pitchFamily="18" charset="0"/>
              </a:rPr>
              <a:t>jours à quelques </a:t>
            </a:r>
            <a:r>
              <a:rPr lang="fr-FR" sz="2400" b="1" dirty="0" smtClean="0">
                <a:latin typeface="Times New Roman" pitchFamily="18" charset="0"/>
              </a:rPr>
              <a:t>années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4127566"/>
            <a:ext cx="88582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2 -</a:t>
            </a:r>
            <a:r>
              <a:rPr lang="fr-FR" sz="2800" b="1" u="sng" dirty="0" smtClean="0">
                <a:latin typeface="Times New Roman" pitchFamily="18" charset="0"/>
              </a:rPr>
              <a:t> Début </a:t>
            </a:r>
            <a:r>
              <a:rPr lang="fr-FR" sz="2800" b="1" dirty="0" smtClean="0">
                <a:latin typeface="Times New Roman" pitchFamily="18" charset="0"/>
              </a:rPr>
              <a:t>: Brutal ou progressif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Prodromes</a:t>
            </a:r>
            <a:r>
              <a:rPr lang="fr-FR" sz="2800" b="1" dirty="0" smtClean="0">
                <a:latin typeface="Times New Roman" pitchFamily="18" charset="0"/>
              </a:rPr>
              <a:t> : - douleurs abdominales diffuses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- ballonnement abdominal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- asthénie – anorexie – malaise général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3010113"/>
            <a:ext cx="8715436" cy="106182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Facteurs favorisants 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surmenage, modification du régime alimentaire, changement de climat ou traitement antibiotique à large spectre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596" y="71414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2.A-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1214422"/>
            <a:ext cx="907256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3 –</a:t>
            </a:r>
            <a:r>
              <a:rPr lang="fr-FR" sz="2800" b="1" u="sng" dirty="0" smtClean="0">
                <a:latin typeface="Times New Roman" pitchFamily="18" charset="0"/>
              </a:rPr>
              <a:t> Etat </a:t>
            </a:r>
            <a:r>
              <a:rPr lang="fr-FR" sz="2800" b="1" dirty="0" smtClean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a- signes fonctionnels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fr-FR" sz="2800" b="1" dirty="0" smtClean="0">
                <a:latin typeface="Times New Roman" pitchFamily="18" charset="0"/>
              </a:rPr>
              <a:t>                                      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spontanées (colique)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</a:rPr>
              <a:t>Douleurs abdominales 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provoquées (colite bipolaire)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</a:rPr>
              <a:t> Epreinte : </a:t>
            </a:r>
            <a:r>
              <a:rPr lang="fr-FR" sz="1600" b="1" dirty="0" smtClean="0">
                <a:latin typeface="Times New Roman" pitchFamily="18" charset="0"/>
              </a:rPr>
              <a:t>douleurs traçantes suivant le cadre colique , se termine par envie impérieuse d’aller à la selle.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</a:rPr>
              <a:t> Ténesme : </a:t>
            </a:r>
            <a:r>
              <a:rPr lang="fr-FR" sz="1600" b="1" dirty="0" smtClean="0">
                <a:latin typeface="Times New Roman" pitchFamily="18" charset="0"/>
              </a:rPr>
              <a:t>contracture douloureuse du sphincter anal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</a:rPr>
              <a:t> Fréquence élevée des selles (10-15),qui deviennent rapidement </a:t>
            </a:r>
            <a:r>
              <a:rPr lang="fr-FR" sz="2800" b="1" dirty="0" err="1" smtClean="0">
                <a:latin typeface="Times New Roman" pitchFamily="18" charset="0"/>
              </a:rPr>
              <a:t>afécales</a:t>
            </a:r>
            <a:r>
              <a:rPr lang="fr-FR" sz="2800" b="1" dirty="0" smtClean="0">
                <a:latin typeface="Times New Roman" pitchFamily="18" charset="0"/>
              </a:rPr>
              <a:t> faites de glaires et de sang: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</a:rPr>
              <a:t>Crachat rectal </a:t>
            </a:r>
            <a:endParaRPr lang="fr-FR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4000496" y="2857496"/>
            <a:ext cx="357190" cy="1357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RÃ©sultat de recherche d'images pour &quot;colo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3" y="857232"/>
            <a:ext cx="2928927" cy="1714512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7" name="Ellipse 6"/>
          <p:cNvSpPr/>
          <p:nvPr/>
        </p:nvSpPr>
        <p:spPr>
          <a:xfrm>
            <a:off x="6572264" y="1714488"/>
            <a:ext cx="785818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429520" y="1928802"/>
            <a:ext cx="785818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596" y="71414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 2.A-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85828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3 –</a:t>
            </a:r>
            <a:r>
              <a:rPr lang="fr-FR" sz="2800" b="1" u="sng" dirty="0" smtClean="0">
                <a:latin typeface="Times New Roman" pitchFamily="18" charset="0"/>
              </a:rPr>
              <a:t> D’ état </a:t>
            </a:r>
            <a:r>
              <a:rPr lang="fr-FR" sz="2800" b="1" dirty="0" smtClean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b- signes physiques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b="1" dirty="0" smtClean="0">
                <a:latin typeface="Times New Roman" pitchFamily="18" charset="0"/>
              </a:rPr>
              <a:t>examen physique </a:t>
            </a:r>
            <a:r>
              <a:rPr lang="fr-FR" sz="2800" b="1" u="sng" dirty="0" smtClean="0">
                <a:latin typeface="Times New Roman" pitchFamily="18" charset="0"/>
              </a:rPr>
              <a:t>pauvre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</a:rPr>
              <a:t>   abdomen ballonné sensible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</a:rPr>
              <a:t>  cæcum étalé érectile ou </a:t>
            </a:r>
            <a:r>
              <a:rPr lang="fr-FR" sz="2800" b="1" dirty="0" err="1" smtClean="0">
                <a:latin typeface="Times New Roman" pitchFamily="18" charset="0"/>
              </a:rPr>
              <a:t>spasmé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</a:rPr>
              <a:t>   T.R : douloureux élimine un processus tumoral, doigtier revient </a:t>
            </a:r>
            <a:r>
              <a:rPr lang="fr-FR" sz="2800" b="1" dirty="0" err="1" smtClean="0">
                <a:latin typeface="Times New Roman" pitchFamily="18" charset="0"/>
              </a:rPr>
              <a:t>glairosanglant</a:t>
            </a:r>
            <a:r>
              <a:rPr lang="fr-FR" sz="2800" b="1" dirty="0" smtClean="0">
                <a:latin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</a:rPr>
              <a:t>foie de taille normale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800" b="1" dirty="0" smtClean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0034" y="71414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2.A -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" y="1071546"/>
            <a:ext cx="885828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3 –</a:t>
            </a:r>
            <a:r>
              <a:rPr lang="fr-FR" sz="2800" b="1" u="sng" dirty="0" smtClean="0">
                <a:latin typeface="Times New Roman" pitchFamily="18" charset="0"/>
              </a:rPr>
              <a:t> D’ état </a:t>
            </a:r>
            <a:r>
              <a:rPr lang="fr-FR" sz="2800" b="1" dirty="0" smtClean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c- signes généraux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- Etat général reste longtemps conservé</a:t>
            </a:r>
          </a:p>
          <a:p>
            <a:pPr>
              <a:spcBef>
                <a:spcPct val="50000"/>
              </a:spcBef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4400" b="1" dirty="0" smtClean="0">
                <a:solidFill>
                  <a:srgbClr val="FF0000"/>
                </a:solidFill>
                <a:latin typeface="Times New Roman" pitchFamily="18" charset="0"/>
              </a:rPr>
              <a:t>Absence de fièvre +++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fr-FR" sz="2800" b="1" dirty="0" smtClean="0">
                <a:latin typeface="Times New Roman" pitchFamily="18" charset="0"/>
              </a:rPr>
              <a:t>si fièvre =&gt; </a:t>
            </a:r>
            <a:r>
              <a:rPr lang="fr-FR" sz="2000" b="1" dirty="0" smtClean="0">
                <a:latin typeface="Times New Roman" pitchFamily="18" charset="0"/>
              </a:rPr>
              <a:t>rechercher une autre 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</a:rPr>
              <a:t>localisation/ou association d’autres germes </a:t>
            </a:r>
            <a:r>
              <a:rPr lang="fr-FR" sz="2000" b="1" dirty="0" smtClean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- pas de signes de déshydratation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71472" y="142853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2.A-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571612"/>
            <a:ext cx="88582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3 –</a:t>
            </a:r>
            <a:r>
              <a:rPr lang="fr-FR" sz="2800" b="1" u="sng" dirty="0" smtClean="0">
                <a:latin typeface="Times New Roman" pitchFamily="18" charset="0"/>
              </a:rPr>
              <a:t> D’ état </a:t>
            </a:r>
            <a:r>
              <a:rPr lang="fr-FR" sz="2800" b="1" dirty="0" smtClean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d- évolution</a:t>
            </a:r>
          </a:p>
          <a:p>
            <a:pPr>
              <a:spcBef>
                <a:spcPct val="50000"/>
              </a:spcBef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2893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Sous traitement : 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latin typeface="Times New Roman" pitchFamily="18" charset="0"/>
              </a:rPr>
              <a:t>           - guérison (amélioration des troubles digestifs en 2 à 3 jours)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Sans traitement : 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latin typeface="Times New Roman" pitchFamily="18" charset="0"/>
              </a:rPr>
              <a:t>     - rechutes fréquentes (malgré des rémissions)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latin typeface="Times New Roman" pitchFamily="18" charset="0"/>
              </a:rPr>
              <a:t>     - complications intestinales: hémorragies, perforations, nécrose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latin typeface="Times New Roman" pitchFamily="18" charset="0"/>
              </a:rPr>
              <a:t>     - autres localisations amibiennes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latin typeface="Times New Roman" pitchFamily="18" charset="0"/>
              </a:rPr>
              <a:t>     - risque élevée de séquelles </a:t>
            </a:r>
            <a:endParaRPr lang="fr-FR" sz="2400" b="1" dirty="0">
              <a:latin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0034" y="-13295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 2.A-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71470" y="-142900"/>
            <a:ext cx="9429816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</a:rPr>
              <a:t>Formes cliniques </a:t>
            </a:r>
            <a:r>
              <a:rPr lang="fr-FR" sz="2800" b="1" dirty="0" smtClean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1- Formes diarrhéiques aigues banales </a:t>
            </a:r>
            <a:r>
              <a:rPr lang="fr-FR" sz="2800" b="1" dirty="0" smtClean="0">
                <a:latin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</a:rPr>
              <a:t>très fréquentes 80% des cas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2- F . Suraigües malignes </a:t>
            </a:r>
            <a:r>
              <a:rPr lang="fr-FR" sz="2800" b="1" dirty="0" smtClean="0">
                <a:latin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</a:rPr>
              <a:t>terrain,  tous le colon , syndrome dysentérique gravissime hémorragie , perforation et péritonite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3-</a:t>
            </a: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F . Fébrile </a:t>
            </a:r>
            <a:r>
              <a:rPr lang="fr-FR" sz="2800" b="1" dirty="0" smtClean="0">
                <a:latin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</a:rPr>
              <a:t>associé à une diarrhée bactérienne notamment </a:t>
            </a:r>
            <a:r>
              <a:rPr lang="fr-FR" sz="2400" b="1" dirty="0" err="1" smtClean="0">
                <a:latin typeface="Times New Roman" pitchFamily="18" charset="0"/>
              </a:rPr>
              <a:t>Shigella</a:t>
            </a:r>
            <a:r>
              <a:rPr lang="fr-FR" sz="2400" b="1" dirty="0" smtClean="0">
                <a:latin typeface="Times New Roman" pitchFamily="18" charset="0"/>
              </a:rPr>
              <a:t>.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4- F. </a:t>
            </a:r>
            <a:r>
              <a:rPr lang="fr-FR" sz="2800" b="1" dirty="0" err="1" smtClean="0">
                <a:solidFill>
                  <a:srgbClr val="92D050"/>
                </a:solidFill>
                <a:latin typeface="Times New Roman" pitchFamily="18" charset="0"/>
              </a:rPr>
              <a:t>pseudotumorale</a:t>
            </a: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 (</a:t>
            </a:r>
            <a:r>
              <a:rPr lang="fr-FR" sz="2800" b="1" dirty="0" err="1" smtClean="0">
                <a:solidFill>
                  <a:srgbClr val="92D050"/>
                </a:solidFill>
                <a:latin typeface="Times New Roman" pitchFamily="18" charset="0"/>
              </a:rPr>
              <a:t>amoebome</a:t>
            </a: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) </a:t>
            </a:r>
            <a:r>
              <a:rPr lang="fr-FR" sz="2800" b="1" dirty="0" smtClean="0">
                <a:latin typeface="Times New Roman" pitchFamily="18" charset="0"/>
              </a:rPr>
              <a:t>: </a:t>
            </a:r>
            <a:r>
              <a:rPr lang="fr-FR" sz="2400" b="1" dirty="0" err="1" smtClean="0">
                <a:latin typeface="Times New Roman" pitchFamily="18" charset="0"/>
              </a:rPr>
              <a:t>ulcero</a:t>
            </a:r>
            <a:r>
              <a:rPr lang="fr-FR" sz="2400" b="1" dirty="0" smtClean="0">
                <a:latin typeface="Times New Roman" pitchFamily="18" charset="0"/>
              </a:rPr>
              <a:t>-</a:t>
            </a:r>
            <a:r>
              <a:rPr lang="fr-FR" sz="2400" b="1" dirty="0" err="1" smtClean="0">
                <a:latin typeface="Times New Roman" pitchFamily="18" charset="0"/>
              </a:rPr>
              <a:t>proliferative</a:t>
            </a:r>
            <a:r>
              <a:rPr lang="fr-FR" sz="2400" b="1" dirty="0" smtClean="0">
                <a:latin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</a:rPr>
              <a:t>sub</a:t>
            </a:r>
            <a:r>
              <a:rPr lang="fr-FR" sz="2400" b="1" dirty="0" smtClean="0">
                <a:latin typeface="Times New Roman" pitchFamily="18" charset="0"/>
              </a:rPr>
              <a:t> occlusion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solidFill>
                  <a:srgbClr val="92D050"/>
                </a:solidFill>
                <a:latin typeface="Times New Roman" pitchFamily="18" charset="0"/>
              </a:rPr>
              <a:t>5- Colite chronique post amibienne </a:t>
            </a:r>
            <a:r>
              <a:rPr lang="fr-FR" sz="2800" b="1" dirty="0" smtClean="0">
                <a:latin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</a:rPr>
              <a:t>ensemble de manifestations </a:t>
            </a:r>
            <a:r>
              <a:rPr lang="fr-FR" sz="2400" b="1" dirty="0" err="1" smtClean="0">
                <a:latin typeface="Times New Roman" pitchFamily="18" charset="0"/>
              </a:rPr>
              <a:t>séquellaires</a:t>
            </a:r>
            <a:r>
              <a:rPr lang="fr-FR" sz="2400" b="1" dirty="0" smtClean="0">
                <a:latin typeface="Times New Roman" pitchFamily="18" charset="0"/>
              </a:rPr>
              <a:t> II aires à des crises répétées de formes aigues</a:t>
            </a:r>
            <a:r>
              <a:rPr lang="fr-FR" sz="2000" b="1" dirty="0" smtClean="0">
                <a:latin typeface="Times New Roman" pitchFamily="18" charset="0"/>
              </a:rPr>
              <a:t>.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</a:pPr>
            <a:endParaRPr lang="fr-FR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857364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solidFill>
                  <a:srgbClr val="FFFF00"/>
                </a:solidFill>
              </a:rPr>
              <a:t>Selle </a:t>
            </a:r>
            <a:r>
              <a:rPr lang="fr-FR" dirty="0" err="1" smtClean="0">
                <a:solidFill>
                  <a:srgbClr val="FFFF00"/>
                </a:solidFill>
              </a:rPr>
              <a:t>glairo</a:t>
            </a:r>
            <a:r>
              <a:rPr lang="fr-FR" dirty="0" smtClean="0">
                <a:solidFill>
                  <a:srgbClr val="FFFF00"/>
                </a:solidFill>
              </a:rPr>
              <a:t>-sanglante d'</a:t>
            </a:r>
            <a:r>
              <a:rPr lang="fr-FR" dirty="0" err="1" smtClean="0">
                <a:solidFill>
                  <a:srgbClr val="FFFF00"/>
                </a:solidFill>
              </a:rPr>
              <a:t>amoebose</a:t>
            </a:r>
            <a:r>
              <a:rPr lang="fr-FR" dirty="0" smtClean="0">
                <a:solidFill>
                  <a:srgbClr val="FFFF00"/>
                </a:solidFill>
              </a:rPr>
              <a:t> aiguë</a:t>
            </a:r>
          </a:p>
        </p:txBody>
      </p:sp>
      <p:pic>
        <p:nvPicPr>
          <p:cNvPr id="8195" name="Picture 2" descr="C:\Users\ibtec\Documents\Résidanat\Amibiase\Gastro. 2010\Fig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012950"/>
            <a:ext cx="6072187" cy="4305300"/>
          </a:xfr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428660" y="48260"/>
            <a:ext cx="10287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 2.B -EXTRA COLIQUE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857364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500042"/>
            <a:ext cx="900115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 smtClean="0">
                <a:solidFill>
                  <a:srgbClr val="00FFFF"/>
                </a:solidFill>
                <a:latin typeface="Times New Roman" pitchFamily="18" charset="0"/>
              </a:rPr>
              <a:t>Amibiase hépatique</a:t>
            </a:r>
            <a:r>
              <a:rPr lang="fr-FR" sz="2800" b="1" dirty="0" smtClean="0">
                <a:latin typeface="Times New Roman" pitchFamily="18" charset="0"/>
              </a:rPr>
              <a:t> : Clinique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-Toujours secondaire à l’amibiase colique (accompagne ou succède à l’atteinte colique)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-Délai d’apparition 10 jours à 30 ans   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solidFill>
                  <a:srgbClr val="FFC000"/>
                </a:solidFill>
                <a:latin typeface="Times New Roman" pitchFamily="18" charset="0"/>
              </a:rPr>
              <a:t>         TABLEAU DE SUPPURATION PROFONDE</a:t>
            </a:r>
          </a:p>
          <a:p>
            <a:pPr marL="955675"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</a:rPr>
              <a:t>Fièvre irrégulière souvent intense avec AEG</a:t>
            </a:r>
          </a:p>
          <a:p>
            <a:pPr marL="955675"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</a:rPr>
              <a:t>Douleurs de l’HCD </a:t>
            </a:r>
            <a:r>
              <a:rPr lang="fr-FR" sz="2800" b="1" dirty="0" smtClean="0">
                <a:latin typeface="Times New Roman" pitchFamily="18" charset="0"/>
                <a:sym typeface="Wingdings" pitchFamily="2" charset="2"/>
              </a:rPr>
              <a:t> l’épaule en bretelle </a:t>
            </a:r>
          </a:p>
          <a:p>
            <a:pPr marL="955675"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  <a:sym typeface="Wingdings" pitchFamily="2" charset="2"/>
              </a:rPr>
              <a:t>Hépatomégalie franche et douloureuse</a:t>
            </a:r>
          </a:p>
          <a:p>
            <a:pPr marL="955675"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800" b="1" dirty="0" smtClean="0">
                <a:latin typeface="Times New Roman" pitchFamily="18" charset="0"/>
                <a:sym typeface="Wingdings" pitchFamily="2" charset="2"/>
              </a:rPr>
              <a:t>Parfois toux sèche (irritation phrénique)</a:t>
            </a:r>
          </a:p>
          <a:p>
            <a:pPr marL="955675"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fr-FR" sz="2800" b="1" dirty="0" smtClean="0">
              <a:latin typeface="Times New Roman" pitchFamily="18" charset="0"/>
              <a:sym typeface="Wingdings" pitchFamily="2" charset="2"/>
            </a:endParaRPr>
          </a:p>
          <a:p>
            <a:pPr marL="955675" lvl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2800" b="1" dirty="0" smtClean="0">
              <a:latin typeface="Times New Roman" pitchFamily="18" charset="0"/>
              <a:sym typeface="Wingdings" pitchFamily="2" charset="2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2800" b="1" dirty="0" smtClean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6143644"/>
            <a:ext cx="785818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</a:rPr>
              <a:t>Fièvre + Hépatalgie + HPM </a:t>
            </a:r>
            <a:r>
              <a:rPr lang="fr-FR" sz="2400" b="1" dirty="0" smtClean="0">
                <a:latin typeface="Times New Roman" pitchFamily="18" charset="0"/>
              </a:rPr>
              <a:t>= </a:t>
            </a:r>
            <a:r>
              <a:rPr lang="fr-FR" sz="2800" b="1" dirty="0" smtClean="0">
                <a:latin typeface="Times New Roman" pitchFamily="18" charset="0"/>
              </a:rPr>
              <a:t>triade de FONTON 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FF00"/>
                </a:solidFill>
              </a:rPr>
              <a:t>Multiples abcès coliques et hépatiques</a:t>
            </a:r>
          </a:p>
        </p:txBody>
      </p:sp>
      <p:pic>
        <p:nvPicPr>
          <p:cNvPr id="6147" name="Picture 2" descr="C:\Users\ibtec\Documents\Résidanat\Amibiase\Gastro. 2010\Fig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58938"/>
            <a:ext cx="7029450" cy="4770437"/>
          </a:xfr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0034" y="87791"/>
            <a:ext cx="8143932" cy="7078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/>
              <a:t>PLAN DU COURS</a:t>
            </a:r>
            <a:endParaRPr lang="fr-FR" sz="4000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785794"/>
            <a:ext cx="8534400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</a:rPr>
              <a:t>I - </a:t>
            </a:r>
            <a:r>
              <a:rPr lang="fr-FR" sz="2800" b="1" dirty="0" smtClean="0">
                <a:solidFill>
                  <a:schemeClr val="accent2"/>
                </a:solidFill>
                <a:latin typeface="Times New Roman" pitchFamily="18" charset="0"/>
                <a:hlinkClick r:id="rId2" action="ppaction://hlinkpres?slideindex=1&amp;slidetitle="/>
              </a:rPr>
              <a:t>INTRODUCTION</a:t>
            </a:r>
            <a:endParaRPr lang="fr-FR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</a:rPr>
              <a:t>II -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hlinkClick r:id="rId3" action="ppaction://hlinkpres?slideindex=1&amp;slidetitle="/>
              </a:rPr>
              <a:t>EPIDEMIOLOGIE</a:t>
            </a:r>
            <a:endParaRPr lang="fr-FR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1 - Agent causal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2 - Réservoir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3 - Transmission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4 - Modalités épidémiologiques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</a:rPr>
              <a:t>III - </a:t>
            </a:r>
            <a:r>
              <a:rPr lang="fr-FR" sz="2800" b="1" dirty="0" smtClean="0">
                <a:solidFill>
                  <a:srgbClr val="33CCCC"/>
                </a:solidFill>
                <a:latin typeface="Times New Roman" pitchFamily="18" charset="0"/>
                <a:hlinkClick r:id="rId4" action="ppaction://hlinkpres?slideindex=1&amp;slidetitle="/>
              </a:rPr>
              <a:t>PATHOGENIE</a:t>
            </a:r>
            <a:endParaRPr lang="fr-FR" sz="2800" b="1" dirty="0" smtClean="0">
              <a:solidFill>
                <a:srgbClr val="33CC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</a:rPr>
              <a:t>VI - </a:t>
            </a:r>
            <a:r>
              <a:rPr lang="fr-FR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CLINIQUE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fr-FR" sz="2800" b="1" dirty="0" smtClean="0">
                <a:latin typeface="Times New Roman" pitchFamily="18" charset="0"/>
              </a:rPr>
              <a:t>1- Localisation colique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2-Localisations extra coliques</a:t>
            </a:r>
          </a:p>
          <a:p>
            <a:pPr>
              <a:spcBef>
                <a:spcPct val="50000"/>
              </a:spcBef>
            </a:pPr>
            <a:endParaRPr lang="fr-FR" sz="2800" b="1" dirty="0" smtClean="0">
              <a:solidFill>
                <a:srgbClr val="33CC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800" b="1" dirty="0" smtClean="0">
              <a:solidFill>
                <a:srgbClr val="33CC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800" b="1" dirty="0" smtClean="0">
              <a:solidFill>
                <a:srgbClr val="33CC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14346" y="71414"/>
            <a:ext cx="9144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2.B-EXTRA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142984"/>
            <a:ext cx="883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857364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517959"/>
            <a:ext cx="900115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b="1" dirty="0" smtClean="0">
                <a:solidFill>
                  <a:srgbClr val="00FFFF"/>
                </a:solidFill>
                <a:latin typeface="Times New Roman" pitchFamily="18" charset="0"/>
              </a:rPr>
              <a:t> Amibiase pleuro-pulmonaire</a:t>
            </a:r>
            <a:r>
              <a:rPr lang="fr-FR" sz="2800" b="1" dirty="0" smtClean="0">
                <a:latin typeface="Times New Roman" pitchFamily="18" charset="0"/>
              </a:rPr>
              <a:t> :secondaire ou primitive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 smtClean="0">
                <a:latin typeface="Times New Roman" pitchFamily="18" charset="0"/>
              </a:rPr>
              <a:t>Soit non suppurée :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-Pneumopathie aigue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-Pleurésie </a:t>
            </a:r>
            <a:r>
              <a:rPr lang="fr-FR" sz="2800" b="1" dirty="0" err="1" smtClean="0">
                <a:latin typeface="Times New Roman" pitchFamily="18" charset="0"/>
              </a:rPr>
              <a:t>séro</a:t>
            </a:r>
            <a:r>
              <a:rPr lang="fr-FR" sz="2800" b="1" dirty="0" smtClean="0">
                <a:latin typeface="Times New Roman" pitchFamily="18" charset="0"/>
              </a:rPr>
              <a:t> fibrineuse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 smtClean="0">
                <a:latin typeface="Times New Roman" pitchFamily="18" charset="0"/>
              </a:rPr>
              <a:t>Soit suppurée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-abcès pulmonaire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-pleurésie purulente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 smtClean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14346" y="420670"/>
            <a:ext cx="9144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2/AMOEBOSE MALADIE :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2.B - EXTRA COLIQUE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142984"/>
            <a:ext cx="883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857364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43841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2800" b="1" dirty="0" smtClean="0">
                <a:latin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endParaRPr lang="fr-FR" sz="2800" b="1" dirty="0" smtClean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183209"/>
            <a:ext cx="8858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3200" b="1" dirty="0" smtClean="0">
                <a:solidFill>
                  <a:srgbClr val="00FFFF"/>
                </a:solidFill>
                <a:latin typeface="Times New Roman" pitchFamily="18" charset="0"/>
              </a:rPr>
              <a:t>Autres localisations</a:t>
            </a:r>
            <a:r>
              <a:rPr lang="fr-FR" sz="3200" b="1" dirty="0" smtClean="0"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3200" b="1" u="sng" dirty="0" smtClean="0">
                <a:solidFill>
                  <a:srgbClr val="FFFF00"/>
                </a:solidFill>
                <a:latin typeface="Times New Roman" pitchFamily="18" charset="0"/>
              </a:rPr>
              <a:t>Cérébrale </a:t>
            </a:r>
            <a:r>
              <a:rPr lang="fr-FR" sz="3200" b="1" dirty="0" smtClean="0">
                <a:latin typeface="Times New Roman" pitchFamily="18" charset="0"/>
              </a:rPr>
              <a:t>: abcès amibien du cerveau =&gt; HIC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3200" b="1" u="sng" dirty="0" smtClean="0">
                <a:solidFill>
                  <a:srgbClr val="FFFF00"/>
                </a:solidFill>
                <a:latin typeface="Times New Roman" pitchFamily="18" charset="0"/>
              </a:rPr>
              <a:t>Péricardique</a:t>
            </a:r>
            <a:r>
              <a:rPr lang="fr-FR" sz="32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</a:rPr>
              <a:t>: complique une amibiase hépatique du lobe gauche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3200" b="1" u="sng" dirty="0" smtClean="0">
                <a:solidFill>
                  <a:srgbClr val="FFFF00"/>
                </a:solidFill>
                <a:latin typeface="Times New Roman" pitchFamily="18" charset="0"/>
              </a:rPr>
              <a:t>Cutanée </a:t>
            </a:r>
            <a:r>
              <a:rPr lang="fr-FR" sz="3200" b="1" dirty="0" smtClean="0">
                <a:latin typeface="Times New Roman" pitchFamily="18" charset="0"/>
              </a:rPr>
              <a:t>: surtout anale ou génitale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fr-FR" sz="3200" b="1" u="sng" dirty="0" smtClean="0">
                <a:solidFill>
                  <a:srgbClr val="FFFF00"/>
                </a:solidFill>
                <a:latin typeface="Times New Roman" pitchFamily="18" charset="0"/>
              </a:rPr>
              <a:t>Rarement</a:t>
            </a:r>
            <a:r>
              <a:rPr lang="fr-FR" sz="3200" b="1" dirty="0" smtClean="0">
                <a:solidFill>
                  <a:srgbClr val="FFFF00"/>
                </a:solidFill>
                <a:latin typeface="Times New Roman" pitchFamily="18" charset="0"/>
              </a:rPr>
              <a:t> :</a:t>
            </a:r>
            <a:r>
              <a:rPr lang="fr-FR" sz="3200" b="1" dirty="0" smtClean="0">
                <a:latin typeface="Times New Roman" pitchFamily="18" charset="0"/>
              </a:rPr>
              <a:t> splénique, </a:t>
            </a:r>
            <a:r>
              <a:rPr lang="fr-FR" sz="3200" b="1" dirty="0" err="1" smtClean="0">
                <a:latin typeface="Times New Roman" pitchFamily="18" charset="0"/>
              </a:rPr>
              <a:t>ostéo</a:t>
            </a:r>
            <a:r>
              <a:rPr lang="fr-FR" sz="3200" b="1" dirty="0" smtClean="0">
                <a:latin typeface="Times New Roman" pitchFamily="18" charset="0"/>
              </a:rPr>
              <a:t>-articulaire</a:t>
            </a:r>
            <a:endParaRPr lang="fr-FR" sz="3200" b="1" dirty="0">
              <a:latin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b="1" dirty="0" smtClean="0"/>
              <a:t>DIAGNOSTIC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304800"/>
            <a:ext cx="9572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1/DIAGNOSTIC POSITIF : </a:t>
            </a:r>
            <a:r>
              <a:rPr lang="fr-FR" sz="2800" b="1" dirty="0" smtClean="0">
                <a:solidFill>
                  <a:srgbClr val="66FF33"/>
                </a:solidFill>
                <a:latin typeface="Times New Roman" pitchFamily="18" charset="0"/>
              </a:rPr>
              <a:t>AMOEBOSE COLIQUE</a:t>
            </a:r>
            <a:endParaRPr lang="fr-FR" sz="3200" b="1" dirty="0" smtClean="0">
              <a:solidFill>
                <a:srgbClr val="66FF33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1000" y="857232"/>
            <a:ext cx="8534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fr-FR" sz="3200" b="1" u="sng" dirty="0" smtClean="0">
                <a:solidFill>
                  <a:srgbClr val="00B050"/>
                </a:solidFill>
                <a:latin typeface="Times New Roman" pitchFamily="18" charset="0"/>
              </a:rPr>
              <a:t>Eléments d’orientation:</a:t>
            </a:r>
            <a:endParaRPr lang="fr-FR" sz="3200" b="1" u="sng" dirty="0">
              <a:solidFill>
                <a:srgbClr val="00B050"/>
              </a:solidFill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Contexte épidémiologique et clinique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NFS : </a:t>
            </a:r>
            <a:r>
              <a:rPr lang="fr-FR" sz="2800" b="1" dirty="0" err="1">
                <a:latin typeface="Times New Roman" pitchFamily="18" charset="0"/>
              </a:rPr>
              <a:t>normocytose</a:t>
            </a:r>
            <a:r>
              <a:rPr lang="fr-FR" sz="2800" b="1" dirty="0">
                <a:latin typeface="Times New Roman" pitchFamily="18" charset="0"/>
              </a:rPr>
              <a:t> parfois </a:t>
            </a:r>
            <a:r>
              <a:rPr lang="fr-FR" sz="2800" b="1" dirty="0" smtClean="0">
                <a:latin typeface="Times New Roman" pitchFamily="18" charset="0"/>
              </a:rPr>
              <a:t>anémie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</a:pPr>
            <a:r>
              <a:rPr lang="fr-FR" sz="3200" b="1" u="sng" dirty="0" smtClean="0">
                <a:solidFill>
                  <a:srgbClr val="00B050"/>
                </a:solidFill>
                <a:latin typeface="Times New Roman" pitchFamily="18" charset="0"/>
              </a:rPr>
              <a:t>Eléments de certitude </a:t>
            </a:r>
            <a:r>
              <a:rPr lang="fr-FR" sz="3200" b="1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400" b="1" dirty="0" smtClean="0">
                <a:latin typeface="Times New Roman" pitchFamily="18" charset="0"/>
              </a:rPr>
              <a:t>Ex. </a:t>
            </a:r>
            <a:r>
              <a:rPr lang="fr-FR" sz="2400" b="1" dirty="0" err="1" smtClean="0">
                <a:latin typeface="Times New Roman" pitchFamily="18" charset="0"/>
              </a:rPr>
              <a:t>parasitologique</a:t>
            </a:r>
            <a:r>
              <a:rPr lang="fr-FR" sz="2400" b="1" dirty="0" smtClean="0">
                <a:latin typeface="Times New Roman" pitchFamily="18" charset="0"/>
              </a:rPr>
              <a:t> </a:t>
            </a:r>
            <a:r>
              <a:rPr lang="fr-FR" sz="2400" b="1" dirty="0">
                <a:latin typeface="Times New Roman" pitchFamily="18" charset="0"/>
              </a:rPr>
              <a:t>des </a:t>
            </a:r>
            <a:r>
              <a:rPr lang="fr-FR" sz="2400" b="1" dirty="0" smtClean="0">
                <a:latin typeface="Times New Roman" pitchFamily="18" charset="0"/>
              </a:rPr>
              <a:t>selles (EPS) fraichement émises: amibe mobile hématophage </a:t>
            </a:r>
            <a:endParaRPr lang="fr-FR" sz="2400" b="1" dirty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400" b="1" dirty="0">
                <a:latin typeface="Times New Roman" pitchFamily="18" charset="0"/>
              </a:rPr>
              <a:t>Recto-</a:t>
            </a:r>
            <a:r>
              <a:rPr lang="fr-FR" sz="2400" b="1" dirty="0" err="1">
                <a:latin typeface="Times New Roman" pitchFamily="18" charset="0"/>
              </a:rPr>
              <a:t>sigmoïdoscopie</a:t>
            </a:r>
            <a:r>
              <a:rPr lang="fr-FR" sz="2400" b="1" dirty="0">
                <a:latin typeface="Times New Roman" pitchFamily="18" charset="0"/>
              </a:rPr>
              <a:t> : ulcération en coup </a:t>
            </a:r>
            <a:r>
              <a:rPr lang="fr-FR" sz="2400" b="1" dirty="0" smtClean="0">
                <a:latin typeface="Times New Roman" pitchFamily="18" charset="0"/>
              </a:rPr>
              <a:t>d’ongle  + </a:t>
            </a:r>
            <a:r>
              <a:rPr lang="fr-FR" sz="2400" b="1" dirty="0" err="1" smtClean="0">
                <a:latin typeface="Times New Roman" pitchFamily="18" charset="0"/>
              </a:rPr>
              <a:t>Bx</a:t>
            </a:r>
            <a:r>
              <a:rPr lang="fr-FR" sz="2400" b="1" dirty="0" smtClean="0">
                <a:latin typeface="Times New Roman" pitchFamily="18" charset="0"/>
              </a:rPr>
              <a:t> : </a:t>
            </a:r>
            <a:r>
              <a:rPr lang="fr-FR" sz="2400" b="1" dirty="0" err="1" smtClean="0">
                <a:latin typeface="Times New Roman" pitchFamily="18" charset="0"/>
              </a:rPr>
              <a:t>E.h</a:t>
            </a:r>
            <a:endParaRPr lang="fr-FR" sz="2400" b="1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400" b="1" dirty="0" smtClean="0">
                <a:latin typeface="Times New Roman" pitchFamily="18" charset="0"/>
              </a:rPr>
              <a:t>Sérologie : + à un titre faible  dans 70%  des cas à la phase aigue (à partir de 7</a:t>
            </a:r>
            <a:r>
              <a:rPr lang="fr-FR" sz="2400" b="1" baseline="30000" dirty="0" smtClean="0">
                <a:latin typeface="Times New Roman" pitchFamily="18" charset="0"/>
              </a:rPr>
              <a:t>e</a:t>
            </a:r>
            <a:r>
              <a:rPr lang="fr-FR" sz="2400" b="1" dirty="0" smtClean="0">
                <a:latin typeface="Times New Roman" pitchFamily="18" charset="0"/>
              </a:rPr>
              <a:t> jour)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400" b="1" dirty="0" smtClean="0">
                <a:latin typeface="Times New Roman" pitchFamily="18" charset="0"/>
              </a:rPr>
              <a:t>La PCR : très sensible </a:t>
            </a:r>
            <a:endParaRPr lang="fr-FR" sz="2400" b="1" dirty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7158" y="-6802"/>
            <a:ext cx="87868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</a:rPr>
              <a:t>1/DIAGNOSTIC POSITIF 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fr-FR" sz="2400" b="1" dirty="0" smtClean="0">
                <a:solidFill>
                  <a:srgbClr val="66FF33"/>
                </a:solidFill>
                <a:latin typeface="Times New Roman" pitchFamily="18" charset="0"/>
              </a:rPr>
              <a:t>AMIBIASE HEPATIQUE</a:t>
            </a:r>
            <a:endParaRPr lang="fr-FR" sz="3600" b="1" dirty="0" smtClean="0">
              <a:solidFill>
                <a:srgbClr val="66FF33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873887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00B050"/>
                </a:solidFill>
                <a:latin typeface="Times New Roman" pitchFamily="18" charset="0"/>
              </a:rPr>
              <a:t>Éléments d’orientation :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Hyperleucocytose avec PN  / une CRP : +</a:t>
            </a:r>
            <a:endParaRPr lang="fr-FR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Hémocultures stériles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TT: surélévation diaphragmatique +comblement du CSCD</a:t>
            </a:r>
            <a:endParaRPr lang="fr-FR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Echo/TDM : images d’abcès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u="sng" dirty="0" smtClean="0">
                <a:solidFill>
                  <a:srgbClr val="00B050"/>
                </a:solidFill>
                <a:latin typeface="Times New Roman" pitchFamily="18" charset="0"/>
              </a:rPr>
              <a:t>Eléments de certitude : 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Sérologie:  positive +++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La recherche d’amibes : </a:t>
            </a:r>
            <a:r>
              <a:rPr lang="fr-FR" sz="2800" b="1" dirty="0" err="1" smtClean="0">
                <a:latin typeface="Times New Roman" pitchFamily="18" charset="0"/>
              </a:rPr>
              <a:t>Svt</a:t>
            </a:r>
            <a:r>
              <a:rPr lang="fr-FR" sz="2800" b="1" dirty="0" smtClean="0">
                <a:latin typeface="Times New Roman" pitchFamily="18" charset="0"/>
              </a:rPr>
              <a:t> (-)dans les selles , </a:t>
            </a:r>
            <a:r>
              <a:rPr lang="fr-FR" sz="2800" b="1" dirty="0" err="1" smtClean="0">
                <a:latin typeface="Times New Roman" pitchFamily="18" charset="0"/>
              </a:rPr>
              <a:t>tjr</a:t>
            </a:r>
            <a:r>
              <a:rPr lang="fr-FR" sz="2800" b="1" dirty="0" smtClean="0">
                <a:latin typeface="Times New Roman" pitchFamily="18" charset="0"/>
              </a:rPr>
              <a:t> (-)</a:t>
            </a:r>
            <a:r>
              <a:rPr lang="fr-FR" sz="2800" b="1" dirty="0" err="1" smtClean="0">
                <a:latin typeface="Times New Roman" pitchFamily="18" charset="0"/>
              </a:rPr>
              <a:t>abcés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fr-FR" sz="2800" b="1" dirty="0" smtClean="0">
                <a:latin typeface="Times New Roman" pitchFamily="18" charset="0"/>
              </a:rPr>
              <a:t>NB: ponction d’abcès est a éviter car risque de rupture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</a:pPr>
            <a:endParaRPr lang="fr-FR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</a:rPr>
              <a:t>1/DIAGNOSTIC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</a:rPr>
              <a:t>POSITIF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534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latin typeface="Times New Roman" pitchFamily="18" charset="0"/>
              </a:rPr>
              <a:t>Autres </a:t>
            </a:r>
            <a:r>
              <a:rPr lang="fr-FR" sz="3200" b="1" dirty="0">
                <a:latin typeface="Times New Roman" pitchFamily="18" charset="0"/>
              </a:rPr>
              <a:t>localisations amibiennes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latin typeface="Times New Roman" pitchFamily="18" charset="0"/>
              </a:rPr>
              <a:t>C’est surtout la sérologie qui confirme le diagnostic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</a:rPr>
              <a:t>2/DIAGNOSTIC 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</a:rPr>
              <a:t>DIFFERENTIEL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5344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fr-FR" sz="3200" b="1" dirty="0">
                <a:solidFill>
                  <a:srgbClr val="66FF33"/>
                </a:solidFill>
                <a:latin typeface="Times New Roman" pitchFamily="18" charset="0"/>
              </a:rPr>
              <a:t>AMIBIASE COLIQUE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Dysenterie bacillaire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Entérite virale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Fièvre typhoïde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Toxi-infection alimentaire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</a:rPr>
              <a:t>2/DIAGNOSTIC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</a:rPr>
              <a:t>DIFFERENTIEL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5344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fr-FR" sz="3200" b="1" dirty="0">
                <a:solidFill>
                  <a:srgbClr val="66FF33"/>
                </a:solidFill>
                <a:latin typeface="Times New Roman" pitchFamily="18" charset="0"/>
              </a:rPr>
              <a:t>AMIBIASE HEPATIQUE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Abcès à germes pyogènes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Cancer primitif du foie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Kyste hydatique du foie surinfectée</a:t>
            </a:r>
          </a:p>
          <a:p>
            <a:pPr marL="457200" indent="-457200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Certaines cirrhoses du foie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71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CURATIF</a:t>
            </a:r>
          </a:p>
        </p:txBody>
      </p:sp>
      <p:sp>
        <p:nvSpPr>
          <p:cNvPr id="2051" name="Text Box 3" descr="Parchemin"/>
          <p:cNvSpPr txBox="1">
            <a:spLocks noChangeArrowheads="1"/>
          </p:cNvSpPr>
          <p:nvPr/>
        </p:nvSpPr>
        <p:spPr bwMode="auto">
          <a:xfrm>
            <a:off x="179388" y="2143116"/>
            <a:ext cx="8686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1/BUTS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Déparasiter le </a:t>
            </a:r>
            <a:r>
              <a:rPr lang="fr-FR" sz="2800" b="1" dirty="0" smtClean="0">
                <a:latin typeface="Times New Roman" pitchFamily="18" charset="0"/>
              </a:rPr>
              <a:t>sujet infecté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 smtClean="0">
                <a:latin typeface="Times New Roman" pitchFamily="18" charset="0"/>
              </a:rPr>
              <a:t>Obtenir la guérison totale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endParaRPr lang="fr-FR" sz="2800" b="1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endParaRPr lang="fr-FR" sz="28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95288" y="1142984"/>
            <a:ext cx="8534400" cy="87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V -</a:t>
            </a: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hlinkClick r:id="rId2" action="ppaction://hlinkpres?slideindex=1&amp;slidetitle="/>
              </a:rPr>
              <a:t>DIAGNOSTIC 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1/F . Colique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2/F. extra coliques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VI –</a:t>
            </a: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hlinkClick r:id="rId3" action="ppaction://hlinkpres?slideindex=1&amp;slidetitle="/>
              </a:rPr>
              <a:t>TRAITEMENT</a:t>
            </a:r>
            <a:r>
              <a:rPr lang="fr-FR" sz="2800" b="1" dirty="0" smtClean="0">
                <a:latin typeface="Times New Roman" pitchFamily="18" charset="0"/>
              </a:rPr>
              <a:t>                            -Buts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A -</a:t>
            </a:r>
            <a:r>
              <a:rPr lang="fr-FR" sz="2800" b="1" dirty="0" smtClean="0">
                <a:latin typeface="Times New Roman" pitchFamily="18" charset="0"/>
              </a:rPr>
              <a:t> Traitement curatif             -Moyens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-</a:t>
            </a:r>
            <a:r>
              <a:rPr lang="fr-FR" sz="2800" b="1" dirty="0" smtClean="0">
                <a:latin typeface="Times New Roman" pitchFamily="18" charset="0"/>
              </a:rPr>
              <a:t>Indications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          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B-</a:t>
            </a:r>
            <a:r>
              <a:rPr lang="fr-FR" sz="2800" b="1" dirty="0" smtClean="0">
                <a:latin typeface="Times New Roman" pitchFamily="18" charset="0"/>
              </a:rPr>
              <a:t> Traitement préventif</a:t>
            </a:r>
          </a:p>
          <a:p>
            <a:pPr algn="ctr">
              <a:spcBef>
                <a:spcPct val="50000"/>
              </a:spcBef>
            </a:pPr>
            <a:endParaRPr lang="fr-FR" sz="2800" b="1" dirty="0" smtClean="0">
              <a:solidFill>
                <a:srgbClr val="FFFF00"/>
              </a:solidFill>
              <a:latin typeface="Times New Roman" pitchFamily="18" charset="0"/>
              <a:hlinkClick r:id="rId4" action="ppaction://hlinkpres?slideindex=1&amp;slidetitle=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hlinkClick r:id="rId4" action="ppaction://hlinkpres?slideindex=1&amp;slidetitle="/>
              </a:rPr>
              <a:t>VII- </a:t>
            </a: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hlinkClick r:id="rId4" action="ppaction://hlinkpres?slideindex=1&amp;slidetitle="/>
              </a:rPr>
              <a:t>CONCLUSION</a:t>
            </a:r>
            <a:endParaRPr lang="fr-FR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6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36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36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 smtClean="0">
                <a:latin typeface="Times New Roman" pitchFamily="18" charset="0"/>
              </a:rPr>
              <a:t>               </a:t>
            </a:r>
            <a:endParaRPr lang="fr-FR" sz="2400" b="1" dirty="0">
              <a:latin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8596" y="292222"/>
            <a:ext cx="8286808" cy="7078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/>
              <a:t>PLAN DU COURS</a:t>
            </a:r>
            <a:endParaRPr lang="fr-FR" sz="4000" b="1" dirty="0"/>
          </a:p>
        </p:txBody>
      </p:sp>
      <p:sp>
        <p:nvSpPr>
          <p:cNvPr id="4" name="Accolade ouvrante 3"/>
          <p:cNvSpPr/>
          <p:nvPr/>
        </p:nvSpPr>
        <p:spPr>
          <a:xfrm>
            <a:off x="5500694" y="3357562"/>
            <a:ext cx="512638" cy="12858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-24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CURATIF</a:t>
            </a:r>
          </a:p>
        </p:txBody>
      </p:sp>
      <p:sp>
        <p:nvSpPr>
          <p:cNvPr id="3075" name="Text Box 3" descr="Parchemin"/>
          <p:cNvSpPr txBox="1">
            <a:spLocks noChangeArrowheads="1"/>
          </p:cNvSpPr>
          <p:nvPr/>
        </p:nvSpPr>
        <p:spPr bwMode="auto">
          <a:xfrm>
            <a:off x="228600" y="1142984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2/MOYENS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006699"/>
                </a:solidFill>
                <a:latin typeface="Times New Roman" pitchFamily="18" charset="0"/>
              </a:rPr>
              <a:t>A- </a:t>
            </a:r>
            <a:r>
              <a:rPr lang="fr-FR" sz="2800" b="1" dirty="0" err="1" smtClean="0">
                <a:solidFill>
                  <a:srgbClr val="006699"/>
                </a:solidFill>
                <a:latin typeface="Times New Roman" pitchFamily="18" charset="0"/>
              </a:rPr>
              <a:t>Amaebicides</a:t>
            </a:r>
            <a:r>
              <a:rPr lang="fr-FR" sz="2800" b="1" dirty="0" smtClean="0">
                <a:solidFill>
                  <a:srgbClr val="006699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006699"/>
                </a:solidFill>
                <a:latin typeface="Times New Roman" pitchFamily="18" charset="0"/>
              </a:rPr>
              <a:t>diffusibles modernes</a:t>
            </a:r>
            <a:r>
              <a:rPr lang="fr-FR" sz="2800" b="1" dirty="0">
                <a:latin typeface="Times New Roman" pitchFamily="18" charset="0"/>
              </a:rPr>
              <a:t> : </a:t>
            </a:r>
            <a:r>
              <a:rPr lang="fr-FR" sz="2800" b="1" dirty="0" smtClean="0">
                <a:solidFill>
                  <a:srgbClr val="663300"/>
                </a:solidFill>
                <a:latin typeface="Times New Roman" pitchFamily="18" charset="0"/>
              </a:rPr>
              <a:t>5Nitro-</a:t>
            </a:r>
            <a:r>
              <a:rPr lang="fr-FR" sz="2800" b="1" dirty="0" err="1" smtClean="0">
                <a:solidFill>
                  <a:srgbClr val="663300"/>
                </a:solidFill>
                <a:latin typeface="Times New Roman" pitchFamily="18" charset="0"/>
              </a:rPr>
              <a:t>Imidazolés</a:t>
            </a:r>
            <a:endParaRPr lang="fr-FR" sz="28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800" b="1" dirty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1/</a:t>
            </a:r>
            <a:r>
              <a:rPr lang="fr-FR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Métronidazole</a:t>
            </a: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chemeClr val="folHlink"/>
                </a:solidFill>
                <a:latin typeface="Times New Roman" pitchFamily="18" charset="0"/>
              </a:rPr>
              <a:t>: </a:t>
            </a:r>
            <a:r>
              <a:rPr lang="fr-FR" sz="2800" b="1" dirty="0" err="1">
                <a:solidFill>
                  <a:schemeClr val="folHlink"/>
                </a:solidFill>
                <a:latin typeface="Times New Roman" pitchFamily="18" charset="0"/>
              </a:rPr>
              <a:t>Flagyl</a:t>
            </a:r>
            <a:r>
              <a:rPr lang="fr-FR" sz="2800" b="1" dirty="0">
                <a:solidFill>
                  <a:schemeClr val="folHlink"/>
                </a:solidFill>
                <a:latin typeface="Times New Roman" pitchFamily="18" charset="0"/>
              </a:rPr>
              <a:t>*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</a:rPr>
              <a:t>cp</a:t>
            </a:r>
            <a:r>
              <a:rPr lang="fr-FR" sz="2800" b="1" dirty="0">
                <a:latin typeface="Times New Roman" pitchFamily="18" charset="0"/>
              </a:rPr>
              <a:t> 250, 500 mg ou sirop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latin typeface="Times New Roman" pitchFamily="18" charset="0"/>
              </a:rPr>
              <a:t>                                          </a:t>
            </a:r>
            <a:r>
              <a:rPr lang="fr-FR" sz="2800" b="1" dirty="0" err="1">
                <a:latin typeface="Times New Roman" pitchFamily="18" charset="0"/>
              </a:rPr>
              <a:t>Amp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</a:rPr>
              <a:t>inj</a:t>
            </a:r>
            <a:r>
              <a:rPr lang="fr-FR" sz="2800" b="1" dirty="0">
                <a:latin typeface="Times New Roman" pitchFamily="18" charset="0"/>
              </a:rPr>
              <a:t> 500 </a:t>
            </a:r>
            <a:r>
              <a:rPr lang="fr-FR" sz="2800" b="1" dirty="0" smtClean="0">
                <a:latin typeface="Times New Roman" pitchFamily="18" charset="0"/>
              </a:rPr>
              <a:t>mg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30 mg/Kg/j</a:t>
            </a:r>
            <a:r>
              <a:rPr lang="fr-FR" sz="2800" b="1" dirty="0">
                <a:latin typeface="Times New Roman" pitchFamily="18" charset="0"/>
              </a:rPr>
              <a:t> sans dépasser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gr/j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Contre-indications</a:t>
            </a: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</a:rPr>
              <a:t>: </a:t>
            </a:r>
            <a:r>
              <a:rPr lang="fr-FR" sz="2800" b="1" dirty="0">
                <a:solidFill>
                  <a:srgbClr val="006600"/>
                </a:solidFill>
                <a:latin typeface="Times New Roman" pitchFamily="18" charset="0"/>
              </a:rPr>
              <a:t>femme </a:t>
            </a:r>
            <a:r>
              <a:rPr lang="fr-FR" sz="2800" b="1" dirty="0" smtClean="0">
                <a:solidFill>
                  <a:srgbClr val="006600"/>
                </a:solidFill>
                <a:latin typeface="Times New Roman" pitchFamily="18" charset="0"/>
              </a:rPr>
              <a:t>enceinte (1ere T) </a:t>
            </a:r>
            <a:r>
              <a:rPr lang="fr-FR" sz="2800" b="1" dirty="0">
                <a:solidFill>
                  <a:srgbClr val="006600"/>
                </a:solidFill>
                <a:latin typeface="Times New Roman" pitchFamily="18" charset="0"/>
              </a:rPr>
              <a:t>et insuffisance hépatocellulaire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 descr="Parchemin"/>
          <p:cNvSpPr txBox="1">
            <a:spLocks noChangeArrowheads="1"/>
          </p:cNvSpPr>
          <p:nvPr/>
        </p:nvSpPr>
        <p:spPr bwMode="auto">
          <a:xfrm>
            <a:off x="228600" y="1500174"/>
            <a:ext cx="868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2/ MOYENS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006600"/>
                </a:solidFill>
                <a:latin typeface="Times New Roman" pitchFamily="18" charset="0"/>
              </a:rPr>
              <a:t>Alternatifs </a:t>
            </a:r>
            <a:r>
              <a:rPr lang="fr-FR" sz="2800" b="1" dirty="0" smtClean="0">
                <a:latin typeface="Times New Roman" pitchFamily="18" charset="0"/>
              </a:rPr>
              <a:t>:</a:t>
            </a:r>
            <a:endParaRPr lang="fr-FR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663300"/>
                </a:solidFill>
                <a:latin typeface="Times New Roman" pitchFamily="18" charset="0"/>
              </a:rPr>
              <a:t>2/</a:t>
            </a:r>
            <a:r>
              <a:rPr lang="fr-FR" sz="2800" b="1" dirty="0" err="1" smtClean="0">
                <a:solidFill>
                  <a:srgbClr val="663300"/>
                </a:solidFill>
                <a:latin typeface="Times New Roman" pitchFamily="18" charset="0"/>
              </a:rPr>
              <a:t>Ornidazole</a:t>
            </a:r>
            <a:r>
              <a:rPr lang="fr-FR" sz="2800" b="1" dirty="0" smtClean="0">
                <a:solidFill>
                  <a:srgbClr val="663300"/>
                </a:solidFill>
                <a:latin typeface="Times New Roman" pitchFamily="18" charset="0"/>
              </a:rPr>
              <a:t> : </a:t>
            </a:r>
            <a:r>
              <a:rPr lang="fr-FR" sz="2800" b="1" dirty="0" err="1" smtClean="0">
                <a:latin typeface="Times New Roman" pitchFamily="18" charset="0"/>
              </a:rPr>
              <a:t>cp</a:t>
            </a:r>
            <a:r>
              <a:rPr lang="fr-FR" sz="2800" b="1" dirty="0" smtClean="0">
                <a:latin typeface="Times New Roman" pitchFamily="18" charset="0"/>
              </a:rPr>
              <a:t> et perf 500 mg</a:t>
            </a:r>
          </a:p>
          <a:p>
            <a:pPr>
              <a:spcBef>
                <a:spcPct val="50000"/>
              </a:spcBef>
            </a:pP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3/</a:t>
            </a:r>
            <a:r>
              <a:rPr lang="fr-FR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Secnidazole</a:t>
            </a: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chemeClr val="folHlink"/>
                </a:solidFill>
                <a:latin typeface="Times New Roman" pitchFamily="18" charset="0"/>
              </a:rPr>
              <a:t>: </a:t>
            </a: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sa</a:t>
            </a:r>
            <a:r>
              <a:rPr lang="fr-FR" sz="2800" b="1" dirty="0" smtClean="0">
                <a:latin typeface="Times New Roman" pitchFamily="18" charset="0"/>
              </a:rPr>
              <a:t>chet 2g</a:t>
            </a:r>
          </a:p>
          <a:p>
            <a:pPr>
              <a:spcBef>
                <a:spcPct val="50000"/>
              </a:spcBef>
            </a:pPr>
            <a:endParaRPr lang="fr-FR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003300"/>
                </a:solidFill>
                <a:latin typeface="Times New Roman" pitchFamily="18" charset="0"/>
              </a:rPr>
              <a:t>4/</a:t>
            </a:r>
            <a:r>
              <a:rPr lang="fr-FR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Tinidazole</a:t>
            </a:r>
            <a:r>
              <a:rPr lang="fr-FR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003300"/>
                </a:solidFill>
                <a:latin typeface="Times New Roman" pitchFamily="18" charset="0"/>
              </a:rPr>
              <a:t>: </a:t>
            </a:r>
            <a:r>
              <a:rPr lang="fr-FR" sz="2800" b="1" dirty="0" err="1" smtClean="0">
                <a:latin typeface="Times New Roman" pitchFamily="18" charset="0"/>
              </a:rPr>
              <a:t>cp</a:t>
            </a: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</a:rPr>
              <a:t>500 mg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404813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 descr="Parchemin"/>
          <p:cNvSpPr txBox="1">
            <a:spLocks noChangeArrowheads="1"/>
          </p:cNvSpPr>
          <p:nvPr/>
        </p:nvSpPr>
        <p:spPr bwMode="auto">
          <a:xfrm>
            <a:off x="228600" y="2151063"/>
            <a:ext cx="86868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2/ MOYENS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</a:rPr>
              <a:t>B-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Amaebicides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</a:rPr>
              <a:t> de contact non diffusibles :</a:t>
            </a:r>
          </a:p>
          <a:p>
            <a:pPr>
              <a:spcBef>
                <a:spcPct val="50000"/>
              </a:spcBef>
            </a:pPr>
            <a:endParaRPr lang="fr-FR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TILIQUINOL+TILBROQUINOL : 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Quatre gel/j en 2 prises  </a:t>
            </a:r>
            <a:r>
              <a:rPr lang="fr-FR" sz="2800" b="1" dirty="0" err="1" smtClean="0">
                <a:latin typeface="Times New Roman" pitchFamily="18" charset="0"/>
              </a:rPr>
              <a:t>pdt</a:t>
            </a:r>
            <a:r>
              <a:rPr lang="fr-FR" sz="2800" b="1" dirty="0" smtClean="0">
                <a:latin typeface="Times New Roman" pitchFamily="18" charset="0"/>
              </a:rPr>
              <a:t> 10 jours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latin typeface="Times New Roman" pitchFamily="18" charset="0"/>
              </a:rPr>
              <a:t>Autres: </a:t>
            </a:r>
            <a:r>
              <a:rPr lang="fr-FR" sz="2800" b="1" dirty="0" err="1" smtClean="0">
                <a:latin typeface="Times New Roman" pitchFamily="18" charset="0"/>
              </a:rPr>
              <a:t>paromomycine</a:t>
            </a:r>
            <a:r>
              <a:rPr lang="fr-FR" sz="2800" b="1" dirty="0" smtClean="0">
                <a:latin typeface="Times New Roman" pitchFamily="18" charset="0"/>
              </a:rPr>
              <a:t> et </a:t>
            </a:r>
            <a:r>
              <a:rPr lang="fr-FR" sz="2800" b="1" dirty="0" err="1" smtClean="0">
                <a:latin typeface="Times New Roman" pitchFamily="18" charset="0"/>
              </a:rPr>
              <a:t>furoate</a:t>
            </a:r>
            <a:r>
              <a:rPr lang="fr-FR" sz="2800" b="1" dirty="0" smtClean="0">
                <a:latin typeface="Times New Roman" pitchFamily="18" charset="0"/>
              </a:rPr>
              <a:t> de </a:t>
            </a:r>
            <a:r>
              <a:rPr lang="fr-FR" sz="2800" b="1" dirty="0" err="1" smtClean="0">
                <a:latin typeface="Times New Roman" pitchFamily="18" charset="0"/>
              </a:rPr>
              <a:t>diloxanide</a:t>
            </a:r>
            <a:endParaRPr lang="fr-FR" sz="2800" b="1" dirty="0" smtClean="0"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404813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 descr="Parchemin"/>
          <p:cNvSpPr txBox="1">
            <a:spLocks noChangeArrowheads="1"/>
          </p:cNvSpPr>
          <p:nvPr/>
        </p:nvSpPr>
        <p:spPr bwMode="auto">
          <a:xfrm>
            <a:off x="-32" y="296735"/>
            <a:ext cx="9144032" cy="7201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INDICATIONS</a:t>
            </a:r>
          </a:p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006600"/>
                </a:solidFill>
                <a:latin typeface="Times New Roman" pitchFamily="18" charset="0"/>
              </a:rPr>
              <a:t>Amibiase </a:t>
            </a:r>
            <a:r>
              <a:rPr lang="fr-FR" sz="2800" b="1" u="sng" dirty="0">
                <a:solidFill>
                  <a:srgbClr val="006600"/>
                </a:solidFill>
                <a:latin typeface="Times New Roman" pitchFamily="18" charset="0"/>
              </a:rPr>
              <a:t>colique aiguë</a:t>
            </a:r>
            <a:r>
              <a:rPr lang="fr-FR" sz="2800" b="1" u="sng" dirty="0">
                <a:latin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latin typeface="Times New Roman" pitchFamily="18" charset="0"/>
              </a:rPr>
              <a:t>   </a:t>
            </a:r>
            <a:r>
              <a:rPr lang="fr-FR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Métronidazole</a:t>
            </a: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 (</a:t>
            </a:r>
            <a:r>
              <a:rPr lang="fr-FR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Flagyl</a:t>
            </a: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): </a:t>
            </a:r>
            <a:r>
              <a:rPr lang="fr-FR" sz="2800" b="1" dirty="0" smtClean="0">
                <a:latin typeface="Times New Roman" pitchFamily="18" charset="0"/>
              </a:rPr>
              <a:t>  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 gr/j   pendant 7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jours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fr-FR" sz="2800" b="1" dirty="0" smtClean="0">
                <a:latin typeface="Times New Roman" pitchFamily="18" charset="0"/>
              </a:rPr>
              <a:t>compléter par une cure d’</a:t>
            </a:r>
            <a:r>
              <a:rPr lang="fr-FR" sz="2800" b="1" dirty="0" err="1" smtClean="0">
                <a:latin typeface="Times New Roman" pitchFamily="18" charset="0"/>
              </a:rPr>
              <a:t>amibicide</a:t>
            </a:r>
            <a:r>
              <a:rPr lang="fr-FR" sz="2800" b="1" dirty="0" smtClean="0">
                <a:latin typeface="Times New Roman" pitchFamily="18" charset="0"/>
              </a:rPr>
              <a:t> de contact pour éviter les rechutes possibles dans les mois ou années suivantes , contrôle par (EPS) à distance du </a:t>
            </a:r>
            <a:r>
              <a:rPr lang="fr-FR" sz="2800" b="1" dirty="0" err="1" smtClean="0">
                <a:latin typeface="Times New Roman" pitchFamily="18" charset="0"/>
              </a:rPr>
              <a:t>trt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006600"/>
                </a:solidFill>
                <a:latin typeface="Times New Roman" pitchFamily="18" charset="0"/>
              </a:rPr>
              <a:t>Amibiase colique maligne</a:t>
            </a:r>
            <a:r>
              <a:rPr lang="fr-FR" sz="2800" b="1" u="sng" dirty="0" smtClean="0"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 smtClean="0">
                <a:latin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</a:rPr>
              <a:t>Flagyl</a:t>
            </a:r>
            <a:r>
              <a:rPr lang="fr-FR" sz="2800" b="1" dirty="0" smtClean="0">
                <a:latin typeface="Times New Roman" pitchFamily="18" charset="0"/>
              </a:rPr>
              <a:t> + et antibiotique  à large spectre  IV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 smtClean="0">
                <a:latin typeface="Times New Roman" pitchFamily="18" charset="0"/>
              </a:rPr>
              <a:t> Soins intensifs (TRT du choc)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 smtClean="0">
                <a:latin typeface="Times New Roman" pitchFamily="18" charset="0"/>
              </a:rPr>
              <a:t> Chirurgie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Amaebome</a:t>
            </a:r>
            <a:r>
              <a:rPr lang="fr-FR" sz="2800" b="1" u="sng" dirty="0" smtClean="0">
                <a:latin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</a:rPr>
              <a:t>: </a:t>
            </a:r>
            <a:r>
              <a:rPr lang="fr-FR" sz="2400" b="1" dirty="0" smtClean="0">
                <a:latin typeface="Times New Roman" pitchFamily="18" charset="0"/>
              </a:rPr>
              <a:t>chirurgie si pas de réponse aux anti </a:t>
            </a:r>
            <a:r>
              <a:rPr lang="fr-FR" sz="2400" b="1" dirty="0" err="1" smtClean="0">
                <a:latin typeface="Times New Roman" pitchFamily="18" charset="0"/>
              </a:rPr>
              <a:t>amoebiens</a:t>
            </a:r>
            <a:endParaRPr lang="fr-FR" sz="28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800" b="1" dirty="0">
              <a:latin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-1429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858000"/>
            <a:ext cx="2133600" cy="365125"/>
          </a:xfrm>
        </p:spPr>
        <p:txBody>
          <a:bodyPr/>
          <a:lstStyle/>
          <a:p>
            <a:fld id="{727486C1-330F-496A-AF44-B8FD9AB320E3}" type="slidenum">
              <a:rPr lang="fr-FR" smtClean="0"/>
              <a:pPr/>
              <a:t>43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 descr="Parchemin"/>
          <p:cNvSpPr txBox="1">
            <a:spLocks noChangeArrowheads="1"/>
          </p:cNvSpPr>
          <p:nvPr/>
        </p:nvSpPr>
        <p:spPr bwMode="auto">
          <a:xfrm>
            <a:off x="228600" y="500042"/>
            <a:ext cx="8915400" cy="61247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smtClean="0">
                <a:solidFill>
                  <a:srgbClr val="006600"/>
                </a:solidFill>
                <a:latin typeface="Times New Roman" pitchFamily="18" charset="0"/>
              </a:rPr>
              <a:t>Amibiase </a:t>
            </a:r>
            <a:r>
              <a:rPr lang="fr-FR" sz="2800" b="1" u="sng" dirty="0">
                <a:solidFill>
                  <a:srgbClr val="006600"/>
                </a:solidFill>
                <a:latin typeface="Times New Roman" pitchFamily="18" charset="0"/>
              </a:rPr>
              <a:t>hépatique</a:t>
            </a:r>
            <a:r>
              <a:rPr lang="fr-FR" sz="2800" b="1" u="sng" dirty="0">
                <a:latin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FF"/>
                </a:solidFill>
                <a:latin typeface="Times New Roman" pitchFamily="18" charset="0"/>
              </a:rPr>
              <a:t>1/TRT </a:t>
            </a:r>
            <a:r>
              <a:rPr lang="fr-FR" sz="2800" b="1" dirty="0">
                <a:solidFill>
                  <a:srgbClr val="FF00FF"/>
                </a:solidFill>
                <a:latin typeface="Times New Roman" pitchFamily="18" charset="0"/>
              </a:rPr>
              <a:t>médical pendant </a:t>
            </a:r>
            <a:r>
              <a:rPr lang="fr-FR" sz="2800" b="1" dirty="0" smtClean="0">
                <a:solidFill>
                  <a:srgbClr val="FF00FF"/>
                </a:solidFill>
                <a:latin typeface="Times New Roman" pitchFamily="18" charset="0"/>
              </a:rPr>
              <a:t>10 à 14 </a:t>
            </a:r>
            <a:r>
              <a:rPr lang="fr-FR" sz="2800" b="1" dirty="0">
                <a:solidFill>
                  <a:srgbClr val="FF00FF"/>
                </a:solidFill>
                <a:latin typeface="Times New Roman" pitchFamily="18" charset="0"/>
              </a:rPr>
              <a:t>jours</a:t>
            </a:r>
            <a:r>
              <a:rPr lang="fr-FR" sz="2800" b="1" dirty="0">
                <a:latin typeface="Times New Roman" pitchFamily="18" charset="0"/>
              </a:rPr>
              <a:t> = amélioration clinique rapide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fr-FR" sz="2800" b="1" dirty="0">
                <a:latin typeface="Times New Roman" pitchFamily="18" charset="0"/>
              </a:rPr>
              <a:t> La température chute en 3 jours et la NFS se normalise en 7 à 10 jours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</a:rPr>
              <a:t>L’ </a:t>
            </a:r>
            <a:r>
              <a:rPr lang="fr-FR" sz="2800" b="1" dirty="0">
                <a:latin typeface="Times New Roman" pitchFamily="18" charset="0"/>
              </a:rPr>
              <a:t>échographique </a:t>
            </a:r>
            <a:r>
              <a:rPr lang="fr-FR" sz="2800" b="1" dirty="0" smtClean="0">
                <a:latin typeface="Times New Roman" pitchFamily="18" charset="0"/>
              </a:rPr>
              <a:t>se normalise lentement (2 </a:t>
            </a:r>
            <a:r>
              <a:rPr lang="fr-FR" sz="2800" b="1" dirty="0">
                <a:latin typeface="Times New Roman" pitchFamily="18" charset="0"/>
              </a:rPr>
              <a:t>à </a:t>
            </a:r>
            <a:r>
              <a:rPr lang="fr-FR" sz="2800" b="1" dirty="0" smtClean="0">
                <a:latin typeface="Times New Roman" pitchFamily="18" charset="0"/>
              </a:rPr>
              <a:t>12 mois)</a:t>
            </a:r>
            <a:endParaRPr lang="fr-FR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FF"/>
                </a:solidFill>
                <a:latin typeface="Times New Roman" pitchFamily="18" charset="0"/>
              </a:rPr>
              <a:t> 2/Drainage de l’abcès est inutile sauf si: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chemeClr val="folHlink"/>
                </a:solidFill>
                <a:latin typeface="Times New Roman" pitchFamily="18" charset="0"/>
              </a:rPr>
              <a:t>-</a:t>
            </a:r>
            <a:r>
              <a:rPr lang="fr-FR" sz="2800" b="1" dirty="0" smtClean="0">
                <a:latin typeface="Times New Roman" pitchFamily="18" charset="0"/>
              </a:rPr>
              <a:t>abcès </a:t>
            </a:r>
            <a:r>
              <a:rPr lang="fr-FR" sz="2800" b="1" dirty="0">
                <a:latin typeface="Times New Roman" pitchFamily="18" charset="0"/>
              </a:rPr>
              <a:t>volumineux </a:t>
            </a:r>
            <a:r>
              <a:rPr lang="fr-FR" sz="2800" b="1" dirty="0" smtClean="0">
                <a:latin typeface="Times New Roman" pitchFamily="18" charset="0"/>
              </a:rPr>
              <a:t>(&gt; 10 cm) - risque de rupture - évolution défavorable sous TRT - éliminer abcès à pyogène ou Tm nécrosée</a:t>
            </a:r>
          </a:p>
          <a:p>
            <a:pPr>
              <a:spcBef>
                <a:spcPct val="50000"/>
              </a:spcBef>
            </a:pPr>
            <a:r>
              <a:rPr lang="fr-FR" sz="2800" b="1" dirty="0" smtClean="0">
                <a:solidFill>
                  <a:srgbClr val="FF00FF"/>
                </a:solidFill>
                <a:latin typeface="Times New Roman" pitchFamily="18" charset="0"/>
              </a:rPr>
              <a:t>3/Compléter le TRT par un </a:t>
            </a:r>
            <a:r>
              <a:rPr lang="fr-FR" sz="2800" b="1" dirty="0" err="1" smtClean="0">
                <a:solidFill>
                  <a:srgbClr val="FF00FF"/>
                </a:solidFill>
                <a:latin typeface="Times New Roman" pitchFamily="18" charset="0"/>
              </a:rPr>
              <a:t>amoebicide</a:t>
            </a:r>
            <a:r>
              <a:rPr lang="fr-FR" sz="2800" b="1" dirty="0" smtClean="0">
                <a:solidFill>
                  <a:srgbClr val="FF00FF"/>
                </a:solidFill>
                <a:latin typeface="Times New Roman" pitchFamily="18" charset="0"/>
              </a:rPr>
              <a:t> de contact</a:t>
            </a:r>
            <a:endParaRPr lang="fr-FR" sz="2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-71462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 descr="Parchemin"/>
          <p:cNvSpPr txBox="1">
            <a:spLocks noChangeArrowheads="1"/>
          </p:cNvSpPr>
          <p:nvPr/>
        </p:nvSpPr>
        <p:spPr bwMode="auto">
          <a:xfrm>
            <a:off x="228600" y="1447800"/>
            <a:ext cx="868680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INDICATIONS</a:t>
            </a:r>
          </a:p>
          <a:p>
            <a:pPr>
              <a:spcBef>
                <a:spcPct val="50000"/>
              </a:spcBef>
            </a:pPr>
            <a:r>
              <a:rPr lang="fr-FR" sz="2800" b="1" u="sng" dirty="0">
                <a:solidFill>
                  <a:srgbClr val="006600"/>
                </a:solidFill>
                <a:latin typeface="Times New Roman" pitchFamily="18" charset="0"/>
              </a:rPr>
              <a:t>Amibiase pulmonaire</a:t>
            </a:r>
            <a:r>
              <a:rPr lang="fr-FR" sz="2800" b="1" u="sng" dirty="0"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>
                <a:latin typeface="Times New Roman" pitchFamily="18" charset="0"/>
              </a:rPr>
              <a:t> TRT médical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>
                <a:latin typeface="Times New Roman" pitchFamily="18" charset="0"/>
              </a:rPr>
              <a:t> Ponction / drainage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800" b="1" dirty="0">
                <a:latin typeface="Times New Roman" pitchFamily="18" charset="0"/>
              </a:rPr>
              <a:t> Chirurgie</a:t>
            </a:r>
          </a:p>
          <a:p>
            <a:pPr>
              <a:spcBef>
                <a:spcPct val="50000"/>
              </a:spcBef>
            </a:pPr>
            <a:r>
              <a:rPr lang="fr-FR" sz="2800" b="1" u="sng" dirty="0">
                <a:solidFill>
                  <a:srgbClr val="006600"/>
                </a:solidFill>
                <a:latin typeface="Times New Roman" pitchFamily="18" charset="0"/>
              </a:rPr>
              <a:t>Amibiase cérébrale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latin typeface="Times New Roman" pitchFamily="18" charset="0"/>
              </a:rPr>
              <a:t>TRT médical + contrôle </a:t>
            </a:r>
            <a:r>
              <a:rPr lang="fr-FR" sz="2800" b="1" dirty="0" err="1" smtClean="0">
                <a:latin typeface="Times New Roman" pitchFamily="18" charset="0"/>
              </a:rPr>
              <a:t>scanographique</a:t>
            </a:r>
            <a:endParaRPr lang="fr-FR" sz="2800" b="1" dirty="0"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333375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CURATIF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90550" y="71414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PREVENTIF</a:t>
            </a:r>
          </a:p>
        </p:txBody>
      </p:sp>
      <p:sp>
        <p:nvSpPr>
          <p:cNvPr id="9219" name="Text Box 3" descr="Parchemin"/>
          <p:cNvSpPr txBox="1">
            <a:spLocks noChangeArrowheads="1"/>
          </p:cNvSpPr>
          <p:nvPr/>
        </p:nvSpPr>
        <p:spPr bwMode="auto">
          <a:xfrm>
            <a:off x="228600" y="1000108"/>
            <a:ext cx="8686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</a:rPr>
              <a:t>MESURES INDIVIDUELLES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Hygiène corporelle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Lavage soigneux des mains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Nettoyage des fruits et légumes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Pas de </a:t>
            </a:r>
            <a:r>
              <a:rPr lang="fr-FR" sz="2800" b="1" dirty="0" err="1" smtClean="0">
                <a:latin typeface="Times New Roman" pitchFamily="18" charset="0"/>
              </a:rPr>
              <a:t>chimioprophylaxie</a:t>
            </a:r>
            <a:r>
              <a:rPr lang="fr-FR" sz="2800" b="1" dirty="0" smtClean="0">
                <a:latin typeface="Times New Roman" pitchFamily="18" charset="0"/>
              </a:rPr>
              <a:t> ni vaccin  </a:t>
            </a:r>
            <a:endParaRPr lang="fr-FR" sz="2800" b="1" dirty="0">
              <a:latin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63575" y="-24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B/ TRAITEMENT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PREVENTIF</a:t>
            </a:r>
          </a:p>
        </p:txBody>
      </p:sp>
      <p:sp>
        <p:nvSpPr>
          <p:cNvPr id="8195" name="Text Box 3" descr="Parchemin"/>
          <p:cNvSpPr txBox="1">
            <a:spLocks noChangeArrowheads="1"/>
          </p:cNvSpPr>
          <p:nvPr/>
        </p:nvSpPr>
        <p:spPr bwMode="auto">
          <a:xfrm>
            <a:off x="228600" y="785794"/>
            <a:ext cx="8686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</a:rPr>
              <a:t>MESURES COLLECTIVES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Dépistage et traitement des porteurs sains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Épuration des eaux de boisson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Approvisionnement en eau potable</a:t>
            </a:r>
          </a:p>
          <a:p>
            <a:pPr marL="457200" indent="-457200">
              <a:lnSpc>
                <a:spcPct val="20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arenR"/>
            </a:pPr>
            <a:r>
              <a:rPr lang="fr-FR" sz="2800" b="1" dirty="0">
                <a:latin typeface="Times New Roman" pitchFamily="18" charset="0"/>
              </a:rPr>
              <a:t>Système </a:t>
            </a:r>
            <a:r>
              <a:rPr lang="fr-FR" sz="2800" b="1" dirty="0" smtClean="0">
                <a:latin typeface="Times New Roman" pitchFamily="18" charset="0"/>
              </a:rPr>
              <a:t>de tout </a:t>
            </a:r>
            <a:r>
              <a:rPr lang="fr-FR" sz="2800" b="1" dirty="0">
                <a:latin typeface="Times New Roman" pitchFamily="18" charset="0"/>
              </a:rPr>
              <a:t>à l’égout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b="1" dirty="0" smtClean="0"/>
              <a:t>Conclusion et points essentiels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  <a:ln w="5715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L’</a:t>
            </a:r>
            <a:r>
              <a:rPr lang="fr-FR" b="1" dirty="0" err="1" smtClean="0">
                <a:latin typeface="Times New Roman" pitchFamily="18" charset="0"/>
              </a:rPr>
              <a:t>amoebose</a:t>
            </a:r>
            <a:r>
              <a:rPr lang="fr-FR" b="1" dirty="0" smtClean="0">
                <a:latin typeface="Times New Roman" pitchFamily="18" charset="0"/>
              </a:rPr>
              <a:t>  : est due </a:t>
            </a:r>
            <a:r>
              <a:rPr lang="fr-FR" b="1" dirty="0" err="1" smtClean="0">
                <a:latin typeface="Times New Roman" pitchFamily="18" charset="0"/>
              </a:rPr>
              <a:t>Entameoba</a:t>
            </a:r>
            <a:r>
              <a:rPr lang="fr-FR" b="1" dirty="0" smtClean="0">
                <a:latin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</a:rPr>
              <a:t>histolytica</a:t>
            </a:r>
            <a:r>
              <a:rPr lang="fr-FR" b="1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Maladie du péril fécale  la transmission se fait par les mains sales ou par les eaux et aliments souillés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fr-FR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E.H .H  est responsable 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b="1" dirty="0" smtClean="0">
                <a:latin typeface="Times New Roman" pitchFamily="18" charset="0"/>
              </a:rPr>
              <a:t>           forme invasive de la maladie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fr-FR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endParaRPr lang="fr-FR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Les kystes sont </a:t>
            </a:r>
            <a:r>
              <a:rPr lang="fr-FR" b="1" dirty="0" err="1" smtClean="0">
                <a:latin typeface="Times New Roman" pitchFamily="18" charset="0"/>
              </a:rPr>
              <a:t>responsablent</a:t>
            </a:r>
            <a:r>
              <a:rPr lang="fr-FR" b="1" dirty="0" smtClean="0">
                <a:latin typeface="Times New Roman" pitchFamily="18" charset="0"/>
              </a:rPr>
              <a:t> 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b="1" dirty="0" smtClean="0">
                <a:latin typeface="Times New Roman" pitchFamily="18" charset="0"/>
              </a:rPr>
              <a:t>       </a:t>
            </a:r>
            <a:r>
              <a:rPr lang="fr-FR" b="1" dirty="0" err="1" smtClean="0">
                <a:latin typeface="Times New Roman" pitchFamily="18" charset="0"/>
              </a:rPr>
              <a:t>Dissemination</a:t>
            </a:r>
            <a:r>
              <a:rPr lang="fr-FR" b="1" dirty="0" smtClean="0">
                <a:latin typeface="Times New Roman" pitchFamily="18" charset="0"/>
              </a:rPr>
              <a:t> de la maladie et </a:t>
            </a:r>
            <a:r>
              <a:rPr lang="fr-FR" b="1" dirty="0" err="1" smtClean="0">
                <a:latin typeface="Times New Roman" pitchFamily="18" charset="0"/>
              </a:rPr>
              <a:t>amoebose</a:t>
            </a:r>
            <a:r>
              <a:rPr lang="fr-FR" b="1" dirty="0" smtClean="0">
                <a:latin typeface="Times New Roman" pitchFamily="18" charset="0"/>
              </a:rPr>
              <a:t> infestation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fr-FR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La confirmation de </a:t>
            </a:r>
            <a:r>
              <a:rPr lang="fr-FR" b="1" dirty="0" err="1" smtClean="0">
                <a:latin typeface="Times New Roman" pitchFamily="18" charset="0"/>
              </a:rPr>
              <a:t>amoebose</a:t>
            </a:r>
            <a:r>
              <a:rPr lang="fr-FR" b="1" dirty="0" smtClean="0">
                <a:latin typeface="Times New Roman" pitchFamily="18" charset="0"/>
              </a:rPr>
              <a:t> colique 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b="1" dirty="0" smtClean="0">
                <a:latin typeface="Times New Roman" pitchFamily="18" charset="0"/>
              </a:rPr>
              <a:t>                           examen </a:t>
            </a:r>
            <a:r>
              <a:rPr lang="fr-FR" b="1" dirty="0" err="1" smtClean="0">
                <a:latin typeface="Times New Roman" pitchFamily="18" charset="0"/>
              </a:rPr>
              <a:t>parasitologieque</a:t>
            </a:r>
            <a:r>
              <a:rPr lang="fr-FR" b="1" dirty="0" smtClean="0">
                <a:latin typeface="Times New Roman" pitchFamily="18" charset="0"/>
              </a:rPr>
              <a:t> des selles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 et PCR (si </a:t>
            </a:r>
            <a:r>
              <a:rPr lang="fr-FR" b="1" dirty="0" err="1" smtClean="0">
                <a:latin typeface="Times New Roman" pitchFamily="18" charset="0"/>
              </a:rPr>
              <a:t>diponible</a:t>
            </a:r>
            <a:r>
              <a:rPr lang="fr-FR" b="1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La confirmation de l’</a:t>
            </a:r>
            <a:r>
              <a:rPr lang="fr-FR" b="1" dirty="0" err="1" smtClean="0">
                <a:latin typeface="Times New Roman" pitchFamily="18" charset="0"/>
              </a:rPr>
              <a:t>amoebose</a:t>
            </a:r>
            <a:r>
              <a:rPr lang="fr-FR" b="1" dirty="0" smtClean="0">
                <a:latin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</a:rPr>
              <a:t>tissualire</a:t>
            </a:r>
            <a:r>
              <a:rPr lang="fr-FR" b="1" dirty="0" smtClean="0">
                <a:latin typeface="Times New Roman" pitchFamily="18" charset="0"/>
              </a:rPr>
              <a:t> (hépatique):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b="1" dirty="0" smtClean="0">
                <a:latin typeface="Times New Roman" pitchFamily="18" charset="0"/>
              </a:rPr>
              <a:t>                            sérologie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fr-FR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</a:rPr>
              <a:t>Le TRT  de l’</a:t>
            </a:r>
            <a:r>
              <a:rPr lang="fr-FR" b="1" dirty="0" err="1" smtClean="0">
                <a:latin typeface="Times New Roman" pitchFamily="18" charset="0"/>
              </a:rPr>
              <a:t>amoebose</a:t>
            </a:r>
            <a:r>
              <a:rPr lang="fr-FR" b="1" dirty="0" smtClean="0">
                <a:latin typeface="Times New Roman" pitchFamily="18" charset="0"/>
              </a:rPr>
              <a:t> maladie repose sur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b="1" dirty="0" smtClean="0">
                <a:latin typeface="Times New Roman" pitchFamily="18" charset="0"/>
              </a:rPr>
              <a:t>                           association </a:t>
            </a:r>
            <a:r>
              <a:rPr lang="fr-FR" b="1" dirty="0" err="1" smtClean="0">
                <a:latin typeface="Times New Roman" pitchFamily="18" charset="0"/>
              </a:rPr>
              <a:t>amoebicie</a:t>
            </a:r>
            <a:r>
              <a:rPr lang="fr-FR" b="1" dirty="0" smtClean="0">
                <a:latin typeface="Times New Roman" pitchFamily="18" charset="0"/>
              </a:rPr>
              <a:t> diffusible et de contact pour éviter les rechutes</a:t>
            </a:r>
          </a:p>
          <a:p>
            <a:pPr algn="ctr">
              <a:lnSpc>
                <a:spcPct val="280000"/>
              </a:lnSpc>
              <a:spcBef>
                <a:spcPct val="5000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  <a:noFill/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Infection parasitaire :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Protozoose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invasive due :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histolytica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  </a:t>
            </a:r>
            <a:r>
              <a:rPr lang="fr-F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liée au péril fécal et </a:t>
            </a:r>
            <a:r>
              <a:rPr lang="fr-FR" sz="2800" b="1" u="db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mains sales</a:t>
            </a:r>
          </a:p>
          <a:p>
            <a:pPr>
              <a:buFont typeface="Wingdings" pitchFamily="2" charset="2"/>
              <a:buChar char="Ø"/>
            </a:pPr>
            <a:endParaRPr lang="fr-FR" sz="2800" b="1" u="db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Touche le gros intestin  : Syndrome diarrhéique +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possibilité localisations II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aire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 parfois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mortelle: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terrain d’ ID</a:t>
            </a:r>
          </a:p>
          <a:p>
            <a:pPr>
              <a:buFont typeface="Wingdings" pitchFamily="2" charset="2"/>
              <a:buChar char="Ø"/>
            </a:pP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répondue dans le monde:  </a:t>
            </a:r>
            <a:r>
              <a:rPr lang="fr-F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1600" b="1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paludisme et bilharziose</a:t>
            </a:r>
          </a:p>
          <a:p>
            <a:pPr>
              <a:buNone/>
            </a:pP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 à déclaration obligatoire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noFill/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DEFINITION DE L’AMOEBOSE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76200"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       Définition  OMS  1997 </a:t>
            </a:r>
          </a:p>
          <a:p>
            <a:pPr algn="just">
              <a:lnSpc>
                <a:spcPct val="200000"/>
              </a:lnSpc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l’état dans lequel l’organisme humain héberge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histolytica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ou sans manifestation clinique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8942"/>
            <a:ext cx="8229600" cy="1143000"/>
          </a:xfrm>
          <a:noFill/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EPIDEMIOLOGIE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76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AGENT CAUSAL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428737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F00FF"/>
                </a:solidFill>
                <a:latin typeface="Times New Roman" pitchFamily="18" charset="0"/>
              </a:rPr>
              <a:t>    Protozoaire : </a:t>
            </a:r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</a:rPr>
              <a:t>ENTAMAEBA </a:t>
            </a:r>
            <a:r>
              <a:rPr lang="fr-FR" sz="2800" b="1" dirty="0">
                <a:solidFill>
                  <a:srgbClr val="0000FF"/>
                </a:solidFill>
                <a:latin typeface="Times New Roman" pitchFamily="18" charset="0"/>
              </a:rPr>
              <a:t>HISTOLYTICA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3200" b="1" dirty="0">
                <a:solidFill>
                  <a:schemeClr val="hlink"/>
                </a:solidFill>
                <a:latin typeface="Times New Roman" pitchFamily="18" charset="0"/>
              </a:rPr>
              <a:t>(E.H</a:t>
            </a:r>
            <a:r>
              <a:rPr lang="fr-FR" sz="3200" b="1" dirty="0" smtClean="0">
                <a:solidFill>
                  <a:schemeClr val="hlink"/>
                </a:solidFill>
                <a:latin typeface="Times New Roman" pitchFamily="18" charset="0"/>
              </a:rPr>
              <a:t>.)</a:t>
            </a:r>
            <a:endParaRPr lang="fr-FR" sz="32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rgbClr val="003300"/>
                </a:solidFill>
                <a:latin typeface="Times New Roman" pitchFamily="18" charset="0"/>
              </a:rPr>
              <a:t>                        (Seule espèce pathogène pour l’homme)</a:t>
            </a:r>
          </a:p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Formes végétatives : mobiles                  Forme kystique : immobile                      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hlink"/>
                </a:solidFill>
                <a:latin typeface="Times New Roman" pitchFamily="18" charset="0"/>
              </a:rPr>
              <a:t>1/ EH minuta: commensale de l’intestin                             </a:t>
            </a:r>
            <a:r>
              <a:rPr lang="fr-FR" b="1" dirty="0" smtClean="0">
                <a:solidFill>
                  <a:srgbClr val="000066"/>
                </a:solidFill>
                <a:latin typeface="Times New Roman" pitchFamily="18" charset="0"/>
              </a:rPr>
              <a:t>résistance - contamination</a:t>
            </a:r>
            <a:r>
              <a:rPr lang="fr-FR" b="1" dirty="0" smtClean="0">
                <a:solidFill>
                  <a:schemeClr val="hlink"/>
                </a:solidFill>
                <a:latin typeface="Times New Roman" pitchFamily="18" charset="0"/>
              </a:rPr>
              <a:t>                         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hlink"/>
                </a:solidFill>
                <a:latin typeface="Times New Roman" pitchFamily="18" charset="0"/>
              </a:rPr>
              <a:t>2/ EH </a:t>
            </a:r>
            <a:r>
              <a:rPr lang="fr-FR" b="1" dirty="0" err="1" smtClean="0">
                <a:solidFill>
                  <a:schemeClr val="hlink"/>
                </a:solidFill>
                <a:latin typeface="Times New Roman" pitchFamily="18" charset="0"/>
              </a:rPr>
              <a:t>histolytica</a:t>
            </a:r>
            <a:r>
              <a:rPr lang="fr-FR" b="1" dirty="0" smtClean="0">
                <a:solidFill>
                  <a:schemeClr val="hlink"/>
                </a:solidFill>
                <a:latin typeface="Times New Roman" pitchFamily="18" charset="0"/>
              </a:rPr>
              <a:t> : pouvoir pathogène</a:t>
            </a:r>
            <a:endParaRPr lang="fr-FR" b="1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2571736" y="2500306"/>
            <a:ext cx="1000132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072066" y="2500306"/>
            <a:ext cx="1214446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42844" y="5786455"/>
            <a:ext cx="885831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.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dispar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coli, E. hartmanni, E. Polecki , endolimax nanus ,</a:t>
            </a:r>
            <a:r>
              <a:rPr lang="fr-FR" dirty="0" smtClean="0"/>
              <a:t>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Pseudolimax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butschlii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....: amibes non pathogènes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5391" t="30936" r="22490" b="23290"/>
          <a:stretch>
            <a:fillRect/>
          </a:stretch>
        </p:blipFill>
        <p:spPr bwMode="auto">
          <a:xfrm>
            <a:off x="1785918" y="4500570"/>
            <a:ext cx="50006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Schéma des différentes amibes</a:t>
            </a:r>
          </a:p>
        </p:txBody>
      </p:sp>
      <p:pic>
        <p:nvPicPr>
          <p:cNvPr id="6147" name="Picture 2" descr="C:\Users\ibtec\Documents\Résidanat\Amibiase\Gastro. 2010\Fig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600200"/>
            <a:ext cx="4214813" cy="5095875"/>
          </a:xfr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1285852" y="1571612"/>
            <a:ext cx="1643086" cy="7874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071538" y="3571876"/>
            <a:ext cx="1857388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071563" y="5286375"/>
            <a:ext cx="2071687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28860" y="1500174"/>
            <a:ext cx="1785950" cy="25717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786050" y="4857760"/>
            <a:ext cx="1428760" cy="10001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486C1-330F-496A-AF44-B8FD9AB320E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1785</Words>
  <Application>Microsoft Office PowerPoint</Application>
  <PresentationFormat>Affichage à l'écran (4:3)</PresentationFormat>
  <Paragraphs>424</Paragraphs>
  <Slides>50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AMOEBOSE (EX-AMIBIASE)</vt:lpstr>
      <vt:lpstr>OBJECTIFS DU COURS</vt:lpstr>
      <vt:lpstr>Diapositive 3</vt:lpstr>
      <vt:lpstr>Diapositive 4</vt:lpstr>
      <vt:lpstr>INTRODUCTION</vt:lpstr>
      <vt:lpstr>DEFINITION DE L’AMOEBOSE</vt:lpstr>
      <vt:lpstr> EPIDEMIOLOGIE </vt:lpstr>
      <vt:lpstr>Diapositive 8</vt:lpstr>
      <vt:lpstr>Schéma des différentes amibes</vt:lpstr>
      <vt:lpstr>Schéma des différentes amibes</vt:lpstr>
      <vt:lpstr>Diapositive 11</vt:lpstr>
      <vt:lpstr>FREQUENCE ET REPARTITION GEOGRAPHIQUE</vt:lpstr>
      <vt:lpstr>Répartition géographique de l'amoebose</vt:lpstr>
      <vt:lpstr>PATHOGENIE</vt:lpstr>
      <vt:lpstr>Diapositive 15</vt:lpstr>
      <vt:lpstr>Diapositive 16</vt:lpstr>
      <vt:lpstr>CLINIQUE</vt:lpstr>
      <vt:lpstr>CLINIQUE</vt:lpstr>
      <vt:lpstr>Diapositive 19</vt:lpstr>
      <vt:lpstr>CLINIQUE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Selle glairo-sanglante d'amoebose aiguë</vt:lpstr>
      <vt:lpstr>Diapositive 28</vt:lpstr>
      <vt:lpstr>Multiples abcès coliques et hépatiques</vt:lpstr>
      <vt:lpstr>Diapositive 30</vt:lpstr>
      <vt:lpstr>Diapositive 31</vt:lpstr>
      <vt:lpstr>DIAGNOSTIC</vt:lpstr>
      <vt:lpstr>Diapositive 33</vt:lpstr>
      <vt:lpstr>Diapositive 34</vt:lpstr>
      <vt:lpstr>Diapositive 35</vt:lpstr>
      <vt:lpstr>Diapositive 36</vt:lpstr>
      <vt:lpstr>Diapositive 37</vt:lpstr>
      <vt:lpstr>TRAITEMENT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Conclusion et points essentiels</vt:lpstr>
      <vt:lpstr>Diapositive 49</vt:lpstr>
      <vt:lpstr>Diapositive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AMOEBOSE (AMIBIASE)</dc:title>
  <dc:creator>user</dc:creator>
  <cp:lastModifiedBy>user</cp:lastModifiedBy>
  <cp:revision>338</cp:revision>
  <dcterms:created xsi:type="dcterms:W3CDTF">2015-11-21T17:07:31Z</dcterms:created>
  <dcterms:modified xsi:type="dcterms:W3CDTF">2020-03-06T09:58:07Z</dcterms:modified>
</cp:coreProperties>
</file>