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7"/>
  </p:notesMasterIdLst>
  <p:sldIdLst>
    <p:sldId id="447" r:id="rId2"/>
    <p:sldId id="448" r:id="rId3"/>
    <p:sldId id="258" r:id="rId4"/>
    <p:sldId id="261" r:id="rId5"/>
    <p:sldId id="262" r:id="rId6"/>
    <p:sldId id="264" r:id="rId7"/>
    <p:sldId id="323" r:id="rId8"/>
    <p:sldId id="267" r:id="rId9"/>
    <p:sldId id="269" r:id="rId10"/>
    <p:sldId id="446" r:id="rId11"/>
    <p:sldId id="272" r:id="rId12"/>
    <p:sldId id="335" r:id="rId13"/>
    <p:sldId id="276" r:id="rId14"/>
    <p:sldId id="358" r:id="rId15"/>
    <p:sldId id="364" r:id="rId16"/>
    <p:sldId id="365" r:id="rId17"/>
    <p:sldId id="375" r:id="rId18"/>
    <p:sldId id="336" r:id="rId19"/>
    <p:sldId id="340" r:id="rId20"/>
    <p:sldId id="342" r:id="rId21"/>
    <p:sldId id="344" r:id="rId22"/>
    <p:sldId id="346" r:id="rId23"/>
    <p:sldId id="348" r:id="rId24"/>
    <p:sldId id="349" r:id="rId25"/>
    <p:sldId id="350" r:id="rId26"/>
    <p:sldId id="351" r:id="rId27"/>
    <p:sldId id="449" r:id="rId28"/>
    <p:sldId id="451" r:id="rId29"/>
    <p:sldId id="453" r:id="rId30"/>
    <p:sldId id="456" r:id="rId31"/>
    <p:sldId id="458" r:id="rId32"/>
    <p:sldId id="466" r:id="rId33"/>
    <p:sldId id="468" r:id="rId34"/>
    <p:sldId id="471" r:id="rId35"/>
    <p:sldId id="475" r:id="rId36"/>
    <p:sldId id="277" r:id="rId37"/>
    <p:sldId id="326" r:id="rId38"/>
    <p:sldId id="281" r:id="rId39"/>
    <p:sldId id="287" r:id="rId40"/>
    <p:sldId id="290" r:id="rId41"/>
    <p:sldId id="291" r:id="rId42"/>
    <p:sldId id="293" r:id="rId43"/>
    <p:sldId id="319" r:id="rId44"/>
    <p:sldId id="320" r:id="rId45"/>
    <p:sldId id="33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p:scale>
          <a:sx n="75" d="100"/>
          <a:sy n="75" d="100"/>
        </p:scale>
        <p:origin x="834" y="8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DD8A6-578A-49ED-83E9-A5F4F8B68EA9}" type="datetimeFigureOut">
              <a:rPr lang="en-US" smtClean="0"/>
              <a:pPr/>
              <a:t>4/2/2020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B735A-1D7A-40CA-A44C-991C9E9D4C53}" type="slidenum">
              <a:rPr lang="en-US" smtClean="0"/>
              <a:pPr/>
              <a:t>‹N°›</a:t>
            </a:fld>
            <a:endParaRPr lang="en-US"/>
          </a:p>
        </p:txBody>
      </p:sp>
    </p:spTree>
    <p:extLst>
      <p:ext uri="{BB962C8B-B14F-4D97-AF65-F5344CB8AC3E}">
        <p14:creationId xmlns:p14="http://schemas.microsoft.com/office/powerpoint/2010/main" val="347568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6"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6"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6"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7" y="4068923"/>
            <a:ext cx="1080905"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4"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smtClean="0"/>
              <a:t>Modifiez le style du titre</a:t>
            </a:r>
            <a:endParaRPr lang="en-US" dirty="0"/>
          </a:p>
        </p:txBody>
      </p:sp>
      <p:sp>
        <p:nvSpPr>
          <p:cNvPr id="3" name="Subtitle 2"/>
          <p:cNvSpPr>
            <a:spLocks noGrp="1"/>
          </p:cNvSpPr>
          <p:nvPr>
            <p:ph type="subTitle" idx="1"/>
          </p:nvPr>
        </p:nvSpPr>
        <p:spPr>
          <a:xfrm>
            <a:off x="1069850" y="4389120"/>
            <a:ext cx="7891273"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DE054B6-117A-43BB-BD6C-3FCF3CD3BC26}" type="datetime1">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5"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2CACB90-ACCF-4716-AE61-DF34BBF6C348}" type="datetime1">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B3C446-0F3D-41C7-A985-7221E8CBCE98}" type="datetime1">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A08DAA9-1882-46CF-B7B2-948AA3BEAB03}" type="datetime1">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30" y="1225296"/>
            <a:ext cx="9281161" cy="3520440"/>
          </a:xfrm>
        </p:spPr>
        <p:txBody>
          <a:bodyPr anchor="ctr">
            <a:normAutofit/>
          </a:bodyPr>
          <a:lstStyle>
            <a:lvl1pPr>
              <a:lnSpc>
                <a:spcPct val="80000"/>
              </a:lnSpc>
              <a:defRPr sz="8000" b="0"/>
            </a:lvl1pPr>
          </a:lstStyle>
          <a:p>
            <a:r>
              <a:rPr lang="fr-FR" smtClean="0"/>
              <a:t>Modifiez le style du titre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8593668" y="6272786"/>
            <a:ext cx="2644309" cy="365125"/>
          </a:xfrm>
        </p:spPr>
        <p:txBody>
          <a:bodyPr/>
          <a:lstStyle/>
          <a:p>
            <a:fld id="{7D4C89FE-8430-460A-A653-F2CE8D466534}" type="datetime1">
              <a:rPr lang="en-US" smtClean="0"/>
              <a:pPr/>
              <a:t>4/2/2020</a:t>
            </a:fld>
            <a:endParaRPr lang="en-US" dirty="0"/>
          </a:p>
        </p:txBody>
      </p:sp>
      <p:sp>
        <p:nvSpPr>
          <p:cNvPr id="5" name="Footer Placeholder 4"/>
          <p:cNvSpPr>
            <a:spLocks noGrp="1"/>
          </p:cNvSpPr>
          <p:nvPr>
            <p:ph type="ftr" sz="quarter" idx="11"/>
          </p:nvPr>
        </p:nvSpPr>
        <p:spPr>
          <a:xfrm>
            <a:off x="2182708" y="6272786"/>
            <a:ext cx="6327648" cy="365125"/>
          </a:xfrm>
        </p:spPr>
        <p:txBody>
          <a:bodyPr/>
          <a:lstStyle/>
          <a:p>
            <a:endParaRPr lang="en-US" dirty="0"/>
          </a:p>
        </p:txBody>
      </p:sp>
      <p:grpSp>
        <p:nvGrpSpPr>
          <p:cNvPr id="8" name="Group 7"/>
          <p:cNvGrpSpPr/>
          <p:nvPr/>
        </p:nvGrpSpPr>
        <p:grpSpPr>
          <a:xfrm>
            <a:off x="897402" y="2325848"/>
            <a:ext cx="1080905"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1" y="2506133"/>
            <a:ext cx="1188299"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69849"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35DB9A7-9EDA-48CB-96C4-FE87C16C4D25}" type="datetime1">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69849"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14E638F-A1C5-46AB-A92B-FC8F88882167}" type="datetime1">
              <a:rPr lang="en-US" smtClean="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B701716-17A4-43C0-9BBD-AE51A964134D}" type="datetime1">
              <a:rPr lang="en-US" smtClean="0"/>
              <a:pPr/>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9302C-4459-4BDD-AD0F-17DE0F6CBFBD}" type="datetime1">
              <a:rPr lang="en-US" smtClean="0"/>
              <a:pPr/>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2"/>
            <a:ext cx="388826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4" y="685800"/>
            <a:ext cx="3200400" cy="1737360"/>
          </a:xfrm>
        </p:spPr>
        <p:txBody>
          <a:bodyPr anchor="b">
            <a:normAutofit/>
          </a:bodyPr>
          <a:lstStyle>
            <a:lvl1pPr>
              <a:defRPr sz="3200" b="1"/>
            </a:lvl1pPr>
          </a:lstStyle>
          <a:p>
            <a:r>
              <a:rPr lang="fr-FR" smtClean="0"/>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49644"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04C1286-D5B0-4C2E-B892-3F3662C83349}" type="datetime1">
              <a:rPr lang="en-US" smtClean="0"/>
              <a:pPr/>
              <a:t>4/2/2020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2"/>
            <a:ext cx="388826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4" y="685800"/>
            <a:ext cx="3200400" cy="1737360"/>
          </a:xfrm>
        </p:spPr>
        <p:txBody>
          <a:bodyPr anchor="b">
            <a:normAutofit/>
          </a:bodyPr>
          <a:lstStyle>
            <a:lvl1pPr>
              <a:defRPr sz="3200" b="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549644"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64B149D-AF10-45F1-856A-7A825193BB29}" type="datetime1">
              <a:rPr lang="en-US" smtClean="0"/>
              <a:pPr/>
              <a:t>4/2/2020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7" y="484632"/>
            <a:ext cx="10058400" cy="160934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69847" y="2121408"/>
            <a:ext cx="10058400" cy="405079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964428" y="6272786"/>
            <a:ext cx="3273552" cy="365125"/>
          </a:xfrm>
          <a:prstGeom prst="rect">
            <a:avLst/>
          </a:prstGeom>
        </p:spPr>
        <p:txBody>
          <a:bodyPr vert="horz" lIns="91440" tIns="45720" rIns="91440" bIns="45720" rtlCol="0" anchor="ctr"/>
          <a:lstStyle>
            <a:lvl1pPr algn="r">
              <a:defRPr sz="1100">
                <a:solidFill>
                  <a:schemeClr val="tx2"/>
                </a:solidFill>
              </a:defRPr>
            </a:lvl1pPr>
          </a:lstStyle>
          <a:p>
            <a:fld id="{7C32AAE3-79EE-4973-877A-5F26C8041DAB}" type="datetime1">
              <a:rPr lang="en-US" smtClean="0"/>
              <a:pPr/>
              <a:t>4/2/2020</a:t>
            </a:fld>
            <a:endParaRPr lang="en-US" dirty="0"/>
          </a:p>
        </p:txBody>
      </p:sp>
      <p:sp>
        <p:nvSpPr>
          <p:cNvPr id="5" name="Footer Placeholder 4"/>
          <p:cNvSpPr>
            <a:spLocks noGrp="1"/>
          </p:cNvSpPr>
          <p:nvPr>
            <p:ph type="ftr" sz="quarter" idx="3"/>
          </p:nvPr>
        </p:nvSpPr>
        <p:spPr>
          <a:xfrm>
            <a:off x="1088137" y="6272786"/>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32"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ipago.fr/pedagogie-formation-dentistes+sur+laxiographie+des+atm-toulouse-1103.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op.asso.fr/les-journees/comptes-rendus/comprendre-et-traiter-les-lesions-dusure/3"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eret-medecine.org/langue.ht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ecured.cu/index.php/Succion_digita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FAB73BC-B049-4115-A692-8D63A059BFB8}" type="slidenum">
              <a:rPr lang="en-US" smtClean="0"/>
              <a:pPr/>
              <a:t>1</a:t>
            </a:fld>
            <a:endParaRPr lang="en-US" dirty="0"/>
          </a:p>
        </p:txBody>
      </p:sp>
      <p:sp>
        <p:nvSpPr>
          <p:cNvPr id="5" name="Rectangle 4"/>
          <p:cNvSpPr/>
          <p:nvPr/>
        </p:nvSpPr>
        <p:spPr>
          <a:xfrm>
            <a:off x="1066800" y="128923"/>
            <a:ext cx="94488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1200"/>
              </a:spcBef>
            </a:pPr>
            <a:r>
              <a:rPr lang="fr-FR" b="1" dirty="0">
                <a:ln>
                  <a:solidFill>
                    <a:schemeClr val="tx1">
                      <a:lumMod val="75000"/>
                      <a:lumOff val="25000"/>
                    </a:schemeClr>
                  </a:solidFill>
                  <a:prstDash val="solid"/>
                </a:ln>
                <a:solidFill>
                  <a:srgbClr val="C00000"/>
                </a:solidFill>
                <a:latin typeface="Tw Cen MT" pitchFamily="34" charset="0"/>
              </a:rPr>
              <a:t>UNIVERSITÉ BADJI MOKHTAR . </a:t>
            </a:r>
            <a:r>
              <a:rPr lang="fr-FR" b="1" dirty="0" smtClean="0">
                <a:ln>
                  <a:solidFill>
                    <a:schemeClr val="tx1">
                      <a:lumMod val="75000"/>
                      <a:lumOff val="25000"/>
                    </a:schemeClr>
                  </a:solidFill>
                  <a:prstDash val="solid"/>
                </a:ln>
                <a:solidFill>
                  <a:srgbClr val="C00000"/>
                </a:solidFill>
                <a:latin typeface="Tw Cen MT" pitchFamily="34" charset="0"/>
              </a:rPr>
              <a:t>ANNABA- FACULTÉ </a:t>
            </a:r>
            <a:r>
              <a:rPr lang="fr-FR" b="1" dirty="0">
                <a:ln>
                  <a:solidFill>
                    <a:schemeClr val="tx1">
                      <a:lumMod val="75000"/>
                      <a:lumOff val="25000"/>
                    </a:schemeClr>
                  </a:solidFill>
                  <a:prstDash val="solid"/>
                </a:ln>
                <a:solidFill>
                  <a:srgbClr val="C00000"/>
                </a:solidFill>
                <a:latin typeface="Tw Cen MT" pitchFamily="34" charset="0"/>
              </a:rPr>
              <a:t>DE MÉDECINE</a:t>
            </a:r>
          </a:p>
          <a:p>
            <a:pPr algn="ctr"/>
            <a:r>
              <a:rPr lang="fr-FR" b="1" dirty="0">
                <a:ln>
                  <a:solidFill>
                    <a:schemeClr val="tx1">
                      <a:lumMod val="75000"/>
                      <a:lumOff val="25000"/>
                    </a:schemeClr>
                  </a:solidFill>
                  <a:prstDash val="solid"/>
                </a:ln>
                <a:solidFill>
                  <a:srgbClr val="C00000"/>
                </a:solidFill>
                <a:latin typeface="Tw Cen MT" pitchFamily="34" charset="0"/>
              </a:rPr>
              <a:t>DÉPARTEMENT DE MEDECINE </a:t>
            </a:r>
            <a:r>
              <a:rPr lang="fr-FR" b="1" dirty="0" smtClean="0">
                <a:ln>
                  <a:solidFill>
                    <a:schemeClr val="tx1">
                      <a:lumMod val="75000"/>
                      <a:lumOff val="25000"/>
                    </a:schemeClr>
                  </a:solidFill>
                  <a:prstDash val="solid"/>
                </a:ln>
                <a:solidFill>
                  <a:srgbClr val="C00000"/>
                </a:solidFill>
                <a:latin typeface="Tw Cen MT" pitchFamily="34" charset="0"/>
              </a:rPr>
              <a:t>DENTAIRE</a:t>
            </a:r>
            <a:endParaRPr lang="fr-FR" b="1" dirty="0">
              <a:ln>
                <a:solidFill>
                  <a:schemeClr val="tx1">
                    <a:lumMod val="75000"/>
                    <a:lumOff val="25000"/>
                  </a:schemeClr>
                </a:solidFill>
                <a:prstDash val="solid"/>
              </a:ln>
              <a:solidFill>
                <a:srgbClr val="C00000"/>
              </a:solidFill>
              <a:latin typeface="Tw Cen MT" pitchFamily="34" charset="0"/>
            </a:endParaRPr>
          </a:p>
        </p:txBody>
      </p:sp>
      <p:sp>
        <p:nvSpPr>
          <p:cNvPr id="6" name="Rectangle 5"/>
          <p:cNvSpPr/>
          <p:nvPr/>
        </p:nvSpPr>
        <p:spPr>
          <a:xfrm>
            <a:off x="3213101" y="2406134"/>
            <a:ext cx="59760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5400" dirty="0">
                <a:solidFill>
                  <a:srgbClr val="C00000"/>
                </a:solidFill>
                <a:latin typeface="Forte" panose="03060902040502070203" pitchFamily="66" charset="0"/>
              </a:rPr>
              <a:t>Les </a:t>
            </a:r>
            <a:r>
              <a:rPr lang="fr-FR" sz="5400" dirty="0" err="1">
                <a:solidFill>
                  <a:srgbClr val="C00000"/>
                </a:solidFill>
                <a:latin typeface="Forte" panose="03060902040502070203" pitchFamily="66" charset="0"/>
              </a:rPr>
              <a:t>parafonctions</a:t>
            </a:r>
            <a:endParaRPr lang="fr-FR" sz="5400" dirty="0"/>
          </a:p>
        </p:txBody>
      </p:sp>
      <p:sp>
        <p:nvSpPr>
          <p:cNvPr id="7" name="Rectangle 6"/>
          <p:cNvSpPr/>
          <p:nvPr/>
        </p:nvSpPr>
        <p:spPr>
          <a:xfrm>
            <a:off x="4604596" y="6018870"/>
            <a:ext cx="1992212" cy="872483"/>
          </a:xfrm>
          <a:prstGeom prst="rect">
            <a:avLst/>
          </a:prstGeom>
        </p:spPr>
        <p:txBody>
          <a:bodyPr wrap="none">
            <a:spAutoFit/>
          </a:bodyPr>
          <a:lstStyle/>
          <a:p>
            <a:pPr algn="ctr">
              <a:lnSpc>
                <a:spcPct val="150000"/>
              </a:lnSpc>
            </a:pPr>
            <a:r>
              <a:rPr lang="fr-FR" b="1" i="1" dirty="0">
                <a:solidFill>
                  <a:srgbClr val="C00000"/>
                </a:solidFill>
                <a:latin typeface="Trebuchet MS" pitchFamily="34" charset="0"/>
                <a:ea typeface="Cambria Math" pitchFamily="18" charset="0"/>
              </a:rPr>
              <a:t>Pr. L. </a:t>
            </a:r>
            <a:r>
              <a:rPr lang="fr-FR" b="1" i="1" dirty="0" smtClean="0">
                <a:solidFill>
                  <a:srgbClr val="C00000"/>
                </a:solidFill>
                <a:latin typeface="Trebuchet MS" pitchFamily="34" charset="0"/>
                <a:ea typeface="Cambria Math" pitchFamily="18" charset="0"/>
              </a:rPr>
              <a:t>BOUDINAR </a:t>
            </a:r>
          </a:p>
          <a:p>
            <a:pPr algn="ctr">
              <a:lnSpc>
                <a:spcPct val="150000"/>
              </a:lnSpc>
            </a:pPr>
            <a:r>
              <a:rPr lang="fr-FR" b="1" i="1" dirty="0" smtClean="0">
                <a:solidFill>
                  <a:srgbClr val="C00000"/>
                </a:solidFill>
                <a:latin typeface="Trebuchet MS" pitchFamily="34" charset="0"/>
                <a:ea typeface="Cambria Math" pitchFamily="18" charset="0"/>
              </a:rPr>
              <a:t>Avril 2020</a:t>
            </a:r>
            <a:endParaRPr lang="fr-FR" sz="1400" b="1" i="1" dirty="0">
              <a:solidFill>
                <a:srgbClr val="C00000"/>
              </a:solidFill>
              <a:latin typeface="Trebuchet MS" pitchFamily="34" charset="0"/>
              <a:ea typeface="Cambria Math" pitchFamily="18" charset="0"/>
            </a:endParaRPr>
          </a:p>
        </p:txBody>
      </p:sp>
    </p:spTree>
    <p:extLst>
      <p:ext uri="{BB962C8B-B14F-4D97-AF65-F5344CB8AC3E}">
        <p14:creationId xmlns:p14="http://schemas.microsoft.com/office/powerpoint/2010/main" val="87954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139825" y="574675"/>
            <a:ext cx="9756584" cy="5040000"/>
          </a:xfrm>
          <a:prstGeom prst="rect">
            <a:avLst/>
          </a:prstGeom>
        </p:spPr>
      </p:pic>
      <p:sp>
        <p:nvSpPr>
          <p:cNvPr id="4" name="Espace réservé du numéro de diapositive 3"/>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ZoneTexte 5"/>
          <p:cNvSpPr txBox="1"/>
          <p:nvPr/>
        </p:nvSpPr>
        <p:spPr>
          <a:xfrm>
            <a:off x="5207000" y="5614675"/>
            <a:ext cx="36195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Bruxismes selon </a:t>
            </a:r>
            <a:r>
              <a:rPr lang="fr-FR" dirty="0" err="1" smtClean="0"/>
              <a:t>orthlieb</a:t>
            </a:r>
            <a:r>
              <a:rPr lang="fr-FR" dirty="0" smtClean="0"/>
              <a:t> 2015</a:t>
            </a:r>
            <a:endParaRPr lang="fr-FR" dirty="0"/>
          </a:p>
        </p:txBody>
      </p:sp>
    </p:spTree>
    <p:extLst>
      <p:ext uri="{BB962C8B-B14F-4D97-AF65-F5344CB8AC3E}">
        <p14:creationId xmlns:p14="http://schemas.microsoft.com/office/powerpoint/2010/main" val="35615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nvSpPr>
        <p:spPr>
          <a:xfrm>
            <a:off x="1234689" y="60162"/>
            <a:ext cx="10072965"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C00000"/>
                </a:solidFill>
                <a:latin typeface="+mn-lt"/>
                <a:ea typeface="Cambria Math" pitchFamily="18" charset="0"/>
              </a:rPr>
              <a:t> </a:t>
            </a:r>
            <a:endParaRPr lang="fr-FR" sz="2400" dirty="0">
              <a:solidFill>
                <a:srgbClr val="C00000"/>
              </a:solidFill>
              <a:latin typeface="Trebuchet MS" panose="020B0603020202020204" pitchFamily="34" charset="0"/>
            </a:endParaRPr>
          </a:p>
        </p:txBody>
      </p:sp>
      <p:sp>
        <p:nvSpPr>
          <p:cNvPr id="7" name="Espace réservé du contenu 2"/>
          <p:cNvSpPr>
            <a:spLocks noGrp="1"/>
          </p:cNvSpPr>
          <p:nvPr/>
        </p:nvSpPr>
        <p:spPr>
          <a:xfrm>
            <a:off x="272716" y="33973"/>
            <a:ext cx="11622073"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smtClean="0">
                <a:solidFill>
                  <a:srgbClr val="00B0F0"/>
                </a:solidFill>
                <a:latin typeface="Trebuchet MS" panose="020B0603020202020204" pitchFamily="34" charset="0"/>
              </a:rPr>
              <a:t>3.1</a:t>
            </a:r>
            <a:r>
              <a:rPr lang="fr-FR" sz="2400" b="1" dirty="0">
                <a:solidFill>
                  <a:srgbClr val="00B0F0"/>
                </a:solidFill>
                <a:latin typeface="Trebuchet MS" panose="020B0603020202020204" pitchFamily="34" charset="0"/>
              </a:rPr>
              <a:t>. Le bruxisme:</a:t>
            </a:r>
          </a:p>
          <a:p>
            <a:pPr marL="0" indent="0" algn="just">
              <a:spcBef>
                <a:spcPts val="0"/>
              </a:spcBef>
              <a:buNone/>
            </a:pPr>
            <a:r>
              <a:rPr lang="fr-FR" sz="2400" b="1" dirty="0">
                <a:solidFill>
                  <a:srgbClr val="7030A0"/>
                </a:solidFill>
                <a:latin typeface="Trebuchet MS" panose="020B0603020202020204" pitchFamily="34" charset="0"/>
                <a:ea typeface="Cambria Math" pitchFamily="18" charset="0"/>
              </a:rPr>
              <a:t>3.1.3.classifications </a:t>
            </a:r>
            <a:r>
              <a:rPr lang="fr-FR" sz="2400" b="1" dirty="0" smtClean="0">
                <a:solidFill>
                  <a:srgbClr val="7030A0"/>
                </a:solidFill>
                <a:latin typeface="Trebuchet MS" panose="020B0603020202020204" pitchFamily="34" charset="0"/>
                <a:ea typeface="Cambria Math" pitchFamily="18" charset="0"/>
              </a:rPr>
              <a:t>: </a:t>
            </a:r>
            <a:r>
              <a:rPr lang="fr-FR" sz="2400" dirty="0" smtClean="0">
                <a:solidFill>
                  <a:schemeClr val="accent2"/>
                </a:solidFill>
                <a:latin typeface="Trebuchet MS" panose="020B0603020202020204" pitchFamily="34" charset="0"/>
              </a:rPr>
              <a:t>Bruxisme centré et excentré: </a:t>
            </a:r>
          </a:p>
          <a:p>
            <a:pPr marL="0" lvl="0" indent="0" algn="just">
              <a:lnSpc>
                <a:spcPct val="150000"/>
              </a:lnSpc>
              <a:spcBef>
                <a:spcPts val="0"/>
              </a:spcBef>
              <a:buFont typeface="Wingdings" pitchFamily="2" charset="2"/>
              <a:buChar char="ü"/>
            </a:pPr>
            <a:r>
              <a:rPr lang="fr-FR" sz="2400" b="1" dirty="0" smtClean="0">
                <a:solidFill>
                  <a:sysClr val="windowText" lastClr="000000"/>
                </a:solidFill>
                <a:latin typeface="Trebuchet MS" panose="020B0603020202020204" pitchFamily="34" charset="0"/>
              </a:rPr>
              <a:t>Bruxisme centré</a:t>
            </a:r>
            <a:r>
              <a:rPr lang="fr-FR" sz="2400" dirty="0" smtClean="0">
                <a:solidFill>
                  <a:sysClr val="windowText" lastClr="000000"/>
                </a:solidFill>
                <a:latin typeface="Trebuchet MS" panose="020B0603020202020204" pitchFamily="34" charset="0"/>
              </a:rPr>
              <a:t>: </a:t>
            </a:r>
          </a:p>
          <a:p>
            <a:pPr marL="0" lvl="0" indent="0" algn="just">
              <a:lnSpc>
                <a:spcPct val="150000"/>
              </a:lnSpc>
              <a:spcBef>
                <a:spcPts val="0"/>
              </a:spcBef>
              <a:buNone/>
            </a:pPr>
            <a:r>
              <a:rPr lang="fr-FR" sz="2400" dirty="0" smtClean="0">
                <a:solidFill>
                  <a:sysClr val="windowText" lastClr="000000"/>
                </a:solidFill>
                <a:latin typeface="Trebuchet MS" panose="020B0603020202020204" pitchFamily="34" charset="0"/>
              </a:rPr>
              <a:t>Sous l'action des contractions musculaires isométriques des muscles élévateurs, les dents antagonistes établissent des contacts </a:t>
            </a:r>
            <a:r>
              <a:rPr lang="fr-FR" sz="2400" dirty="0" smtClean="0">
                <a:solidFill>
                  <a:srgbClr val="FF0000"/>
                </a:solidFill>
                <a:latin typeface="Trebuchet MS" panose="020B0603020202020204" pitchFamily="34" charset="0"/>
              </a:rPr>
              <a:t>statiques.</a:t>
            </a:r>
            <a:r>
              <a:rPr lang="fr-FR" sz="2400" dirty="0" smtClean="0">
                <a:solidFill>
                  <a:sysClr val="windowText" lastClr="000000"/>
                </a:solidFill>
                <a:latin typeface="Trebuchet MS" panose="020B0603020202020204" pitchFamily="34" charset="0"/>
              </a:rPr>
              <a:t> La mandibule ne se déplace pas. </a:t>
            </a:r>
            <a:r>
              <a:rPr lang="fr-FR" sz="2400" dirty="0" smtClean="0">
                <a:solidFill>
                  <a:sysClr val="windowText" lastClr="000000"/>
                </a:solidFill>
                <a:latin typeface="Trebuchet MS" panose="020B0603020202020204" pitchFamily="34" charset="0"/>
              </a:rPr>
              <a:t>Les </a:t>
            </a:r>
            <a:r>
              <a:rPr lang="fr-FR" sz="2400" dirty="0">
                <a:solidFill>
                  <a:sysClr val="windowText" lastClr="000000"/>
                </a:solidFill>
                <a:latin typeface="Trebuchet MS" panose="020B0603020202020204" pitchFamily="34" charset="0"/>
              </a:rPr>
              <a:t>termes communs pour désigner ce bruxisme centré sont </a:t>
            </a:r>
            <a:r>
              <a:rPr lang="fr-FR" sz="2400" b="1" dirty="0">
                <a:solidFill>
                  <a:sysClr val="windowText" lastClr="000000"/>
                </a:solidFill>
                <a:latin typeface="Trebuchet MS" panose="020B0603020202020204" pitchFamily="34" charset="0"/>
              </a:rPr>
              <a:t>«crispation» ou «serrement de dents» </a:t>
            </a:r>
            <a:r>
              <a:rPr lang="fr-FR" sz="2400" dirty="0">
                <a:solidFill>
                  <a:sysClr val="windowText" lastClr="000000"/>
                </a:solidFill>
                <a:latin typeface="Trebuchet MS" panose="020B0603020202020204" pitchFamily="34" charset="0"/>
              </a:rPr>
              <a:t>soit </a:t>
            </a:r>
            <a:r>
              <a:rPr lang="fr-FR" sz="2400" b="1" dirty="0">
                <a:solidFill>
                  <a:sysClr val="windowText" lastClr="000000"/>
                </a:solidFill>
                <a:latin typeface="Trebuchet MS" panose="020B0603020202020204" pitchFamily="34" charset="0"/>
              </a:rPr>
              <a:t>«</a:t>
            </a:r>
            <a:r>
              <a:rPr lang="fr-FR" sz="2400" b="1" dirty="0" err="1">
                <a:solidFill>
                  <a:sysClr val="windowText" lastClr="000000"/>
                </a:solidFill>
                <a:latin typeface="Trebuchet MS" panose="020B0603020202020204" pitchFamily="34" charset="0"/>
              </a:rPr>
              <a:t>clenching</a:t>
            </a:r>
            <a:r>
              <a:rPr lang="fr-FR" sz="2400" b="1" dirty="0">
                <a:solidFill>
                  <a:sysClr val="windowText" lastClr="000000"/>
                </a:solidFill>
                <a:latin typeface="Trebuchet MS" panose="020B0603020202020204" pitchFamily="34" charset="0"/>
              </a:rPr>
              <a:t>»</a:t>
            </a:r>
            <a:r>
              <a:rPr lang="fr-FR" sz="2400" dirty="0">
                <a:solidFill>
                  <a:sysClr val="windowText" lastClr="000000"/>
                </a:solidFill>
                <a:latin typeface="Trebuchet MS" panose="020B0603020202020204" pitchFamily="34" charset="0"/>
              </a:rPr>
              <a:t> en anglais. </a:t>
            </a:r>
            <a:endParaRPr lang="fr-FR" sz="2400" dirty="0" smtClean="0">
              <a:solidFill>
                <a:sysClr val="windowText" lastClr="000000"/>
              </a:solidFill>
              <a:latin typeface="Trebuchet MS" panose="020B0603020202020204" pitchFamily="34" charset="0"/>
            </a:endParaRPr>
          </a:p>
          <a:p>
            <a:pPr marL="0" lvl="0" indent="0" algn="just">
              <a:lnSpc>
                <a:spcPct val="150000"/>
              </a:lnSpc>
              <a:spcBef>
                <a:spcPts val="0"/>
              </a:spcBef>
              <a:buFont typeface="Wingdings" pitchFamily="2" charset="2"/>
              <a:buChar char="ü"/>
            </a:pPr>
            <a:r>
              <a:rPr lang="fr-FR" sz="2400" b="1" dirty="0">
                <a:solidFill>
                  <a:sysClr val="windowText" lastClr="000000"/>
                </a:solidFill>
                <a:latin typeface="Trebuchet MS"/>
              </a:rPr>
              <a:t>Bruxisme excentré: </a:t>
            </a:r>
          </a:p>
          <a:p>
            <a:pPr marL="0" lvl="0" indent="0" algn="just">
              <a:lnSpc>
                <a:spcPct val="150000"/>
              </a:lnSpc>
              <a:spcBef>
                <a:spcPts val="0"/>
              </a:spcBef>
              <a:buNone/>
            </a:pPr>
            <a:r>
              <a:rPr lang="fr-FR" sz="2400" dirty="0">
                <a:solidFill>
                  <a:sysClr val="windowText" lastClr="000000"/>
                </a:solidFill>
                <a:latin typeface="Trebuchet MS"/>
              </a:rPr>
              <a:t>Correspond au </a:t>
            </a:r>
            <a:r>
              <a:rPr lang="fr-FR" sz="2400" b="1" dirty="0">
                <a:solidFill>
                  <a:sysClr val="windowText" lastClr="000000"/>
                </a:solidFill>
                <a:latin typeface="Trebuchet MS"/>
              </a:rPr>
              <a:t>grincement</a:t>
            </a:r>
            <a:r>
              <a:rPr lang="fr-FR" sz="2400" dirty="0">
                <a:solidFill>
                  <a:sysClr val="windowText" lastClr="000000"/>
                </a:solidFill>
                <a:latin typeface="Trebuchet MS"/>
              </a:rPr>
              <a:t> de dents </a:t>
            </a:r>
            <a:r>
              <a:rPr lang="fr-FR" sz="2400" b="1" dirty="0">
                <a:solidFill>
                  <a:sysClr val="windowText" lastClr="000000"/>
                </a:solidFill>
                <a:latin typeface="Trebuchet MS"/>
              </a:rPr>
              <a:t>avec déplacement de la mandibule </a:t>
            </a:r>
            <a:r>
              <a:rPr lang="fr-FR" sz="2400" dirty="0">
                <a:solidFill>
                  <a:sysClr val="windowText" lastClr="000000"/>
                </a:solidFill>
                <a:latin typeface="Trebuchet MS"/>
              </a:rPr>
              <a:t>sous l'action de contractions musculaires intenses, à la fois isométriques et isotoniques, les </a:t>
            </a:r>
            <a:r>
              <a:rPr lang="fr-FR" sz="2400" b="1" dirty="0">
                <a:solidFill>
                  <a:sysClr val="windowText" lastClr="000000"/>
                </a:solidFill>
                <a:latin typeface="Trebuchet MS"/>
              </a:rPr>
              <a:t>contacts </a:t>
            </a:r>
            <a:r>
              <a:rPr lang="fr-FR" sz="2400" b="1" dirty="0" err="1">
                <a:solidFill>
                  <a:sysClr val="windowText" lastClr="000000"/>
                </a:solidFill>
                <a:latin typeface="Trebuchet MS"/>
              </a:rPr>
              <a:t>dento</a:t>
            </a:r>
            <a:r>
              <a:rPr lang="fr-FR" sz="2400" b="1" dirty="0">
                <a:solidFill>
                  <a:sysClr val="windowText" lastClr="000000"/>
                </a:solidFill>
                <a:latin typeface="Trebuchet MS"/>
              </a:rPr>
              <a:t>-dentaires deviennent dynamiques</a:t>
            </a:r>
            <a:r>
              <a:rPr lang="fr-FR" sz="2400" dirty="0" smtClean="0">
                <a:solidFill>
                  <a:sysClr val="windowText" lastClr="000000"/>
                </a:solidFill>
                <a:latin typeface="Trebuchet MS"/>
              </a:rPr>
              <a:t>.</a:t>
            </a:r>
            <a:endParaRPr lang="fr-FR" sz="2400" b="1" dirty="0">
              <a:solidFill>
                <a:sysClr val="windowText" lastClr="000000"/>
              </a:solidFill>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140764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pPr/>
              <a:t>12</a:t>
            </a:fld>
            <a:endParaRPr lang="en-US" dirty="0"/>
          </a:p>
        </p:txBody>
      </p:sp>
      <p:sp>
        <p:nvSpPr>
          <p:cNvPr id="9" name="Rectangle 8"/>
          <p:cNvSpPr/>
          <p:nvPr/>
        </p:nvSpPr>
        <p:spPr>
          <a:xfrm>
            <a:off x="265014" y="30372"/>
            <a:ext cx="11926986" cy="5078313"/>
          </a:xfrm>
          <a:prstGeom prst="rect">
            <a:avLst/>
          </a:prstGeom>
        </p:spPr>
        <p:txBody>
          <a:bodyPr wrap="square">
            <a:spAutoFit/>
          </a:bodyPr>
          <a:lstStyle/>
          <a:p>
            <a:pPr algn="just">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p>
          <a:p>
            <a:pPr algn="just"/>
            <a:r>
              <a:rPr lang="fr-FR" sz="2400" b="1" dirty="0">
                <a:solidFill>
                  <a:srgbClr val="00B0F0"/>
                </a:solidFill>
                <a:latin typeface="Trebuchet MS" panose="020B0603020202020204" pitchFamily="34" charset="0"/>
              </a:rPr>
              <a:t>3.1. Le bruxisme:</a:t>
            </a:r>
            <a:endParaRPr lang="en-US" sz="2400" b="1" dirty="0">
              <a:solidFill>
                <a:srgbClr val="00B0F0"/>
              </a:solidFill>
              <a:latin typeface="Trebuchet MS" panose="020B0603020202020204" pitchFamily="34" charset="0"/>
            </a:endParaRPr>
          </a:p>
          <a:p>
            <a:pPr algn="just"/>
            <a:r>
              <a:rPr lang="fr-FR" sz="2400" b="1" dirty="0" smtClean="0">
                <a:solidFill>
                  <a:srgbClr val="7030A0"/>
                </a:solidFill>
                <a:latin typeface="Trebuchet MS" panose="020B0603020202020204" pitchFamily="34" charset="0"/>
                <a:ea typeface="Cambria Math" pitchFamily="18" charset="0"/>
              </a:rPr>
              <a:t>3.1.3.classifications </a:t>
            </a:r>
            <a:endParaRPr lang="fr-FR" sz="2400" b="1" dirty="0">
              <a:solidFill>
                <a:srgbClr val="C00000"/>
              </a:solidFill>
              <a:latin typeface="Trebuchet MS" panose="020B0603020202020204" pitchFamily="34" charset="0"/>
            </a:endParaRPr>
          </a:p>
          <a:p>
            <a:pPr algn="just">
              <a:lnSpc>
                <a:spcPct val="150000"/>
              </a:lnSpc>
              <a:buNone/>
            </a:pPr>
            <a:r>
              <a:rPr lang="fr-FR" sz="2400" dirty="0" smtClean="0">
                <a:solidFill>
                  <a:srgbClr val="C00000"/>
                </a:solidFill>
                <a:latin typeface="Trebuchet MS" panose="020B0603020202020204" pitchFamily="34" charset="0"/>
              </a:rPr>
              <a:t>*</a:t>
            </a:r>
            <a:r>
              <a:rPr lang="fr-FR" sz="2400" b="1" dirty="0" smtClean="0">
                <a:solidFill>
                  <a:srgbClr val="C00000"/>
                </a:solidFill>
                <a:latin typeface="Trebuchet MS" panose="020B0603020202020204" pitchFamily="34" charset="0"/>
              </a:rPr>
              <a:t>La </a:t>
            </a:r>
            <a:r>
              <a:rPr lang="fr-FR" sz="2400" b="1" dirty="0" err="1">
                <a:solidFill>
                  <a:srgbClr val="C00000"/>
                </a:solidFill>
                <a:latin typeface="Trebuchet MS" panose="020B0603020202020204" pitchFamily="34" charset="0"/>
              </a:rPr>
              <a:t>Brycose</a:t>
            </a:r>
            <a:r>
              <a:rPr lang="fr-FR" sz="2400" b="1" dirty="0">
                <a:solidFill>
                  <a:schemeClr val="accent1">
                    <a:lumMod val="60000"/>
                    <a:lumOff val="40000"/>
                  </a:schemeClr>
                </a:solidFill>
                <a:latin typeface="Trebuchet MS" panose="020B0603020202020204" pitchFamily="34" charset="0"/>
              </a:rPr>
              <a:t>:</a:t>
            </a:r>
          </a:p>
          <a:p>
            <a:pPr algn="just">
              <a:lnSpc>
                <a:spcPct val="150000"/>
              </a:lnSpc>
              <a:buNone/>
            </a:pPr>
            <a:r>
              <a:rPr lang="fr-FR" sz="2400" b="1" dirty="0" smtClean="0">
                <a:solidFill>
                  <a:srgbClr val="FF0000"/>
                </a:solidFill>
                <a:latin typeface="Trebuchet MS" panose="020B0603020202020204" pitchFamily="34" charset="0"/>
              </a:rPr>
              <a:t>Le </a:t>
            </a:r>
            <a:r>
              <a:rPr lang="fr-FR" sz="2400" b="1" dirty="0">
                <a:solidFill>
                  <a:srgbClr val="FF0000"/>
                </a:solidFill>
                <a:latin typeface="Trebuchet MS" panose="020B0603020202020204" pitchFamily="34" charset="0"/>
              </a:rPr>
              <a:t>préfixe « </a:t>
            </a:r>
            <a:r>
              <a:rPr lang="fr-FR" sz="2400" b="1" dirty="0" err="1">
                <a:solidFill>
                  <a:srgbClr val="FF0000"/>
                </a:solidFill>
                <a:latin typeface="Trebuchet MS" panose="020B0603020202020204" pitchFamily="34" charset="0"/>
              </a:rPr>
              <a:t>brycho</a:t>
            </a:r>
            <a:r>
              <a:rPr lang="fr-FR" sz="2400" b="1" dirty="0">
                <a:solidFill>
                  <a:srgbClr val="FF0000"/>
                </a:solidFill>
                <a:latin typeface="Trebuchet MS" panose="020B0603020202020204" pitchFamily="34" charset="0"/>
              </a:rPr>
              <a:t>» qualifie le frottement des </a:t>
            </a:r>
            <a:r>
              <a:rPr lang="fr-FR" sz="2400" b="1" dirty="0" smtClean="0">
                <a:solidFill>
                  <a:srgbClr val="FF0000"/>
                </a:solidFill>
                <a:latin typeface="Trebuchet MS" panose="020B0603020202020204" pitchFamily="34" charset="0"/>
              </a:rPr>
              <a:t>dents</a:t>
            </a:r>
          </a:p>
          <a:p>
            <a:pPr algn="just">
              <a:lnSpc>
                <a:spcPct val="150000"/>
              </a:lnSpc>
              <a:buNone/>
            </a:pPr>
            <a:r>
              <a:rPr lang="fr-FR" sz="2400" b="1" dirty="0" smtClean="0">
                <a:solidFill>
                  <a:srgbClr val="FF0000"/>
                </a:solidFill>
                <a:latin typeface="Trebuchet MS" panose="020B0603020202020204" pitchFamily="34" charset="0"/>
              </a:rPr>
              <a:t>et </a:t>
            </a:r>
            <a:r>
              <a:rPr lang="fr-FR" sz="2400" b="1" dirty="0">
                <a:solidFill>
                  <a:srgbClr val="FF0000"/>
                </a:solidFill>
                <a:latin typeface="Trebuchet MS" panose="020B0603020202020204" pitchFamily="34" charset="0"/>
              </a:rPr>
              <a:t>le suffixe «ose» la chronicité ou l'excès</a:t>
            </a:r>
            <a:r>
              <a:rPr lang="fr-FR" sz="2400" dirty="0">
                <a:latin typeface="Trebuchet MS" panose="020B0603020202020204" pitchFamily="34" charset="0"/>
              </a:rPr>
              <a:t>. </a:t>
            </a:r>
            <a:endParaRPr lang="fr-FR" sz="2400" dirty="0" smtClean="0">
              <a:latin typeface="Trebuchet MS" panose="020B0603020202020204" pitchFamily="34" charset="0"/>
            </a:endParaRPr>
          </a:p>
          <a:p>
            <a:pPr algn="just">
              <a:lnSpc>
                <a:spcPct val="150000"/>
              </a:lnSpc>
              <a:buNone/>
            </a:pPr>
            <a:r>
              <a:rPr lang="fr-FR" sz="2400" dirty="0" smtClean="0">
                <a:latin typeface="Trebuchet MS" panose="020B0603020202020204" pitchFamily="34" charset="0"/>
              </a:rPr>
              <a:t>Cette </a:t>
            </a:r>
            <a:r>
              <a:rPr lang="fr-FR" sz="2400" dirty="0">
                <a:latin typeface="Trebuchet MS" panose="020B0603020202020204" pitchFamily="34" charset="0"/>
              </a:rPr>
              <a:t>forme de bruxisme représente un dérèglement </a:t>
            </a:r>
            <a:r>
              <a:rPr lang="fr-FR" sz="2400" dirty="0" smtClean="0">
                <a:latin typeface="Trebuchet MS" panose="020B0603020202020204" pitchFamily="34" charset="0"/>
              </a:rPr>
              <a:t>sévère</a:t>
            </a:r>
          </a:p>
          <a:p>
            <a:pPr algn="just">
              <a:lnSpc>
                <a:spcPct val="150000"/>
              </a:lnSpc>
              <a:buNone/>
            </a:pPr>
            <a:r>
              <a:rPr lang="fr-FR" sz="2400" dirty="0" smtClean="0">
                <a:latin typeface="Trebuchet MS" panose="020B0603020202020204" pitchFamily="34" charset="0"/>
              </a:rPr>
              <a:t>du </a:t>
            </a:r>
            <a:r>
              <a:rPr lang="fr-FR" sz="2400" dirty="0">
                <a:latin typeface="Trebuchet MS" panose="020B0603020202020204" pitchFamily="34" charset="0"/>
              </a:rPr>
              <a:t>fonctionnement des circuits réflexes. </a:t>
            </a:r>
          </a:p>
          <a:p>
            <a:pPr algn="just">
              <a:lnSpc>
                <a:spcPct val="150000"/>
              </a:lnSpc>
              <a:buNone/>
            </a:pPr>
            <a:r>
              <a:rPr lang="fr-FR" sz="2400" dirty="0" smtClean="0">
                <a:latin typeface="Trebuchet MS" panose="020B0603020202020204" pitchFamily="34" charset="0"/>
              </a:rPr>
              <a:t>Chez </a:t>
            </a:r>
            <a:r>
              <a:rPr lang="fr-FR" sz="2400" dirty="0">
                <a:latin typeface="Trebuchet MS" panose="020B0603020202020204" pitchFamily="34" charset="0"/>
              </a:rPr>
              <a:t>ces patients, la couronne dentaire est parfois </a:t>
            </a:r>
            <a:r>
              <a:rPr lang="fr-FR" sz="2400" dirty="0" smtClean="0">
                <a:latin typeface="Trebuchet MS" panose="020B0603020202020204" pitchFamily="34" charset="0"/>
              </a:rPr>
              <a:t>quasiment </a:t>
            </a:r>
            <a:r>
              <a:rPr lang="fr-FR" sz="2400" dirty="0">
                <a:latin typeface="Trebuchet MS" panose="020B0603020202020204" pitchFamily="34" charset="0"/>
              </a:rPr>
              <a:t>détruite. L'activité survient à la fois en phase d'éveil et au cours du sommeil.</a:t>
            </a:r>
          </a:p>
        </p:txBody>
      </p:sp>
      <p:pic>
        <p:nvPicPr>
          <p:cNvPr id="8" name="Espace réservé du contenu 4"/>
          <p:cNvPicPr>
            <a:picLocks/>
          </p:cNvPicPr>
          <p:nvPr/>
        </p:nvPicPr>
        <p:blipFill>
          <a:blip r:embed="rId2"/>
          <a:srcRect l="34398" t="31172" r="28809" b="50873"/>
          <a:stretch>
            <a:fillRect/>
          </a:stretch>
        </p:blipFill>
        <p:spPr bwMode="auto">
          <a:xfrm>
            <a:off x="8666560" y="644348"/>
            <a:ext cx="3492000" cy="2520000"/>
          </a:xfrm>
          <a:prstGeom prst="rect">
            <a:avLst/>
          </a:prstGeom>
          <a:noFill/>
          <a:ln w="9525">
            <a:noFill/>
            <a:miter lim="800000"/>
            <a:headEnd/>
            <a:tailEnd/>
          </a:ln>
        </p:spPr>
      </p:pic>
      <p:sp>
        <p:nvSpPr>
          <p:cNvPr id="6" name="Rectangle 5"/>
          <p:cNvSpPr/>
          <p:nvPr/>
        </p:nvSpPr>
        <p:spPr>
          <a:xfrm>
            <a:off x="8735839" y="3257595"/>
            <a:ext cx="3457530" cy="830997"/>
          </a:xfrm>
          <a:prstGeom prst="rect">
            <a:avLst/>
          </a:prstGeom>
        </p:spPr>
        <p:txBody>
          <a:bodyPr wrap="square">
            <a:spAutoFit/>
          </a:bodyPr>
          <a:lstStyle/>
          <a:p>
            <a:r>
              <a:rPr lang="fr-FR" sz="1200" dirty="0">
                <a:latin typeface="Trebuchet MS" panose="020B0603020202020204" pitchFamily="34" charset="0"/>
              </a:rPr>
              <a:t>BALLAND, J. Gestion de la dimension verticale chez le </a:t>
            </a:r>
            <a:r>
              <a:rPr lang="fr-FR" sz="1200" dirty="0" err="1">
                <a:latin typeface="Trebuchet MS" panose="020B0603020202020204" pitchFamily="34" charset="0"/>
              </a:rPr>
              <a:t>bruxomane</a:t>
            </a:r>
            <a:r>
              <a:rPr lang="fr-FR" sz="1200" dirty="0">
                <a:latin typeface="Trebuchet MS" panose="020B0603020202020204" pitchFamily="34" charset="0"/>
              </a:rPr>
              <a:t>. </a:t>
            </a:r>
            <a:r>
              <a:rPr lang="fr-FR" sz="1200" dirty="0" err="1">
                <a:latin typeface="Trebuchet MS" panose="020B0603020202020204" pitchFamily="34" charset="0"/>
              </a:rPr>
              <a:t>Th.doct</a:t>
            </a:r>
            <a:r>
              <a:rPr lang="fr-FR" sz="1200" dirty="0">
                <a:latin typeface="Trebuchet MS" panose="020B0603020202020204" pitchFamily="34" charset="0"/>
              </a:rPr>
              <a:t>. : Chirurgie dentaire : Université Henri </a:t>
            </a:r>
            <a:r>
              <a:rPr lang="fr-FR" sz="1200" dirty="0" err="1">
                <a:latin typeface="Trebuchet MS" panose="020B0603020202020204" pitchFamily="34" charset="0"/>
              </a:rPr>
              <a:t>Poincare</a:t>
            </a:r>
            <a:r>
              <a:rPr lang="fr-FR" sz="1200" dirty="0">
                <a:latin typeface="Trebuchet MS" panose="020B0603020202020204" pitchFamily="34" charset="0"/>
              </a:rPr>
              <a:t> Nancy I. 2009. </a:t>
            </a:r>
          </a:p>
        </p:txBody>
      </p:sp>
    </p:spTree>
    <p:extLst>
      <p:ext uri="{BB962C8B-B14F-4D97-AF65-F5344CB8AC3E}">
        <p14:creationId xmlns:p14="http://schemas.microsoft.com/office/powerpoint/2010/main" val="2033534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470729" y="140823"/>
            <a:ext cx="11480483" cy="46386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endParaRPr lang="en-US" sz="2400" b="1" dirty="0">
              <a:solidFill>
                <a:srgbClr val="00B0F0"/>
              </a:solidFill>
              <a:latin typeface="Trebuchet MS" panose="020B0603020202020204" pitchFamily="34" charset="0"/>
            </a:endParaRPr>
          </a:p>
          <a:p>
            <a:pPr marL="0" indent="0" algn="just">
              <a:spcBef>
                <a:spcPts val="0"/>
              </a:spcBef>
              <a:buNone/>
            </a:pPr>
            <a:r>
              <a:rPr lang="fr-FR" sz="2400" b="1" dirty="0" smtClean="0">
                <a:solidFill>
                  <a:srgbClr val="7030A0"/>
                </a:solidFill>
                <a:latin typeface="Trebuchet MS" panose="020B0603020202020204" pitchFamily="34" charset="0"/>
                <a:ea typeface="Cambria Math" pitchFamily="18" charset="0"/>
              </a:rPr>
              <a:t>3.1.3.classifications </a:t>
            </a:r>
            <a:endParaRPr lang="fr-FR" sz="2400" b="1" dirty="0">
              <a:solidFill>
                <a:srgbClr val="C00000"/>
              </a:solidFill>
              <a:latin typeface="Trebuchet MS" panose="020B0603020202020204" pitchFamily="34" charset="0"/>
            </a:endParaRPr>
          </a:p>
          <a:p>
            <a:pPr marL="0" lvl="0" indent="0" algn="just">
              <a:lnSpc>
                <a:spcPct val="150000"/>
              </a:lnSpc>
              <a:spcBef>
                <a:spcPts val="0"/>
              </a:spcBef>
              <a:buNone/>
            </a:pPr>
            <a:r>
              <a:rPr lang="fr-FR" sz="2400" b="1" dirty="0" smtClean="0">
                <a:solidFill>
                  <a:schemeClr val="accent2"/>
                </a:solidFill>
                <a:latin typeface="Trebuchet MS" panose="020B0603020202020204" pitchFamily="34" charset="0"/>
              </a:rPr>
              <a:t>*</a:t>
            </a:r>
            <a:r>
              <a:rPr lang="fr-FR" sz="2400" b="1" dirty="0" smtClean="0">
                <a:solidFill>
                  <a:schemeClr val="accent2"/>
                </a:solidFill>
                <a:latin typeface="Trebuchet MS" panose="020B0603020202020204" pitchFamily="34" charset="0"/>
              </a:rPr>
              <a:t>Bruxisme chez l'enfant</a:t>
            </a:r>
          </a:p>
          <a:p>
            <a:pPr marL="0" lvl="0" indent="0" algn="just">
              <a:lnSpc>
                <a:spcPct val="150000"/>
              </a:lnSpc>
              <a:spcBef>
                <a:spcPts val="0"/>
              </a:spcBef>
              <a:buNone/>
            </a:pPr>
            <a:r>
              <a:rPr lang="fr-FR" sz="2400" dirty="0" smtClean="0">
                <a:solidFill>
                  <a:sysClr val="windowText" lastClr="000000"/>
                </a:solidFill>
                <a:latin typeface="Trebuchet MS" panose="020B0603020202020204" pitchFamily="34" charset="0"/>
              </a:rPr>
              <a:t>Le bruxisme peut </a:t>
            </a:r>
            <a:r>
              <a:rPr lang="fr-FR" sz="2400" dirty="0">
                <a:solidFill>
                  <a:sysClr val="windowText" lastClr="000000"/>
                </a:solidFill>
                <a:latin typeface="Trebuchet MS" panose="020B0603020202020204" pitchFamily="34" charset="0"/>
              </a:rPr>
              <a:t>exister chez l' </a:t>
            </a:r>
            <a:r>
              <a:rPr lang="fr-FR" sz="2400" dirty="0" smtClean="0">
                <a:solidFill>
                  <a:sysClr val="windowText" lastClr="000000"/>
                </a:solidFill>
                <a:latin typeface="Trebuchet MS" panose="020B0603020202020204" pitchFamily="34" charset="0"/>
              </a:rPr>
              <a:t>enfant dès le plus jeune </a:t>
            </a:r>
            <a:r>
              <a:rPr lang="fr-FR" sz="2400" dirty="0">
                <a:solidFill>
                  <a:sysClr val="windowText" lastClr="000000"/>
                </a:solidFill>
                <a:latin typeface="Trebuchet MS" panose="020B0603020202020204" pitchFamily="34" charset="0"/>
              </a:rPr>
              <a:t>âge </a:t>
            </a:r>
            <a:r>
              <a:rPr lang="fr-FR" sz="2400" dirty="0" smtClean="0">
                <a:solidFill>
                  <a:sysClr val="windowText" lastClr="000000"/>
                </a:solidFill>
                <a:latin typeface="Trebuchet MS" panose="020B0603020202020204" pitchFamily="34" charset="0"/>
              </a:rPr>
              <a:t>au moment de sa </a:t>
            </a:r>
            <a:r>
              <a:rPr lang="fr-FR" sz="2400" dirty="0" smtClean="0">
                <a:solidFill>
                  <a:srgbClr val="FF0000"/>
                </a:solidFill>
                <a:latin typeface="Trebuchet MS" panose="020B0603020202020204" pitchFamily="34" charset="0"/>
              </a:rPr>
              <a:t>dentition temporaire </a:t>
            </a:r>
            <a:r>
              <a:rPr lang="fr-FR" sz="2400" dirty="0">
                <a:solidFill>
                  <a:sysClr val="windowText" lastClr="000000"/>
                </a:solidFill>
                <a:latin typeface="Trebuchet MS" panose="020B0603020202020204" pitchFamily="34" charset="0"/>
              </a:rPr>
              <a:t>et </a:t>
            </a:r>
            <a:r>
              <a:rPr lang="fr-FR" sz="2400" dirty="0" smtClean="0">
                <a:solidFill>
                  <a:sysClr val="windowText" lastClr="000000"/>
                </a:solidFill>
                <a:latin typeface="Trebuchet MS" panose="020B0603020202020204" pitchFamily="34" charset="0"/>
              </a:rPr>
              <a:t>peut perdurer à un âge plus avancé. Le </a:t>
            </a:r>
            <a:r>
              <a:rPr lang="fr-FR" sz="2400" dirty="0">
                <a:solidFill>
                  <a:sysClr val="windowText" lastClr="000000"/>
                </a:solidFill>
                <a:latin typeface="Trebuchet MS" panose="020B0603020202020204" pitchFamily="34" charset="0"/>
              </a:rPr>
              <a:t>bruxisme de l'enfant est </a:t>
            </a:r>
            <a:r>
              <a:rPr lang="fr-FR" sz="2400" dirty="0" smtClean="0">
                <a:solidFill>
                  <a:sysClr val="windowText" lastClr="000000"/>
                </a:solidFill>
                <a:latin typeface="Trebuchet MS" panose="020B0603020202020204" pitchFamily="34" charset="0"/>
              </a:rPr>
              <a:t>souvent </a:t>
            </a:r>
            <a:r>
              <a:rPr lang="fr-FR" sz="2400" dirty="0">
                <a:solidFill>
                  <a:srgbClr val="FF0000"/>
                </a:solidFill>
                <a:latin typeface="Trebuchet MS" panose="020B0603020202020204" pitchFamily="34" charset="0"/>
              </a:rPr>
              <a:t>provisoire</a:t>
            </a:r>
            <a:r>
              <a:rPr lang="fr-FR" sz="2400" dirty="0">
                <a:solidFill>
                  <a:sysClr val="windowText" lastClr="000000"/>
                </a:solidFill>
                <a:latin typeface="Trebuchet MS" panose="020B0603020202020204" pitchFamily="34" charset="0"/>
              </a:rPr>
              <a:t> </a:t>
            </a:r>
            <a:r>
              <a:rPr lang="fr-FR" sz="2400" dirty="0" smtClean="0">
                <a:solidFill>
                  <a:sysClr val="windowText" lastClr="000000"/>
                </a:solidFill>
                <a:latin typeface="Trebuchet MS" panose="020B0603020202020204" pitchFamily="34" charset="0"/>
              </a:rPr>
              <a:t>et se </a:t>
            </a:r>
            <a:r>
              <a:rPr lang="fr-FR" sz="2400" dirty="0" smtClean="0">
                <a:solidFill>
                  <a:sysClr val="windowText" lastClr="000000"/>
                </a:solidFill>
                <a:latin typeface="Trebuchet MS" panose="020B0603020202020204" pitchFamily="34" charset="0"/>
              </a:rPr>
              <a:t>termine </a:t>
            </a:r>
            <a:r>
              <a:rPr lang="fr-FR" sz="2400" dirty="0">
                <a:solidFill>
                  <a:sysClr val="windowText" lastClr="000000"/>
                </a:solidFill>
                <a:latin typeface="Trebuchet MS" panose="020B0603020202020204" pitchFamily="34" charset="0"/>
              </a:rPr>
              <a:t>parfois </a:t>
            </a:r>
            <a:r>
              <a:rPr lang="fr-FR" sz="2400" dirty="0" smtClean="0">
                <a:solidFill>
                  <a:sysClr val="windowText" lastClr="000000"/>
                </a:solidFill>
                <a:latin typeface="Trebuchet MS" panose="020B0603020202020204" pitchFamily="34" charset="0"/>
              </a:rPr>
              <a:t>avec l'éruption de la dentition permanente. </a:t>
            </a:r>
            <a:endParaRPr lang="fr-FR" sz="2400" b="1" dirty="0">
              <a:solidFill>
                <a:sysClr val="windowText" lastClr="000000"/>
              </a:solidFill>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80" y="4096354"/>
            <a:ext cx="3556203" cy="212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03645" y="6240885"/>
            <a:ext cx="5542208" cy="523220"/>
          </a:xfrm>
          <a:prstGeom prst="rect">
            <a:avLst/>
          </a:prstGeom>
        </p:spPr>
        <p:txBody>
          <a:bodyPr wrap="square">
            <a:spAutoFit/>
          </a:bodyPr>
          <a:lstStyle/>
          <a:p>
            <a:r>
              <a:rPr lang="fr-FR" sz="1400" dirty="0">
                <a:latin typeface="Trebuchet MS" panose="020B0603020202020204" pitchFamily="34" charset="0"/>
              </a:rPr>
              <a:t>BROCARD, D ; LALUQUE, J.F ; KNELLESEN, C. La gestion du bruxisme. Paris : Quintessence International, 2008.84p</a:t>
            </a:r>
          </a:p>
        </p:txBody>
      </p:sp>
    </p:spTree>
    <p:extLst>
      <p:ext uri="{BB962C8B-B14F-4D97-AF65-F5344CB8AC3E}">
        <p14:creationId xmlns:p14="http://schemas.microsoft.com/office/powerpoint/2010/main" val="100093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nvSpPr>
        <p:spPr>
          <a:xfrm>
            <a:off x="1234689" y="60162"/>
            <a:ext cx="10072965"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C00000"/>
                </a:solidFill>
                <a:latin typeface="+mn-lt"/>
                <a:ea typeface="Cambria Math" pitchFamily="18" charset="0"/>
              </a:rPr>
              <a:t> </a:t>
            </a:r>
            <a:endParaRPr lang="fr-FR" sz="2400" dirty="0">
              <a:solidFill>
                <a:srgbClr val="C00000"/>
              </a:solidFill>
              <a:latin typeface="Trebuchet MS" panose="020B0603020202020204" pitchFamily="34" charset="0"/>
            </a:endParaRPr>
          </a:p>
        </p:txBody>
      </p:sp>
      <p:sp>
        <p:nvSpPr>
          <p:cNvPr id="7" name="Espace réservé du contenu 2"/>
          <p:cNvSpPr>
            <a:spLocks noGrp="1"/>
          </p:cNvSpPr>
          <p:nvPr/>
        </p:nvSpPr>
        <p:spPr>
          <a:xfrm>
            <a:off x="256675" y="124768"/>
            <a:ext cx="11398706"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a:t>
            </a:r>
            <a:r>
              <a:rPr lang="fr-FR" sz="2400" b="1" dirty="0" smtClean="0">
                <a:solidFill>
                  <a:srgbClr val="C00000"/>
                </a:solidFill>
                <a:latin typeface="Trebuchet MS" panose="020B0603020202020204" pitchFamily="34" charset="0"/>
              </a:rPr>
              <a:t>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smtClean="0">
                <a:solidFill>
                  <a:srgbClr val="00B0F0"/>
                </a:solidFill>
                <a:latin typeface="Trebuchet MS" panose="020B0603020202020204" pitchFamily="34" charset="0"/>
              </a:rPr>
              <a:t>:</a:t>
            </a:r>
            <a:r>
              <a:rPr lang="fr-FR" sz="2400" b="1" dirty="0" smtClean="0">
                <a:solidFill>
                  <a:srgbClr val="C00000"/>
                </a:solidFill>
                <a:latin typeface="Trebuchet MS" panose="020B0603020202020204" pitchFamily="34" charset="0"/>
              </a:rPr>
              <a:t> </a:t>
            </a:r>
          </a:p>
          <a:p>
            <a:pPr marL="0" lvl="0" indent="0" algn="just">
              <a:spcBef>
                <a:spcPts val="0"/>
              </a:spcBef>
              <a:buNone/>
            </a:pPr>
            <a:r>
              <a:rPr lang="fr-FR" sz="2400" b="1" dirty="0" smtClean="0">
                <a:solidFill>
                  <a:srgbClr val="7030A0"/>
                </a:solidFill>
                <a:latin typeface="Trebuchet MS"/>
              </a:rPr>
              <a:t>3.1.4.Épidémiologie</a:t>
            </a:r>
            <a:endParaRPr lang="fr-FR" sz="2400" b="1" dirty="0" smtClean="0">
              <a:solidFill>
                <a:srgbClr val="7030A0"/>
              </a:solidFill>
              <a:latin typeface="Trebuchet MS"/>
            </a:endParaRPr>
          </a:p>
          <a:p>
            <a:pPr marL="0" lvl="0" indent="0" algn="just">
              <a:lnSpc>
                <a:spcPct val="150000"/>
              </a:lnSpc>
              <a:spcBef>
                <a:spcPts val="0"/>
              </a:spcBef>
              <a:buNone/>
            </a:pPr>
            <a:r>
              <a:rPr lang="fr-FR" sz="2400" dirty="0" smtClean="0">
                <a:solidFill>
                  <a:sysClr val="windowText" lastClr="000000"/>
                </a:solidFill>
                <a:latin typeface="Trebuchet MS"/>
              </a:rPr>
              <a:t>6 </a:t>
            </a:r>
            <a:r>
              <a:rPr lang="fr-FR" sz="2400" dirty="0">
                <a:solidFill>
                  <a:sysClr val="windowText" lastClr="000000"/>
                </a:solidFill>
                <a:latin typeface="Trebuchet MS"/>
              </a:rPr>
              <a:t>à 20 % d'adultes </a:t>
            </a:r>
            <a:r>
              <a:rPr lang="fr-FR" sz="2400" dirty="0" smtClean="0">
                <a:solidFill>
                  <a:sysClr val="windowText" lastClr="000000"/>
                </a:solidFill>
                <a:latin typeface="Trebuchet MS"/>
              </a:rPr>
              <a:t>sont affectés </a:t>
            </a:r>
            <a:r>
              <a:rPr lang="fr-FR" sz="2400" dirty="0">
                <a:solidFill>
                  <a:sysClr val="windowText" lastClr="000000"/>
                </a:solidFill>
                <a:latin typeface="Trebuchet MS"/>
              </a:rPr>
              <a:t>par des épisodes de bruxisme. </a:t>
            </a:r>
          </a:p>
          <a:p>
            <a:pPr marL="0" lvl="0" indent="0" algn="just">
              <a:lnSpc>
                <a:spcPct val="150000"/>
              </a:lnSpc>
              <a:spcBef>
                <a:spcPts val="0"/>
              </a:spcBef>
              <a:buNone/>
            </a:pPr>
            <a:r>
              <a:rPr lang="fr-FR" sz="2400" dirty="0" smtClean="0">
                <a:solidFill>
                  <a:sysClr val="windowText" lastClr="000000"/>
                </a:solidFill>
                <a:latin typeface="Trebuchet MS"/>
              </a:rPr>
              <a:t>Le </a:t>
            </a:r>
            <a:r>
              <a:rPr lang="fr-FR" sz="2400" dirty="0">
                <a:solidFill>
                  <a:sysClr val="windowText" lastClr="000000"/>
                </a:solidFill>
                <a:latin typeface="Trebuchet MS"/>
              </a:rPr>
              <a:t>pourcentage observé chez les enfants est également élevé, avec une tendance à la diminution du bruxisme du sommeil avec l'âge</a:t>
            </a:r>
            <a:r>
              <a:rPr lang="fr-FR" sz="2400" dirty="0" smtClean="0">
                <a:solidFill>
                  <a:sysClr val="windowText" lastClr="000000"/>
                </a:solidFill>
                <a:latin typeface="Trebuchet MS"/>
              </a:rPr>
              <a:t>.</a:t>
            </a:r>
          </a:p>
          <a:p>
            <a:pPr marL="0" lvl="0" indent="0" algn="just">
              <a:lnSpc>
                <a:spcPct val="150000"/>
              </a:lnSpc>
              <a:spcBef>
                <a:spcPts val="0"/>
              </a:spcBef>
              <a:buNone/>
            </a:pPr>
            <a:r>
              <a:rPr lang="fr-FR" sz="2400" dirty="0" smtClean="0">
                <a:solidFill>
                  <a:sysClr val="windowText" lastClr="000000"/>
                </a:solidFill>
                <a:latin typeface="Trebuchet MS"/>
              </a:rPr>
              <a:t>Il </a:t>
            </a:r>
            <a:r>
              <a:rPr lang="fr-FR" sz="2400" dirty="0">
                <a:solidFill>
                  <a:sysClr val="windowText" lastClr="000000"/>
                </a:solidFill>
                <a:latin typeface="Trebuchet MS"/>
              </a:rPr>
              <a:t>n'existe pas de différence significative de prévalence entre les hommes et les femmes. </a:t>
            </a:r>
          </a:p>
          <a:p>
            <a:pPr marL="0" lvl="0" indent="0" algn="just">
              <a:lnSpc>
                <a:spcPct val="150000"/>
              </a:lnSpc>
              <a:spcBef>
                <a:spcPts val="0"/>
              </a:spcBef>
              <a:buNone/>
            </a:pPr>
            <a:endParaRPr lang="fr-FR" sz="2400" dirty="0">
              <a:solidFill>
                <a:sysClr val="windowText" lastClr="000000"/>
              </a:solidFill>
              <a:latin typeface="Trebuchet MS"/>
            </a:endParaRPr>
          </a:p>
        </p:txBody>
      </p:sp>
      <p:sp>
        <p:nvSpPr>
          <p:cNvPr id="2" name="Rectangle 1"/>
          <p:cNvSpPr/>
          <p:nvPr/>
        </p:nvSpPr>
        <p:spPr>
          <a:xfrm>
            <a:off x="8511184" y="855453"/>
            <a:ext cx="269626" cy="430887"/>
          </a:xfrm>
          <a:prstGeom prst="rect">
            <a:avLst/>
          </a:prstGeom>
        </p:spPr>
        <p:txBody>
          <a:bodyPr wrap="none">
            <a:spAutoFit/>
          </a:bodyPr>
          <a:lstStyle/>
          <a:p>
            <a:r>
              <a:rPr lang="fr-FR" sz="2200" dirty="0">
                <a:solidFill>
                  <a:prstClr val="black">
                    <a:lumMod val="50000"/>
                    <a:lumOff val="50000"/>
                  </a:prstClr>
                </a:solidFill>
                <a:latin typeface="Trebuchet MS" panose="020B0603020202020204" pitchFamily="34" charset="0"/>
              </a:rPr>
              <a:t> </a:t>
            </a:r>
            <a:endParaRPr lang="en-US" sz="2400" b="1" dirty="0">
              <a:solidFill>
                <a:srgbClr val="00B0F0"/>
              </a:solidFill>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483432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177801" y="137314"/>
            <a:ext cx="11553780"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a:solidFill>
                  <a:srgbClr val="7030A0"/>
                </a:solidFill>
                <a:latin typeface="Trebuchet MS"/>
              </a:rPr>
              <a:t>3.1.5.Étiopathogénie </a:t>
            </a:r>
            <a:endParaRPr lang="fr-FR" sz="2400" b="1" dirty="0" smtClean="0">
              <a:solidFill>
                <a:srgbClr val="7030A0"/>
              </a:solidFill>
              <a:latin typeface="Trebuchet MS"/>
            </a:endParaRPr>
          </a:p>
          <a:p>
            <a:pPr marL="0" lvl="0" indent="0" algn="just">
              <a:lnSpc>
                <a:spcPct val="150000"/>
              </a:lnSpc>
              <a:spcBef>
                <a:spcPts val="0"/>
              </a:spcBef>
              <a:buNone/>
            </a:pPr>
            <a:r>
              <a:rPr lang="fr-FR" sz="2400" dirty="0" smtClean="0">
                <a:solidFill>
                  <a:sysClr val="windowText" lastClr="000000"/>
                </a:solidFill>
                <a:latin typeface="Trebuchet MS"/>
              </a:rPr>
              <a:t>RUGH </a:t>
            </a:r>
            <a:r>
              <a:rPr lang="fr-FR" sz="2400" dirty="0">
                <a:solidFill>
                  <a:sysClr val="windowText" lastClr="000000"/>
                </a:solidFill>
                <a:latin typeface="Trebuchet MS"/>
              </a:rPr>
              <a:t>a montré, en créant des interférences expérimentales, que le rôle des malocclusions dentaires était secondaire dans l'étiologie du bruxisme et que les corrections occlusales ne modifiaient pas les épisodes </a:t>
            </a:r>
            <a:r>
              <a:rPr lang="fr-FR" sz="2400" dirty="0" err="1">
                <a:solidFill>
                  <a:sysClr val="windowText" lastClr="000000"/>
                </a:solidFill>
                <a:latin typeface="Trebuchet MS"/>
              </a:rPr>
              <a:t>parafonctionnels</a:t>
            </a:r>
            <a:r>
              <a:rPr lang="fr-FR" sz="2400" dirty="0">
                <a:solidFill>
                  <a:sysClr val="windowText" lastClr="000000"/>
                </a:solidFill>
                <a:latin typeface="Trebuchet MS"/>
              </a:rPr>
              <a:t>.</a:t>
            </a:r>
          </a:p>
          <a:p>
            <a:pPr marL="0" lvl="0" indent="0" algn="just">
              <a:lnSpc>
                <a:spcPct val="150000"/>
              </a:lnSpc>
              <a:spcBef>
                <a:spcPts val="0"/>
              </a:spcBef>
              <a:buNone/>
            </a:pPr>
            <a:r>
              <a:rPr lang="fr-FR" sz="2400" dirty="0" smtClean="0">
                <a:solidFill>
                  <a:sysClr val="windowText" lastClr="000000"/>
                </a:solidFill>
                <a:latin typeface="Trebuchet MS"/>
              </a:rPr>
              <a:t>La </a:t>
            </a:r>
            <a:r>
              <a:rPr lang="fr-FR" sz="2400" dirty="0">
                <a:solidFill>
                  <a:sysClr val="windowText" lastClr="000000"/>
                </a:solidFill>
                <a:latin typeface="Trebuchet MS"/>
              </a:rPr>
              <a:t>prise en compte du type de personnalité et du niveau de stress des patients s'est vite imposée.</a:t>
            </a:r>
          </a:p>
          <a:p>
            <a:pPr marL="0" lvl="0" indent="0" algn="just">
              <a:lnSpc>
                <a:spcPct val="150000"/>
              </a:lnSpc>
              <a:spcBef>
                <a:spcPts val="0"/>
              </a:spcBef>
              <a:buNone/>
            </a:pPr>
            <a:r>
              <a:rPr lang="fr-FR" sz="2400" dirty="0" smtClean="0">
                <a:solidFill>
                  <a:sysClr val="windowText" lastClr="000000"/>
                </a:solidFill>
                <a:latin typeface="Trebuchet MS"/>
              </a:rPr>
              <a:t>Les </a:t>
            </a:r>
            <a:r>
              <a:rPr lang="fr-FR" sz="2400" dirty="0">
                <a:solidFill>
                  <a:sysClr val="windowText" lastClr="000000"/>
                </a:solidFill>
                <a:latin typeface="Trebuchet MS"/>
              </a:rPr>
              <a:t>facteurs étiologiques périphériques, occlusion dentaire, anomalies anatomiques, sont donc aujourd'hui délaissés au profit des facteurs </a:t>
            </a:r>
            <a:r>
              <a:rPr lang="fr-FR" sz="2400" b="1" dirty="0" smtClean="0">
                <a:solidFill>
                  <a:sysClr val="windowText" lastClr="000000"/>
                </a:solidFill>
                <a:latin typeface="Trebuchet MS"/>
              </a:rPr>
              <a:t>psycho-socio-comportementaux </a:t>
            </a:r>
            <a:r>
              <a:rPr lang="fr-FR" sz="2400" dirty="0">
                <a:solidFill>
                  <a:sysClr val="windowText" lastClr="000000"/>
                </a:solidFill>
                <a:latin typeface="Trebuchet MS"/>
              </a:rPr>
              <a:t>et </a:t>
            </a:r>
            <a:r>
              <a:rPr lang="fr-FR" sz="2400" b="1" dirty="0" err="1">
                <a:solidFill>
                  <a:sysClr val="windowText" lastClr="000000"/>
                </a:solidFill>
                <a:latin typeface="Trebuchet MS"/>
              </a:rPr>
              <a:t>physio-pathologiques</a:t>
            </a:r>
            <a:r>
              <a:rPr lang="fr-FR" sz="2400" b="1" dirty="0">
                <a:solidFill>
                  <a:sysClr val="windowText" lastClr="000000"/>
                </a:solidFill>
                <a:latin typeface="Trebuchet MS"/>
              </a:rPr>
              <a:t>.</a:t>
            </a: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Rectangle 5"/>
          <p:cNvSpPr/>
          <p:nvPr/>
        </p:nvSpPr>
        <p:spPr>
          <a:xfrm>
            <a:off x="10490542" y="1285680"/>
            <a:ext cx="277640" cy="578492"/>
          </a:xfrm>
          <a:prstGeom prst="rect">
            <a:avLst/>
          </a:prstGeom>
        </p:spPr>
        <p:txBody>
          <a:bodyPr wrap="none">
            <a:spAutoFit/>
          </a:bodyPr>
          <a:lstStyle/>
          <a:p>
            <a:pPr lvl="0" algn="just">
              <a:lnSpc>
                <a:spcPct val="150000"/>
              </a:lnSpc>
            </a:pPr>
            <a:r>
              <a:rPr lang="fr-FR" sz="2400" b="1" dirty="0" smtClean="0">
                <a:solidFill>
                  <a:srgbClr val="7030A0"/>
                </a:solidFill>
                <a:latin typeface="Trebuchet MS"/>
              </a:rPr>
              <a:t> </a:t>
            </a:r>
            <a:endParaRPr lang="fr-FR" sz="2400" b="1" dirty="0">
              <a:solidFill>
                <a:srgbClr val="7030A0"/>
              </a:solidFill>
              <a:latin typeface="Trebuchet MS"/>
            </a:endParaRPr>
          </a:p>
        </p:txBody>
      </p:sp>
    </p:spTree>
    <p:extLst>
      <p:ext uri="{BB962C8B-B14F-4D97-AF65-F5344CB8AC3E}">
        <p14:creationId xmlns:p14="http://schemas.microsoft.com/office/powerpoint/2010/main" val="908790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266701" y="139826"/>
            <a:ext cx="11684512"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a:solidFill>
                  <a:srgbClr val="7030A0"/>
                </a:solidFill>
                <a:latin typeface="Trebuchet MS"/>
              </a:rPr>
              <a:t>3.1.5.Étiopathogénie</a:t>
            </a:r>
            <a:endParaRPr lang="fr-FR" sz="2400" b="1" dirty="0" smtClean="0">
              <a:solidFill>
                <a:schemeClr val="accent2"/>
              </a:solidFill>
              <a:latin typeface="Trebuchet MS"/>
            </a:endParaRPr>
          </a:p>
          <a:p>
            <a:pPr marL="0" lvl="0" indent="0" algn="just">
              <a:lnSpc>
                <a:spcPct val="150000"/>
              </a:lnSpc>
              <a:spcBef>
                <a:spcPts val="0"/>
              </a:spcBef>
              <a:buFont typeface="Wingdings" panose="05000000000000000000" pitchFamily="2" charset="2"/>
              <a:buChar char="ü"/>
            </a:pPr>
            <a:r>
              <a:rPr lang="fr-FR" sz="2400" b="1" dirty="0" smtClean="0">
                <a:solidFill>
                  <a:schemeClr val="accent2"/>
                </a:solidFill>
                <a:latin typeface="Trebuchet MS"/>
              </a:rPr>
              <a:t>Les </a:t>
            </a:r>
            <a:r>
              <a:rPr lang="fr-FR" sz="2400" b="1" dirty="0">
                <a:solidFill>
                  <a:schemeClr val="accent2"/>
                </a:solidFill>
                <a:latin typeface="Trebuchet MS"/>
              </a:rPr>
              <a:t>facteurs </a:t>
            </a:r>
            <a:r>
              <a:rPr lang="fr-FR" sz="2400" b="1" dirty="0" err="1">
                <a:solidFill>
                  <a:schemeClr val="accent2"/>
                </a:solidFill>
                <a:latin typeface="Trebuchet MS"/>
              </a:rPr>
              <a:t>psychosocio</a:t>
            </a:r>
            <a:r>
              <a:rPr lang="fr-FR" sz="2400" b="1" dirty="0">
                <a:solidFill>
                  <a:schemeClr val="accent2"/>
                </a:solidFill>
                <a:latin typeface="Trebuchet MS"/>
              </a:rPr>
              <a:t>-comportementaux</a:t>
            </a:r>
          </a:p>
          <a:p>
            <a:pPr marL="0" lvl="0" indent="0" algn="just">
              <a:lnSpc>
                <a:spcPct val="150000"/>
              </a:lnSpc>
              <a:spcBef>
                <a:spcPts val="0"/>
              </a:spcBef>
              <a:buNone/>
            </a:pPr>
            <a:r>
              <a:rPr lang="fr-FR" sz="2400" dirty="0">
                <a:solidFill>
                  <a:sysClr val="windowText" lastClr="000000"/>
                </a:solidFill>
                <a:latin typeface="Trebuchet MS"/>
              </a:rPr>
              <a:t>De nombreux auteurs ont montré l'augmentation du niveau du bruxisme avec le </a:t>
            </a:r>
            <a:r>
              <a:rPr lang="fr-FR" sz="2400" b="1" dirty="0" smtClean="0">
                <a:solidFill>
                  <a:sysClr val="windowText" lastClr="000000"/>
                </a:solidFill>
                <a:latin typeface="Trebuchet MS"/>
              </a:rPr>
              <a:t>stress</a:t>
            </a:r>
            <a:r>
              <a:rPr lang="fr-FR" sz="2400" dirty="0" smtClean="0">
                <a:solidFill>
                  <a:sysClr val="windowText" lastClr="000000"/>
                </a:solidFill>
                <a:latin typeface="Trebuchet MS"/>
              </a:rPr>
              <a:t>. RUGH </a:t>
            </a:r>
            <a:r>
              <a:rPr lang="fr-FR" sz="2400" dirty="0">
                <a:solidFill>
                  <a:sysClr val="windowText" lastClr="000000"/>
                </a:solidFill>
                <a:latin typeface="Trebuchet MS"/>
              </a:rPr>
              <a:t>et </a:t>
            </a:r>
            <a:r>
              <a:rPr lang="fr-FR" sz="2400" dirty="0" smtClean="0">
                <a:solidFill>
                  <a:sysClr val="windowText" lastClr="000000"/>
                </a:solidFill>
                <a:latin typeface="Trebuchet MS"/>
              </a:rPr>
              <a:t>SOLBERG, </a:t>
            </a:r>
            <a:r>
              <a:rPr lang="fr-FR" sz="2400" dirty="0">
                <a:solidFill>
                  <a:sysClr val="windowText" lastClr="000000"/>
                </a:solidFill>
                <a:latin typeface="Trebuchet MS"/>
              </a:rPr>
              <a:t>dans une étude déjà ancienne, ont montré l'augmentation de </a:t>
            </a:r>
            <a:r>
              <a:rPr lang="fr-FR" sz="2400" dirty="0" smtClean="0">
                <a:solidFill>
                  <a:sysClr val="windowText" lastClr="000000"/>
                </a:solidFill>
                <a:latin typeface="Trebuchet MS"/>
              </a:rPr>
              <a:t>l'intensité des </a:t>
            </a:r>
            <a:r>
              <a:rPr lang="fr-FR" sz="2400" dirty="0">
                <a:solidFill>
                  <a:sysClr val="windowText" lastClr="000000"/>
                </a:solidFill>
                <a:latin typeface="Trebuchet MS"/>
              </a:rPr>
              <a:t>contractions musculaires en fonction de tel ou tel événement en soumettant des </a:t>
            </a:r>
            <a:r>
              <a:rPr lang="fr-FR" sz="2400" dirty="0" smtClean="0">
                <a:solidFill>
                  <a:sysClr val="windowText" lastClr="000000"/>
                </a:solidFill>
                <a:latin typeface="Trebuchet MS"/>
              </a:rPr>
              <a:t>patients atteints </a:t>
            </a:r>
            <a:r>
              <a:rPr lang="fr-FR" sz="2400" dirty="0">
                <a:solidFill>
                  <a:sysClr val="windowText" lastClr="000000"/>
                </a:solidFill>
                <a:latin typeface="Trebuchet MS"/>
              </a:rPr>
              <a:t>de bruxisme à des stress de niveaux </a:t>
            </a:r>
            <a:r>
              <a:rPr lang="fr-FR" sz="2400" dirty="0" smtClean="0">
                <a:solidFill>
                  <a:sysClr val="windowText" lastClr="000000"/>
                </a:solidFill>
                <a:latin typeface="Trebuchet MS"/>
              </a:rPr>
              <a:t>différents.</a:t>
            </a:r>
            <a:endParaRPr lang="fr-FR" sz="2400" dirty="0">
              <a:solidFill>
                <a:sysClr val="windowText" lastClr="000000"/>
              </a:solidFill>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424344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342900" y="34045"/>
            <a:ext cx="11518900"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smtClean="0">
                <a:solidFill>
                  <a:srgbClr val="7030A0"/>
                </a:solidFill>
                <a:latin typeface="Trebuchet MS"/>
              </a:rPr>
              <a:t>3.1.5.Étiopathogénie</a:t>
            </a:r>
            <a:endParaRPr lang="fr-FR" sz="2400" b="1" dirty="0" smtClean="0">
              <a:solidFill>
                <a:schemeClr val="accent2"/>
              </a:solidFill>
              <a:latin typeface="Trebuchet MS"/>
            </a:endParaRPr>
          </a:p>
          <a:p>
            <a:pPr marL="0" lvl="0" indent="0" algn="just">
              <a:lnSpc>
                <a:spcPct val="150000"/>
              </a:lnSpc>
              <a:spcBef>
                <a:spcPts val="0"/>
              </a:spcBef>
              <a:buFont typeface="Wingdings" panose="05000000000000000000" pitchFamily="2" charset="2"/>
              <a:buChar char="ü"/>
            </a:pPr>
            <a:r>
              <a:rPr lang="fr-FR" sz="2400" b="1" dirty="0" smtClean="0">
                <a:solidFill>
                  <a:schemeClr val="accent2"/>
                </a:solidFill>
                <a:latin typeface="Trebuchet MS"/>
              </a:rPr>
              <a:t>Les </a:t>
            </a:r>
            <a:r>
              <a:rPr lang="fr-FR" sz="2400" b="1" dirty="0">
                <a:solidFill>
                  <a:schemeClr val="accent2"/>
                </a:solidFill>
                <a:latin typeface="Trebuchet MS"/>
              </a:rPr>
              <a:t>facteurs </a:t>
            </a:r>
            <a:r>
              <a:rPr lang="fr-FR" sz="2400" b="1" dirty="0" smtClean="0">
                <a:solidFill>
                  <a:schemeClr val="accent2"/>
                </a:solidFill>
                <a:latin typeface="Trebuchet MS"/>
              </a:rPr>
              <a:t>physiopathologiques </a:t>
            </a:r>
          </a:p>
          <a:p>
            <a:pPr marL="0" lvl="0" indent="0" algn="just">
              <a:lnSpc>
                <a:spcPct val="150000"/>
              </a:lnSpc>
              <a:spcBef>
                <a:spcPts val="0"/>
              </a:spcBef>
              <a:buNone/>
            </a:pPr>
            <a:r>
              <a:rPr lang="fr-FR" sz="2400" dirty="0" smtClean="0">
                <a:solidFill>
                  <a:sysClr val="windowText" lastClr="000000"/>
                </a:solidFill>
                <a:latin typeface="Trebuchet MS"/>
              </a:rPr>
              <a:t>Ces facteurs s'intéressent au </a:t>
            </a:r>
            <a:r>
              <a:rPr lang="fr-FR" sz="2400" dirty="0">
                <a:solidFill>
                  <a:sysClr val="windowText" lastClr="000000"/>
                </a:solidFill>
                <a:latin typeface="Trebuchet MS"/>
              </a:rPr>
              <a:t>bruxisme du sommeil.</a:t>
            </a:r>
          </a:p>
          <a:p>
            <a:pPr marL="0" lvl="0" indent="0" algn="just">
              <a:lnSpc>
                <a:spcPct val="150000"/>
              </a:lnSpc>
              <a:spcBef>
                <a:spcPts val="0"/>
              </a:spcBef>
              <a:buNone/>
            </a:pPr>
            <a:r>
              <a:rPr lang="fr-FR" sz="2400" dirty="0">
                <a:solidFill>
                  <a:sysClr val="windowText" lastClr="000000"/>
                </a:solidFill>
                <a:latin typeface="Trebuchet MS"/>
              </a:rPr>
              <a:t>L'activité motrice des muscles masticateurs, dans le bruxisme du sommeil, serait une réponse à des phases d'éveil très courtes que le sujet ne perçoit pas. </a:t>
            </a:r>
          </a:p>
          <a:p>
            <a:pPr marL="0" lvl="0" indent="0" algn="just">
              <a:lnSpc>
                <a:spcPct val="150000"/>
              </a:lnSpc>
              <a:spcBef>
                <a:spcPts val="0"/>
              </a:spcBef>
              <a:buNone/>
            </a:pPr>
            <a:r>
              <a:rPr lang="fr-FR" sz="2400" dirty="0" smtClean="0">
                <a:solidFill>
                  <a:sysClr val="windowText" lastClr="000000"/>
                </a:solidFill>
                <a:latin typeface="Trebuchet MS"/>
              </a:rPr>
              <a:t>Le  </a:t>
            </a:r>
            <a:r>
              <a:rPr lang="fr-FR" sz="2400" dirty="0">
                <a:solidFill>
                  <a:sysClr val="windowText" lastClr="000000"/>
                </a:solidFill>
                <a:latin typeface="Trebuchet MS"/>
              </a:rPr>
              <a:t>bruxisme voit son origine dans certains traumatismes cérébraux et peut être </a:t>
            </a:r>
            <a:r>
              <a:rPr lang="fr-FR" sz="2400" dirty="0" smtClean="0">
                <a:solidFill>
                  <a:sysClr val="windowText" lastClr="000000"/>
                </a:solidFill>
                <a:latin typeface="Trebuchet MS"/>
              </a:rPr>
              <a:t>associé </a:t>
            </a:r>
            <a:r>
              <a:rPr lang="fr-FR" sz="2400" dirty="0">
                <a:solidFill>
                  <a:sysClr val="windowText" lastClr="000000"/>
                </a:solidFill>
                <a:latin typeface="Trebuchet MS"/>
              </a:rPr>
              <a:t>à des maladies psychiatriques ou neurologiques (épilepsie, maladie de Parkinson entre </a:t>
            </a:r>
            <a:r>
              <a:rPr lang="fr-FR" sz="2400" dirty="0" smtClean="0">
                <a:solidFill>
                  <a:sysClr val="windowText" lastClr="000000"/>
                </a:solidFill>
                <a:latin typeface="Trebuchet MS"/>
              </a:rPr>
              <a:t>autres</a:t>
            </a:r>
            <a:r>
              <a:rPr lang="fr-FR" sz="2400" dirty="0" smtClean="0">
                <a:solidFill>
                  <a:sysClr val="windowText" lastClr="000000"/>
                </a:solidFill>
                <a:latin typeface="Trebuchet MS"/>
              </a:rPr>
              <a:t>).</a:t>
            </a:r>
          </a:p>
          <a:p>
            <a:pPr marL="0" indent="0" algn="just">
              <a:lnSpc>
                <a:spcPct val="150000"/>
              </a:lnSpc>
              <a:spcBef>
                <a:spcPts val="0"/>
              </a:spcBef>
              <a:buNone/>
            </a:pPr>
            <a:r>
              <a:rPr lang="fr-FR" sz="2400" dirty="0">
                <a:solidFill>
                  <a:sysClr val="windowText" lastClr="000000"/>
                </a:solidFill>
                <a:latin typeface="Trebuchet MS"/>
              </a:rPr>
              <a:t>L'anxiété et les facteurs psychosociaux constituent certainement un versant primordial, les réponses psychologiques au stress sont des éléments majeurs. </a:t>
            </a:r>
            <a:endParaRPr lang="fr-FR" sz="2400" dirty="0">
              <a:solidFill>
                <a:sysClr val="windowText" lastClr="000000"/>
              </a:solidFill>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4007293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215835" y="144540"/>
            <a:ext cx="11976165"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a:solidFill>
                  <a:srgbClr val="7030A0"/>
                </a:solidFill>
                <a:latin typeface="Trebuchet MS"/>
                <a:ea typeface="Cambria Math" pitchFamily="18" charset="0"/>
              </a:rPr>
              <a:t>3.1.6.Diagnostic </a:t>
            </a:r>
          </a:p>
          <a:p>
            <a:pPr marL="0" lvl="0" indent="0" algn="just">
              <a:spcBef>
                <a:spcPts val="0"/>
              </a:spcBef>
              <a:buNone/>
            </a:pPr>
            <a:r>
              <a:rPr lang="fr-FR" sz="2400" b="1" dirty="0" smtClean="0">
                <a:solidFill>
                  <a:schemeClr val="accent2"/>
                </a:solidFill>
                <a:latin typeface="Trebuchet MS"/>
              </a:rPr>
              <a:t>3.1.6.1</a:t>
            </a:r>
            <a:r>
              <a:rPr lang="fr-FR" sz="2400" b="1" dirty="0">
                <a:solidFill>
                  <a:schemeClr val="accent2"/>
                </a:solidFill>
                <a:latin typeface="Trebuchet MS"/>
              </a:rPr>
              <a:t>. Diagnostic </a:t>
            </a:r>
            <a:r>
              <a:rPr lang="fr-FR" sz="2400" b="1" dirty="0" smtClean="0">
                <a:solidFill>
                  <a:schemeClr val="accent2"/>
                </a:solidFill>
                <a:latin typeface="Trebuchet MS"/>
              </a:rPr>
              <a:t>clinique:</a:t>
            </a:r>
          </a:p>
          <a:p>
            <a:pPr marL="0" lvl="0" indent="0" algn="just">
              <a:lnSpc>
                <a:spcPct val="150000"/>
              </a:lnSpc>
              <a:spcBef>
                <a:spcPts val="0"/>
              </a:spcBef>
              <a:buFont typeface="Wingdings" panose="05000000000000000000" pitchFamily="2" charset="2"/>
              <a:buChar char="Ø"/>
            </a:pPr>
            <a:r>
              <a:rPr lang="fr-FR" sz="2400" b="1" dirty="0" smtClean="0">
                <a:latin typeface="Trebuchet MS"/>
              </a:rPr>
              <a:t>Au </a:t>
            </a:r>
            <a:r>
              <a:rPr lang="fr-FR" sz="2400" b="1" dirty="0">
                <a:latin typeface="Trebuchet MS"/>
              </a:rPr>
              <a:t>niveau dentaire:</a:t>
            </a:r>
          </a:p>
          <a:p>
            <a:pPr marL="0" lvl="0" indent="0" algn="just">
              <a:lnSpc>
                <a:spcPct val="150000"/>
              </a:lnSpc>
              <a:spcBef>
                <a:spcPts val="0"/>
              </a:spcBef>
              <a:buNone/>
            </a:pPr>
            <a:r>
              <a:rPr lang="fr-FR" sz="2400" b="1" dirty="0" smtClean="0">
                <a:latin typeface="Trebuchet MS"/>
              </a:rPr>
              <a:t>*Facettes </a:t>
            </a:r>
            <a:r>
              <a:rPr lang="fr-FR" sz="2400" b="1" dirty="0">
                <a:latin typeface="Trebuchet MS"/>
              </a:rPr>
              <a:t>d'usure</a:t>
            </a:r>
            <a:r>
              <a:rPr lang="fr-FR" sz="2400" b="1" dirty="0" smtClean="0">
                <a:latin typeface="Trebuchet MS"/>
              </a:rPr>
              <a:t>: </a:t>
            </a:r>
            <a:r>
              <a:rPr lang="fr-FR" sz="2400" dirty="0" smtClean="0">
                <a:latin typeface="Trebuchet MS"/>
              </a:rPr>
              <a:t>Dans </a:t>
            </a:r>
            <a:r>
              <a:rPr lang="fr-FR" sz="2400" dirty="0">
                <a:latin typeface="Trebuchet MS"/>
              </a:rPr>
              <a:t>le bruxisme, </a:t>
            </a:r>
            <a:endParaRPr lang="fr-FR" sz="2400" dirty="0" smtClean="0">
              <a:latin typeface="Trebuchet MS"/>
            </a:endParaRPr>
          </a:p>
          <a:p>
            <a:pPr marL="0" lvl="0" indent="0" algn="just">
              <a:lnSpc>
                <a:spcPct val="150000"/>
              </a:lnSpc>
              <a:spcBef>
                <a:spcPts val="0"/>
              </a:spcBef>
              <a:buNone/>
            </a:pPr>
            <a:r>
              <a:rPr lang="fr-FR" sz="2400" dirty="0" smtClean="0">
                <a:latin typeface="Trebuchet MS"/>
              </a:rPr>
              <a:t>on </a:t>
            </a:r>
            <a:r>
              <a:rPr lang="fr-FR" sz="2400" dirty="0">
                <a:latin typeface="Trebuchet MS"/>
              </a:rPr>
              <a:t>parle d’attrition dentaire. L’attrition ou usure des dents par contacts </a:t>
            </a:r>
            <a:r>
              <a:rPr lang="fr-FR" sz="2400" dirty="0" err="1">
                <a:latin typeface="Trebuchet MS"/>
              </a:rPr>
              <a:t>dento</a:t>
            </a:r>
            <a:r>
              <a:rPr lang="fr-FR" sz="2400" dirty="0">
                <a:latin typeface="Trebuchet MS"/>
              </a:rPr>
              <a:t>-dentaires répétés. </a:t>
            </a:r>
            <a:endParaRPr lang="fr-FR" sz="2400" dirty="0" smtClean="0">
              <a:latin typeface="Trebuchet MS"/>
            </a:endParaRPr>
          </a:p>
          <a:p>
            <a:pPr marL="0" lvl="0" indent="0" algn="just">
              <a:lnSpc>
                <a:spcPct val="150000"/>
              </a:lnSpc>
              <a:spcBef>
                <a:spcPts val="0"/>
              </a:spcBef>
              <a:buNone/>
            </a:pPr>
            <a:r>
              <a:rPr lang="fr-FR" sz="2400" dirty="0" smtClean="0">
                <a:latin typeface="Trebuchet MS"/>
              </a:rPr>
              <a:t>L’attrition </a:t>
            </a:r>
            <a:r>
              <a:rPr lang="fr-FR" sz="2400" dirty="0">
                <a:latin typeface="Trebuchet MS"/>
              </a:rPr>
              <a:t>se présente sous forme de facettes plus ou moins </a:t>
            </a:r>
            <a:endParaRPr lang="fr-FR" sz="2400" dirty="0" smtClean="0">
              <a:latin typeface="Trebuchet MS"/>
            </a:endParaRPr>
          </a:p>
          <a:p>
            <a:pPr marL="0" lvl="0" indent="0" algn="just">
              <a:lnSpc>
                <a:spcPct val="150000"/>
              </a:lnSpc>
              <a:spcBef>
                <a:spcPts val="0"/>
              </a:spcBef>
              <a:buNone/>
            </a:pPr>
            <a:r>
              <a:rPr lang="fr-FR" sz="2400" dirty="0" smtClean="0">
                <a:latin typeface="Trebuchet MS"/>
              </a:rPr>
              <a:t>étendues </a:t>
            </a:r>
            <a:r>
              <a:rPr lang="fr-FR" sz="2400" dirty="0">
                <a:latin typeface="Trebuchet MS"/>
              </a:rPr>
              <a:t>légèrement concaves</a:t>
            </a:r>
            <a:r>
              <a:rPr lang="fr-FR" sz="2400" dirty="0" smtClean="0">
                <a:latin typeface="Trebuchet MS"/>
              </a:rPr>
              <a:t>.</a:t>
            </a:r>
          </a:p>
          <a:p>
            <a:pPr marL="0" indent="0" algn="just">
              <a:lnSpc>
                <a:spcPct val="150000"/>
              </a:lnSpc>
              <a:spcBef>
                <a:spcPts val="0"/>
              </a:spcBef>
              <a:buNone/>
            </a:pPr>
            <a:r>
              <a:rPr lang="fr-FR" sz="2400" dirty="0">
                <a:latin typeface="Trebuchet MS"/>
              </a:rPr>
              <a:t>Généralement, la première dent atteinte est la canine,  </a:t>
            </a:r>
            <a:endParaRPr lang="fr-FR" sz="2400" dirty="0" smtClean="0">
              <a:latin typeface="Trebuchet MS"/>
            </a:endParaRPr>
          </a:p>
          <a:p>
            <a:pPr marL="0" indent="0" algn="just">
              <a:lnSpc>
                <a:spcPct val="150000"/>
              </a:lnSpc>
              <a:spcBef>
                <a:spcPts val="0"/>
              </a:spcBef>
              <a:buNone/>
            </a:pPr>
            <a:r>
              <a:rPr lang="fr-FR" sz="2400" dirty="0" smtClean="0">
                <a:latin typeface="Trebuchet MS"/>
              </a:rPr>
              <a:t>puis </a:t>
            </a:r>
            <a:r>
              <a:rPr lang="fr-FR" sz="2400" dirty="0">
                <a:latin typeface="Trebuchet MS"/>
              </a:rPr>
              <a:t>ce sont les dents antérieures et enfin les dents </a:t>
            </a:r>
            <a:r>
              <a:rPr lang="fr-FR" sz="2400" dirty="0" err="1">
                <a:latin typeface="Trebuchet MS"/>
              </a:rPr>
              <a:t>cuspidées</a:t>
            </a:r>
            <a:r>
              <a:rPr lang="fr-FR" sz="2400" dirty="0">
                <a:latin typeface="Trebuchet MS"/>
              </a:rPr>
              <a:t>. </a:t>
            </a:r>
          </a:p>
          <a:p>
            <a:pPr marL="0" lvl="0" indent="0" algn="just">
              <a:lnSpc>
                <a:spcPct val="150000"/>
              </a:lnSpc>
              <a:spcBef>
                <a:spcPts val="0"/>
              </a:spcBef>
              <a:buNone/>
            </a:pP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55" y="200696"/>
            <a:ext cx="3056768" cy="20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926761" y="2246290"/>
            <a:ext cx="6024451" cy="523220"/>
          </a:xfrm>
          <a:prstGeom prst="rect">
            <a:avLst/>
          </a:prstGeom>
        </p:spPr>
        <p:txBody>
          <a:bodyPr wrap="square">
            <a:spAutoFit/>
          </a:bodyPr>
          <a:lstStyle/>
          <a:p>
            <a:r>
              <a:rPr lang="fr-FR" sz="1400" dirty="0">
                <a:latin typeface="Trebuchet MS" panose="020B0603020202020204" pitchFamily="34" charset="0"/>
              </a:rPr>
              <a:t>BROCARD, D ; LALUQUE, J.F ; KNELLESEN, C. La gestion du bruxisme. Paris : Quintessence International, 2008.84p</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760" y="328143"/>
            <a:ext cx="27336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470" y="3639139"/>
            <a:ext cx="2643964" cy="2142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9191470" y="5954707"/>
            <a:ext cx="2759742" cy="830997"/>
          </a:xfrm>
          <a:prstGeom prst="rect">
            <a:avLst/>
          </a:prstGeom>
        </p:spPr>
        <p:txBody>
          <a:bodyPr wrap="square">
            <a:spAutoFit/>
          </a:bodyPr>
          <a:lstStyle/>
          <a:p>
            <a:r>
              <a:rPr lang="fr-FR" sz="1200" dirty="0">
                <a:latin typeface="Trebuchet MS" panose="020B0603020202020204" pitchFamily="34" charset="0"/>
              </a:rPr>
              <a:t>BROCARD, D ; LALUQUE, J.F ; KNELLESEN, C. La gestion du bruxisme. Paris : Quintessence International, 2008.84p</a:t>
            </a:r>
          </a:p>
        </p:txBody>
      </p:sp>
    </p:spTree>
    <p:extLst>
      <p:ext uri="{BB962C8B-B14F-4D97-AF65-F5344CB8AC3E}">
        <p14:creationId xmlns:p14="http://schemas.microsoft.com/office/powerpoint/2010/main" val="1015382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126999" y="144828"/>
            <a:ext cx="8264299"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a:solidFill>
                  <a:srgbClr val="7030A0"/>
                </a:solidFill>
                <a:latin typeface="Trebuchet MS"/>
                <a:ea typeface="Cambria Math" pitchFamily="18" charset="0"/>
              </a:rPr>
              <a:t>3.1.6.Diagnostic </a:t>
            </a:r>
          </a:p>
          <a:p>
            <a:pPr marL="0" lvl="0" indent="0" algn="just">
              <a:spcBef>
                <a:spcPts val="0"/>
              </a:spcBef>
              <a:buNone/>
            </a:pPr>
            <a:r>
              <a:rPr lang="fr-FR" sz="2400" b="1" dirty="0">
                <a:solidFill>
                  <a:schemeClr val="accent2"/>
                </a:solidFill>
                <a:latin typeface="Trebuchet MS"/>
              </a:rPr>
              <a:t>3.1.6.1. Diagnostic clinique:</a:t>
            </a:r>
          </a:p>
          <a:p>
            <a:pPr marL="0" lvl="0" indent="0" algn="just">
              <a:lnSpc>
                <a:spcPct val="150000"/>
              </a:lnSpc>
              <a:spcBef>
                <a:spcPts val="0"/>
              </a:spcBef>
              <a:buFont typeface="Wingdings" panose="05000000000000000000" pitchFamily="2" charset="2"/>
              <a:buChar char="Ø"/>
            </a:pPr>
            <a:r>
              <a:rPr lang="fr-FR" sz="2400" b="1" dirty="0">
                <a:latin typeface="Trebuchet MS"/>
              </a:rPr>
              <a:t>Au niveau dentaire:</a:t>
            </a:r>
          </a:p>
          <a:p>
            <a:pPr marL="0" lvl="0" indent="0" algn="just">
              <a:lnSpc>
                <a:spcPct val="150000"/>
              </a:lnSpc>
              <a:spcBef>
                <a:spcPts val="0"/>
              </a:spcBef>
              <a:buNone/>
            </a:pPr>
            <a:r>
              <a:rPr lang="fr-FR" sz="2400" b="1" dirty="0" smtClean="0">
                <a:latin typeface="Trebuchet MS"/>
              </a:rPr>
              <a:t>*</a:t>
            </a:r>
            <a:r>
              <a:rPr lang="fr-FR" sz="2400" b="1" dirty="0" smtClean="0">
                <a:latin typeface="Trebuchet MS"/>
              </a:rPr>
              <a:t>Fêlures </a:t>
            </a:r>
            <a:r>
              <a:rPr lang="fr-FR" sz="2400" b="1" dirty="0">
                <a:latin typeface="Trebuchet MS"/>
              </a:rPr>
              <a:t>et fractures</a:t>
            </a:r>
            <a:r>
              <a:rPr lang="fr-FR" sz="2400" b="1" dirty="0" smtClean="0">
                <a:latin typeface="Trebuchet MS"/>
              </a:rPr>
              <a:t>: </a:t>
            </a:r>
            <a:r>
              <a:rPr lang="fr-FR" sz="2400" dirty="0" smtClean="0">
                <a:latin typeface="Trebuchet MS"/>
              </a:rPr>
              <a:t>À </a:t>
            </a:r>
            <a:r>
              <a:rPr lang="fr-FR" sz="2400" dirty="0">
                <a:latin typeface="Trebuchet MS"/>
              </a:rPr>
              <a:t>un stade avancé, des fêlures puis  des fractures verticales ou obliques peuvent apparaître suite au bruxisme</a:t>
            </a:r>
            <a:r>
              <a:rPr lang="fr-FR" sz="2400" dirty="0" smtClean="0">
                <a:latin typeface="Trebuchet MS"/>
              </a:rPr>
              <a:t>.</a:t>
            </a:r>
          </a:p>
          <a:p>
            <a:pPr marL="0" lvl="0" indent="0" algn="just">
              <a:lnSpc>
                <a:spcPct val="150000"/>
              </a:lnSpc>
              <a:spcBef>
                <a:spcPts val="0"/>
              </a:spcBef>
              <a:buNone/>
            </a:pPr>
            <a:r>
              <a:rPr lang="fr-FR" sz="2400" b="1" dirty="0">
                <a:latin typeface="Trebuchet MS"/>
              </a:rPr>
              <a:t>*</a:t>
            </a:r>
            <a:r>
              <a:rPr lang="fr-FR" sz="2400" b="1" dirty="0" smtClean="0">
                <a:latin typeface="Trebuchet MS"/>
              </a:rPr>
              <a:t>Hypersensibilité: </a:t>
            </a:r>
            <a:r>
              <a:rPr lang="fr-FR" sz="2400" dirty="0" smtClean="0">
                <a:latin typeface="Trebuchet MS"/>
              </a:rPr>
              <a:t>C’est </a:t>
            </a:r>
            <a:r>
              <a:rPr lang="fr-FR" sz="2400" dirty="0">
                <a:latin typeface="Trebuchet MS"/>
              </a:rPr>
              <a:t>une réponse exagérée à un stimulus </a:t>
            </a:r>
            <a:r>
              <a:rPr lang="fr-FR" sz="2400" dirty="0" smtClean="0">
                <a:latin typeface="Trebuchet MS"/>
              </a:rPr>
              <a:t>chimique, </a:t>
            </a:r>
            <a:r>
              <a:rPr lang="fr-FR" sz="2400" dirty="0">
                <a:latin typeface="Trebuchet MS"/>
              </a:rPr>
              <a:t>thermique, tactile ou </a:t>
            </a:r>
            <a:r>
              <a:rPr lang="fr-FR" sz="2400" dirty="0" smtClean="0">
                <a:latin typeface="Trebuchet MS"/>
              </a:rPr>
              <a:t>osmotique.</a:t>
            </a:r>
            <a:endParaRPr lang="fr-FR" sz="2400" dirty="0">
              <a:latin typeface="Trebuchet MS"/>
            </a:endParaRPr>
          </a:p>
          <a:p>
            <a:pPr marL="0" lvl="0" indent="0" algn="just">
              <a:lnSpc>
                <a:spcPct val="150000"/>
              </a:lnSpc>
              <a:spcBef>
                <a:spcPts val="0"/>
              </a:spcBef>
              <a:buNone/>
            </a:pPr>
            <a:r>
              <a:rPr lang="fr-FR" sz="2400" dirty="0">
                <a:latin typeface="Trebuchet MS"/>
              </a:rPr>
              <a:t> </a:t>
            </a:r>
            <a:r>
              <a:rPr lang="fr-FR" sz="2400" dirty="0" smtClean="0">
                <a:latin typeface="Trebuchet MS"/>
              </a:rPr>
              <a:t>Elle </a:t>
            </a:r>
            <a:r>
              <a:rPr lang="fr-FR" sz="2400" dirty="0">
                <a:latin typeface="Trebuchet MS"/>
              </a:rPr>
              <a:t>est causée par l'exposition de la dentine,  chez le </a:t>
            </a:r>
            <a:r>
              <a:rPr lang="fr-FR" sz="2400" dirty="0" err="1" smtClean="0">
                <a:latin typeface="Trebuchet MS"/>
              </a:rPr>
              <a:t>bruxiste</a:t>
            </a:r>
            <a:r>
              <a:rPr lang="fr-FR" sz="2400" dirty="0" smtClean="0">
                <a:latin typeface="Trebuchet MS"/>
              </a:rPr>
              <a:t>.</a:t>
            </a:r>
          </a:p>
          <a:p>
            <a:pPr marL="0" lvl="0" indent="0" algn="just">
              <a:lnSpc>
                <a:spcPct val="150000"/>
              </a:lnSpc>
              <a:spcBef>
                <a:spcPts val="0"/>
              </a:spcBef>
              <a:buNone/>
            </a:pPr>
            <a:r>
              <a:rPr lang="fr-FR" sz="2400" dirty="0">
                <a:latin typeface="Trebuchet MS"/>
              </a:rPr>
              <a:t/>
            </a:r>
            <a:br>
              <a:rPr lang="fr-FR" sz="2400" dirty="0">
                <a:latin typeface="Trebuchet MS"/>
              </a:rPr>
            </a:b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82"/>
          <a:stretch/>
        </p:blipFill>
        <p:spPr bwMode="auto">
          <a:xfrm>
            <a:off x="9074436" y="2139452"/>
            <a:ext cx="3147950" cy="211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299" y="4282921"/>
            <a:ext cx="3081790" cy="20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837" y="-19805"/>
            <a:ext cx="2994249" cy="2114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8478836" y="6343917"/>
            <a:ext cx="3713164" cy="600164"/>
          </a:xfrm>
          <a:prstGeom prst="rect">
            <a:avLst/>
          </a:prstGeom>
        </p:spPr>
        <p:txBody>
          <a:bodyPr wrap="square">
            <a:spAutoFit/>
          </a:bodyPr>
          <a:lstStyle/>
          <a:p>
            <a:r>
              <a:rPr lang="fr-FR" sz="1100" dirty="0">
                <a:latin typeface="Trebuchet MS" panose="020B0603020202020204" pitchFamily="34" charset="0"/>
              </a:rPr>
              <a:t>BROCARD, D ; LALUQUE, J.F ; KNELLESEN, C. La gestion du bruxisme. Paris : Quintessence International, 2008.84p</a:t>
            </a:r>
          </a:p>
        </p:txBody>
      </p:sp>
    </p:spTree>
    <p:extLst>
      <p:ext uri="{BB962C8B-B14F-4D97-AF65-F5344CB8AC3E}">
        <p14:creationId xmlns:p14="http://schemas.microsoft.com/office/powerpoint/2010/main" val="1475369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FAB73BC-B049-4115-A692-8D63A059BFB8}" type="slidenum">
              <a:rPr lang="en-US" smtClean="0"/>
              <a:pPr/>
              <a:t>2</a:t>
            </a:fld>
            <a:endParaRPr lang="en-US" dirty="0"/>
          </a:p>
        </p:txBody>
      </p:sp>
      <p:sp>
        <p:nvSpPr>
          <p:cNvPr id="5" name="Rectangle 4"/>
          <p:cNvSpPr/>
          <p:nvPr/>
        </p:nvSpPr>
        <p:spPr>
          <a:xfrm>
            <a:off x="114300" y="389235"/>
            <a:ext cx="5508000"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Clr>
                <a:srgbClr val="727CA3"/>
              </a:buClr>
              <a:buSzPct val="76000"/>
              <a:defRPr/>
            </a:pPr>
            <a:r>
              <a:rPr lang="fr-FR" b="1" dirty="0" smtClean="0">
                <a:solidFill>
                  <a:srgbClr val="C00000"/>
                </a:solidFill>
                <a:latin typeface="Trebuchet MS" panose="020B0603020202020204" pitchFamily="34" charset="0"/>
                <a:ea typeface="Cambria Math" pitchFamily="18" charset="0"/>
              </a:rPr>
              <a:t>INTRODUCTION</a:t>
            </a:r>
          </a:p>
          <a:p>
            <a:pPr algn="just">
              <a:buClr>
                <a:srgbClr val="727CA3"/>
              </a:buClr>
              <a:buSzPct val="76000"/>
              <a:defRPr/>
            </a:pPr>
            <a:r>
              <a:rPr lang="fr-FR" b="1" dirty="0">
                <a:solidFill>
                  <a:srgbClr val="C00000"/>
                </a:solidFill>
                <a:latin typeface="Trebuchet MS" panose="020B0603020202020204" pitchFamily="34" charset="0"/>
                <a:ea typeface="Cambria Math" pitchFamily="18" charset="0"/>
              </a:rPr>
              <a:t>1-DEFINITIONS ET </a:t>
            </a:r>
            <a:r>
              <a:rPr lang="fr-FR" b="1" dirty="0" smtClean="0">
                <a:solidFill>
                  <a:srgbClr val="C00000"/>
                </a:solidFill>
                <a:latin typeface="Trebuchet MS" panose="020B0603020202020204" pitchFamily="34" charset="0"/>
                <a:ea typeface="Cambria Math" pitchFamily="18" charset="0"/>
              </a:rPr>
              <a:t>TERMINOLOGIES</a:t>
            </a:r>
          </a:p>
          <a:p>
            <a:pPr lvl="0" algn="just"/>
            <a:r>
              <a:rPr lang="fr-FR" b="1" dirty="0">
                <a:solidFill>
                  <a:srgbClr val="C00000"/>
                </a:solidFill>
                <a:latin typeface="Trebuchet MS" panose="020B0603020202020204" pitchFamily="34" charset="0"/>
                <a:ea typeface="Cambria Math" pitchFamily="18" charset="0"/>
              </a:rPr>
              <a:t>2-CLASSIFICATIONS DES PARAFONCTIONS </a:t>
            </a:r>
          </a:p>
          <a:p>
            <a:pPr lvl="0" algn="just"/>
            <a:r>
              <a:rPr lang="fr-FR" b="1" dirty="0">
                <a:solidFill>
                  <a:srgbClr val="00B0F0"/>
                </a:solidFill>
                <a:latin typeface="Trebuchet MS" panose="020B0603020202020204" pitchFamily="34" charset="0"/>
                <a:ea typeface="Cambria Math" pitchFamily="18" charset="0"/>
              </a:rPr>
              <a:t>2.1. </a:t>
            </a:r>
            <a:r>
              <a:rPr lang="fr-FR" b="1" dirty="0" smtClean="0">
                <a:solidFill>
                  <a:srgbClr val="00B0F0"/>
                </a:solidFill>
                <a:latin typeface="Trebuchet MS" panose="020B0603020202020204" pitchFamily="34" charset="0"/>
                <a:ea typeface="Cambria Math" pitchFamily="18" charset="0"/>
              </a:rPr>
              <a:t>Selon </a:t>
            </a:r>
            <a:r>
              <a:rPr lang="fr-FR" b="1" dirty="0">
                <a:solidFill>
                  <a:srgbClr val="00B0F0"/>
                </a:solidFill>
                <a:latin typeface="Trebuchet MS" panose="020B0603020202020204" pitchFamily="34" charset="0"/>
                <a:ea typeface="Cambria Math" pitchFamily="18" charset="0"/>
              </a:rPr>
              <a:t>la nature du contact </a:t>
            </a:r>
            <a:endParaRPr lang="fr-FR" b="1" dirty="0" smtClean="0">
              <a:solidFill>
                <a:srgbClr val="00B0F0"/>
              </a:solidFill>
              <a:latin typeface="Trebuchet MS" panose="020B0603020202020204" pitchFamily="34" charset="0"/>
              <a:ea typeface="Cambria Math" pitchFamily="18" charset="0"/>
            </a:endParaRPr>
          </a:p>
          <a:p>
            <a:pPr algn="just"/>
            <a:r>
              <a:rPr lang="fr-FR" b="1" dirty="0">
                <a:solidFill>
                  <a:srgbClr val="00B0F0"/>
                </a:solidFill>
                <a:latin typeface="Trebuchet MS"/>
                <a:ea typeface="Cambria Math" pitchFamily="18" charset="0"/>
              </a:rPr>
              <a:t>2.2. Selon la cause « </a:t>
            </a:r>
            <a:r>
              <a:rPr lang="fr-FR" b="1" dirty="0" err="1">
                <a:solidFill>
                  <a:srgbClr val="00B0F0"/>
                </a:solidFill>
                <a:latin typeface="Trebuchet MS"/>
                <a:ea typeface="Cambria Math" pitchFamily="18" charset="0"/>
              </a:rPr>
              <a:t>Sorrin</a:t>
            </a:r>
            <a:r>
              <a:rPr lang="fr-FR" b="1" dirty="0">
                <a:solidFill>
                  <a:srgbClr val="00B0F0"/>
                </a:solidFill>
                <a:latin typeface="Trebuchet MS"/>
                <a:ea typeface="Cambria Math" pitchFamily="18" charset="0"/>
              </a:rPr>
              <a:t> et </a:t>
            </a:r>
            <a:r>
              <a:rPr lang="fr-FR" b="1" dirty="0" err="1">
                <a:solidFill>
                  <a:srgbClr val="00B0F0"/>
                </a:solidFill>
                <a:latin typeface="Trebuchet MS"/>
                <a:ea typeface="Cambria Math" pitchFamily="18" charset="0"/>
              </a:rPr>
              <a:t>Cheek</a:t>
            </a:r>
            <a:r>
              <a:rPr lang="fr-FR" b="1" dirty="0">
                <a:solidFill>
                  <a:srgbClr val="00B0F0"/>
                </a:solidFill>
                <a:latin typeface="Trebuchet MS"/>
                <a:ea typeface="Cambria Math" pitchFamily="18" charset="0"/>
              </a:rPr>
              <a:t> </a:t>
            </a:r>
            <a:r>
              <a:rPr lang="fr-FR" b="1" dirty="0" smtClean="0">
                <a:solidFill>
                  <a:srgbClr val="00B0F0"/>
                </a:solidFill>
                <a:latin typeface="Trebuchet MS"/>
                <a:ea typeface="Cambria Math" pitchFamily="18" charset="0"/>
              </a:rPr>
              <a:t>»</a:t>
            </a:r>
            <a:endParaRPr lang="fr-FR" b="1" dirty="0">
              <a:solidFill>
                <a:srgbClr val="00B0F0"/>
              </a:solidFill>
              <a:latin typeface="Trebuchet MS" panose="020B0603020202020204" pitchFamily="34" charset="0"/>
              <a:ea typeface="Cambria Math" pitchFamily="18" charset="0"/>
            </a:endParaRPr>
          </a:p>
          <a:p>
            <a:pPr algn="just"/>
            <a:r>
              <a:rPr lang="fr-FR" b="1" dirty="0" smtClean="0">
                <a:solidFill>
                  <a:srgbClr val="C00000"/>
                </a:solidFill>
                <a:latin typeface="Trebuchet MS" panose="020B0603020202020204" pitchFamily="34" charset="0"/>
              </a:rPr>
              <a:t>3</a:t>
            </a:r>
            <a:r>
              <a:rPr lang="fr-FR" b="1" dirty="0">
                <a:solidFill>
                  <a:srgbClr val="C00000"/>
                </a:solidFill>
                <a:latin typeface="Trebuchet MS" panose="020B0603020202020204" pitchFamily="34" charset="0"/>
              </a:rPr>
              <a:t>. LES DIFFÉRENTES PARAFONCTIONS</a:t>
            </a:r>
            <a:endParaRPr lang="fr-FR" dirty="0">
              <a:solidFill>
                <a:srgbClr val="C00000"/>
              </a:solidFill>
              <a:latin typeface="Trebuchet MS" panose="020B0603020202020204" pitchFamily="34" charset="0"/>
            </a:endParaRPr>
          </a:p>
          <a:p>
            <a:pPr algn="just"/>
            <a:r>
              <a:rPr lang="fr-FR" b="1" dirty="0">
                <a:solidFill>
                  <a:srgbClr val="00B0F0"/>
                </a:solidFill>
                <a:latin typeface="Trebuchet MS" panose="020B0603020202020204" pitchFamily="34" charset="0"/>
              </a:rPr>
              <a:t>3.1. Le </a:t>
            </a:r>
            <a:r>
              <a:rPr lang="fr-FR" b="1" dirty="0" smtClean="0">
                <a:solidFill>
                  <a:srgbClr val="00B0F0"/>
                </a:solidFill>
                <a:latin typeface="Trebuchet MS" panose="020B0603020202020204" pitchFamily="34" charset="0"/>
              </a:rPr>
              <a:t>bruxisme</a:t>
            </a:r>
            <a:endParaRPr lang="en-US" b="1" dirty="0">
              <a:solidFill>
                <a:srgbClr val="00B0F0"/>
              </a:solidFill>
              <a:latin typeface="Trebuchet MS" panose="020B0603020202020204" pitchFamily="34" charset="0"/>
            </a:endParaRPr>
          </a:p>
          <a:p>
            <a:pPr lvl="0" algn="just"/>
            <a:r>
              <a:rPr lang="fr-FR" b="1" dirty="0">
                <a:solidFill>
                  <a:srgbClr val="7030A0"/>
                </a:solidFill>
                <a:latin typeface="Trebuchet MS" panose="020B0603020202020204" pitchFamily="34" charset="0"/>
                <a:ea typeface="Cambria Math" pitchFamily="18" charset="0"/>
              </a:rPr>
              <a:t>3-1-1- Historique </a:t>
            </a:r>
            <a:endParaRPr lang="fr-FR" b="1" dirty="0" smtClean="0">
              <a:solidFill>
                <a:srgbClr val="7030A0"/>
              </a:solidFill>
              <a:latin typeface="Trebuchet MS" panose="020B0603020202020204" pitchFamily="34" charset="0"/>
              <a:ea typeface="Cambria Math" pitchFamily="18" charset="0"/>
            </a:endParaRPr>
          </a:p>
          <a:p>
            <a:pPr algn="just"/>
            <a:r>
              <a:rPr lang="fr-FR" b="1" dirty="0">
                <a:solidFill>
                  <a:srgbClr val="7030A0"/>
                </a:solidFill>
                <a:latin typeface="Trebuchet MS"/>
                <a:ea typeface="Cambria Math" pitchFamily="18" charset="0"/>
              </a:rPr>
              <a:t>3-1-2- Définitions </a:t>
            </a:r>
            <a:endParaRPr lang="fr-FR" b="1" dirty="0" smtClean="0">
              <a:solidFill>
                <a:srgbClr val="7030A0"/>
              </a:solidFill>
              <a:latin typeface="Trebuchet MS"/>
              <a:ea typeface="Cambria Math" pitchFamily="18" charset="0"/>
            </a:endParaRPr>
          </a:p>
          <a:p>
            <a:pPr lvl="0" algn="just"/>
            <a:r>
              <a:rPr lang="fr-FR" b="1" dirty="0">
                <a:solidFill>
                  <a:srgbClr val="7030A0"/>
                </a:solidFill>
                <a:latin typeface="Trebuchet MS" panose="020B0603020202020204" pitchFamily="34" charset="0"/>
                <a:ea typeface="Cambria Math" pitchFamily="18" charset="0"/>
              </a:rPr>
              <a:t>3.1.3.Classifications </a:t>
            </a:r>
          </a:p>
          <a:p>
            <a:pPr lvl="0" algn="just"/>
            <a:r>
              <a:rPr lang="fr-FR" b="1" dirty="0">
                <a:solidFill>
                  <a:schemeClr val="accent2"/>
                </a:solidFill>
                <a:latin typeface="Trebuchet MS" panose="020B0603020202020204" pitchFamily="34" charset="0"/>
              </a:rPr>
              <a:t>*Selon le </a:t>
            </a:r>
            <a:r>
              <a:rPr lang="fr-FR" b="1" dirty="0" smtClean="0">
                <a:solidFill>
                  <a:schemeClr val="accent2"/>
                </a:solidFill>
                <a:latin typeface="Trebuchet MS" panose="020B0603020202020204" pitchFamily="34" charset="0"/>
              </a:rPr>
              <a:t>moment</a:t>
            </a:r>
          </a:p>
          <a:p>
            <a:pPr algn="just"/>
            <a:r>
              <a:rPr lang="fr-FR" b="1" dirty="0" smtClean="0">
                <a:solidFill>
                  <a:schemeClr val="accent2"/>
                </a:solidFill>
                <a:latin typeface="Trebuchet MS" panose="020B0603020202020204" pitchFamily="34" charset="0"/>
              </a:rPr>
              <a:t>*</a:t>
            </a:r>
            <a:r>
              <a:rPr lang="fr-FR" dirty="0" smtClean="0">
                <a:solidFill>
                  <a:schemeClr val="accent2"/>
                </a:solidFill>
                <a:latin typeface="Trebuchet MS"/>
              </a:rPr>
              <a:t>Selon l'étiologie</a:t>
            </a:r>
          </a:p>
          <a:p>
            <a:pPr marL="285750" indent="-285750" algn="just">
              <a:buFont typeface="Wingdings" panose="05000000000000000000" pitchFamily="2" charset="2"/>
              <a:buChar char="ü"/>
            </a:pPr>
            <a:r>
              <a:rPr lang="fr-FR" b="1" dirty="0">
                <a:solidFill>
                  <a:sysClr val="windowText" lastClr="000000"/>
                </a:solidFill>
                <a:latin typeface="Trebuchet MS" panose="020B0603020202020204" pitchFamily="34" charset="0"/>
              </a:rPr>
              <a:t>Bruxisme </a:t>
            </a:r>
            <a:r>
              <a:rPr lang="fr-FR" b="1" dirty="0" smtClean="0">
                <a:solidFill>
                  <a:sysClr val="windowText" lastClr="000000"/>
                </a:solidFill>
                <a:latin typeface="Trebuchet MS" panose="020B0603020202020204" pitchFamily="34" charset="0"/>
              </a:rPr>
              <a:t>centré</a:t>
            </a:r>
          </a:p>
          <a:p>
            <a:pPr marL="285750" indent="-285750" algn="just">
              <a:buFont typeface="Wingdings" panose="05000000000000000000" pitchFamily="2" charset="2"/>
              <a:buChar char="ü"/>
            </a:pPr>
            <a:r>
              <a:rPr lang="fr-FR" b="1" dirty="0">
                <a:solidFill>
                  <a:sysClr val="windowText" lastClr="000000"/>
                </a:solidFill>
                <a:latin typeface="Trebuchet MS"/>
              </a:rPr>
              <a:t>Bruxisme </a:t>
            </a:r>
            <a:r>
              <a:rPr lang="fr-FR" b="1" dirty="0" smtClean="0">
                <a:solidFill>
                  <a:sysClr val="windowText" lastClr="000000"/>
                </a:solidFill>
                <a:latin typeface="Trebuchet MS"/>
              </a:rPr>
              <a:t>excentré</a:t>
            </a:r>
          </a:p>
          <a:p>
            <a:pPr marL="285750" indent="-285750" algn="just">
              <a:buFont typeface="Wingdings" panose="05000000000000000000" pitchFamily="2" charset="2"/>
              <a:buChar char="ü"/>
            </a:pPr>
            <a:r>
              <a:rPr lang="fr-FR" dirty="0">
                <a:solidFill>
                  <a:srgbClr val="C00000"/>
                </a:solidFill>
                <a:latin typeface="Trebuchet MS" panose="020B0603020202020204" pitchFamily="34" charset="0"/>
              </a:rPr>
              <a:t>*</a:t>
            </a:r>
            <a:r>
              <a:rPr lang="fr-FR" b="1" dirty="0">
                <a:solidFill>
                  <a:srgbClr val="C00000"/>
                </a:solidFill>
                <a:latin typeface="Trebuchet MS" panose="020B0603020202020204" pitchFamily="34" charset="0"/>
              </a:rPr>
              <a:t>La </a:t>
            </a:r>
            <a:r>
              <a:rPr lang="fr-FR" b="1" dirty="0" err="1" smtClean="0">
                <a:solidFill>
                  <a:srgbClr val="C00000"/>
                </a:solidFill>
                <a:latin typeface="Trebuchet MS" panose="020B0603020202020204" pitchFamily="34" charset="0"/>
              </a:rPr>
              <a:t>Brycose</a:t>
            </a:r>
            <a:endParaRPr lang="fr-FR" b="1" dirty="0" smtClean="0">
              <a:solidFill>
                <a:schemeClr val="accent1">
                  <a:lumMod val="60000"/>
                  <a:lumOff val="40000"/>
                </a:schemeClr>
              </a:solidFill>
              <a:latin typeface="Trebuchet MS" panose="020B0603020202020204" pitchFamily="34" charset="0"/>
            </a:endParaRPr>
          </a:p>
          <a:p>
            <a:pPr marL="285750" indent="-285750" algn="just">
              <a:buFont typeface="Wingdings" panose="05000000000000000000" pitchFamily="2" charset="2"/>
              <a:buChar char="ü"/>
            </a:pPr>
            <a:r>
              <a:rPr lang="fr-FR" b="1" dirty="0">
                <a:solidFill>
                  <a:schemeClr val="accent2"/>
                </a:solidFill>
                <a:latin typeface="Trebuchet MS" panose="020B0603020202020204" pitchFamily="34" charset="0"/>
              </a:rPr>
              <a:t>*Bruxisme chez </a:t>
            </a:r>
            <a:r>
              <a:rPr lang="fr-FR" b="1" dirty="0" smtClean="0">
                <a:solidFill>
                  <a:schemeClr val="accent2"/>
                </a:solidFill>
                <a:latin typeface="Trebuchet MS" panose="020B0603020202020204" pitchFamily="34" charset="0"/>
              </a:rPr>
              <a:t>l'enfant</a:t>
            </a:r>
          </a:p>
          <a:p>
            <a:pPr algn="just"/>
            <a:r>
              <a:rPr lang="fr-FR" b="1" dirty="0" smtClean="0">
                <a:solidFill>
                  <a:srgbClr val="7030A0"/>
                </a:solidFill>
                <a:latin typeface="Trebuchet MS"/>
              </a:rPr>
              <a:t>3.1.4.Épidémiologie</a:t>
            </a:r>
          </a:p>
          <a:p>
            <a:pPr algn="just"/>
            <a:r>
              <a:rPr lang="fr-FR" b="1" dirty="0">
                <a:solidFill>
                  <a:srgbClr val="7030A0"/>
                </a:solidFill>
                <a:latin typeface="Trebuchet MS"/>
              </a:rPr>
              <a:t>3.1.5.Étiopathogénie </a:t>
            </a:r>
            <a:endParaRPr lang="fr-FR" b="1" dirty="0" smtClean="0">
              <a:solidFill>
                <a:srgbClr val="7030A0"/>
              </a:solidFill>
              <a:latin typeface="Trebuchet MS"/>
            </a:endParaRPr>
          </a:p>
          <a:p>
            <a:pPr marL="285750" indent="-285750" algn="just">
              <a:buFont typeface="Wingdings" panose="05000000000000000000" pitchFamily="2" charset="2"/>
              <a:buChar char="ü"/>
            </a:pPr>
            <a:r>
              <a:rPr lang="fr-FR" b="1" dirty="0">
                <a:solidFill>
                  <a:schemeClr val="accent2"/>
                </a:solidFill>
                <a:latin typeface="Trebuchet MS"/>
              </a:rPr>
              <a:t>Les facteurs </a:t>
            </a:r>
            <a:r>
              <a:rPr lang="fr-FR" b="1" dirty="0" err="1" smtClean="0">
                <a:solidFill>
                  <a:schemeClr val="accent2"/>
                </a:solidFill>
                <a:latin typeface="Trebuchet MS"/>
              </a:rPr>
              <a:t>psychosocio</a:t>
            </a:r>
            <a:r>
              <a:rPr lang="fr-FR" b="1" dirty="0" smtClean="0">
                <a:solidFill>
                  <a:schemeClr val="accent2"/>
                </a:solidFill>
                <a:latin typeface="Trebuchet MS"/>
              </a:rPr>
              <a:t>-comportementaux</a:t>
            </a:r>
          </a:p>
          <a:p>
            <a:pPr marL="285750" indent="-285750" algn="just">
              <a:buFont typeface="Wingdings" panose="05000000000000000000" pitchFamily="2" charset="2"/>
              <a:buChar char="ü"/>
            </a:pPr>
            <a:r>
              <a:rPr lang="fr-FR" b="1" dirty="0">
                <a:solidFill>
                  <a:schemeClr val="accent2"/>
                </a:solidFill>
                <a:latin typeface="Trebuchet MS"/>
              </a:rPr>
              <a:t>Les facteurs physiopathologiques </a:t>
            </a:r>
            <a:endParaRPr lang="fr-FR" b="1" dirty="0" smtClean="0">
              <a:solidFill>
                <a:schemeClr val="accent2"/>
              </a:solidFill>
              <a:latin typeface="Trebuchet MS"/>
            </a:endParaRPr>
          </a:p>
        </p:txBody>
      </p:sp>
      <p:sp>
        <p:nvSpPr>
          <p:cNvPr id="6" name="ZoneTexte 5"/>
          <p:cNvSpPr txBox="1"/>
          <p:nvPr/>
        </p:nvSpPr>
        <p:spPr>
          <a:xfrm>
            <a:off x="5943600" y="114300"/>
            <a:ext cx="6007612" cy="61863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b="1" dirty="0">
                <a:solidFill>
                  <a:srgbClr val="7030A0"/>
                </a:solidFill>
                <a:latin typeface="Trebuchet MS"/>
                <a:ea typeface="Cambria Math" pitchFamily="18" charset="0"/>
              </a:rPr>
              <a:t>3.1.6.Diagnostic </a:t>
            </a:r>
          </a:p>
          <a:p>
            <a:pPr lvl="0" algn="just"/>
            <a:r>
              <a:rPr lang="fr-FR" b="1" dirty="0" smtClean="0">
                <a:solidFill>
                  <a:schemeClr val="accent2"/>
                </a:solidFill>
                <a:latin typeface="Trebuchet MS"/>
              </a:rPr>
              <a:t>3.1.6.1</a:t>
            </a:r>
            <a:r>
              <a:rPr lang="fr-FR" b="1" dirty="0">
                <a:solidFill>
                  <a:schemeClr val="accent2"/>
                </a:solidFill>
                <a:latin typeface="Trebuchet MS"/>
              </a:rPr>
              <a:t>. Diagnostic clinique:</a:t>
            </a:r>
          </a:p>
          <a:p>
            <a:pPr lvl="0" algn="just">
              <a:buFont typeface="Wingdings" panose="05000000000000000000" pitchFamily="2" charset="2"/>
              <a:buChar char="Ø"/>
            </a:pPr>
            <a:r>
              <a:rPr lang="fr-FR" b="1" dirty="0" smtClean="0">
                <a:latin typeface="Trebuchet MS"/>
              </a:rPr>
              <a:t> Au </a:t>
            </a:r>
            <a:r>
              <a:rPr lang="fr-FR" b="1" dirty="0">
                <a:latin typeface="Trebuchet MS"/>
              </a:rPr>
              <a:t>niveau dentaire</a:t>
            </a:r>
          </a:p>
          <a:p>
            <a:pPr marL="285750" indent="-285750">
              <a:buFont typeface="Wingdings" panose="05000000000000000000" pitchFamily="2" charset="2"/>
              <a:buChar char="Ø"/>
            </a:pPr>
            <a:r>
              <a:rPr lang="fr-FR" b="1" dirty="0" smtClean="0">
                <a:latin typeface="Trebuchet MS"/>
              </a:rPr>
              <a:t>Au </a:t>
            </a:r>
            <a:r>
              <a:rPr lang="fr-FR" b="1" dirty="0">
                <a:latin typeface="Trebuchet MS"/>
              </a:rPr>
              <a:t>niveau </a:t>
            </a:r>
            <a:r>
              <a:rPr lang="fr-FR" b="1" dirty="0" smtClean="0">
                <a:latin typeface="Trebuchet MS"/>
              </a:rPr>
              <a:t>parodontal</a:t>
            </a:r>
          </a:p>
          <a:p>
            <a:pPr marL="285750" indent="-285750">
              <a:buFont typeface="Wingdings" panose="05000000000000000000" pitchFamily="2" charset="2"/>
              <a:buChar char="Ø"/>
            </a:pPr>
            <a:r>
              <a:rPr lang="fr-FR" b="1" dirty="0" smtClean="0">
                <a:latin typeface="Trebuchet MS"/>
              </a:rPr>
              <a:t>Au </a:t>
            </a:r>
            <a:r>
              <a:rPr lang="fr-FR" b="1" dirty="0">
                <a:latin typeface="Trebuchet MS"/>
              </a:rPr>
              <a:t>niveau </a:t>
            </a:r>
            <a:r>
              <a:rPr lang="fr-FR" b="1" dirty="0" smtClean="0">
                <a:latin typeface="Trebuchet MS"/>
              </a:rPr>
              <a:t>musculaire</a:t>
            </a:r>
          </a:p>
          <a:p>
            <a:pPr marL="285750" indent="-285750">
              <a:buFont typeface="Wingdings" panose="05000000000000000000" pitchFamily="2" charset="2"/>
              <a:buChar char="Ø"/>
            </a:pPr>
            <a:r>
              <a:rPr lang="fr-FR" b="1" dirty="0">
                <a:latin typeface="Trebuchet MS"/>
              </a:rPr>
              <a:t>Au niveau des articulations </a:t>
            </a:r>
            <a:r>
              <a:rPr lang="fr-FR" b="1" dirty="0" smtClean="0">
                <a:latin typeface="Trebuchet MS"/>
              </a:rPr>
              <a:t>temporo-mandibulaire</a:t>
            </a:r>
          </a:p>
          <a:p>
            <a:r>
              <a:rPr lang="fr-FR" b="1" dirty="0">
                <a:solidFill>
                  <a:srgbClr val="7030A0"/>
                </a:solidFill>
                <a:latin typeface="Trebuchet MS"/>
                <a:ea typeface="Cambria Math" pitchFamily="18" charset="0"/>
              </a:rPr>
              <a:t>3.1.7. Les traitements </a:t>
            </a:r>
            <a:endParaRPr lang="fr-FR" b="1" dirty="0" smtClean="0">
              <a:solidFill>
                <a:srgbClr val="7030A0"/>
              </a:solidFill>
              <a:latin typeface="Trebuchet MS"/>
              <a:ea typeface="Cambria Math" pitchFamily="18" charset="0"/>
            </a:endParaRPr>
          </a:p>
          <a:p>
            <a:r>
              <a:rPr lang="fr-FR" b="1" dirty="0">
                <a:solidFill>
                  <a:schemeClr val="accent2"/>
                </a:solidFill>
                <a:latin typeface="Trebuchet MS"/>
              </a:rPr>
              <a:t>3.1.7.1. Approche psychologique et </a:t>
            </a:r>
            <a:r>
              <a:rPr lang="fr-FR" b="1" dirty="0" smtClean="0">
                <a:solidFill>
                  <a:schemeClr val="accent2"/>
                </a:solidFill>
                <a:latin typeface="Trebuchet MS"/>
              </a:rPr>
              <a:t>comportementale</a:t>
            </a:r>
          </a:p>
          <a:p>
            <a:r>
              <a:rPr lang="fr-FR" b="1" dirty="0">
                <a:solidFill>
                  <a:schemeClr val="accent2"/>
                </a:solidFill>
                <a:latin typeface="Trebuchet MS" panose="020B0603020202020204" pitchFamily="34" charset="0"/>
              </a:rPr>
              <a:t>3.1.7.2. Approche </a:t>
            </a:r>
            <a:r>
              <a:rPr lang="fr-FR" b="1" dirty="0" err="1">
                <a:solidFill>
                  <a:schemeClr val="accent2"/>
                </a:solidFill>
                <a:latin typeface="Trebuchet MS" panose="020B0603020202020204" pitchFamily="34" charset="0"/>
              </a:rPr>
              <a:t>physiothérapeutique</a:t>
            </a:r>
            <a:r>
              <a:rPr lang="fr-FR" b="1" dirty="0">
                <a:solidFill>
                  <a:schemeClr val="accent2"/>
                </a:solidFill>
                <a:latin typeface="Trebuchet MS" panose="020B0603020202020204" pitchFamily="34" charset="0"/>
              </a:rPr>
              <a:t> </a:t>
            </a:r>
            <a:endParaRPr lang="fr-FR" b="1" dirty="0" smtClean="0">
              <a:solidFill>
                <a:schemeClr val="accent2"/>
              </a:solidFill>
              <a:latin typeface="Trebuchet MS" panose="020B0603020202020204" pitchFamily="34" charset="0"/>
            </a:endParaRPr>
          </a:p>
          <a:p>
            <a:r>
              <a:rPr lang="fr-FR" b="1" dirty="0">
                <a:solidFill>
                  <a:schemeClr val="accent2"/>
                </a:solidFill>
                <a:latin typeface="Trebuchet MS" panose="020B0603020202020204" pitchFamily="34" charset="0"/>
              </a:rPr>
              <a:t>3.1.7.3. Approche </a:t>
            </a:r>
            <a:r>
              <a:rPr lang="fr-FR" b="1" dirty="0" smtClean="0">
                <a:solidFill>
                  <a:schemeClr val="accent2"/>
                </a:solidFill>
                <a:latin typeface="Trebuchet MS" panose="020B0603020202020204" pitchFamily="34" charset="0"/>
              </a:rPr>
              <a:t>pharmacologique</a:t>
            </a:r>
          </a:p>
          <a:p>
            <a:r>
              <a:rPr lang="fr-FR" b="1" dirty="0">
                <a:solidFill>
                  <a:schemeClr val="accent2"/>
                </a:solidFill>
                <a:latin typeface="Trebuchet MS" panose="020B0603020202020204" pitchFamily="34" charset="0"/>
              </a:rPr>
              <a:t>3.1.7.4. Approche </a:t>
            </a:r>
            <a:r>
              <a:rPr lang="fr-FR" b="1" dirty="0" smtClean="0">
                <a:solidFill>
                  <a:schemeClr val="accent2"/>
                </a:solidFill>
                <a:latin typeface="Trebuchet MS" panose="020B0603020202020204" pitchFamily="34" charset="0"/>
              </a:rPr>
              <a:t>odontologique</a:t>
            </a:r>
          </a:p>
          <a:p>
            <a:r>
              <a:rPr lang="fr-FR" b="1" dirty="0">
                <a:solidFill>
                  <a:schemeClr val="accent2"/>
                </a:solidFill>
                <a:latin typeface="Trebuchet MS" panose="020B0603020202020204" pitchFamily="34" charset="0"/>
              </a:rPr>
              <a:t>3.1.7.5. Traitement du bruxisme de </a:t>
            </a:r>
            <a:r>
              <a:rPr lang="fr-FR" b="1" dirty="0" smtClean="0">
                <a:solidFill>
                  <a:schemeClr val="accent2"/>
                </a:solidFill>
                <a:latin typeface="Trebuchet MS" panose="020B0603020202020204" pitchFamily="34" charset="0"/>
              </a:rPr>
              <a:t>l’enfant</a:t>
            </a:r>
          </a:p>
          <a:p>
            <a:pPr algn="just"/>
            <a:r>
              <a:rPr lang="fr-FR" b="1" dirty="0">
                <a:solidFill>
                  <a:srgbClr val="C00000"/>
                </a:solidFill>
                <a:latin typeface="Trebuchet MS" panose="020B0603020202020204" pitchFamily="34" charset="0"/>
              </a:rPr>
              <a:t>3. LES DIFFÉRENTES PARAFONCTIONS</a:t>
            </a:r>
            <a:endParaRPr lang="fr-FR" dirty="0">
              <a:solidFill>
                <a:srgbClr val="C00000"/>
              </a:solidFill>
              <a:latin typeface="Trebuchet MS" panose="020B0603020202020204" pitchFamily="34" charset="0"/>
            </a:endParaRPr>
          </a:p>
          <a:p>
            <a:pPr algn="just"/>
            <a:r>
              <a:rPr lang="fr-FR" b="1" dirty="0">
                <a:solidFill>
                  <a:srgbClr val="00B0F0"/>
                </a:solidFill>
                <a:latin typeface="Trebuchet MS" panose="020B0603020202020204" pitchFamily="34" charset="0"/>
              </a:rPr>
              <a:t>3.2. Les névroses</a:t>
            </a:r>
          </a:p>
          <a:p>
            <a:pPr algn="just"/>
            <a:r>
              <a:rPr lang="fr-FR" b="1" dirty="0">
                <a:solidFill>
                  <a:srgbClr val="7030A0"/>
                </a:solidFill>
                <a:latin typeface="Trebuchet MS" panose="020B0603020202020204" pitchFamily="34" charset="0"/>
              </a:rPr>
              <a:t>3.2.1. Pulsion linguale</a:t>
            </a:r>
            <a:r>
              <a:rPr lang="fr-FR" b="1" dirty="0" smtClean="0">
                <a:solidFill>
                  <a:schemeClr val="accent2"/>
                </a:solidFill>
                <a:latin typeface="Trebuchet MS" panose="020B0603020202020204" pitchFamily="34" charset="0"/>
              </a:rPr>
              <a:t> </a:t>
            </a:r>
          </a:p>
          <a:p>
            <a:pPr algn="just"/>
            <a:r>
              <a:rPr lang="fr-FR" b="1" dirty="0">
                <a:solidFill>
                  <a:srgbClr val="7030A0"/>
                </a:solidFill>
                <a:latin typeface="Trebuchet MS" panose="020B0603020202020204" pitchFamily="34" charset="0"/>
              </a:rPr>
              <a:t>3.2.2. L’ </a:t>
            </a:r>
            <a:r>
              <a:rPr lang="fr-FR" b="1" dirty="0" smtClean="0">
                <a:solidFill>
                  <a:srgbClr val="7030A0"/>
                </a:solidFill>
                <a:latin typeface="Trebuchet MS" panose="020B0603020202020204" pitchFamily="34" charset="0"/>
              </a:rPr>
              <a:t>onychophagie</a:t>
            </a:r>
          </a:p>
          <a:p>
            <a:pPr algn="just"/>
            <a:r>
              <a:rPr lang="fr-FR" b="1" dirty="0">
                <a:solidFill>
                  <a:srgbClr val="7030A0"/>
                </a:solidFill>
                <a:latin typeface="Trebuchet MS" panose="020B0603020202020204" pitchFamily="34" charset="0"/>
              </a:rPr>
              <a:t>3.2.3. Mordillements des joues, des lèvres, des </a:t>
            </a:r>
            <a:r>
              <a:rPr lang="fr-FR" b="1" dirty="0" smtClean="0">
                <a:solidFill>
                  <a:srgbClr val="7030A0"/>
                </a:solidFill>
                <a:latin typeface="Trebuchet MS" panose="020B0603020202020204" pitchFamily="34" charset="0"/>
              </a:rPr>
              <a:t>objets</a:t>
            </a:r>
          </a:p>
          <a:p>
            <a:pPr algn="just"/>
            <a:r>
              <a:rPr lang="fr-FR" b="1" dirty="0">
                <a:solidFill>
                  <a:srgbClr val="00B0F0"/>
                </a:solidFill>
                <a:latin typeface="Trebuchet MS" panose="020B0603020202020204" pitchFamily="34" charset="0"/>
              </a:rPr>
              <a:t>3.3. Autres Habitudes</a:t>
            </a:r>
          </a:p>
          <a:p>
            <a:pPr algn="just"/>
            <a:r>
              <a:rPr lang="fr-FR" b="1" dirty="0" smtClean="0">
                <a:solidFill>
                  <a:srgbClr val="7030A0"/>
                </a:solidFill>
                <a:latin typeface="Trebuchet MS" panose="020B0603020202020204" pitchFamily="34" charset="0"/>
              </a:rPr>
              <a:t>3.3.1</a:t>
            </a:r>
            <a:r>
              <a:rPr lang="fr-FR" b="1" dirty="0">
                <a:solidFill>
                  <a:srgbClr val="7030A0"/>
                </a:solidFill>
                <a:latin typeface="Trebuchet MS" panose="020B0603020202020204" pitchFamily="34" charset="0"/>
              </a:rPr>
              <a:t>. La succion </a:t>
            </a:r>
            <a:r>
              <a:rPr lang="fr-FR" b="1" dirty="0" smtClean="0">
                <a:solidFill>
                  <a:srgbClr val="7030A0"/>
                </a:solidFill>
                <a:latin typeface="Trebuchet MS" panose="020B0603020202020204" pitchFamily="34" charset="0"/>
              </a:rPr>
              <a:t>digitale</a:t>
            </a:r>
          </a:p>
          <a:p>
            <a:pPr algn="just"/>
            <a:r>
              <a:rPr lang="fr-FR" b="1" dirty="0">
                <a:solidFill>
                  <a:srgbClr val="7030A0"/>
                </a:solidFill>
                <a:latin typeface="Trebuchet MS" panose="020B0603020202020204" pitchFamily="34" charset="0"/>
              </a:rPr>
              <a:t>3.3.2. La tétée d’un linge ou d’une </a:t>
            </a:r>
            <a:r>
              <a:rPr lang="fr-FR" b="1" dirty="0" smtClean="0">
                <a:solidFill>
                  <a:srgbClr val="7030A0"/>
                </a:solidFill>
                <a:latin typeface="Trebuchet MS" panose="020B0603020202020204" pitchFamily="34" charset="0"/>
              </a:rPr>
              <a:t>tétine</a:t>
            </a:r>
          </a:p>
          <a:p>
            <a:pPr algn="just"/>
            <a:r>
              <a:rPr lang="fr-FR" b="1" dirty="0">
                <a:solidFill>
                  <a:srgbClr val="00B0F0"/>
                </a:solidFill>
                <a:latin typeface="Trebuchet MS" panose="020B0603020202020204" pitchFamily="34" charset="0"/>
              </a:rPr>
              <a:t>3.4. Habitudes </a:t>
            </a:r>
            <a:r>
              <a:rPr lang="fr-FR" b="1" dirty="0" smtClean="0">
                <a:solidFill>
                  <a:srgbClr val="00B0F0"/>
                </a:solidFill>
                <a:latin typeface="Trebuchet MS" panose="020B0603020202020204" pitchFamily="34" charset="0"/>
              </a:rPr>
              <a:t>professionnelles</a:t>
            </a:r>
          </a:p>
          <a:p>
            <a:pPr algn="just"/>
            <a:r>
              <a:rPr lang="fr-FR" b="1" dirty="0" smtClean="0">
                <a:solidFill>
                  <a:srgbClr val="C00000"/>
                </a:solidFill>
                <a:latin typeface="Trebuchet MS" panose="020B0603020202020204" pitchFamily="34" charset="0"/>
              </a:rPr>
              <a:t>CONCLUSION</a:t>
            </a:r>
            <a:endParaRPr lang="fr-FR" b="1" dirty="0">
              <a:latin typeface="Trebuchet MS"/>
            </a:endParaRPr>
          </a:p>
        </p:txBody>
      </p:sp>
    </p:spTree>
    <p:extLst>
      <p:ext uri="{BB962C8B-B14F-4D97-AF65-F5344CB8AC3E}">
        <p14:creationId xmlns:p14="http://schemas.microsoft.com/office/powerpoint/2010/main" val="272298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rotWithShape="1">
          <a:blip r:embed="rId2"/>
          <a:srcRect l="19369" t="25774" r="16512" b="63631"/>
          <a:stretch/>
        </p:blipFill>
        <p:spPr bwMode="auto">
          <a:xfrm>
            <a:off x="3594279" y="5168900"/>
            <a:ext cx="5571470" cy="1663700"/>
          </a:xfrm>
          <a:prstGeom prst="rect">
            <a:avLst/>
          </a:prstGeom>
          <a:noFill/>
          <a:ln w="9525">
            <a:noFill/>
            <a:miter lim="800000"/>
            <a:headEnd/>
            <a:tailEnd/>
          </a:ln>
        </p:spPr>
      </p:pic>
      <p:sp>
        <p:nvSpPr>
          <p:cNvPr id="7" name="Espace réservé du contenu 2"/>
          <p:cNvSpPr>
            <a:spLocks noGrp="1"/>
          </p:cNvSpPr>
          <p:nvPr/>
        </p:nvSpPr>
        <p:spPr>
          <a:xfrm>
            <a:off x="252482" y="43228"/>
            <a:ext cx="11799818"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a:solidFill>
                  <a:srgbClr val="7030A0"/>
                </a:solidFill>
                <a:latin typeface="Trebuchet MS"/>
                <a:ea typeface="Cambria Math" pitchFamily="18" charset="0"/>
              </a:rPr>
              <a:t>3.1.6.Diagnostic </a:t>
            </a:r>
          </a:p>
          <a:p>
            <a:pPr marL="0" lvl="0" indent="0" algn="just">
              <a:lnSpc>
                <a:spcPct val="150000"/>
              </a:lnSpc>
              <a:spcBef>
                <a:spcPts val="0"/>
              </a:spcBef>
              <a:buNone/>
            </a:pPr>
            <a:r>
              <a:rPr lang="fr-FR" sz="2400" b="1" dirty="0" smtClean="0">
                <a:latin typeface="Trebuchet MS"/>
              </a:rPr>
              <a:t>*</a:t>
            </a:r>
            <a:r>
              <a:rPr lang="fr-FR" sz="2400" b="1" dirty="0" smtClean="0">
                <a:latin typeface="Trebuchet MS"/>
              </a:rPr>
              <a:t>Mortifications </a:t>
            </a:r>
            <a:r>
              <a:rPr lang="fr-FR" sz="2400" b="1" dirty="0">
                <a:latin typeface="Trebuchet MS"/>
              </a:rPr>
              <a:t>et </a:t>
            </a:r>
            <a:r>
              <a:rPr lang="fr-FR" sz="2400" b="1" dirty="0" err="1">
                <a:latin typeface="Trebuchet MS"/>
              </a:rPr>
              <a:t>rhizalyses</a:t>
            </a:r>
            <a:r>
              <a:rPr lang="fr-FR" sz="2400" dirty="0">
                <a:latin typeface="Trebuchet MS"/>
              </a:rPr>
              <a:t>:</a:t>
            </a:r>
          </a:p>
          <a:p>
            <a:pPr marL="0" lvl="0" indent="0" algn="just">
              <a:lnSpc>
                <a:spcPct val="150000"/>
              </a:lnSpc>
              <a:spcBef>
                <a:spcPts val="0"/>
              </a:spcBef>
              <a:buNone/>
            </a:pPr>
            <a:r>
              <a:rPr lang="fr-FR" sz="2400" dirty="0" smtClean="0">
                <a:latin typeface="Trebuchet MS"/>
              </a:rPr>
              <a:t>Certaines </a:t>
            </a:r>
            <a:r>
              <a:rPr lang="fr-FR" sz="2400" dirty="0">
                <a:latin typeface="Trebuchet MS"/>
              </a:rPr>
              <a:t>mortifications pulpaires ont une étiologie liée au </a:t>
            </a:r>
            <a:endParaRPr lang="fr-FR" sz="2400" dirty="0" smtClean="0">
              <a:latin typeface="Trebuchet MS"/>
            </a:endParaRPr>
          </a:p>
          <a:p>
            <a:pPr marL="0" lvl="0" indent="0" algn="just">
              <a:lnSpc>
                <a:spcPct val="150000"/>
              </a:lnSpc>
              <a:spcBef>
                <a:spcPts val="0"/>
              </a:spcBef>
              <a:buNone/>
            </a:pPr>
            <a:r>
              <a:rPr lang="fr-FR" sz="2400" dirty="0" smtClean="0">
                <a:latin typeface="Trebuchet MS"/>
              </a:rPr>
              <a:t>bruxisme</a:t>
            </a:r>
            <a:r>
              <a:rPr lang="fr-FR" sz="2400" dirty="0">
                <a:latin typeface="Trebuchet MS"/>
              </a:rPr>
              <a:t>. Elles sont le résultat des microtraumatismes </a:t>
            </a:r>
            <a:endParaRPr lang="fr-FR" sz="2400" dirty="0" smtClean="0">
              <a:latin typeface="Trebuchet MS"/>
            </a:endParaRPr>
          </a:p>
          <a:p>
            <a:pPr marL="0" lvl="0" indent="0" algn="just">
              <a:lnSpc>
                <a:spcPct val="150000"/>
              </a:lnSpc>
              <a:spcBef>
                <a:spcPts val="0"/>
              </a:spcBef>
              <a:buNone/>
            </a:pPr>
            <a:r>
              <a:rPr lang="fr-FR" sz="2400" dirty="0" smtClean="0">
                <a:latin typeface="Trebuchet MS"/>
              </a:rPr>
              <a:t>circulatoires</a:t>
            </a:r>
            <a:r>
              <a:rPr lang="fr-FR" sz="2400" dirty="0">
                <a:latin typeface="Trebuchet MS"/>
              </a:rPr>
              <a:t>, transmis au niveau </a:t>
            </a:r>
            <a:r>
              <a:rPr lang="fr-FR" sz="2400" dirty="0" smtClean="0">
                <a:latin typeface="Trebuchet MS"/>
              </a:rPr>
              <a:t>de l'apex</a:t>
            </a:r>
            <a:r>
              <a:rPr lang="fr-FR" sz="2400" dirty="0">
                <a:latin typeface="Trebuchet MS"/>
              </a:rPr>
              <a:t>. </a:t>
            </a:r>
            <a:endParaRPr lang="fr-FR" sz="2400" dirty="0" smtClean="0">
              <a:latin typeface="Trebuchet MS"/>
            </a:endParaRPr>
          </a:p>
          <a:p>
            <a:pPr marL="0" lvl="0" indent="0" algn="just">
              <a:lnSpc>
                <a:spcPct val="150000"/>
              </a:lnSpc>
              <a:spcBef>
                <a:spcPts val="0"/>
              </a:spcBef>
              <a:buFont typeface="Wingdings" panose="05000000000000000000" pitchFamily="2" charset="2"/>
              <a:buChar char="Ø"/>
            </a:pPr>
            <a:r>
              <a:rPr lang="fr-FR" sz="2400" b="1" dirty="0">
                <a:latin typeface="Trebuchet MS"/>
              </a:rPr>
              <a:t>Au niveau parodontal:</a:t>
            </a:r>
          </a:p>
          <a:p>
            <a:pPr marL="0" lvl="0" indent="0" algn="just">
              <a:lnSpc>
                <a:spcPct val="150000"/>
              </a:lnSpc>
              <a:spcBef>
                <a:spcPts val="0"/>
              </a:spcBef>
              <a:buNone/>
            </a:pPr>
            <a:r>
              <a:rPr lang="fr-FR" sz="2400" dirty="0">
                <a:latin typeface="Trebuchet MS"/>
              </a:rPr>
              <a:t>En présence d’un parodonte sain et d’une bonne hygiène, le bruxisme ne provoque  ni gingivite , ni parodontite, mais il apparait un </a:t>
            </a:r>
            <a:r>
              <a:rPr lang="fr-FR" sz="2400" b="1" dirty="0">
                <a:latin typeface="Trebuchet MS"/>
              </a:rPr>
              <a:t>épaississement généralisé du parodonte </a:t>
            </a:r>
            <a:r>
              <a:rPr lang="fr-FR" sz="2400" dirty="0">
                <a:latin typeface="Trebuchet MS"/>
              </a:rPr>
              <a:t>correspondant à une adaptation des tissus face à une fonction accrue.</a:t>
            </a:r>
          </a:p>
          <a:p>
            <a:pPr marL="0" lvl="0" indent="0" algn="just">
              <a:lnSpc>
                <a:spcPct val="150000"/>
              </a:lnSpc>
              <a:spcBef>
                <a:spcPts val="0"/>
              </a:spcBef>
              <a:buNone/>
            </a:pPr>
            <a:r>
              <a:rPr lang="fr-FR" sz="2400" dirty="0">
                <a:latin typeface="Trebuchet MS"/>
              </a:rPr>
              <a:t/>
            </a:r>
            <a:br>
              <a:rPr lang="fr-FR" sz="2400" dirty="0">
                <a:latin typeface="Trebuchet MS"/>
              </a:rPr>
            </a:br>
            <a:endParaRPr lang="fr-FR" sz="2400" dirty="0">
              <a:latin typeface="Trebuchet MS"/>
            </a:endParaRPr>
          </a:p>
          <a:p>
            <a:pPr marL="0" lvl="0" indent="0" algn="just">
              <a:lnSpc>
                <a:spcPct val="150000"/>
              </a:lnSpc>
              <a:spcBef>
                <a:spcPts val="0"/>
              </a:spcBef>
              <a:buNone/>
            </a:pPr>
            <a:r>
              <a:rPr lang="fr-FR" sz="2400" dirty="0">
                <a:latin typeface="Trebuchet MS"/>
              </a:rPr>
              <a:t/>
            </a:r>
            <a:br>
              <a:rPr lang="fr-FR" sz="2400" dirty="0">
                <a:latin typeface="Trebuchet MS"/>
              </a:rPr>
            </a:b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9" name="Picture 3"/>
          <p:cNvPicPr>
            <a:picLocks noGrp="1" noChangeAspect="1" noChangeArrowheads="1"/>
          </p:cNvPicPr>
          <p:nvPr>
            <p:ph idx="1"/>
          </p:nvPr>
        </p:nvPicPr>
        <p:blipFill>
          <a:blip r:embed="rId3"/>
          <a:srcRect/>
          <a:stretch>
            <a:fillRect/>
          </a:stretch>
        </p:blipFill>
        <p:spPr bwMode="auto">
          <a:xfrm>
            <a:off x="6797656" y="-32248"/>
            <a:ext cx="2771712" cy="1908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989" b="10141"/>
          <a:stretch/>
        </p:blipFill>
        <p:spPr bwMode="auto">
          <a:xfrm>
            <a:off x="9745250" y="5186"/>
            <a:ext cx="2101685" cy="2736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225303" y="2902511"/>
            <a:ext cx="2966697" cy="830997"/>
          </a:xfrm>
          <a:prstGeom prst="rect">
            <a:avLst/>
          </a:prstGeom>
        </p:spPr>
        <p:txBody>
          <a:bodyPr wrap="square">
            <a:spAutoFit/>
          </a:bodyPr>
          <a:lstStyle/>
          <a:p>
            <a:pPr lvl="0" algn="ctr" fontAlgn="base">
              <a:spcBef>
                <a:spcPct val="0"/>
              </a:spcBef>
              <a:spcAft>
                <a:spcPct val="0"/>
              </a:spcAft>
            </a:pPr>
            <a:r>
              <a:rPr lang="fr-FR" sz="1200" dirty="0">
                <a:latin typeface="Times New Roman" panose="02020603050405020304" pitchFamily="18" charset="0"/>
                <a:ea typeface="Calibri" pitchFamily="34" charset="0"/>
                <a:cs typeface="Times New Roman" panose="02020603050405020304" pitchFamily="18" charset="0"/>
              </a:rPr>
              <a:t>ROZENCWEIG .D, </a:t>
            </a:r>
            <a:r>
              <a:rPr lang="fr-FR" sz="1200" dirty="0" smtClean="0">
                <a:latin typeface="Times New Roman" panose="02020603050405020304" pitchFamily="18" charset="0"/>
                <a:ea typeface="Calibri" pitchFamily="34" charset="0"/>
                <a:cs typeface="Times New Roman" panose="02020603050405020304" pitchFamily="18" charset="0"/>
              </a:rPr>
              <a:t>ROZENCWEIG.G</a:t>
            </a:r>
            <a:r>
              <a:rPr lang="fr-FR" sz="1200" dirty="0">
                <a:latin typeface="Times New Roman" panose="02020603050405020304" pitchFamily="18" charset="0"/>
                <a:ea typeface="Calibri" pitchFamily="34" charset="0"/>
                <a:cs typeface="Times New Roman" panose="02020603050405020304" pitchFamily="18" charset="0"/>
              </a:rPr>
              <a:t>.</a:t>
            </a:r>
            <a:r>
              <a:rPr lang="fr-FR" sz="1200" dirty="0" smtClean="0">
                <a:latin typeface="Times New Roman" panose="02020603050405020304" pitchFamily="18" charset="0"/>
                <a:ea typeface="Calibri" pitchFamily="34" charset="0"/>
                <a:cs typeface="Times New Roman" panose="02020603050405020304" pitchFamily="18" charset="0"/>
              </a:rPr>
              <a:t> </a:t>
            </a:r>
            <a:r>
              <a:rPr lang="fr-FR" sz="1200" dirty="0">
                <a:latin typeface="Times New Roman" panose="02020603050405020304" pitchFamily="18" charset="0"/>
                <a:ea typeface="Calibri" pitchFamily="34" charset="0"/>
                <a:cs typeface="Times New Roman" panose="02020603050405020304" pitchFamily="18" charset="0"/>
              </a:rPr>
              <a:t>Le </a:t>
            </a:r>
            <a:r>
              <a:rPr lang="fr-FR" sz="1200" dirty="0" smtClean="0">
                <a:latin typeface="Times New Roman" panose="02020603050405020304" pitchFamily="18" charset="0"/>
                <a:ea typeface="Calibri" pitchFamily="34" charset="0"/>
                <a:cs typeface="Times New Roman" panose="02020603050405020304" pitchFamily="18" charset="0"/>
              </a:rPr>
              <a:t>bruxisme. </a:t>
            </a:r>
            <a:r>
              <a:rPr lang="fr-FR" sz="1200" i="1" dirty="0">
                <a:latin typeface="Times New Roman" panose="02020603050405020304" pitchFamily="18" charset="0"/>
                <a:ea typeface="Calibri" pitchFamily="34" charset="0"/>
                <a:cs typeface="Times New Roman" panose="02020603050405020304" pitchFamily="18" charset="0"/>
              </a:rPr>
              <a:t>Algies et dysfonctionnements de l’appareil </a:t>
            </a:r>
            <a:r>
              <a:rPr lang="fr-FR" sz="1200" i="1" dirty="0" err="1" smtClean="0">
                <a:latin typeface="Times New Roman" panose="02020603050405020304" pitchFamily="18" charset="0"/>
                <a:ea typeface="Calibri" pitchFamily="34" charset="0"/>
                <a:cs typeface="Times New Roman" panose="02020603050405020304" pitchFamily="18" charset="0"/>
              </a:rPr>
              <a:t>manducateur</a:t>
            </a:r>
            <a:r>
              <a:rPr lang="fr-FR" sz="1200" dirty="0" smtClean="0">
                <a:latin typeface="Times New Roman" panose="02020603050405020304" pitchFamily="18" charset="0"/>
                <a:ea typeface="Calibri" pitchFamily="34" charset="0"/>
                <a:cs typeface="Times New Roman" panose="02020603050405020304" pitchFamily="18" charset="0"/>
              </a:rPr>
              <a:t>, Edition </a:t>
            </a:r>
            <a:r>
              <a:rPr lang="fr-FR" sz="1200" dirty="0" err="1">
                <a:latin typeface="Times New Roman" panose="02020603050405020304" pitchFamily="18" charset="0"/>
                <a:ea typeface="Calibri" pitchFamily="34" charset="0"/>
                <a:cs typeface="Times New Roman" panose="02020603050405020304" pitchFamily="18" charset="0"/>
              </a:rPr>
              <a:t>Cdp</a:t>
            </a:r>
            <a:r>
              <a:rPr lang="fr-FR" sz="1200" dirty="0">
                <a:latin typeface="Times New Roman" panose="02020603050405020304" pitchFamily="18" charset="0"/>
                <a:ea typeface="Calibri" pitchFamily="34" charset="0"/>
                <a:cs typeface="Times New Roman" panose="02020603050405020304" pitchFamily="18" charset="0"/>
              </a:rPr>
              <a:t> Paris 1994.p 225-252</a:t>
            </a:r>
            <a:endParaRPr lang="fr-FR" sz="1200" dirty="0">
              <a:latin typeface="Times New Roman" panose="02020603050405020304" pitchFamily="18" charset="0"/>
              <a:cs typeface="Times New Roman" panose="02020603050405020304" pitchFamily="18" charset="0"/>
            </a:endParaRPr>
          </a:p>
        </p:txBody>
      </p:sp>
      <p:sp>
        <p:nvSpPr>
          <p:cNvPr id="13" name="Rectangle 12"/>
          <p:cNvSpPr/>
          <p:nvPr/>
        </p:nvSpPr>
        <p:spPr>
          <a:xfrm>
            <a:off x="576416" y="6076789"/>
            <a:ext cx="3017863" cy="830997"/>
          </a:xfrm>
          <a:prstGeom prst="rect">
            <a:avLst/>
          </a:prstGeom>
        </p:spPr>
        <p:txBody>
          <a:bodyPr wrap="square">
            <a:spAutoFit/>
          </a:bodyPr>
          <a:lstStyle/>
          <a:p>
            <a:pPr lvl="0" algn="ctr" fontAlgn="base">
              <a:spcBef>
                <a:spcPct val="0"/>
              </a:spcBef>
              <a:spcAft>
                <a:spcPct val="0"/>
              </a:spcAft>
            </a:pPr>
            <a:r>
              <a:rPr lang="fr-FR" sz="1200" dirty="0">
                <a:latin typeface="Times New Roman" panose="02020603050405020304" pitchFamily="18" charset="0"/>
                <a:ea typeface="Calibri" pitchFamily="34" charset="0"/>
                <a:cs typeface="Times New Roman" panose="02020603050405020304" pitchFamily="18" charset="0"/>
              </a:rPr>
              <a:t>ROZENCWEIG .D, </a:t>
            </a:r>
            <a:r>
              <a:rPr lang="fr-FR" sz="1200" dirty="0" smtClean="0">
                <a:latin typeface="Times New Roman" panose="02020603050405020304" pitchFamily="18" charset="0"/>
                <a:ea typeface="Calibri" pitchFamily="34" charset="0"/>
                <a:cs typeface="Times New Roman" panose="02020603050405020304" pitchFamily="18" charset="0"/>
              </a:rPr>
              <a:t>ROZENCWEIG.G</a:t>
            </a:r>
            <a:r>
              <a:rPr lang="fr-FR" sz="1200" dirty="0">
                <a:latin typeface="Times New Roman" panose="02020603050405020304" pitchFamily="18" charset="0"/>
                <a:ea typeface="Calibri" pitchFamily="34" charset="0"/>
                <a:cs typeface="Times New Roman" panose="02020603050405020304" pitchFamily="18" charset="0"/>
              </a:rPr>
              <a:t>.</a:t>
            </a:r>
            <a:r>
              <a:rPr lang="fr-FR" sz="1200" dirty="0" smtClean="0">
                <a:latin typeface="Times New Roman" panose="02020603050405020304" pitchFamily="18" charset="0"/>
                <a:ea typeface="Calibri" pitchFamily="34" charset="0"/>
                <a:cs typeface="Times New Roman" panose="02020603050405020304" pitchFamily="18" charset="0"/>
              </a:rPr>
              <a:t> </a:t>
            </a:r>
            <a:r>
              <a:rPr lang="fr-FR" sz="1200" dirty="0">
                <a:latin typeface="Times New Roman" panose="02020603050405020304" pitchFamily="18" charset="0"/>
                <a:ea typeface="Calibri" pitchFamily="34" charset="0"/>
                <a:cs typeface="Times New Roman" panose="02020603050405020304" pitchFamily="18" charset="0"/>
              </a:rPr>
              <a:t>Le </a:t>
            </a:r>
            <a:r>
              <a:rPr lang="fr-FR" sz="1200" dirty="0" smtClean="0">
                <a:latin typeface="Times New Roman" panose="02020603050405020304" pitchFamily="18" charset="0"/>
                <a:ea typeface="Calibri" pitchFamily="34" charset="0"/>
                <a:cs typeface="Times New Roman" panose="02020603050405020304" pitchFamily="18" charset="0"/>
              </a:rPr>
              <a:t>bruxisme. </a:t>
            </a:r>
            <a:r>
              <a:rPr lang="fr-FR" sz="1200" i="1" dirty="0">
                <a:latin typeface="Times New Roman" panose="02020603050405020304" pitchFamily="18" charset="0"/>
                <a:ea typeface="Calibri" pitchFamily="34" charset="0"/>
                <a:cs typeface="Times New Roman" panose="02020603050405020304" pitchFamily="18" charset="0"/>
              </a:rPr>
              <a:t>Algies et dysfonctionnements de l’appareil </a:t>
            </a:r>
            <a:r>
              <a:rPr lang="fr-FR" sz="1200" i="1" dirty="0" err="1" smtClean="0">
                <a:latin typeface="Times New Roman" panose="02020603050405020304" pitchFamily="18" charset="0"/>
                <a:ea typeface="Calibri" pitchFamily="34" charset="0"/>
                <a:cs typeface="Times New Roman" panose="02020603050405020304" pitchFamily="18" charset="0"/>
              </a:rPr>
              <a:t>manducateur</a:t>
            </a:r>
            <a:r>
              <a:rPr lang="fr-FR" sz="1200" dirty="0" smtClean="0">
                <a:latin typeface="Times New Roman" panose="02020603050405020304" pitchFamily="18" charset="0"/>
                <a:ea typeface="Calibri" pitchFamily="34" charset="0"/>
                <a:cs typeface="Times New Roman" panose="02020603050405020304" pitchFamily="18" charset="0"/>
              </a:rPr>
              <a:t>, Edition </a:t>
            </a:r>
            <a:r>
              <a:rPr lang="fr-FR" sz="1200" dirty="0" err="1">
                <a:latin typeface="Times New Roman" panose="02020603050405020304" pitchFamily="18" charset="0"/>
                <a:ea typeface="Calibri" pitchFamily="34" charset="0"/>
                <a:cs typeface="Times New Roman" panose="02020603050405020304" pitchFamily="18" charset="0"/>
              </a:rPr>
              <a:t>Cdp</a:t>
            </a:r>
            <a:r>
              <a:rPr lang="fr-FR" sz="1200" dirty="0">
                <a:latin typeface="Times New Roman" panose="02020603050405020304" pitchFamily="18" charset="0"/>
                <a:ea typeface="Calibri" pitchFamily="34" charset="0"/>
                <a:cs typeface="Times New Roman" panose="02020603050405020304" pitchFamily="18" charset="0"/>
              </a:rPr>
              <a:t> Paris 1994.p 225-252</a:t>
            </a:r>
            <a:endParaRPr lang="fr-F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83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335374" y="3586239"/>
            <a:ext cx="7949611" cy="4411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buNone/>
            </a:pPr>
            <a:endParaRPr lang="fr-FR" sz="26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24"/>
          <a:stretch/>
        </p:blipFill>
        <p:spPr bwMode="auto">
          <a:xfrm>
            <a:off x="9042400" y="148199"/>
            <a:ext cx="3127986" cy="211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046" y="2696807"/>
            <a:ext cx="2311584" cy="224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949026" y="5043710"/>
            <a:ext cx="2722479" cy="830997"/>
          </a:xfrm>
          <a:prstGeom prst="rect">
            <a:avLst/>
          </a:prstGeom>
        </p:spPr>
        <p:txBody>
          <a:bodyPr wrap="square">
            <a:spAutoFit/>
          </a:bodyPr>
          <a:lstStyle/>
          <a:p>
            <a:r>
              <a:rPr lang="fr-FR" sz="1200" dirty="0">
                <a:latin typeface="Trebuchet MS" panose="020B0603020202020204" pitchFamily="34" charset="0"/>
              </a:rPr>
              <a:t>BROCARD, D ; LALUQUE, J.F ; KNELLESEN, C. La gestion du bruxisme. Paris : Quintessence International, 2008.84p</a:t>
            </a:r>
          </a:p>
        </p:txBody>
      </p:sp>
      <p:sp>
        <p:nvSpPr>
          <p:cNvPr id="6" name="Rectangle 5"/>
          <p:cNvSpPr/>
          <p:nvPr/>
        </p:nvSpPr>
        <p:spPr>
          <a:xfrm>
            <a:off x="127000" y="103347"/>
            <a:ext cx="11865586" cy="7848302"/>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lvl="0" algn="just"/>
            <a:r>
              <a:rPr lang="fr-FR" sz="2400" b="1" dirty="0">
                <a:solidFill>
                  <a:srgbClr val="7030A0"/>
                </a:solidFill>
                <a:latin typeface="Trebuchet MS"/>
                <a:ea typeface="Cambria Math" pitchFamily="18" charset="0"/>
              </a:rPr>
              <a:t>3.1.6.Diagnostic </a:t>
            </a:r>
            <a:endParaRPr lang="fr-FR" sz="2400" b="1" dirty="0" smtClean="0">
              <a:solidFill>
                <a:srgbClr val="7030A0"/>
              </a:solidFill>
              <a:latin typeface="Trebuchet MS"/>
              <a:ea typeface="Cambria Math" pitchFamily="18" charset="0"/>
            </a:endParaRPr>
          </a:p>
          <a:p>
            <a:pPr algn="just"/>
            <a:r>
              <a:rPr lang="fr-FR" sz="2400" b="1" dirty="0">
                <a:latin typeface="Trebuchet MS"/>
              </a:rPr>
              <a:t>Au niveau parodontal</a:t>
            </a:r>
            <a:r>
              <a:rPr lang="fr-FR" sz="2400" b="1" dirty="0" smtClean="0">
                <a:latin typeface="Trebuchet MS"/>
              </a:rPr>
              <a:t>:</a:t>
            </a:r>
          </a:p>
          <a:p>
            <a:pPr lvl="0" algn="just">
              <a:lnSpc>
                <a:spcPct val="150000"/>
              </a:lnSpc>
            </a:pPr>
            <a:r>
              <a:rPr lang="fr-FR" sz="2400" dirty="0">
                <a:latin typeface="Trebuchet MS"/>
              </a:rPr>
              <a:t>*</a:t>
            </a:r>
            <a:r>
              <a:rPr lang="fr-FR" sz="2400" b="1" dirty="0">
                <a:latin typeface="Trebuchet MS"/>
              </a:rPr>
              <a:t>Épaississement de l’os alvéolaire et de l’espace </a:t>
            </a:r>
            <a:r>
              <a:rPr lang="fr-FR" sz="2400" b="1" dirty="0" err="1">
                <a:latin typeface="Trebuchet MS"/>
              </a:rPr>
              <a:t>desmodontal</a:t>
            </a:r>
            <a:r>
              <a:rPr lang="fr-FR" sz="2400" b="1" dirty="0">
                <a:latin typeface="Trebuchet MS"/>
              </a:rPr>
              <a:t>:</a:t>
            </a:r>
          </a:p>
          <a:p>
            <a:pPr lvl="0" algn="just">
              <a:lnSpc>
                <a:spcPct val="150000"/>
              </a:lnSpc>
            </a:pPr>
            <a:r>
              <a:rPr lang="fr-FR" sz="2400" b="1" dirty="0">
                <a:latin typeface="Trebuchet MS"/>
              </a:rPr>
              <a:t> - Epaississement de </a:t>
            </a:r>
            <a:r>
              <a:rPr lang="fr-FR" sz="2400" b="1" dirty="0" smtClean="0">
                <a:latin typeface="Trebuchet MS"/>
              </a:rPr>
              <a:t>l’os </a:t>
            </a:r>
            <a:r>
              <a:rPr lang="fr-FR" sz="2400" b="1" dirty="0">
                <a:latin typeface="Trebuchet MS"/>
              </a:rPr>
              <a:t>alvéolaire</a:t>
            </a:r>
            <a:r>
              <a:rPr lang="fr-FR" sz="2400" b="1" dirty="0" smtClean="0">
                <a:latin typeface="Trebuchet MS"/>
              </a:rPr>
              <a:t>: </a:t>
            </a:r>
            <a:r>
              <a:rPr lang="fr-FR" sz="2400" dirty="0" smtClean="0">
                <a:latin typeface="Trebuchet MS"/>
              </a:rPr>
              <a:t>On </a:t>
            </a:r>
            <a:r>
              <a:rPr lang="fr-FR" sz="2400" dirty="0">
                <a:latin typeface="Trebuchet MS"/>
              </a:rPr>
              <a:t>découvre en </a:t>
            </a:r>
            <a:r>
              <a:rPr lang="fr-FR" sz="2400" dirty="0" smtClean="0">
                <a:latin typeface="Trebuchet MS"/>
              </a:rPr>
              <a:t>regard </a:t>
            </a:r>
            <a:r>
              <a:rPr lang="fr-FR" sz="2400" dirty="0">
                <a:latin typeface="Trebuchet MS"/>
              </a:rPr>
              <a:t>des </a:t>
            </a:r>
            <a:r>
              <a:rPr lang="fr-FR" sz="2400" dirty="0" smtClean="0">
                <a:latin typeface="Trebuchet MS"/>
              </a:rPr>
              <a:t>dents</a:t>
            </a:r>
          </a:p>
          <a:p>
            <a:pPr lvl="0" algn="just">
              <a:lnSpc>
                <a:spcPct val="150000"/>
              </a:lnSpc>
            </a:pPr>
            <a:r>
              <a:rPr lang="fr-FR" sz="2400" dirty="0" smtClean="0">
                <a:latin typeface="Trebuchet MS"/>
              </a:rPr>
              <a:t>les </a:t>
            </a:r>
            <a:r>
              <a:rPr lang="fr-FR" sz="2400" dirty="0">
                <a:latin typeface="Trebuchet MS"/>
              </a:rPr>
              <a:t>plus usées des hyperostoses vestibulaires dans la zone de gencive </a:t>
            </a:r>
            <a:endParaRPr lang="fr-FR" sz="2400" dirty="0" smtClean="0">
              <a:latin typeface="Trebuchet MS"/>
            </a:endParaRPr>
          </a:p>
          <a:p>
            <a:pPr lvl="0" algn="just">
              <a:lnSpc>
                <a:spcPct val="150000"/>
              </a:lnSpc>
            </a:pPr>
            <a:r>
              <a:rPr lang="fr-FR" sz="2400" dirty="0" smtClean="0">
                <a:latin typeface="Trebuchet MS"/>
              </a:rPr>
              <a:t>attachée.</a:t>
            </a:r>
          </a:p>
          <a:p>
            <a:pPr lvl="0" algn="just">
              <a:lnSpc>
                <a:spcPct val="150000"/>
              </a:lnSpc>
            </a:pPr>
            <a:r>
              <a:rPr lang="fr-FR" sz="2400" b="1" dirty="0" smtClean="0">
                <a:latin typeface="Trebuchet MS"/>
              </a:rPr>
              <a:t>- Epaississement </a:t>
            </a:r>
            <a:r>
              <a:rPr lang="fr-FR" sz="2400" b="1" dirty="0">
                <a:latin typeface="Trebuchet MS"/>
              </a:rPr>
              <a:t>de l’ espace </a:t>
            </a:r>
            <a:r>
              <a:rPr lang="fr-FR" sz="2400" b="1" dirty="0" err="1" smtClean="0">
                <a:latin typeface="Trebuchet MS"/>
              </a:rPr>
              <a:t>desmodontal</a:t>
            </a:r>
            <a:endParaRPr lang="fr-FR" sz="2400" b="1" dirty="0">
              <a:latin typeface="Trebuchet MS"/>
            </a:endParaRPr>
          </a:p>
          <a:p>
            <a:pPr lvl="0" algn="just">
              <a:lnSpc>
                <a:spcPct val="150000"/>
              </a:lnSpc>
            </a:pPr>
            <a:r>
              <a:rPr lang="fr-FR" sz="2400" dirty="0" smtClean="0">
                <a:latin typeface="Trebuchet MS"/>
              </a:rPr>
              <a:t>Des </a:t>
            </a:r>
            <a:r>
              <a:rPr lang="fr-FR" sz="2400" dirty="0">
                <a:latin typeface="Trebuchet MS"/>
              </a:rPr>
              <a:t>observations histologiques </a:t>
            </a:r>
            <a:r>
              <a:rPr lang="fr-FR" sz="2400" dirty="0" smtClean="0">
                <a:latin typeface="Trebuchet MS"/>
              </a:rPr>
              <a:t>ont illustrées </a:t>
            </a:r>
            <a:r>
              <a:rPr lang="fr-FR" sz="2400" dirty="0">
                <a:latin typeface="Trebuchet MS"/>
              </a:rPr>
              <a:t>des </a:t>
            </a:r>
            <a:r>
              <a:rPr lang="fr-FR" sz="2400" dirty="0" smtClean="0">
                <a:latin typeface="Trebuchet MS"/>
              </a:rPr>
              <a:t>fibres de collagènes </a:t>
            </a:r>
          </a:p>
          <a:p>
            <a:pPr lvl="0" algn="just">
              <a:lnSpc>
                <a:spcPct val="150000"/>
              </a:lnSpc>
            </a:pPr>
            <a:r>
              <a:rPr lang="fr-FR" sz="2400" dirty="0" smtClean="0">
                <a:latin typeface="Trebuchet MS"/>
              </a:rPr>
              <a:t>épaissies </a:t>
            </a:r>
            <a:r>
              <a:rPr lang="fr-FR" sz="2400" dirty="0">
                <a:latin typeface="Trebuchet MS"/>
              </a:rPr>
              <a:t>et une attache </a:t>
            </a:r>
            <a:r>
              <a:rPr lang="fr-FR" sz="2400" dirty="0" err="1">
                <a:latin typeface="Trebuchet MS"/>
              </a:rPr>
              <a:t>cémentaire</a:t>
            </a:r>
            <a:r>
              <a:rPr lang="fr-FR" sz="2400" dirty="0">
                <a:latin typeface="Trebuchet MS"/>
              </a:rPr>
              <a:t> très développée.</a:t>
            </a:r>
          </a:p>
          <a:p>
            <a:pPr lvl="0" algn="just">
              <a:lnSpc>
                <a:spcPct val="150000"/>
              </a:lnSpc>
            </a:pPr>
            <a:r>
              <a:rPr lang="fr-FR" sz="2400" b="1" dirty="0">
                <a:latin typeface="Trebuchet MS"/>
              </a:rPr>
              <a:t>*Hyperplasie gingivale au niveau des dents surchargées:</a:t>
            </a:r>
          </a:p>
          <a:p>
            <a:pPr lvl="0" algn="just">
              <a:lnSpc>
                <a:spcPct val="150000"/>
              </a:lnSpc>
            </a:pPr>
            <a:r>
              <a:rPr lang="fr-FR" sz="2400" dirty="0">
                <a:latin typeface="Trebuchet MS"/>
              </a:rPr>
              <a:t>     </a:t>
            </a:r>
            <a:r>
              <a:rPr lang="fr-FR" sz="2400" dirty="0" smtClean="0">
                <a:latin typeface="Trebuchet MS"/>
              </a:rPr>
              <a:t>qui </a:t>
            </a:r>
            <a:r>
              <a:rPr lang="fr-FR" sz="2400" dirty="0">
                <a:latin typeface="Trebuchet MS"/>
              </a:rPr>
              <a:t>sont  des phénomènes d’adaptation parodontale à une fonction accrue.</a:t>
            </a:r>
          </a:p>
          <a:p>
            <a:pPr lvl="0" algn="just">
              <a:lnSpc>
                <a:spcPct val="150000"/>
              </a:lnSpc>
            </a:pPr>
            <a:endParaRPr lang="fr-FR" sz="2400" dirty="0">
              <a:latin typeface="Trebuchet MS"/>
            </a:endParaRPr>
          </a:p>
          <a:p>
            <a:pPr algn="just"/>
            <a:endParaRPr lang="fr-FR" sz="2400" b="1" dirty="0">
              <a:latin typeface="Trebuchet MS"/>
            </a:endParaRPr>
          </a:p>
          <a:p>
            <a:pPr lvl="0" algn="just"/>
            <a:endParaRPr lang="fr-FR" sz="2400" b="1" dirty="0">
              <a:solidFill>
                <a:srgbClr val="7030A0"/>
              </a:solidFill>
              <a:latin typeface="Trebuchet MS"/>
              <a:ea typeface="Cambria Math" pitchFamily="18" charset="0"/>
            </a:endParaRPr>
          </a:p>
        </p:txBody>
      </p:sp>
    </p:spTree>
    <p:extLst>
      <p:ext uri="{BB962C8B-B14F-4D97-AF65-F5344CB8AC3E}">
        <p14:creationId xmlns:p14="http://schemas.microsoft.com/office/powerpoint/2010/main" val="2471180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344652" y="145553"/>
            <a:ext cx="11517147"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a:t>
            </a:r>
          </a:p>
          <a:p>
            <a:pPr marL="0" indent="0" algn="just">
              <a:spcBef>
                <a:spcPts val="0"/>
              </a:spcBef>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spcBef>
                <a:spcPts val="0"/>
              </a:spcBef>
              <a:buNone/>
            </a:pPr>
            <a:r>
              <a:rPr lang="fr-FR" sz="2400" b="1" dirty="0">
                <a:solidFill>
                  <a:srgbClr val="7030A0"/>
                </a:solidFill>
                <a:latin typeface="Trebuchet MS"/>
                <a:ea typeface="Cambria Math" pitchFamily="18" charset="0"/>
              </a:rPr>
              <a:t>3.1.6.Diagnostic </a:t>
            </a:r>
          </a:p>
          <a:p>
            <a:pPr marL="0" lvl="0" indent="0" algn="just">
              <a:spcBef>
                <a:spcPts val="0"/>
              </a:spcBef>
              <a:buNone/>
            </a:pPr>
            <a:endParaRPr lang="fr-FR" sz="2400" b="1" dirty="0">
              <a:solidFill>
                <a:srgbClr val="7030A0"/>
              </a:solidFill>
              <a:latin typeface="Trebuchet MS"/>
              <a:ea typeface="Cambria Math" pitchFamily="18" charset="0"/>
            </a:endParaRPr>
          </a:p>
          <a:p>
            <a:pPr marL="0" lvl="0" indent="0" algn="just">
              <a:spcBef>
                <a:spcPts val="0"/>
              </a:spcBef>
              <a:buNone/>
            </a:pPr>
            <a:r>
              <a:rPr lang="fr-FR" sz="2400" dirty="0" smtClean="0">
                <a:latin typeface="Trebuchet MS"/>
              </a:rPr>
              <a:t>*</a:t>
            </a:r>
            <a:r>
              <a:rPr lang="fr-FR" sz="2400" b="1" dirty="0" smtClean="0">
                <a:latin typeface="Trebuchet MS"/>
              </a:rPr>
              <a:t>Lésion </a:t>
            </a:r>
            <a:r>
              <a:rPr lang="fr-FR" sz="2400" b="1" dirty="0">
                <a:latin typeface="Trebuchet MS"/>
              </a:rPr>
              <a:t>parodontale et </a:t>
            </a:r>
            <a:r>
              <a:rPr lang="fr-FR" sz="2400" b="1" dirty="0" smtClean="0">
                <a:latin typeface="Trebuchet MS"/>
              </a:rPr>
              <a:t>mobilité:</a:t>
            </a:r>
          </a:p>
          <a:p>
            <a:pPr marL="0" lvl="0" indent="0" algn="just">
              <a:lnSpc>
                <a:spcPct val="150000"/>
              </a:lnSpc>
              <a:spcBef>
                <a:spcPts val="0"/>
              </a:spcBef>
              <a:buNone/>
            </a:pPr>
            <a:r>
              <a:rPr lang="fr-FR" sz="2400" dirty="0" smtClean="0">
                <a:latin typeface="Trebuchet MS"/>
              </a:rPr>
              <a:t>Le </a:t>
            </a:r>
            <a:r>
              <a:rPr lang="fr-FR" sz="2400" dirty="0">
                <a:latin typeface="Trebuchet MS"/>
              </a:rPr>
              <a:t>bruxisme apparaît comme un facteur aggravant des </a:t>
            </a:r>
            <a:r>
              <a:rPr lang="fr-FR" sz="2400" dirty="0" err="1">
                <a:latin typeface="Trebuchet MS"/>
              </a:rPr>
              <a:t>parodontopathies</a:t>
            </a:r>
            <a:r>
              <a:rPr lang="fr-FR" sz="2400" dirty="0">
                <a:latin typeface="Trebuchet MS"/>
              </a:rPr>
              <a:t>, en particulier lorsque les forces occlusales sont mal réparties. Dans ce cas, le bruxisme peut entraîner une mobilité accrue de certaines dents et /ou aggraver une mobilité dentaire existante</a:t>
            </a:r>
            <a:r>
              <a:rPr lang="fr-FR" sz="2400" dirty="0" smtClean="0">
                <a:latin typeface="Trebuchet MS"/>
              </a:rPr>
              <a:t>.</a:t>
            </a:r>
          </a:p>
          <a:p>
            <a:pPr marL="0" lvl="0" indent="0" algn="just">
              <a:lnSpc>
                <a:spcPct val="150000"/>
              </a:lnSpc>
              <a:spcBef>
                <a:spcPts val="0"/>
              </a:spcBef>
              <a:buNone/>
            </a:pPr>
            <a:endParaRPr lang="fr-FR" sz="2400" dirty="0" smtClean="0">
              <a:latin typeface="Trebuchet MS"/>
            </a:endParaRPr>
          </a:p>
          <a:p>
            <a:pPr marL="0" lvl="0" indent="0" algn="just">
              <a:lnSpc>
                <a:spcPct val="150000"/>
              </a:lnSpc>
              <a:spcBef>
                <a:spcPts val="0"/>
              </a:spcBef>
              <a:buNone/>
            </a:pPr>
            <a:r>
              <a:rPr lang="fr-FR" sz="2400" b="1" dirty="0">
                <a:latin typeface="Trebuchet MS"/>
              </a:rPr>
              <a:t>*Déplacements dentaires:</a:t>
            </a:r>
          </a:p>
          <a:p>
            <a:pPr marL="0" lvl="0" indent="0" algn="just">
              <a:lnSpc>
                <a:spcPct val="150000"/>
              </a:lnSpc>
              <a:spcBef>
                <a:spcPts val="0"/>
              </a:spcBef>
              <a:buNone/>
            </a:pPr>
            <a:r>
              <a:rPr lang="fr-FR" sz="2400" dirty="0" smtClean="0">
                <a:latin typeface="Trebuchet MS"/>
              </a:rPr>
              <a:t>Ils </a:t>
            </a:r>
            <a:r>
              <a:rPr lang="fr-FR" sz="2400" dirty="0">
                <a:latin typeface="Trebuchet MS"/>
              </a:rPr>
              <a:t>sont généralement le résultat secondaire des parodontolyses, mais parfois, certains déplacements isolés, peuvent être provoqués par un bruxisme exacerbé, au niveau d’un seul élément dentaire.</a:t>
            </a:r>
          </a:p>
          <a:p>
            <a:pPr marL="0" lvl="0" indent="0" algn="just">
              <a:spcBef>
                <a:spcPts val="0"/>
              </a:spcBef>
              <a:buNone/>
            </a:pP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659532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177800" y="81040"/>
            <a:ext cx="11773412"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fr-FR" sz="2400" b="1" dirty="0">
                <a:solidFill>
                  <a:srgbClr val="C00000"/>
                </a:solidFill>
                <a:latin typeface="Trebuchet MS" panose="020B0603020202020204" pitchFamily="34" charset="0"/>
              </a:rPr>
              <a:t>3. LES DIFFÉRENTES PARAFONCTIONS</a:t>
            </a:r>
          </a:p>
          <a:p>
            <a:pPr marL="0" indent="0" algn="just">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buNone/>
            </a:pPr>
            <a:r>
              <a:rPr lang="fr-FR" sz="2400" b="1" dirty="0">
                <a:solidFill>
                  <a:srgbClr val="7030A0"/>
                </a:solidFill>
                <a:latin typeface="Trebuchet MS"/>
                <a:ea typeface="Cambria Math" pitchFamily="18" charset="0"/>
              </a:rPr>
              <a:t>3.1.6.Diagnostic </a:t>
            </a:r>
            <a:endParaRPr lang="fr-FR" sz="2400" b="1" dirty="0" smtClean="0">
              <a:latin typeface="Trebuchet MS"/>
            </a:endParaRPr>
          </a:p>
          <a:p>
            <a:pPr marL="0" lvl="0" indent="0" algn="just">
              <a:lnSpc>
                <a:spcPct val="150000"/>
              </a:lnSpc>
              <a:spcBef>
                <a:spcPts val="0"/>
              </a:spcBef>
              <a:buFont typeface="Wingdings" panose="05000000000000000000" pitchFamily="2" charset="2"/>
              <a:buChar char="Ø"/>
            </a:pPr>
            <a:r>
              <a:rPr lang="fr-FR" sz="2400" b="1" dirty="0" smtClean="0">
                <a:latin typeface="Trebuchet MS"/>
              </a:rPr>
              <a:t>Au </a:t>
            </a:r>
            <a:r>
              <a:rPr lang="fr-FR" sz="2400" b="1" dirty="0">
                <a:latin typeface="Trebuchet MS"/>
              </a:rPr>
              <a:t>niveau musculaire:</a:t>
            </a:r>
          </a:p>
          <a:p>
            <a:pPr marL="0" lvl="0" indent="0" algn="just">
              <a:lnSpc>
                <a:spcPct val="150000"/>
              </a:lnSpc>
              <a:spcBef>
                <a:spcPts val="0"/>
              </a:spcBef>
              <a:buNone/>
            </a:pPr>
            <a:r>
              <a:rPr lang="fr-FR" sz="2400" b="1" dirty="0" smtClean="0">
                <a:latin typeface="Trebuchet MS"/>
              </a:rPr>
              <a:t>*Hypertonie </a:t>
            </a:r>
            <a:r>
              <a:rPr lang="fr-FR" sz="2400" b="1" dirty="0">
                <a:latin typeface="Trebuchet MS"/>
              </a:rPr>
              <a:t>Musculaire:</a:t>
            </a:r>
          </a:p>
          <a:p>
            <a:pPr marL="0" lvl="0" indent="0" algn="just">
              <a:lnSpc>
                <a:spcPct val="150000"/>
              </a:lnSpc>
              <a:spcBef>
                <a:spcPts val="0"/>
              </a:spcBef>
              <a:buNone/>
            </a:pPr>
            <a:r>
              <a:rPr lang="fr-FR" sz="2400" dirty="0">
                <a:latin typeface="Trebuchet MS"/>
              </a:rPr>
              <a:t>  </a:t>
            </a:r>
            <a:r>
              <a:rPr lang="fr-FR" sz="2400" dirty="0" smtClean="0">
                <a:solidFill>
                  <a:srgbClr val="FF0000"/>
                </a:solidFill>
                <a:latin typeface="Trebuchet MS"/>
              </a:rPr>
              <a:t>L’hypertonie </a:t>
            </a:r>
            <a:r>
              <a:rPr lang="fr-FR" sz="2400" dirty="0">
                <a:solidFill>
                  <a:srgbClr val="FF0000"/>
                </a:solidFill>
                <a:latin typeface="Trebuchet MS"/>
              </a:rPr>
              <a:t>musculaire </a:t>
            </a:r>
            <a:r>
              <a:rPr lang="fr-FR" sz="2400" dirty="0">
                <a:latin typeface="Trebuchet MS"/>
              </a:rPr>
              <a:t>résulte de l’hyperactivité des muscles masticateurs, elle entraîne des raideurs musculaires dont se plaint le patient </a:t>
            </a:r>
            <a:r>
              <a:rPr lang="fr-FR" sz="2400" b="1" dirty="0">
                <a:latin typeface="Trebuchet MS"/>
              </a:rPr>
              <a:t>surtout au réveil </a:t>
            </a:r>
            <a:r>
              <a:rPr lang="fr-FR" sz="2400" dirty="0">
                <a:latin typeface="Trebuchet MS"/>
              </a:rPr>
              <a:t>ainsi que des </a:t>
            </a:r>
            <a:r>
              <a:rPr lang="fr-FR" sz="2400" dirty="0">
                <a:solidFill>
                  <a:srgbClr val="FF0000"/>
                </a:solidFill>
                <a:latin typeface="Trebuchet MS"/>
              </a:rPr>
              <a:t>myalgies </a:t>
            </a:r>
            <a:r>
              <a:rPr lang="fr-FR" sz="2400" dirty="0">
                <a:latin typeface="Trebuchet MS"/>
              </a:rPr>
              <a:t>.</a:t>
            </a:r>
          </a:p>
          <a:p>
            <a:pPr marL="0" lvl="0" indent="0" algn="just">
              <a:lnSpc>
                <a:spcPct val="150000"/>
              </a:lnSpc>
              <a:spcBef>
                <a:spcPts val="0"/>
              </a:spcBef>
              <a:buNone/>
            </a:pPr>
            <a:r>
              <a:rPr lang="fr-FR" sz="2400" dirty="0" smtClean="0">
                <a:latin typeface="Trebuchet MS"/>
              </a:rPr>
              <a:t>Elle </a:t>
            </a:r>
            <a:r>
              <a:rPr lang="fr-FR" sz="2400" dirty="0">
                <a:latin typeface="Trebuchet MS"/>
              </a:rPr>
              <a:t>entraîne également des morsures accidentelles de la langue, des lèvres et des joues, par des contractions réflexes soudaines</a:t>
            </a:r>
            <a:r>
              <a:rPr lang="fr-FR" sz="2400" dirty="0" smtClean="0">
                <a:latin typeface="Trebuchet MS"/>
              </a:rPr>
              <a:t>.</a:t>
            </a:r>
          </a:p>
          <a:p>
            <a:pPr marL="0" lvl="0" indent="0" algn="just">
              <a:lnSpc>
                <a:spcPct val="150000"/>
              </a:lnSpc>
              <a:spcBef>
                <a:spcPts val="0"/>
              </a:spcBef>
              <a:buNone/>
            </a:pPr>
            <a:r>
              <a:rPr lang="fr-FR" sz="2400" b="1" dirty="0">
                <a:latin typeface="Trebuchet MS"/>
              </a:rPr>
              <a:t>*Spasmes douloureux:</a:t>
            </a:r>
          </a:p>
          <a:p>
            <a:pPr marL="0" lvl="0" indent="0" algn="just">
              <a:lnSpc>
                <a:spcPct val="150000"/>
              </a:lnSpc>
              <a:spcBef>
                <a:spcPts val="0"/>
              </a:spcBef>
              <a:buNone/>
            </a:pPr>
            <a:r>
              <a:rPr lang="fr-FR" sz="2400" dirty="0" smtClean="0">
                <a:latin typeface="Trebuchet MS"/>
              </a:rPr>
              <a:t>Les </a:t>
            </a:r>
            <a:r>
              <a:rPr lang="fr-FR" sz="2400" dirty="0">
                <a:latin typeface="Trebuchet MS"/>
              </a:rPr>
              <a:t>douleurs liées à l’hypertonie résultent des contractions musculaires paroxystiques.</a:t>
            </a:r>
          </a:p>
          <a:p>
            <a:pPr marL="0" lvl="0" indent="0" algn="just">
              <a:lnSpc>
                <a:spcPct val="150000"/>
              </a:lnSpc>
              <a:spcBef>
                <a:spcPts val="0"/>
              </a:spcBef>
              <a:buNone/>
            </a:pP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077011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190770" y="110307"/>
            <a:ext cx="11899630"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fr-FR" sz="2400" dirty="0">
                <a:latin typeface="Trebuchet MS"/>
              </a:rPr>
              <a:t> </a:t>
            </a:r>
            <a:r>
              <a:rPr lang="fr-FR" sz="2400" b="1" dirty="0">
                <a:solidFill>
                  <a:srgbClr val="C00000"/>
                </a:solidFill>
                <a:latin typeface="Trebuchet MS" panose="020B0603020202020204" pitchFamily="34" charset="0"/>
              </a:rPr>
              <a:t>3. LES DIFFÉRENTES PARAFONCTIONS</a:t>
            </a:r>
          </a:p>
          <a:p>
            <a:pPr marL="0" indent="0" algn="just">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buNone/>
            </a:pPr>
            <a:r>
              <a:rPr lang="fr-FR" sz="2400" b="1" dirty="0">
                <a:solidFill>
                  <a:srgbClr val="7030A0"/>
                </a:solidFill>
                <a:latin typeface="Trebuchet MS"/>
                <a:ea typeface="Cambria Math" pitchFamily="18" charset="0"/>
              </a:rPr>
              <a:t>3.1.6.Diagnostic </a:t>
            </a:r>
            <a:endParaRPr lang="fr-FR" sz="2400" b="1" dirty="0">
              <a:latin typeface="Trebuchet MS"/>
            </a:endParaRPr>
          </a:p>
          <a:p>
            <a:pPr marL="0" lvl="0" indent="0" algn="just">
              <a:lnSpc>
                <a:spcPct val="150000"/>
              </a:lnSpc>
              <a:spcBef>
                <a:spcPts val="0"/>
              </a:spcBef>
              <a:buFont typeface="Wingdings" panose="05000000000000000000" pitchFamily="2" charset="2"/>
              <a:buChar char="Ø"/>
            </a:pPr>
            <a:r>
              <a:rPr lang="fr-FR" sz="2400" b="1" dirty="0">
                <a:latin typeface="Trebuchet MS"/>
              </a:rPr>
              <a:t>Au niveau musculaire:</a:t>
            </a:r>
          </a:p>
          <a:p>
            <a:pPr marL="0" lvl="0" indent="0" algn="just">
              <a:lnSpc>
                <a:spcPct val="150000"/>
              </a:lnSpc>
              <a:spcBef>
                <a:spcPts val="0"/>
              </a:spcBef>
              <a:buNone/>
            </a:pPr>
            <a:r>
              <a:rPr lang="fr-FR" sz="2400" dirty="0" smtClean="0">
                <a:latin typeface="Trebuchet MS"/>
              </a:rPr>
              <a:t>*</a:t>
            </a:r>
            <a:r>
              <a:rPr lang="fr-FR" sz="2400" b="1" dirty="0" smtClean="0">
                <a:latin typeface="Trebuchet MS"/>
              </a:rPr>
              <a:t>Hypertrophie </a:t>
            </a:r>
            <a:r>
              <a:rPr lang="fr-FR" sz="2400" b="1" dirty="0">
                <a:latin typeface="Trebuchet MS"/>
              </a:rPr>
              <a:t>des muscles masticateurs:</a:t>
            </a:r>
          </a:p>
          <a:p>
            <a:pPr marL="0" lvl="0" indent="0" algn="just">
              <a:lnSpc>
                <a:spcPct val="150000"/>
              </a:lnSpc>
              <a:spcBef>
                <a:spcPts val="0"/>
              </a:spcBef>
              <a:buNone/>
            </a:pPr>
            <a:r>
              <a:rPr lang="fr-FR" sz="2400" dirty="0" smtClean="0">
                <a:latin typeface="Trebuchet MS"/>
              </a:rPr>
              <a:t>Elle </a:t>
            </a:r>
            <a:r>
              <a:rPr lang="fr-FR" sz="2400" dirty="0">
                <a:latin typeface="Trebuchet MS"/>
              </a:rPr>
              <a:t>résulte de l’activité prolongée des muscles </a:t>
            </a:r>
            <a:r>
              <a:rPr lang="fr-FR" sz="2400" dirty="0" smtClean="0">
                <a:latin typeface="Trebuchet MS"/>
              </a:rPr>
              <a:t>masticateurs </a:t>
            </a:r>
            <a:r>
              <a:rPr lang="fr-FR" sz="2400" dirty="0">
                <a:latin typeface="Trebuchet MS"/>
              </a:rPr>
              <a:t>par des efforts répétés et fréquents dus au bruxisme.</a:t>
            </a:r>
          </a:p>
          <a:p>
            <a:pPr marL="0" lvl="0" indent="0" algn="just">
              <a:lnSpc>
                <a:spcPct val="150000"/>
              </a:lnSpc>
              <a:spcBef>
                <a:spcPts val="0"/>
              </a:spcBef>
              <a:buNone/>
            </a:pPr>
            <a:r>
              <a:rPr lang="fr-FR" sz="2400" dirty="0" smtClean="0">
                <a:latin typeface="Trebuchet MS"/>
              </a:rPr>
              <a:t>Il </a:t>
            </a:r>
            <a:r>
              <a:rPr lang="fr-FR" sz="2400" dirty="0">
                <a:latin typeface="Trebuchet MS"/>
              </a:rPr>
              <a:t>faut signaler que parfois l’hypertrophie du masséter peut bloquer le canal de </a:t>
            </a:r>
            <a:r>
              <a:rPr lang="fr-FR" sz="2400" dirty="0" err="1">
                <a:latin typeface="Trebuchet MS"/>
              </a:rPr>
              <a:t>sténon</a:t>
            </a:r>
            <a:r>
              <a:rPr lang="fr-FR" sz="2400" dirty="0">
                <a:latin typeface="Trebuchet MS"/>
              </a:rPr>
              <a:t> et être à l’origine d’une </a:t>
            </a:r>
            <a:r>
              <a:rPr lang="fr-FR" sz="2400" dirty="0" smtClean="0">
                <a:latin typeface="Trebuchet MS"/>
              </a:rPr>
              <a:t>parotidite.</a:t>
            </a:r>
          </a:p>
          <a:p>
            <a:pPr marL="0" lvl="0" indent="0" algn="just">
              <a:lnSpc>
                <a:spcPct val="150000"/>
              </a:lnSpc>
              <a:spcBef>
                <a:spcPts val="0"/>
              </a:spcBef>
              <a:buNone/>
            </a:pPr>
            <a:r>
              <a:rPr lang="fr-FR" sz="2400" dirty="0">
                <a:latin typeface="Trebuchet MS"/>
              </a:rPr>
              <a:t/>
            </a:r>
            <a:br>
              <a:rPr lang="fr-FR" sz="2400" dirty="0">
                <a:latin typeface="Trebuchet MS"/>
              </a:rPr>
            </a:br>
            <a:r>
              <a:rPr lang="fr-FR" sz="2400" dirty="0">
                <a:latin typeface="Trebuchet MS"/>
              </a:rPr>
              <a:t/>
            </a:r>
            <a:br>
              <a:rPr lang="fr-FR" sz="2400" dirty="0">
                <a:latin typeface="Trebuchet MS"/>
              </a:rPr>
            </a:b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191" y="130287"/>
            <a:ext cx="3152021" cy="2440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945006" y="2261371"/>
            <a:ext cx="4508864" cy="461665"/>
          </a:xfrm>
          <a:prstGeom prst="rect">
            <a:avLst/>
          </a:prstGeom>
        </p:spPr>
        <p:txBody>
          <a:bodyPr wrap="square">
            <a:spAutoFit/>
          </a:bodyPr>
          <a:lstStyle/>
          <a:p>
            <a:pPr algn="ctr"/>
            <a:r>
              <a:rPr lang="en-GB" sz="1200" dirty="0">
                <a:latin typeface="Times New Roman" panose="02020603050405020304" pitchFamily="18" charset="0"/>
                <a:cs typeface="Times New Roman" panose="02020603050405020304" pitchFamily="18" charset="0"/>
                <a:hlinkClick r:id="rId3"/>
              </a:rPr>
              <a:t>http://</a:t>
            </a:r>
            <a:r>
              <a:rPr lang="en-GB" sz="1200" dirty="0" smtClean="0">
                <a:latin typeface="Times New Roman" panose="02020603050405020304" pitchFamily="18" charset="0"/>
                <a:cs typeface="Times New Roman" panose="02020603050405020304" pitchFamily="18" charset="0"/>
                <a:hlinkClick r:id="rId3"/>
              </a:rPr>
              <a:t>www.cipago.fr/pedagogie-formation-dentistes+sur+laxiographie+des+atm-toulouse-1103.html</a:t>
            </a:r>
            <a:endParaRPr lang="en-GB" sz="1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692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228600" y="106440"/>
            <a:ext cx="11722612"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p>
          <a:p>
            <a:pPr marL="0" indent="0" algn="just">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buNone/>
            </a:pPr>
            <a:r>
              <a:rPr lang="fr-FR" sz="2400" b="1" dirty="0">
                <a:solidFill>
                  <a:srgbClr val="7030A0"/>
                </a:solidFill>
                <a:latin typeface="Trebuchet MS"/>
                <a:ea typeface="Cambria Math" pitchFamily="18" charset="0"/>
              </a:rPr>
              <a:t>3.1.6.Diagnostic </a:t>
            </a:r>
            <a:endParaRPr lang="fr-FR" sz="2400" b="1" dirty="0" smtClean="0">
              <a:latin typeface="Trebuchet MS"/>
            </a:endParaRPr>
          </a:p>
          <a:p>
            <a:pPr marL="0" lvl="0" indent="0" algn="just">
              <a:lnSpc>
                <a:spcPct val="150000"/>
              </a:lnSpc>
              <a:spcBef>
                <a:spcPts val="0"/>
              </a:spcBef>
              <a:buFont typeface="Wingdings" panose="05000000000000000000" pitchFamily="2" charset="2"/>
              <a:buChar char="Ø"/>
            </a:pPr>
            <a:r>
              <a:rPr lang="fr-FR" sz="2400" b="1" dirty="0" smtClean="0">
                <a:latin typeface="Trebuchet MS"/>
              </a:rPr>
              <a:t>Au </a:t>
            </a:r>
            <a:r>
              <a:rPr lang="fr-FR" sz="2400" b="1" dirty="0">
                <a:latin typeface="Trebuchet MS"/>
              </a:rPr>
              <a:t>niveau des articulations temporo-mandibulaire:</a:t>
            </a:r>
          </a:p>
          <a:p>
            <a:pPr marL="0" lvl="0" indent="0" algn="just">
              <a:lnSpc>
                <a:spcPct val="150000"/>
              </a:lnSpc>
              <a:spcBef>
                <a:spcPts val="0"/>
              </a:spcBef>
              <a:buNone/>
            </a:pPr>
            <a:r>
              <a:rPr lang="fr-FR" sz="2400" b="1" dirty="0" smtClean="0">
                <a:latin typeface="Trebuchet MS"/>
              </a:rPr>
              <a:t>*Les </a:t>
            </a:r>
            <a:r>
              <a:rPr lang="fr-FR" sz="2400" b="1" dirty="0">
                <a:latin typeface="Trebuchet MS"/>
              </a:rPr>
              <a:t>douleurs articulaires:</a:t>
            </a:r>
          </a:p>
          <a:p>
            <a:pPr marL="0" lvl="0" indent="0" algn="just">
              <a:lnSpc>
                <a:spcPct val="150000"/>
              </a:lnSpc>
              <a:spcBef>
                <a:spcPts val="0"/>
              </a:spcBef>
              <a:buNone/>
            </a:pPr>
            <a:r>
              <a:rPr lang="fr-FR" sz="2400" dirty="0" smtClean="0">
                <a:latin typeface="Trebuchet MS"/>
              </a:rPr>
              <a:t>L’hypertrophie </a:t>
            </a:r>
            <a:r>
              <a:rPr lang="fr-FR" sz="2400" dirty="0">
                <a:latin typeface="Trebuchet MS"/>
              </a:rPr>
              <a:t>musculaire serait à l’origine d’un déséquilibre dans le jeu musculaire et les muscles élévateurs, plus puissants, entraîneraient un excès de pression au niveau des ATM où la pression est normalement nulle ce qui provoquerait souvent des douleurs.</a:t>
            </a:r>
          </a:p>
          <a:p>
            <a:pPr marL="0" lvl="0" indent="0" algn="just">
              <a:lnSpc>
                <a:spcPct val="150000"/>
              </a:lnSpc>
              <a:spcBef>
                <a:spcPts val="0"/>
              </a:spcBef>
              <a:buNone/>
            </a:pPr>
            <a:r>
              <a:rPr lang="fr-FR" sz="2400" dirty="0">
                <a:latin typeface="Trebuchet MS"/>
              </a:rPr>
              <a:t>       L’apparition, la fréquence, l’intensité, </a:t>
            </a:r>
            <a:r>
              <a:rPr lang="fr-FR" sz="2400" dirty="0" smtClean="0">
                <a:latin typeface="Trebuchet MS"/>
              </a:rPr>
              <a:t>sont </a:t>
            </a:r>
            <a:r>
              <a:rPr lang="fr-FR" sz="2400" dirty="0">
                <a:latin typeface="Trebuchet MS"/>
              </a:rPr>
              <a:t>variables.</a:t>
            </a: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2593183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304001" y="360127"/>
            <a:ext cx="11091817"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fr-FR" sz="2400" b="1" dirty="0">
                <a:solidFill>
                  <a:srgbClr val="C00000"/>
                </a:solidFill>
                <a:latin typeface="Trebuchet MS" panose="020B0603020202020204" pitchFamily="34" charset="0"/>
              </a:rPr>
              <a:t>3. LES DIFFÉRENTES PARAFONCTIONS</a:t>
            </a:r>
          </a:p>
          <a:p>
            <a:pPr marL="0" indent="0" algn="just">
              <a:buNone/>
            </a:pPr>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marL="0" lvl="0" indent="0" algn="just">
              <a:buNone/>
            </a:pPr>
            <a:r>
              <a:rPr lang="fr-FR" sz="2400" b="1" dirty="0">
                <a:solidFill>
                  <a:srgbClr val="7030A0"/>
                </a:solidFill>
                <a:latin typeface="Trebuchet MS"/>
                <a:ea typeface="Cambria Math" pitchFamily="18" charset="0"/>
              </a:rPr>
              <a:t>3.1.6.Diagnostic </a:t>
            </a:r>
            <a:endParaRPr lang="fr-FR" sz="2400" b="1" dirty="0">
              <a:latin typeface="Trebuchet MS"/>
            </a:endParaRPr>
          </a:p>
          <a:p>
            <a:pPr marL="0" lvl="0" indent="0" algn="just">
              <a:lnSpc>
                <a:spcPct val="150000"/>
              </a:lnSpc>
              <a:buNone/>
            </a:pPr>
            <a:r>
              <a:rPr lang="fr-FR" sz="2400" b="1" dirty="0" smtClean="0">
                <a:latin typeface="Trebuchet MS"/>
              </a:rPr>
              <a:t>*</a:t>
            </a:r>
            <a:r>
              <a:rPr lang="fr-FR" sz="2400" b="1" dirty="0" smtClean="0">
                <a:latin typeface="Trebuchet MS"/>
              </a:rPr>
              <a:t>Les </a:t>
            </a:r>
            <a:r>
              <a:rPr lang="fr-FR" sz="2400" b="1" dirty="0">
                <a:latin typeface="Trebuchet MS"/>
              </a:rPr>
              <a:t>bruits articulaires:</a:t>
            </a:r>
          </a:p>
          <a:p>
            <a:pPr marL="0" lvl="0" indent="0" algn="just">
              <a:lnSpc>
                <a:spcPct val="150000"/>
              </a:lnSpc>
              <a:buNone/>
            </a:pPr>
            <a:r>
              <a:rPr lang="fr-FR" sz="2400" dirty="0">
                <a:latin typeface="Trebuchet MS"/>
              </a:rPr>
              <a:t>      Ces symptômes d’intensité variable sont très fréquents dans les cas de bruxisme et attirent l’attention sur l’ATM.</a:t>
            </a:r>
          </a:p>
          <a:p>
            <a:pPr marL="0" lvl="0" indent="0" algn="just">
              <a:lnSpc>
                <a:spcPct val="150000"/>
              </a:lnSpc>
              <a:buNone/>
            </a:pPr>
            <a:r>
              <a:rPr lang="fr-FR" sz="2400" dirty="0">
                <a:latin typeface="Trebuchet MS"/>
              </a:rPr>
              <a:t>      Ils sont parfois très sonores (claquement), parfois uniquement perçus à l’auscultation, ou inconstants.  </a:t>
            </a:r>
          </a:p>
          <a:p>
            <a:pPr marL="0" lvl="0" indent="0" algn="just">
              <a:lnSpc>
                <a:spcPct val="150000"/>
              </a:lnSpc>
              <a:buNone/>
            </a:pPr>
            <a:r>
              <a:rPr lang="fr-FR" sz="2400" dirty="0">
                <a:latin typeface="Trebuchet MS"/>
              </a:rPr>
              <a:t>      </a:t>
            </a: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3384056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512054" y="2221438"/>
            <a:ext cx="11091817"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200000"/>
              </a:lnSpc>
              <a:buNone/>
            </a:pPr>
            <a:endParaRPr lang="fr-FR" sz="2400" dirty="0">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27</a:t>
            </a:fld>
            <a:endParaRPr lang="en-US" dirty="0"/>
          </a:p>
        </p:txBody>
      </p:sp>
      <p:sp>
        <p:nvSpPr>
          <p:cNvPr id="8" name="Rectangle 7"/>
          <p:cNvSpPr/>
          <p:nvPr/>
        </p:nvSpPr>
        <p:spPr>
          <a:xfrm>
            <a:off x="129326" y="37618"/>
            <a:ext cx="12062674" cy="4708981"/>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endParaRPr lang="fr-FR" sz="2400" b="1" dirty="0" smtClean="0">
              <a:solidFill>
                <a:srgbClr val="C00000"/>
              </a:solidFill>
              <a:latin typeface="Trebuchet MS" panose="020B0603020202020204" pitchFamily="34" charset="0"/>
            </a:endParaRPr>
          </a:p>
          <a:p>
            <a:pPr algn="just">
              <a:lnSpc>
                <a:spcPct val="150000"/>
              </a:lnSpc>
            </a:pPr>
            <a:r>
              <a:rPr lang="fr-FR" sz="2400" b="1" dirty="0" smtClean="0">
                <a:solidFill>
                  <a:srgbClr val="7030A0"/>
                </a:solidFill>
                <a:latin typeface="Trebuchet MS"/>
                <a:ea typeface="Cambria Math" pitchFamily="18" charset="0"/>
              </a:rPr>
              <a:t>3.1.7</a:t>
            </a:r>
            <a:r>
              <a:rPr lang="fr-FR" sz="2400" b="1" dirty="0">
                <a:solidFill>
                  <a:srgbClr val="7030A0"/>
                </a:solidFill>
                <a:latin typeface="Trebuchet MS"/>
                <a:ea typeface="Cambria Math" pitchFamily="18" charset="0"/>
              </a:rPr>
              <a:t>. Les traitements</a:t>
            </a:r>
            <a:r>
              <a:rPr lang="fr-FR" sz="2400" b="1" dirty="0" smtClean="0">
                <a:solidFill>
                  <a:srgbClr val="7030A0"/>
                </a:solidFill>
                <a:latin typeface="Trebuchet MS"/>
                <a:ea typeface="Cambria Math" pitchFamily="18" charset="0"/>
              </a:rPr>
              <a:t> </a:t>
            </a:r>
            <a:endParaRPr lang="fr-FR" sz="2400" b="1" dirty="0" smtClean="0">
              <a:solidFill>
                <a:srgbClr val="7030A0"/>
              </a:solidFill>
              <a:latin typeface="Trebuchet MS"/>
              <a:ea typeface="Cambria Math" pitchFamily="18" charset="0"/>
            </a:endParaRPr>
          </a:p>
          <a:p>
            <a:pPr lvl="0" algn="just">
              <a:lnSpc>
                <a:spcPct val="150000"/>
              </a:lnSpc>
            </a:pPr>
            <a:r>
              <a:rPr lang="fr-FR" sz="2400" dirty="0">
                <a:latin typeface="Trebuchet MS"/>
              </a:rPr>
              <a:t>Le traitement du bruxisme dépend de l’évaluation de chaque patient</a:t>
            </a:r>
            <a:r>
              <a:rPr lang="fr-FR" sz="2400" dirty="0" smtClean="0">
                <a:latin typeface="Trebuchet MS"/>
              </a:rPr>
              <a:t>. On </a:t>
            </a:r>
            <a:r>
              <a:rPr lang="fr-FR" sz="2400" dirty="0">
                <a:latin typeface="Trebuchet MS"/>
              </a:rPr>
              <a:t>parle d’une stratégie thérapeutique réunissant plusieurs approches:</a:t>
            </a:r>
          </a:p>
          <a:p>
            <a:pPr lvl="0" algn="just">
              <a:lnSpc>
                <a:spcPct val="150000"/>
              </a:lnSpc>
            </a:pPr>
            <a:r>
              <a:rPr lang="fr-FR" sz="2400" dirty="0">
                <a:latin typeface="Trebuchet MS"/>
              </a:rPr>
              <a:t>  - L’approche psycho-comportementale; </a:t>
            </a:r>
          </a:p>
          <a:p>
            <a:pPr lvl="0" algn="just">
              <a:lnSpc>
                <a:spcPct val="150000"/>
              </a:lnSpc>
            </a:pPr>
            <a:r>
              <a:rPr lang="fr-FR" sz="2400" dirty="0">
                <a:latin typeface="Trebuchet MS"/>
              </a:rPr>
              <a:t>  - L’approche </a:t>
            </a:r>
            <a:r>
              <a:rPr lang="fr-FR" sz="2400" dirty="0" err="1">
                <a:latin typeface="Trebuchet MS"/>
              </a:rPr>
              <a:t>physiothérapeutique</a:t>
            </a:r>
            <a:endParaRPr lang="fr-FR" sz="2400" dirty="0">
              <a:latin typeface="Trebuchet MS"/>
            </a:endParaRPr>
          </a:p>
          <a:p>
            <a:pPr lvl="0" algn="just">
              <a:lnSpc>
                <a:spcPct val="150000"/>
              </a:lnSpc>
            </a:pPr>
            <a:r>
              <a:rPr lang="fr-FR" sz="2400" dirty="0">
                <a:latin typeface="Trebuchet MS"/>
              </a:rPr>
              <a:t>  - L’approche pharmacologique; </a:t>
            </a:r>
          </a:p>
          <a:p>
            <a:pPr lvl="0" algn="just">
              <a:lnSpc>
                <a:spcPct val="150000"/>
              </a:lnSpc>
            </a:pPr>
            <a:r>
              <a:rPr lang="fr-FR" sz="2400" dirty="0">
                <a:latin typeface="Trebuchet MS"/>
              </a:rPr>
              <a:t>  - Et l’approche odontologique</a:t>
            </a:r>
            <a:r>
              <a:rPr lang="fr-FR" sz="2400" dirty="0" smtClean="0">
                <a:latin typeface="Trebuchet MS"/>
              </a:rPr>
              <a:t>.</a:t>
            </a:r>
          </a:p>
        </p:txBody>
      </p:sp>
    </p:spTree>
    <p:extLst>
      <p:ext uri="{BB962C8B-B14F-4D97-AF65-F5344CB8AC3E}">
        <p14:creationId xmlns:p14="http://schemas.microsoft.com/office/powerpoint/2010/main" val="3679451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475869" y="1147840"/>
            <a:ext cx="11091817"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200000"/>
              </a:lnSpc>
              <a:buNone/>
            </a:pPr>
            <a:endParaRPr lang="fr-FR" sz="2400" b="1" dirty="0">
              <a:solidFill>
                <a:schemeClr val="accent2"/>
              </a:solidFill>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28</a:t>
            </a:fld>
            <a:endParaRPr lang="en-US" dirty="0"/>
          </a:p>
        </p:txBody>
      </p:sp>
      <p:sp>
        <p:nvSpPr>
          <p:cNvPr id="9" name="Rectangle 8"/>
          <p:cNvSpPr/>
          <p:nvPr/>
        </p:nvSpPr>
        <p:spPr>
          <a:xfrm>
            <a:off x="129326" y="37618"/>
            <a:ext cx="12062674" cy="5262979"/>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endParaRPr lang="fr-FR" sz="2400" b="1" dirty="0" smtClean="0">
              <a:solidFill>
                <a:srgbClr val="C00000"/>
              </a:solidFill>
              <a:latin typeface="Trebuchet MS" panose="020B0603020202020204" pitchFamily="34" charset="0"/>
            </a:endParaRPr>
          </a:p>
          <a:p>
            <a:pPr algn="just">
              <a:lnSpc>
                <a:spcPct val="150000"/>
              </a:lnSpc>
            </a:pPr>
            <a:r>
              <a:rPr lang="fr-FR" sz="2400" b="1" dirty="0" smtClean="0">
                <a:solidFill>
                  <a:srgbClr val="7030A0"/>
                </a:solidFill>
                <a:latin typeface="Trebuchet MS"/>
                <a:ea typeface="Cambria Math" pitchFamily="18" charset="0"/>
              </a:rPr>
              <a:t>3.1.7</a:t>
            </a:r>
            <a:r>
              <a:rPr lang="fr-FR" sz="2400" b="1" dirty="0">
                <a:solidFill>
                  <a:srgbClr val="7030A0"/>
                </a:solidFill>
                <a:latin typeface="Trebuchet MS"/>
                <a:ea typeface="Cambria Math" pitchFamily="18" charset="0"/>
              </a:rPr>
              <a:t>. Les traitements</a:t>
            </a:r>
            <a:r>
              <a:rPr lang="fr-FR" sz="2400" b="1" dirty="0" smtClean="0">
                <a:solidFill>
                  <a:srgbClr val="7030A0"/>
                </a:solidFill>
                <a:latin typeface="Trebuchet MS"/>
                <a:ea typeface="Cambria Math" pitchFamily="18" charset="0"/>
              </a:rPr>
              <a:t> </a:t>
            </a:r>
            <a:endParaRPr lang="fr-FR" sz="2400" b="1" dirty="0" smtClean="0">
              <a:solidFill>
                <a:srgbClr val="7030A0"/>
              </a:solidFill>
              <a:latin typeface="Trebuchet MS"/>
              <a:ea typeface="Cambria Math" pitchFamily="18" charset="0"/>
            </a:endParaRPr>
          </a:p>
          <a:p>
            <a:pPr lvl="0" algn="just">
              <a:lnSpc>
                <a:spcPct val="150000"/>
              </a:lnSpc>
            </a:pPr>
            <a:r>
              <a:rPr lang="fr-FR" sz="2400" b="1" dirty="0" smtClean="0">
                <a:solidFill>
                  <a:schemeClr val="accent2"/>
                </a:solidFill>
                <a:latin typeface="Trebuchet MS"/>
              </a:rPr>
              <a:t>3.1.7.1</a:t>
            </a:r>
            <a:r>
              <a:rPr lang="fr-FR" sz="2400" b="1" dirty="0">
                <a:solidFill>
                  <a:schemeClr val="accent2"/>
                </a:solidFill>
                <a:latin typeface="Trebuchet MS"/>
              </a:rPr>
              <a:t>. Approche psychologique et comportementale</a:t>
            </a:r>
          </a:p>
          <a:p>
            <a:pPr algn="just">
              <a:lnSpc>
                <a:spcPct val="150000"/>
              </a:lnSpc>
              <a:buFont typeface="Wingdings" panose="05000000000000000000" pitchFamily="2" charset="2"/>
              <a:buChar char="Ø"/>
            </a:pPr>
            <a:r>
              <a:rPr lang="fr-FR" sz="2400" b="1" dirty="0">
                <a:latin typeface="Trebuchet MS" panose="020B0603020202020204" pitchFamily="34" charset="0"/>
              </a:rPr>
              <a:t>La prise en charge du stress:</a:t>
            </a:r>
            <a:endParaRPr lang="fr-FR" sz="2400" b="1" u="sng" dirty="0">
              <a:latin typeface="Trebuchet MS" panose="020B0603020202020204" pitchFamily="34" charset="0"/>
            </a:endParaRPr>
          </a:p>
          <a:p>
            <a:pPr algn="just">
              <a:lnSpc>
                <a:spcPct val="150000"/>
              </a:lnSpc>
            </a:pPr>
            <a:r>
              <a:rPr lang="fr-FR" sz="2400" dirty="0">
                <a:latin typeface="Trebuchet MS" panose="020B0603020202020204" pitchFamily="34" charset="0"/>
              </a:rPr>
              <a:t>Dans un premier temps, il faut </a:t>
            </a:r>
            <a:r>
              <a:rPr lang="fr-FR" sz="2400" b="1" dirty="0">
                <a:latin typeface="Trebuchet MS" panose="020B0603020202020204" pitchFamily="34" charset="0"/>
              </a:rPr>
              <a:t>faire prendre conscience au patient </a:t>
            </a:r>
            <a:r>
              <a:rPr lang="fr-FR" sz="2400" dirty="0">
                <a:latin typeface="Trebuchet MS" panose="020B0603020202020204" pitchFamily="34" charset="0"/>
              </a:rPr>
              <a:t>du lien qui existe entre ses états émotionnels et sa </a:t>
            </a:r>
            <a:r>
              <a:rPr lang="fr-FR" sz="2400" dirty="0" err="1">
                <a:latin typeface="Trebuchet MS" panose="020B0603020202020204" pitchFamily="34" charset="0"/>
              </a:rPr>
              <a:t>parafonction</a:t>
            </a:r>
            <a:r>
              <a:rPr lang="fr-FR" sz="2400" dirty="0">
                <a:latin typeface="Trebuchet MS" panose="020B0603020202020204" pitchFamily="34" charset="0"/>
              </a:rPr>
              <a:t>, et l’inviter à apprendre à gérer son stress au quotidien. </a:t>
            </a:r>
            <a:endParaRPr lang="fr-FR" sz="2400" dirty="0" smtClean="0">
              <a:latin typeface="Trebuchet MS" panose="020B0603020202020204" pitchFamily="34" charset="0"/>
            </a:endParaRPr>
          </a:p>
          <a:p>
            <a:pPr algn="just">
              <a:lnSpc>
                <a:spcPct val="150000"/>
              </a:lnSpc>
            </a:pPr>
            <a:r>
              <a:rPr lang="fr-FR" sz="2400" dirty="0">
                <a:latin typeface="Trebuchet MS" panose="020B0603020202020204" pitchFamily="34" charset="0"/>
              </a:rPr>
              <a:t>Cependant, lorsque le stress est invalidant et hors de contrôle du sujet, on proposera au patient une prise en charge psychologique par un spécialiste</a:t>
            </a:r>
            <a:r>
              <a:rPr lang="fr-FR" sz="2400" dirty="0" smtClean="0">
                <a:latin typeface="Trebuchet MS" panose="020B0603020202020204" pitchFamily="34" charset="0"/>
              </a:rPr>
              <a:t>.</a:t>
            </a:r>
          </a:p>
        </p:txBody>
      </p:sp>
    </p:spTree>
    <p:extLst>
      <p:ext uri="{BB962C8B-B14F-4D97-AF65-F5344CB8AC3E}">
        <p14:creationId xmlns:p14="http://schemas.microsoft.com/office/powerpoint/2010/main" val="443798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475868" y="1245082"/>
            <a:ext cx="11091817"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Ø"/>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29</a:t>
            </a:fld>
            <a:endParaRPr lang="en-US" dirty="0"/>
          </a:p>
        </p:txBody>
      </p:sp>
      <p:sp>
        <p:nvSpPr>
          <p:cNvPr id="6" name="Rectangle 5"/>
          <p:cNvSpPr/>
          <p:nvPr/>
        </p:nvSpPr>
        <p:spPr>
          <a:xfrm>
            <a:off x="0" y="-41300"/>
            <a:ext cx="12153900" cy="6924973"/>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traitements </a:t>
            </a:r>
          </a:p>
          <a:p>
            <a:pPr lvl="0" algn="just"/>
            <a:r>
              <a:rPr lang="fr-FR" sz="2400" b="1" dirty="0">
                <a:solidFill>
                  <a:schemeClr val="accent2"/>
                </a:solidFill>
                <a:latin typeface="Trebuchet MS"/>
              </a:rPr>
              <a:t>3.1.7.1. Approche psychologique et comportementale</a:t>
            </a:r>
          </a:p>
          <a:p>
            <a:pPr algn="just">
              <a:buFont typeface="Wingdings" panose="05000000000000000000" pitchFamily="2" charset="2"/>
              <a:buChar char="Ø"/>
            </a:pPr>
            <a:r>
              <a:rPr lang="fr-FR" sz="2400" b="1" dirty="0" smtClean="0">
                <a:latin typeface="Trebuchet MS" panose="020B0603020202020204" pitchFamily="34" charset="0"/>
              </a:rPr>
              <a:t>Les </a:t>
            </a:r>
            <a:r>
              <a:rPr lang="fr-FR" sz="2400" b="1" dirty="0">
                <a:latin typeface="Trebuchet MS" panose="020B0603020202020204" pitchFamily="34" charset="0"/>
              </a:rPr>
              <a:t>thérapies </a:t>
            </a:r>
            <a:r>
              <a:rPr lang="fr-FR" sz="2400" b="1" dirty="0" err="1">
                <a:latin typeface="Trebuchet MS" panose="020B0603020202020204" pitchFamily="34" charset="0"/>
              </a:rPr>
              <a:t>cognitivo</a:t>
            </a:r>
            <a:r>
              <a:rPr lang="fr-FR" sz="2400" b="1" dirty="0">
                <a:latin typeface="Trebuchet MS" panose="020B0603020202020204" pitchFamily="34" charset="0"/>
              </a:rPr>
              <a:t>-comportementales:</a:t>
            </a:r>
          </a:p>
          <a:p>
            <a:pPr algn="just">
              <a:lnSpc>
                <a:spcPct val="150000"/>
              </a:lnSpc>
            </a:pPr>
            <a:r>
              <a:rPr lang="fr-FR" sz="2400" dirty="0">
                <a:latin typeface="Trebuchet MS" panose="020B0603020202020204" pitchFamily="34" charset="0"/>
              </a:rPr>
              <a:t>Le patient doit être informé des effets secondaires de certaines de ses habitudes de vie (alcool, tabac, neuroleptique) et prendre conscience de la possibilité d’une relation avec son bruxisme.</a:t>
            </a:r>
          </a:p>
          <a:p>
            <a:pPr algn="just">
              <a:lnSpc>
                <a:spcPct val="150000"/>
              </a:lnSpc>
            </a:pPr>
            <a:r>
              <a:rPr lang="fr-FR" sz="2400" dirty="0">
                <a:latin typeface="Trebuchet MS" panose="020B0603020202020204" pitchFamily="34" charset="0"/>
              </a:rPr>
              <a:t>Il s’agit de modifier les comportements du patient en mettant en place une stratégie qui instaurera une certaine </a:t>
            </a:r>
            <a:r>
              <a:rPr lang="fr-FR" sz="2400" dirty="0">
                <a:solidFill>
                  <a:srgbClr val="FF0000"/>
                </a:solidFill>
                <a:latin typeface="Trebuchet MS" panose="020B0603020202020204" pitchFamily="34" charset="0"/>
              </a:rPr>
              <a:t>hygiène du sommeil </a:t>
            </a:r>
            <a:r>
              <a:rPr lang="fr-FR" sz="2400" dirty="0">
                <a:latin typeface="Trebuchet MS" panose="020B0603020202020204" pitchFamily="34" charset="0"/>
              </a:rPr>
              <a:t>et diminuera les risques de manifestation du bruxisme au cours de la nuit</a:t>
            </a:r>
            <a:r>
              <a:rPr lang="fr-FR" sz="2400" dirty="0" smtClean="0">
                <a:latin typeface="Trebuchet MS" panose="020B0603020202020204" pitchFamily="34" charset="0"/>
              </a:rPr>
              <a:t>.</a:t>
            </a:r>
          </a:p>
          <a:p>
            <a:pPr algn="just">
              <a:lnSpc>
                <a:spcPct val="150000"/>
              </a:lnSpc>
            </a:pPr>
            <a:r>
              <a:rPr lang="fr-FR" sz="2400" dirty="0">
                <a:latin typeface="Trebuchet MS" panose="020B0603020202020204" pitchFamily="34" charset="0"/>
              </a:rPr>
              <a:t>Concernant les </a:t>
            </a:r>
            <a:r>
              <a:rPr lang="fr-FR" sz="2400" b="1" dirty="0">
                <a:latin typeface="Trebuchet MS" panose="020B0603020202020204" pitchFamily="34" charset="0"/>
              </a:rPr>
              <a:t>positions de sommeil</a:t>
            </a:r>
            <a:r>
              <a:rPr lang="fr-FR" sz="2400" dirty="0">
                <a:latin typeface="Trebuchet MS" panose="020B0603020202020204" pitchFamily="34" charset="0"/>
              </a:rPr>
              <a:t>, la position sur le ventre est à proscrire, la position latérale en plaçant la tête dans le prolongement de la colonne vertébrale est la meilleure position</a:t>
            </a:r>
            <a:endParaRPr lang="fr-FR" sz="2400" dirty="0">
              <a:latin typeface="Trebuchet MS" panose="020B0603020202020204" pitchFamily="34" charset="0"/>
            </a:endParaRPr>
          </a:p>
        </p:txBody>
      </p:sp>
    </p:spTree>
    <p:extLst>
      <p:ext uri="{BB962C8B-B14F-4D97-AF65-F5344CB8AC3E}">
        <p14:creationId xmlns:p14="http://schemas.microsoft.com/office/powerpoint/2010/main" val="2108795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1053" y="348919"/>
            <a:ext cx="11341768" cy="6212624"/>
          </a:xfrm>
        </p:spPr>
        <p:txBody>
          <a:bodyPr>
            <a:noAutofit/>
          </a:bodyPr>
          <a:lstStyle/>
          <a:p>
            <a:pPr marL="0" indent="0" algn="just">
              <a:lnSpc>
                <a:spcPct val="150000"/>
              </a:lnSpc>
              <a:spcBef>
                <a:spcPts val="0"/>
              </a:spcBef>
              <a:buClr>
                <a:srgbClr val="727CA3"/>
              </a:buClr>
              <a:buSzPct val="76000"/>
              <a:buNone/>
              <a:defRPr/>
            </a:pPr>
            <a:r>
              <a:rPr lang="fr-FR" sz="2400" dirty="0" smtClean="0">
                <a:solidFill>
                  <a:prstClr val="black"/>
                </a:solidFill>
                <a:latin typeface="Trebuchet MS" panose="020B0603020202020204" pitchFamily="34" charset="0"/>
              </a:rPr>
              <a:t>   </a:t>
            </a:r>
            <a:r>
              <a:rPr lang="fr-FR" sz="2400" b="1" dirty="0">
                <a:solidFill>
                  <a:srgbClr val="C00000"/>
                </a:solidFill>
                <a:latin typeface="Trebuchet MS" panose="020B0603020202020204" pitchFamily="34" charset="0"/>
                <a:ea typeface="Cambria Math" pitchFamily="18" charset="0"/>
              </a:rPr>
              <a:t>INTRODUCTION</a:t>
            </a:r>
            <a:endParaRPr lang="fr-FR" sz="2400" dirty="0">
              <a:solidFill>
                <a:srgbClr val="C00000"/>
              </a:solidFill>
              <a:latin typeface="Trebuchet MS" panose="020B0603020202020204" pitchFamily="34" charset="0"/>
            </a:endParaRPr>
          </a:p>
          <a:p>
            <a:pPr marL="0" lvl="0" indent="0" algn="just">
              <a:lnSpc>
                <a:spcPct val="150000"/>
              </a:lnSpc>
              <a:spcBef>
                <a:spcPts val="0"/>
              </a:spcBef>
              <a:buClr>
                <a:srgbClr val="727CA3"/>
              </a:buClr>
              <a:buSzPct val="76000"/>
              <a:buNone/>
              <a:defRPr/>
            </a:pPr>
            <a:r>
              <a:rPr lang="fr-FR" sz="2400" dirty="0" smtClean="0">
                <a:solidFill>
                  <a:prstClr val="black"/>
                </a:solidFill>
                <a:latin typeface="Trebuchet MS" panose="020B0603020202020204" pitchFamily="34" charset="0"/>
              </a:rPr>
              <a:t>Dans </a:t>
            </a:r>
            <a:r>
              <a:rPr lang="fr-FR" sz="2400" dirty="0">
                <a:solidFill>
                  <a:prstClr val="black"/>
                </a:solidFill>
                <a:latin typeface="Trebuchet MS" panose="020B0603020202020204" pitchFamily="34" charset="0"/>
              </a:rPr>
              <a:t>chaque organe du corps humain, existe une résistance naturelle qui offre une importante marge de sécurité</a:t>
            </a:r>
            <a:r>
              <a:rPr lang="fr-FR" sz="2400" dirty="0" smtClean="0">
                <a:solidFill>
                  <a:prstClr val="black"/>
                </a:solidFill>
                <a:latin typeface="Trebuchet MS" panose="020B0603020202020204" pitchFamily="34" charset="0"/>
              </a:rPr>
              <a:t>.</a:t>
            </a:r>
          </a:p>
          <a:p>
            <a:pPr marL="0" lvl="0" indent="0" algn="just">
              <a:lnSpc>
                <a:spcPct val="150000"/>
              </a:lnSpc>
              <a:spcBef>
                <a:spcPts val="0"/>
              </a:spcBef>
              <a:buClr>
                <a:srgbClr val="727CA3"/>
              </a:buClr>
              <a:buSzPct val="76000"/>
              <a:buNone/>
              <a:defRPr/>
            </a:pPr>
            <a:endParaRPr lang="fr-FR" sz="2400" dirty="0">
              <a:solidFill>
                <a:prstClr val="black"/>
              </a:solidFill>
              <a:latin typeface="Trebuchet MS" panose="020B0603020202020204" pitchFamily="34" charset="0"/>
            </a:endParaRPr>
          </a:p>
          <a:p>
            <a:pPr marL="0" lvl="0" indent="0" algn="just">
              <a:lnSpc>
                <a:spcPct val="150000"/>
              </a:lnSpc>
              <a:spcBef>
                <a:spcPts val="0"/>
              </a:spcBef>
              <a:buClr>
                <a:srgbClr val="727CA3"/>
              </a:buClr>
              <a:buSzPct val="76000"/>
              <a:buNone/>
              <a:defRPr/>
            </a:pPr>
            <a:r>
              <a:rPr lang="fr-FR" sz="2400" dirty="0" smtClean="0">
                <a:solidFill>
                  <a:prstClr val="black"/>
                </a:solidFill>
                <a:latin typeface="Trebuchet MS" panose="020B0603020202020204" pitchFamily="34" charset="0"/>
              </a:rPr>
              <a:t>La </a:t>
            </a:r>
            <a:r>
              <a:rPr lang="fr-FR" sz="2400" dirty="0">
                <a:solidFill>
                  <a:prstClr val="black"/>
                </a:solidFill>
                <a:latin typeface="Trebuchet MS" panose="020B0603020202020204" pitchFamily="34" charset="0"/>
              </a:rPr>
              <a:t>sphère </a:t>
            </a:r>
            <a:r>
              <a:rPr lang="fr-FR" sz="2400" dirty="0" err="1">
                <a:solidFill>
                  <a:prstClr val="black"/>
                </a:solidFill>
                <a:latin typeface="Trebuchet MS" panose="020B0603020202020204" pitchFamily="34" charset="0"/>
              </a:rPr>
              <a:t>oro</a:t>
            </a:r>
            <a:r>
              <a:rPr lang="fr-FR" sz="2400" dirty="0">
                <a:solidFill>
                  <a:prstClr val="black"/>
                </a:solidFill>
                <a:latin typeface="Trebuchet MS" panose="020B0603020202020204" pitchFamily="34" charset="0"/>
              </a:rPr>
              <a:t>-faciale constitue le siège de différentes fonctions vitales et sociales dont le déroulement influence l’équilibre et le développement de l’appareil </a:t>
            </a:r>
            <a:r>
              <a:rPr lang="fr-FR" sz="2400" dirty="0" err="1">
                <a:solidFill>
                  <a:prstClr val="black"/>
                </a:solidFill>
                <a:latin typeface="Trebuchet MS" panose="020B0603020202020204" pitchFamily="34" charset="0"/>
              </a:rPr>
              <a:t>stomatognatique</a:t>
            </a:r>
            <a:r>
              <a:rPr lang="fr-FR" sz="2400" dirty="0" smtClean="0">
                <a:solidFill>
                  <a:prstClr val="black"/>
                </a:solidFill>
                <a:latin typeface="Trebuchet MS" panose="020B0603020202020204" pitchFamily="34" charset="0"/>
              </a:rPr>
              <a:t>.</a:t>
            </a:r>
          </a:p>
          <a:p>
            <a:pPr marL="0" lvl="0" indent="0" algn="just">
              <a:lnSpc>
                <a:spcPct val="150000"/>
              </a:lnSpc>
              <a:spcBef>
                <a:spcPts val="0"/>
              </a:spcBef>
              <a:buClr>
                <a:srgbClr val="727CA3"/>
              </a:buClr>
              <a:buSzPct val="76000"/>
              <a:buNone/>
              <a:defRPr/>
            </a:pPr>
            <a:endParaRPr lang="fr-FR" sz="2400" dirty="0" smtClean="0">
              <a:solidFill>
                <a:prstClr val="black"/>
              </a:solidFill>
              <a:latin typeface="Trebuchet MS" panose="020B0603020202020204" pitchFamily="34" charset="0"/>
            </a:endParaRPr>
          </a:p>
          <a:p>
            <a:pPr marL="0" lvl="0" indent="0" algn="just">
              <a:lnSpc>
                <a:spcPct val="150000"/>
              </a:lnSpc>
              <a:spcBef>
                <a:spcPts val="0"/>
              </a:spcBef>
              <a:buClr>
                <a:srgbClr val="727CA3"/>
              </a:buClr>
              <a:buSzPct val="76000"/>
              <a:buNone/>
              <a:defRPr/>
            </a:pPr>
            <a:r>
              <a:rPr lang="fr-FR" sz="2400" dirty="0" smtClean="0">
                <a:solidFill>
                  <a:prstClr val="black"/>
                </a:solidFill>
                <a:latin typeface="Trebuchet MS" panose="020B0603020202020204" pitchFamily="34" charset="0"/>
              </a:rPr>
              <a:t>Une </a:t>
            </a:r>
            <a:r>
              <a:rPr lang="fr-FR" sz="2400" dirty="0">
                <a:solidFill>
                  <a:prstClr val="black"/>
                </a:solidFill>
                <a:latin typeface="Trebuchet MS" panose="020B0603020202020204" pitchFamily="34" charset="0"/>
              </a:rPr>
              <a:t>activité anormale (avec ou sans mouvement) de certains groupes de muscles, susceptible de se répéter en se déroulant le plus souvent inconsciemment est connue sous le nom de </a:t>
            </a:r>
            <a:r>
              <a:rPr lang="fr-FR" sz="2400" b="1" dirty="0" err="1">
                <a:solidFill>
                  <a:srgbClr val="00B0F0"/>
                </a:solidFill>
                <a:latin typeface="Trebuchet MS" panose="020B0603020202020204" pitchFamily="34" charset="0"/>
              </a:rPr>
              <a:t>parafonction</a:t>
            </a:r>
            <a:r>
              <a:rPr lang="fr-FR" sz="2400" dirty="0" smtClean="0">
                <a:solidFill>
                  <a:prstClr val="black"/>
                </a:solidFill>
                <a:latin typeface="Trebuchet MS" panose="020B0603020202020204" pitchFamily="34" charset="0"/>
              </a:rPr>
              <a:t>.</a:t>
            </a:r>
            <a:endParaRPr lang="fr-FR" sz="2400" dirty="0">
              <a:solidFill>
                <a:prstClr val="black"/>
              </a:solidFill>
              <a:latin typeface="Trebuchet MS" panose="020B0603020202020204" pitchFamily="34" charset="0"/>
            </a:endParaRPr>
          </a:p>
          <a:p>
            <a:pPr marL="0" indent="0" algn="just">
              <a:lnSpc>
                <a:spcPct val="150000"/>
              </a:lnSpc>
              <a:spcBef>
                <a:spcPts val="0"/>
              </a:spcBef>
            </a:pPr>
            <a:endParaRPr lang="en-US" sz="2400" dirty="0"/>
          </a:p>
        </p:txBody>
      </p:sp>
      <p:sp>
        <p:nvSpPr>
          <p:cNvPr id="5" name="Titre 1"/>
          <p:cNvSpPr>
            <a:spLocks noGrp="1"/>
          </p:cNvSpPr>
          <p:nvPr/>
        </p:nvSpPr>
        <p:spPr>
          <a:xfrm>
            <a:off x="1633933" y="60162"/>
            <a:ext cx="8821102"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C00000"/>
                </a:solidFill>
                <a:latin typeface="+mn-lt"/>
                <a:ea typeface="Cambria Math" pitchFamily="18" charset="0"/>
              </a:rPr>
              <a:t> </a:t>
            </a:r>
            <a:endParaRPr lang="fr-FR" sz="2400" dirty="0">
              <a:solidFill>
                <a:srgbClr val="C00000"/>
              </a:solidFill>
              <a:latin typeface="Trebuchet MS" panose="020B0603020202020204" pitchFamily="34" charset="0"/>
            </a:endParaRPr>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7911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pPr/>
              <a:t>30</a:t>
            </a:fld>
            <a:endParaRPr lang="en-US" dirty="0"/>
          </a:p>
        </p:txBody>
      </p:sp>
      <p:sp>
        <p:nvSpPr>
          <p:cNvPr id="6" name="Rectangle 5"/>
          <p:cNvSpPr/>
          <p:nvPr/>
        </p:nvSpPr>
        <p:spPr>
          <a:xfrm>
            <a:off x="0" y="123736"/>
            <a:ext cx="12192000" cy="6555641"/>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traitements </a:t>
            </a:r>
          </a:p>
          <a:p>
            <a:pPr lvl="0" algn="just"/>
            <a:r>
              <a:rPr lang="fr-FR" sz="2400" b="1" dirty="0">
                <a:solidFill>
                  <a:schemeClr val="accent2"/>
                </a:solidFill>
                <a:latin typeface="Trebuchet MS"/>
              </a:rPr>
              <a:t>3.1.7.1. Approche psychologique et </a:t>
            </a:r>
            <a:r>
              <a:rPr lang="fr-FR" sz="2400" b="1" dirty="0" smtClean="0">
                <a:solidFill>
                  <a:schemeClr val="accent2"/>
                </a:solidFill>
                <a:latin typeface="Trebuchet MS"/>
              </a:rPr>
              <a:t>comportementale</a:t>
            </a:r>
          </a:p>
          <a:p>
            <a:pPr algn="just">
              <a:lnSpc>
                <a:spcPct val="150000"/>
              </a:lnSpc>
            </a:pPr>
            <a:r>
              <a:rPr lang="fr-FR" sz="2400" b="1" dirty="0">
                <a:latin typeface="Trebuchet MS" panose="020B0603020202020204" pitchFamily="34" charset="0"/>
              </a:rPr>
              <a:t>*Le biofeedback (ou rétroaction positive):</a:t>
            </a:r>
          </a:p>
          <a:p>
            <a:pPr algn="just">
              <a:lnSpc>
                <a:spcPct val="150000"/>
              </a:lnSpc>
            </a:pPr>
            <a:r>
              <a:rPr lang="fr-FR" sz="2400" dirty="0">
                <a:latin typeface="Trebuchet MS" panose="020B0603020202020204" pitchFamily="34" charset="0"/>
              </a:rPr>
              <a:t>Pour le traitement du bruxisme du sommeil sur un court terme (un épisode intense), il utilise un </a:t>
            </a:r>
            <a:r>
              <a:rPr lang="fr-FR" sz="2400" dirty="0">
                <a:solidFill>
                  <a:srgbClr val="FF0000"/>
                </a:solidFill>
                <a:latin typeface="Trebuchet MS" panose="020B0603020202020204" pitchFamily="34" charset="0"/>
              </a:rPr>
              <a:t>signal audio </a:t>
            </a:r>
            <a:r>
              <a:rPr lang="fr-FR" sz="2400" dirty="0">
                <a:latin typeface="Trebuchet MS" panose="020B0603020202020204" pitchFamily="34" charset="0"/>
              </a:rPr>
              <a:t>qui permet de réveiller le patient à chaque fois que son activité dépasse un seuil fixé à l’avance (la « punition »). Cette technique </a:t>
            </a:r>
            <a:r>
              <a:rPr lang="fr-FR" sz="2400" b="1" dirty="0">
                <a:latin typeface="Trebuchet MS" panose="020B0603020202020204" pitchFamily="34" charset="0"/>
              </a:rPr>
              <a:t>perturbe le sommeil du patient</a:t>
            </a:r>
            <a:r>
              <a:rPr lang="fr-FR" sz="2400" dirty="0" smtClean="0">
                <a:latin typeface="Trebuchet MS" panose="020B0603020202020204" pitchFamily="34" charset="0"/>
              </a:rPr>
              <a:t>.</a:t>
            </a:r>
          </a:p>
          <a:p>
            <a:pPr algn="just">
              <a:lnSpc>
                <a:spcPct val="150000"/>
              </a:lnSpc>
            </a:pPr>
            <a:r>
              <a:rPr lang="fr-FR" sz="2400" dirty="0" smtClean="0">
                <a:latin typeface="Trebuchet MS" panose="020B0603020202020204" pitchFamily="34" charset="0"/>
              </a:rPr>
              <a:t>*</a:t>
            </a:r>
            <a:r>
              <a:rPr lang="fr-FR" sz="2400" b="1" dirty="0">
                <a:latin typeface="Trebuchet MS" panose="020B0603020202020204" pitchFamily="34" charset="0"/>
              </a:rPr>
              <a:t>L’hypnose: </a:t>
            </a:r>
          </a:p>
          <a:p>
            <a:pPr algn="just">
              <a:lnSpc>
                <a:spcPct val="150000"/>
              </a:lnSpc>
            </a:pPr>
            <a:r>
              <a:rPr lang="fr-FR" sz="2400" dirty="0" smtClean="0">
                <a:latin typeface="Trebuchet MS" panose="020B0603020202020204" pitchFamily="34" charset="0"/>
              </a:rPr>
              <a:t>Est </a:t>
            </a:r>
            <a:r>
              <a:rPr lang="fr-FR" sz="2400" dirty="0">
                <a:latin typeface="Trebuchet MS" panose="020B0603020202020204" pitchFamily="34" charset="0"/>
              </a:rPr>
              <a:t>une approche cognitive basée sur la suggestion qui enseigne au patient la relaxation et le relâchement musculaire, permettant ainsi de diminuer l’activité des masséters au cours du sommeil</a:t>
            </a:r>
            <a:r>
              <a:rPr lang="fr-FR" sz="2400" dirty="0" smtClean="0">
                <a:latin typeface="Trebuchet MS" panose="020B0603020202020204" pitchFamily="34" charset="0"/>
              </a:rPr>
              <a:t>.</a:t>
            </a:r>
            <a:endParaRPr lang="fr-FR" sz="2400" dirty="0">
              <a:latin typeface="Trebuchet MS" panose="020B0603020202020204" pitchFamily="34" charset="0"/>
            </a:endParaRPr>
          </a:p>
        </p:txBody>
      </p:sp>
    </p:spTree>
    <p:extLst>
      <p:ext uri="{BB962C8B-B14F-4D97-AF65-F5344CB8AC3E}">
        <p14:creationId xmlns:p14="http://schemas.microsoft.com/office/powerpoint/2010/main" val="4218851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pPr/>
              <a:t>31</a:t>
            </a:fld>
            <a:endParaRPr lang="en-US" dirty="0"/>
          </a:p>
        </p:txBody>
      </p:sp>
      <p:sp>
        <p:nvSpPr>
          <p:cNvPr id="6" name="Rectangle 5"/>
          <p:cNvSpPr/>
          <p:nvPr/>
        </p:nvSpPr>
        <p:spPr>
          <a:xfrm>
            <a:off x="61328" y="22136"/>
            <a:ext cx="12130671" cy="7109639"/>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traitements </a:t>
            </a:r>
          </a:p>
          <a:p>
            <a:pPr algn="just"/>
            <a:r>
              <a:rPr lang="fr-FR" sz="2400" b="1" dirty="0" smtClean="0">
                <a:solidFill>
                  <a:schemeClr val="accent2"/>
                </a:solidFill>
                <a:latin typeface="Trebuchet MS" panose="020B0603020202020204" pitchFamily="34" charset="0"/>
              </a:rPr>
              <a:t>3.1.7.2</a:t>
            </a:r>
            <a:r>
              <a:rPr lang="fr-FR" sz="2400" b="1" dirty="0">
                <a:solidFill>
                  <a:schemeClr val="accent2"/>
                </a:solidFill>
                <a:latin typeface="Trebuchet MS" panose="020B0603020202020204" pitchFamily="34" charset="0"/>
              </a:rPr>
              <a:t>. Approche </a:t>
            </a:r>
            <a:r>
              <a:rPr lang="fr-FR" sz="2400" b="1" dirty="0" err="1">
                <a:solidFill>
                  <a:schemeClr val="accent2"/>
                </a:solidFill>
                <a:latin typeface="Trebuchet MS" panose="020B0603020202020204" pitchFamily="34" charset="0"/>
              </a:rPr>
              <a:t>physiothérapeutique</a:t>
            </a:r>
            <a:r>
              <a:rPr lang="fr-FR" sz="2400" b="1" dirty="0">
                <a:solidFill>
                  <a:schemeClr val="accent2"/>
                </a:solidFill>
                <a:latin typeface="Trebuchet MS" panose="020B0603020202020204" pitchFamily="34" charset="0"/>
              </a:rPr>
              <a:t> </a:t>
            </a:r>
          </a:p>
          <a:p>
            <a:pPr algn="just">
              <a:lnSpc>
                <a:spcPct val="150000"/>
              </a:lnSpc>
            </a:pPr>
            <a:r>
              <a:rPr lang="fr-FR" sz="2400" dirty="0">
                <a:latin typeface="Trebuchet MS" panose="020B0603020202020204" pitchFamily="34" charset="0"/>
              </a:rPr>
              <a:t>Une </a:t>
            </a:r>
            <a:r>
              <a:rPr lang="fr-FR" sz="2400" b="1" dirty="0">
                <a:latin typeface="Trebuchet MS" panose="020B0603020202020204" pitchFamily="34" charset="0"/>
              </a:rPr>
              <a:t>application de chaleur humide </a:t>
            </a:r>
            <a:r>
              <a:rPr lang="fr-FR" sz="2400" dirty="0">
                <a:latin typeface="Trebuchet MS" panose="020B0603020202020204" pitchFamily="34" charset="0"/>
              </a:rPr>
              <a:t>ou de </a:t>
            </a:r>
            <a:r>
              <a:rPr lang="fr-FR" sz="2400" b="1" dirty="0">
                <a:latin typeface="Trebuchet MS" panose="020B0603020202020204" pitchFamily="34" charset="0"/>
              </a:rPr>
              <a:t>froid</a:t>
            </a:r>
            <a:r>
              <a:rPr lang="fr-FR" sz="2400" dirty="0">
                <a:latin typeface="Trebuchet MS" panose="020B0603020202020204" pitchFamily="34" charset="0"/>
              </a:rPr>
              <a:t> au niveau des </a:t>
            </a:r>
            <a:endParaRPr lang="fr-FR" sz="2400" dirty="0" smtClean="0">
              <a:latin typeface="Trebuchet MS" panose="020B0603020202020204" pitchFamily="34" charset="0"/>
            </a:endParaRPr>
          </a:p>
          <a:p>
            <a:pPr algn="just">
              <a:lnSpc>
                <a:spcPct val="150000"/>
              </a:lnSpc>
            </a:pPr>
            <a:r>
              <a:rPr lang="fr-FR" sz="2400" dirty="0" smtClean="0">
                <a:latin typeface="Trebuchet MS" panose="020B0603020202020204" pitchFamily="34" charset="0"/>
              </a:rPr>
              <a:t>muscles douloureux, des raideurs et </a:t>
            </a:r>
            <a:r>
              <a:rPr lang="fr-FR" sz="2400" dirty="0">
                <a:latin typeface="Trebuchet MS" panose="020B0603020202020204" pitchFamily="34" charset="0"/>
              </a:rPr>
              <a:t>fatigues musculaires </a:t>
            </a:r>
            <a:endParaRPr lang="fr-FR" sz="2400" dirty="0" smtClean="0">
              <a:latin typeface="Trebuchet MS" panose="020B0603020202020204" pitchFamily="34" charset="0"/>
            </a:endParaRPr>
          </a:p>
          <a:p>
            <a:pPr algn="just">
              <a:lnSpc>
                <a:spcPct val="150000"/>
              </a:lnSpc>
            </a:pPr>
            <a:r>
              <a:rPr lang="fr-FR" sz="2400" dirty="0" smtClean="0">
                <a:latin typeface="Trebuchet MS" panose="020B0603020202020204" pitchFamily="34" charset="0"/>
              </a:rPr>
              <a:t>retrouvées </a:t>
            </a:r>
            <a:r>
              <a:rPr lang="fr-FR" sz="2400" dirty="0">
                <a:latin typeface="Trebuchet MS" panose="020B0603020202020204" pitchFamily="34" charset="0"/>
              </a:rPr>
              <a:t>chez le </a:t>
            </a:r>
            <a:r>
              <a:rPr lang="fr-FR" sz="2400" dirty="0" smtClean="0">
                <a:latin typeface="Trebuchet MS" panose="020B0603020202020204" pitchFamily="34" charset="0"/>
              </a:rPr>
              <a:t>patient </a:t>
            </a:r>
            <a:r>
              <a:rPr lang="fr-FR" sz="2400" dirty="0" err="1">
                <a:latin typeface="Trebuchet MS" panose="020B0603020202020204" pitchFamily="34" charset="0"/>
              </a:rPr>
              <a:t>bruxiste</a:t>
            </a:r>
            <a:r>
              <a:rPr lang="fr-FR" sz="2400" dirty="0">
                <a:latin typeface="Trebuchet MS" panose="020B0603020202020204" pitchFamily="34" charset="0"/>
              </a:rPr>
              <a:t>, que ce soit au niveau des muscles masticateurs qu’au niveau des muscles posturaux</a:t>
            </a:r>
            <a:r>
              <a:rPr lang="fr-FR" sz="2400" dirty="0" smtClean="0">
                <a:latin typeface="Trebuchet MS" panose="020B0603020202020204" pitchFamily="34" charset="0"/>
              </a:rPr>
              <a:t>.</a:t>
            </a:r>
          </a:p>
          <a:p>
            <a:pPr algn="just">
              <a:lnSpc>
                <a:spcPct val="150000"/>
              </a:lnSpc>
            </a:pPr>
            <a:endParaRPr lang="fr-FR" sz="2400" b="1" dirty="0" smtClean="0">
              <a:solidFill>
                <a:schemeClr val="accent2"/>
              </a:solidFill>
              <a:latin typeface="Trebuchet MS" panose="020B0603020202020204" pitchFamily="34" charset="0"/>
            </a:endParaRPr>
          </a:p>
          <a:p>
            <a:pPr algn="just">
              <a:lnSpc>
                <a:spcPct val="150000"/>
              </a:lnSpc>
            </a:pPr>
            <a:r>
              <a:rPr lang="fr-FR" sz="2400" b="1" dirty="0" smtClean="0">
                <a:solidFill>
                  <a:schemeClr val="accent2"/>
                </a:solidFill>
                <a:latin typeface="Trebuchet MS" panose="020B0603020202020204" pitchFamily="34" charset="0"/>
              </a:rPr>
              <a:t>3.1.7.3</a:t>
            </a:r>
            <a:r>
              <a:rPr lang="fr-FR" sz="2400" b="1" dirty="0">
                <a:solidFill>
                  <a:schemeClr val="accent2"/>
                </a:solidFill>
                <a:latin typeface="Trebuchet MS" panose="020B0603020202020204" pitchFamily="34" charset="0"/>
              </a:rPr>
              <a:t>. Approche </a:t>
            </a:r>
            <a:r>
              <a:rPr lang="fr-FR" sz="2400" b="1" dirty="0" smtClean="0">
                <a:solidFill>
                  <a:schemeClr val="accent2"/>
                </a:solidFill>
                <a:latin typeface="Trebuchet MS" panose="020B0603020202020204" pitchFamily="34" charset="0"/>
              </a:rPr>
              <a:t>pharmacologique</a:t>
            </a:r>
          </a:p>
          <a:p>
            <a:pPr algn="just">
              <a:lnSpc>
                <a:spcPct val="150000"/>
              </a:lnSpc>
            </a:pPr>
            <a:r>
              <a:rPr lang="fr-FR" sz="2400" dirty="0">
                <a:latin typeface="Trebuchet MS" panose="020B0603020202020204" pitchFamily="34" charset="0"/>
              </a:rPr>
              <a:t>-</a:t>
            </a:r>
            <a:r>
              <a:rPr lang="fr-FR" sz="2400" b="1" dirty="0">
                <a:latin typeface="Trebuchet MS" panose="020B0603020202020204" pitchFamily="34" charset="0"/>
              </a:rPr>
              <a:t>Les benzodiazépines </a:t>
            </a:r>
            <a:r>
              <a:rPr lang="fr-FR" sz="2400" dirty="0">
                <a:latin typeface="Trebuchet MS" panose="020B0603020202020204" pitchFamily="34" charset="0"/>
              </a:rPr>
              <a:t>peuvent aussi être prescrites sur des courtes durées, dans des phases aiguë du bruxisme en améliorant la qualité du sommeil</a:t>
            </a:r>
            <a:r>
              <a:rPr lang="fr-FR" sz="2400" dirty="0" smtClean="0">
                <a:latin typeface="Trebuchet MS" panose="020B0603020202020204" pitchFamily="34" charset="0"/>
              </a:rPr>
              <a:t>.</a:t>
            </a:r>
          </a:p>
          <a:p>
            <a:pPr algn="just">
              <a:lnSpc>
                <a:spcPct val="150000"/>
              </a:lnSpc>
            </a:pPr>
            <a:r>
              <a:rPr lang="fr-FR" sz="2400" dirty="0" smtClean="0">
                <a:latin typeface="Trebuchet MS" panose="020B0603020202020204" pitchFamily="34" charset="0"/>
              </a:rPr>
              <a:t>-</a:t>
            </a:r>
            <a:r>
              <a:rPr lang="fr-FR" sz="2400" b="1" dirty="0">
                <a:latin typeface="Trebuchet MS" panose="020B0603020202020204" pitchFamily="34" charset="0"/>
              </a:rPr>
              <a:t> </a:t>
            </a:r>
            <a:r>
              <a:rPr lang="fr-FR" sz="2400" b="1" dirty="0" smtClean="0">
                <a:latin typeface="Trebuchet MS" panose="020B0603020202020204" pitchFamily="34" charset="0"/>
              </a:rPr>
              <a:t>La </a:t>
            </a:r>
            <a:r>
              <a:rPr lang="fr-FR" sz="2400" b="1" dirty="0">
                <a:latin typeface="Trebuchet MS" panose="020B0603020202020204" pitchFamily="34" charset="0"/>
              </a:rPr>
              <a:t>toxine botulique e</a:t>
            </a:r>
            <a:r>
              <a:rPr lang="fr-FR" sz="2400" dirty="0">
                <a:latin typeface="Trebuchet MS" panose="020B0603020202020204" pitchFamily="34" charset="0"/>
              </a:rPr>
              <a:t>st une neurotoxine qui </a:t>
            </a:r>
            <a:r>
              <a:rPr lang="fr-FR" sz="2400" dirty="0">
                <a:solidFill>
                  <a:srgbClr val="FF0000"/>
                </a:solidFill>
                <a:latin typeface="Trebuchet MS" panose="020B0603020202020204" pitchFamily="34" charset="0"/>
              </a:rPr>
              <a:t>bloque la conduction nerveuse</a:t>
            </a:r>
            <a:r>
              <a:rPr lang="fr-FR" sz="2400" dirty="0">
                <a:latin typeface="Trebuchet MS" panose="020B0603020202020204" pitchFamily="34" charset="0"/>
              </a:rPr>
              <a:t>. </a:t>
            </a:r>
          </a:p>
          <a:p>
            <a:pPr algn="just">
              <a:lnSpc>
                <a:spcPct val="150000"/>
              </a:lnSpc>
            </a:pPr>
            <a:endParaRPr lang="fr-FR" sz="2400" b="1" dirty="0">
              <a:solidFill>
                <a:schemeClr val="accent2"/>
              </a:solidFill>
              <a:latin typeface="Trebuchet MS" panose="020B0603020202020204" pitchFamily="34" charset="0"/>
            </a:endParaRPr>
          </a:p>
        </p:txBody>
      </p:sp>
      <p:pic>
        <p:nvPicPr>
          <p:cNvPr id="9" name="Image 8"/>
          <p:cNvPicPr/>
          <p:nvPr/>
        </p:nvPicPr>
        <p:blipFill rotWithShape="1">
          <a:blip r:embed="rId2"/>
          <a:srcRect l="27959" t="15029" r="25149" b="50529"/>
          <a:stretch/>
        </p:blipFill>
        <p:spPr bwMode="auto">
          <a:xfrm>
            <a:off x="9372600" y="76200"/>
            <a:ext cx="2603500" cy="2412000"/>
          </a:xfrm>
          <a:prstGeom prst="rect">
            <a:avLst/>
          </a:prstGeom>
          <a:ln>
            <a:noFill/>
          </a:ln>
          <a:effectLst>
            <a:outerShdw blurRad="292100" dist="139700" dir="2700000" algn="tl" rotWithShape="0">
              <a:srgbClr val="333333">
                <a:alpha val="65000"/>
              </a:srgbClr>
            </a:outerShdw>
          </a:effectLst>
        </p:spPr>
      </p:pic>
      <p:sp>
        <p:nvSpPr>
          <p:cNvPr id="10" name="Rectangle 1"/>
          <p:cNvSpPr>
            <a:spLocks noChangeArrowheads="1"/>
          </p:cNvSpPr>
          <p:nvPr/>
        </p:nvSpPr>
        <p:spPr bwMode="auto">
          <a:xfrm>
            <a:off x="8696742" y="2222738"/>
            <a:ext cx="349525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de-DE" sz="1000"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OMARJEE .R . </a:t>
            </a:r>
            <a:r>
              <a:rPr kumimoji="0" lang="fr-FR" sz="1000"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Le bruxisme du sommeil : Mieux le comprendre pour mieux le prendre en charge 2006 .</a:t>
            </a:r>
          </a:p>
          <a:p>
            <a:pPr marL="0" marR="0" lvl="0" indent="0" algn="ctr" defTabSz="914400" rtl="0" eaLnBrk="1" fontAlgn="base" latinLnBrk="0" hangingPunct="1">
              <a:lnSpc>
                <a:spcPct val="100000"/>
              </a:lnSpc>
              <a:spcBef>
                <a:spcPct val="0"/>
              </a:spcBef>
              <a:spcAft>
                <a:spcPct val="0"/>
              </a:spcAft>
              <a:buClrTx/>
              <a:buSzTx/>
              <a:tabLst/>
            </a:pPr>
            <a:r>
              <a:rPr kumimoji="0" lang="fr-FR" sz="1000" i="0" u="none" strike="noStrike" cap="none" normalizeH="0" baseline="0" dirty="0" smtClean="0">
                <a:ln>
                  <a:noFill/>
                </a:ln>
                <a:effectLst/>
                <a:latin typeface="Times New Roman" panose="02020603050405020304" pitchFamily="18" charset="0"/>
                <a:ea typeface="Calibri" pitchFamily="34" charset="0"/>
                <a:cs typeface="Times New Roman" panose="02020603050405020304" pitchFamily="18" charset="0"/>
              </a:rPr>
              <a:t>Thèse pour l’obtention du  diplôme d’état de chirurgie dentaire. Université Bordeaux 2 –</a:t>
            </a:r>
          </a:p>
        </p:txBody>
      </p:sp>
    </p:spTree>
    <p:extLst>
      <p:ext uri="{BB962C8B-B14F-4D97-AF65-F5344CB8AC3E}">
        <p14:creationId xmlns:p14="http://schemas.microsoft.com/office/powerpoint/2010/main" val="2152867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861200" y="1451551"/>
            <a:ext cx="10016741"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32</a:t>
            </a:fld>
            <a:endParaRPr lang="en-US" dirty="0"/>
          </a:p>
        </p:txBody>
      </p:sp>
      <p:sp>
        <p:nvSpPr>
          <p:cNvPr id="6" name="Rectangle 5"/>
          <p:cNvSpPr/>
          <p:nvPr/>
        </p:nvSpPr>
        <p:spPr>
          <a:xfrm>
            <a:off x="0" y="46335"/>
            <a:ext cx="12103100" cy="8217634"/>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a:t>
            </a:r>
            <a:r>
              <a:rPr lang="fr-FR" sz="2400" b="1" dirty="0" smtClean="0">
                <a:solidFill>
                  <a:srgbClr val="7030A0"/>
                </a:solidFill>
                <a:latin typeface="Trebuchet MS"/>
                <a:ea typeface="Cambria Math" pitchFamily="18" charset="0"/>
              </a:rPr>
              <a:t>traitements</a:t>
            </a:r>
          </a:p>
          <a:p>
            <a:pPr algn="just">
              <a:lnSpc>
                <a:spcPct val="150000"/>
              </a:lnSpc>
            </a:pPr>
            <a:r>
              <a:rPr lang="fr-FR" sz="2400" b="1" dirty="0">
                <a:solidFill>
                  <a:schemeClr val="accent2"/>
                </a:solidFill>
                <a:latin typeface="Trebuchet MS" panose="020B0603020202020204" pitchFamily="34" charset="0"/>
              </a:rPr>
              <a:t>3.1.7.4. Approche </a:t>
            </a:r>
            <a:r>
              <a:rPr lang="fr-FR" sz="2400" b="1" dirty="0" smtClean="0">
                <a:solidFill>
                  <a:schemeClr val="accent2"/>
                </a:solidFill>
                <a:latin typeface="Trebuchet MS" panose="020B0603020202020204" pitchFamily="34" charset="0"/>
              </a:rPr>
              <a:t>odontologique: </a:t>
            </a:r>
            <a:r>
              <a:rPr lang="fr-FR" sz="2400" dirty="0" smtClean="0">
                <a:latin typeface="Trebuchet MS" panose="020B0603020202020204" pitchFamily="34" charset="0"/>
              </a:rPr>
              <a:t>on </a:t>
            </a:r>
            <a:r>
              <a:rPr lang="fr-FR" sz="2400" dirty="0">
                <a:latin typeface="Trebuchet MS" panose="020B0603020202020204" pitchFamily="34" charset="0"/>
              </a:rPr>
              <a:t>aura recours à une:</a:t>
            </a:r>
          </a:p>
          <a:p>
            <a:pPr algn="just">
              <a:lnSpc>
                <a:spcPct val="150000"/>
              </a:lnSpc>
            </a:pPr>
            <a:r>
              <a:rPr lang="fr-FR" sz="2400" dirty="0">
                <a:latin typeface="Trebuchet MS" panose="020B0603020202020204" pitchFamily="34" charset="0"/>
              </a:rPr>
              <a:t>    </a:t>
            </a:r>
            <a:r>
              <a:rPr lang="fr-FR" sz="2400" dirty="0" smtClean="0">
                <a:latin typeface="Trebuchet MS" panose="020B0603020202020204" pitchFamily="34" charset="0"/>
              </a:rPr>
              <a:t>	- </a:t>
            </a:r>
            <a:r>
              <a:rPr lang="fr-FR" sz="2400" dirty="0">
                <a:latin typeface="Trebuchet MS" panose="020B0603020202020204" pitchFamily="34" charset="0"/>
              </a:rPr>
              <a:t>Approche dentaire non </a:t>
            </a:r>
            <a:r>
              <a:rPr lang="fr-FR" sz="2400" dirty="0" smtClean="0">
                <a:latin typeface="Trebuchet MS" panose="020B0603020202020204" pitchFamily="34" charset="0"/>
              </a:rPr>
              <a:t>invasive</a:t>
            </a:r>
          </a:p>
          <a:p>
            <a:pPr algn="just">
              <a:lnSpc>
                <a:spcPct val="150000"/>
              </a:lnSpc>
            </a:pPr>
            <a:r>
              <a:rPr lang="fr-FR" sz="2400" dirty="0" smtClean="0">
                <a:latin typeface="Trebuchet MS" panose="020B0603020202020204" pitchFamily="34" charset="0"/>
              </a:rPr>
              <a:t>	- </a:t>
            </a:r>
            <a:r>
              <a:rPr lang="fr-FR" sz="2400" dirty="0">
                <a:latin typeface="Trebuchet MS" panose="020B0603020202020204" pitchFamily="34" charset="0"/>
              </a:rPr>
              <a:t>Approche dentaire </a:t>
            </a:r>
            <a:r>
              <a:rPr lang="fr-FR" sz="2400" dirty="0" smtClean="0">
                <a:latin typeface="Trebuchet MS" panose="020B0603020202020204" pitchFamily="34" charset="0"/>
              </a:rPr>
              <a:t>irréversible</a:t>
            </a:r>
          </a:p>
          <a:p>
            <a:pPr algn="just">
              <a:lnSpc>
                <a:spcPct val="150000"/>
              </a:lnSpc>
            </a:pPr>
            <a:endParaRPr lang="fr-FR" sz="2400" dirty="0" smtClean="0">
              <a:latin typeface="Trebuchet MS" panose="020B0603020202020204" pitchFamily="34" charset="0"/>
            </a:endParaRPr>
          </a:p>
          <a:p>
            <a:pPr algn="just">
              <a:lnSpc>
                <a:spcPct val="150000"/>
              </a:lnSpc>
              <a:buFont typeface="Wingdings" panose="05000000000000000000" pitchFamily="2" charset="2"/>
              <a:buChar char="Ø"/>
            </a:pPr>
            <a:r>
              <a:rPr lang="fr-FR" sz="2400" b="1" dirty="0">
                <a:latin typeface="Trebuchet MS" panose="020B0603020202020204" pitchFamily="34" charset="0"/>
              </a:rPr>
              <a:t>Approche dentaire non invasive</a:t>
            </a:r>
          </a:p>
          <a:p>
            <a:pPr algn="just">
              <a:lnSpc>
                <a:spcPct val="150000"/>
              </a:lnSpc>
            </a:pPr>
            <a:r>
              <a:rPr lang="fr-FR" sz="2400" b="1" dirty="0">
                <a:latin typeface="Trebuchet MS" panose="020B0603020202020204" pitchFamily="34" charset="0"/>
              </a:rPr>
              <a:t>*La gouttière occlusale de protection ou orthèse de libération occlusale</a:t>
            </a:r>
          </a:p>
          <a:p>
            <a:pPr algn="just">
              <a:lnSpc>
                <a:spcPct val="150000"/>
              </a:lnSpc>
            </a:pPr>
            <a:r>
              <a:rPr lang="fr-FR" sz="2400" dirty="0">
                <a:latin typeface="Trebuchet MS" panose="020B0603020202020204" pitchFamily="34" charset="0"/>
              </a:rPr>
              <a:t>Elle est portée essentiellement la nuit, et il est recommandé de la mettre aussi la journée pendant des éventuelles phases de tensions (stress au travail, conduite automobile...).</a:t>
            </a:r>
          </a:p>
          <a:p>
            <a:pPr algn="just">
              <a:lnSpc>
                <a:spcPct val="150000"/>
              </a:lnSpc>
            </a:pPr>
            <a:endParaRPr lang="fr-FR" sz="2400" dirty="0">
              <a:latin typeface="Trebuchet MS" panose="020B0603020202020204" pitchFamily="34" charset="0"/>
            </a:endParaRPr>
          </a:p>
          <a:p>
            <a:pPr algn="just">
              <a:lnSpc>
                <a:spcPct val="150000"/>
              </a:lnSpc>
            </a:pPr>
            <a:r>
              <a:rPr lang="fr-FR" sz="2400" dirty="0">
                <a:latin typeface="Trebuchet MS" panose="020B0603020202020204" pitchFamily="34" charset="0"/>
              </a:rPr>
              <a:t>    </a:t>
            </a:r>
            <a:endParaRPr lang="fr-FR" sz="2400" dirty="0" smtClean="0">
              <a:latin typeface="Trebuchet MS" panose="020B0603020202020204" pitchFamily="34" charset="0"/>
            </a:endParaRPr>
          </a:p>
          <a:p>
            <a:pPr algn="just">
              <a:lnSpc>
                <a:spcPct val="150000"/>
              </a:lnSpc>
            </a:pPr>
            <a:endParaRPr lang="fr-FR" sz="2400" dirty="0">
              <a:latin typeface="Trebuchet MS" panose="020B0603020202020204" pitchFamily="34" charset="0"/>
            </a:endParaRPr>
          </a:p>
          <a:p>
            <a:pPr algn="just"/>
            <a:r>
              <a:rPr lang="fr-FR" sz="2400" b="1" dirty="0" smtClean="0">
                <a:solidFill>
                  <a:srgbClr val="7030A0"/>
                </a:solidFill>
                <a:latin typeface="Trebuchet MS"/>
                <a:ea typeface="Cambria Math" pitchFamily="18" charset="0"/>
              </a:rPr>
              <a:t> </a:t>
            </a:r>
            <a:endParaRPr lang="fr-FR" sz="2400" b="1" dirty="0">
              <a:solidFill>
                <a:srgbClr val="7030A0"/>
              </a:solidFill>
              <a:latin typeface="Trebuchet MS"/>
              <a:ea typeface="Cambria Math" pitchFamily="18" charset="0"/>
            </a:endParaRPr>
          </a:p>
        </p:txBody>
      </p:sp>
    </p:spTree>
    <p:extLst>
      <p:ext uri="{BB962C8B-B14F-4D97-AF65-F5344CB8AC3E}">
        <p14:creationId xmlns:p14="http://schemas.microsoft.com/office/powerpoint/2010/main" val="379401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pPr/>
              <a:t>33</a:t>
            </a:fld>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625" y="155399"/>
            <a:ext cx="3528392" cy="2380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044525" y="2535663"/>
            <a:ext cx="4147475" cy="646331"/>
          </a:xfrm>
          <a:prstGeom prst="rect">
            <a:avLst/>
          </a:prstGeom>
        </p:spPr>
        <p:txBody>
          <a:bodyPr wrap="square">
            <a:spAutoFit/>
          </a:bodyPr>
          <a:lstStyle/>
          <a:p>
            <a:pPr algn="ctr"/>
            <a:r>
              <a:rPr lang="en-GB" sz="1200" dirty="0">
                <a:latin typeface="Times New Roman" panose="02020603050405020304" pitchFamily="18" charset="0"/>
                <a:cs typeface="Times New Roman" panose="02020603050405020304" pitchFamily="18" charset="0"/>
                <a:hlinkClick r:id="rId3"/>
              </a:rPr>
              <a:t>http://</a:t>
            </a:r>
            <a:r>
              <a:rPr lang="en-GB" sz="1200" dirty="0" smtClean="0">
                <a:latin typeface="Times New Roman" panose="02020603050405020304" pitchFamily="18" charset="0"/>
                <a:cs typeface="Times New Roman" panose="02020603050405020304" pitchFamily="18" charset="0"/>
                <a:hlinkClick r:id="rId3"/>
              </a:rPr>
              <a:t>www.sop.asso.fr/les-journees/comptes-rendus/comprendre-et-traiter-les-lesions-dusure/3</a:t>
            </a:r>
            <a:endParaRPr lang="en-GB" sz="1200" dirty="0" smtClean="0">
              <a:latin typeface="Times New Roman" panose="02020603050405020304" pitchFamily="18" charset="0"/>
              <a:cs typeface="Times New Roman" panose="02020603050405020304" pitchFamily="18" charset="0"/>
            </a:endParaRPr>
          </a:p>
          <a:p>
            <a:pPr algn="ctr"/>
            <a:endParaRPr lang="en-GB" sz="1200" dirty="0">
              <a:latin typeface="Times New Roman" panose="02020603050405020304" pitchFamily="18" charset="0"/>
              <a:cs typeface="Times New Roman" panose="02020603050405020304" pitchFamily="18" charset="0"/>
            </a:endParaRPr>
          </a:p>
        </p:txBody>
      </p:sp>
      <p:sp>
        <p:nvSpPr>
          <p:cNvPr id="6" name="Rectangle 5"/>
          <p:cNvSpPr/>
          <p:nvPr/>
        </p:nvSpPr>
        <p:spPr>
          <a:xfrm>
            <a:off x="88899" y="61923"/>
            <a:ext cx="11992017" cy="6740307"/>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traitements</a:t>
            </a:r>
          </a:p>
          <a:p>
            <a:pPr algn="just">
              <a:lnSpc>
                <a:spcPct val="150000"/>
              </a:lnSpc>
            </a:pPr>
            <a:r>
              <a:rPr lang="fr-FR" sz="2400" b="1" dirty="0">
                <a:solidFill>
                  <a:schemeClr val="accent2"/>
                </a:solidFill>
                <a:latin typeface="Trebuchet MS" panose="020B0603020202020204" pitchFamily="34" charset="0"/>
              </a:rPr>
              <a:t>3.1.7.4. Approche odontologique: </a:t>
            </a:r>
            <a:endParaRPr lang="fr-FR" sz="2400" b="1" dirty="0" smtClean="0">
              <a:solidFill>
                <a:schemeClr val="accent2"/>
              </a:solidFill>
              <a:latin typeface="Trebuchet MS" panose="020B0603020202020204" pitchFamily="34" charset="0"/>
            </a:endParaRPr>
          </a:p>
          <a:p>
            <a:pPr marL="342900" indent="-342900" algn="just">
              <a:lnSpc>
                <a:spcPct val="150000"/>
              </a:lnSpc>
              <a:buFont typeface="Wingdings" panose="05000000000000000000" pitchFamily="2" charset="2"/>
              <a:buChar char="Ø"/>
            </a:pPr>
            <a:r>
              <a:rPr lang="fr-FR" sz="2400" b="1" dirty="0">
                <a:latin typeface="Trebuchet MS" panose="020B0603020202020204" pitchFamily="34" charset="0"/>
              </a:rPr>
              <a:t>Approche dentaire non </a:t>
            </a:r>
            <a:r>
              <a:rPr lang="fr-FR" sz="2400" b="1" dirty="0" smtClean="0">
                <a:latin typeface="Trebuchet MS" panose="020B0603020202020204" pitchFamily="34" charset="0"/>
              </a:rPr>
              <a:t>invasive</a:t>
            </a:r>
            <a:endParaRPr lang="fr-FR" sz="2400" b="1" dirty="0" smtClean="0">
              <a:solidFill>
                <a:schemeClr val="accent2"/>
              </a:solidFill>
              <a:latin typeface="Trebuchet MS" panose="020B0603020202020204" pitchFamily="34" charset="0"/>
            </a:endParaRPr>
          </a:p>
          <a:p>
            <a:pPr algn="just">
              <a:lnSpc>
                <a:spcPct val="150000"/>
              </a:lnSpc>
            </a:pPr>
            <a:r>
              <a:rPr lang="fr-FR" sz="2400" dirty="0">
                <a:latin typeface="Trebuchet MS" panose="020B0603020202020204" pitchFamily="34" charset="0"/>
              </a:rPr>
              <a:t>Ces gouttières occlusales permettent </a:t>
            </a:r>
            <a:r>
              <a:rPr lang="fr-FR" sz="2400" dirty="0" smtClean="0">
                <a:latin typeface="Trebuchet MS" panose="020B0603020202020204" pitchFamily="34" charset="0"/>
              </a:rPr>
              <a:t>d’ (de):</a:t>
            </a:r>
            <a:endParaRPr lang="fr-FR" sz="2400" dirty="0">
              <a:latin typeface="Trebuchet MS" panose="020B0603020202020204" pitchFamily="34" charset="0"/>
            </a:endParaRPr>
          </a:p>
          <a:p>
            <a:pPr marL="457200" indent="-457200" algn="just">
              <a:lnSpc>
                <a:spcPct val="150000"/>
              </a:lnSpc>
              <a:buFont typeface="+mj-lt"/>
              <a:buAutoNum type="arabicPeriod"/>
            </a:pPr>
            <a:r>
              <a:rPr lang="fr-FR" sz="2400" dirty="0" smtClean="0">
                <a:latin typeface="Trebuchet MS" panose="020B0603020202020204" pitchFamily="34" charset="0"/>
              </a:rPr>
              <a:t>-attirer </a:t>
            </a:r>
            <a:r>
              <a:rPr lang="fr-FR" sz="2400" dirty="0">
                <a:latin typeface="Trebuchet MS" panose="020B0603020202020204" pitchFamily="34" charset="0"/>
              </a:rPr>
              <a:t>l’attention du patient et lui permettre de prendre conscience de sa </a:t>
            </a:r>
            <a:r>
              <a:rPr lang="fr-FR" sz="2400" dirty="0" err="1">
                <a:latin typeface="Trebuchet MS" panose="020B0603020202020204" pitchFamily="34" charset="0"/>
              </a:rPr>
              <a:t>parafonction</a:t>
            </a:r>
            <a:r>
              <a:rPr lang="fr-FR" sz="2400" dirty="0">
                <a:latin typeface="Trebuchet MS" panose="020B0603020202020204" pitchFamily="34" charset="0"/>
              </a:rPr>
              <a:t> </a:t>
            </a:r>
            <a:r>
              <a:rPr lang="fr-FR" sz="2400" dirty="0" smtClean="0">
                <a:latin typeface="Trebuchet MS" panose="020B0603020202020204" pitchFamily="34" charset="0"/>
              </a:rPr>
              <a:t>(bruxisme </a:t>
            </a:r>
            <a:r>
              <a:rPr lang="fr-FR" sz="2400" dirty="0">
                <a:latin typeface="Trebuchet MS" panose="020B0603020202020204" pitchFamily="34" charset="0"/>
              </a:rPr>
              <a:t>diurne).</a:t>
            </a:r>
          </a:p>
          <a:p>
            <a:pPr marL="457200" indent="-457200" algn="just">
              <a:lnSpc>
                <a:spcPct val="150000"/>
              </a:lnSpc>
              <a:buFont typeface="+mj-lt"/>
              <a:buAutoNum type="arabicPeriod"/>
            </a:pPr>
            <a:r>
              <a:rPr lang="fr-FR" sz="2400" dirty="0" smtClean="0">
                <a:latin typeface="Trebuchet MS" panose="020B0603020202020204" pitchFamily="34" charset="0"/>
              </a:rPr>
              <a:t>-limiter </a:t>
            </a:r>
            <a:r>
              <a:rPr lang="fr-FR" sz="2400" dirty="0">
                <a:latin typeface="Trebuchet MS" panose="020B0603020202020204" pitchFamily="34" charset="0"/>
              </a:rPr>
              <a:t>l’usure dentaire (protection des dents).</a:t>
            </a:r>
          </a:p>
          <a:p>
            <a:pPr marL="457200" indent="-457200" algn="just">
              <a:lnSpc>
                <a:spcPct val="150000"/>
              </a:lnSpc>
              <a:buFont typeface="+mj-lt"/>
              <a:buAutoNum type="arabicPeriod"/>
            </a:pPr>
            <a:r>
              <a:rPr lang="fr-FR" sz="2400" dirty="0" smtClean="0">
                <a:latin typeface="Trebuchet MS" panose="020B0603020202020204" pitchFamily="34" charset="0"/>
              </a:rPr>
              <a:t>-redistribuer </a:t>
            </a:r>
            <a:r>
              <a:rPr lang="fr-FR" sz="2400" dirty="0">
                <a:latin typeface="Trebuchet MS" panose="020B0603020202020204" pitchFamily="34" charset="0"/>
              </a:rPr>
              <a:t>les forces occlusales.</a:t>
            </a:r>
          </a:p>
          <a:p>
            <a:pPr marL="457200" indent="-457200" algn="just">
              <a:lnSpc>
                <a:spcPct val="150000"/>
              </a:lnSpc>
              <a:buFont typeface="+mj-lt"/>
              <a:buAutoNum type="arabicPeriod"/>
            </a:pPr>
            <a:r>
              <a:rPr lang="fr-FR" sz="2400" dirty="0" smtClean="0">
                <a:latin typeface="Trebuchet MS" panose="020B0603020202020204" pitchFamily="34" charset="0"/>
              </a:rPr>
              <a:t>-traiter </a:t>
            </a:r>
            <a:r>
              <a:rPr lang="fr-FR" sz="2400" dirty="0">
                <a:latin typeface="Trebuchet MS" panose="020B0603020202020204" pitchFamily="34" charset="0"/>
              </a:rPr>
              <a:t>les douleurs musculaires associées.</a:t>
            </a:r>
          </a:p>
          <a:p>
            <a:pPr marL="457200" indent="-457200" algn="just">
              <a:lnSpc>
                <a:spcPct val="150000"/>
              </a:lnSpc>
              <a:buFont typeface="+mj-lt"/>
              <a:buAutoNum type="arabicPeriod"/>
            </a:pPr>
            <a:r>
              <a:rPr lang="fr-FR" sz="2400" dirty="0" smtClean="0">
                <a:latin typeface="Trebuchet MS" panose="020B0603020202020204" pitchFamily="34" charset="0"/>
              </a:rPr>
              <a:t>-diminuer </a:t>
            </a:r>
            <a:r>
              <a:rPr lang="fr-FR" sz="2400" dirty="0">
                <a:latin typeface="Trebuchet MS" panose="020B0603020202020204" pitchFamily="34" charset="0"/>
              </a:rPr>
              <a:t>les surcharges au niveau articulaire.</a:t>
            </a:r>
          </a:p>
          <a:p>
            <a:pPr marL="457200" indent="-457200" algn="just">
              <a:lnSpc>
                <a:spcPct val="150000"/>
              </a:lnSpc>
              <a:buFont typeface="+mj-lt"/>
              <a:buAutoNum type="arabicPeriod"/>
            </a:pPr>
            <a:r>
              <a:rPr lang="fr-FR" sz="2400" dirty="0">
                <a:latin typeface="Trebuchet MS" panose="020B0603020202020204" pitchFamily="34" charset="0"/>
              </a:rPr>
              <a:t>-Aussi les gouttières ont un effet </a:t>
            </a:r>
            <a:r>
              <a:rPr lang="fr-FR" sz="2400" dirty="0" smtClean="0">
                <a:latin typeface="Trebuchet MS" panose="020B0603020202020204" pitchFamily="34" charset="0"/>
              </a:rPr>
              <a:t>placebo.</a:t>
            </a:r>
            <a:endParaRPr lang="fr-FR" sz="2400" dirty="0">
              <a:latin typeface="Trebuchet MS" panose="020B0603020202020204" pitchFamily="34" charset="0"/>
            </a:endParaRPr>
          </a:p>
        </p:txBody>
      </p:sp>
    </p:spTree>
    <p:extLst>
      <p:ext uri="{BB962C8B-B14F-4D97-AF65-F5344CB8AC3E}">
        <p14:creationId xmlns:p14="http://schemas.microsoft.com/office/powerpoint/2010/main" val="2126632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843627" y="3390900"/>
            <a:ext cx="10613876" cy="3064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endParaRPr lang="fr-FR" sz="2400" b="1"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26" y="206780"/>
            <a:ext cx="3151389" cy="2357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713" b="18992"/>
          <a:stretch/>
        </p:blipFill>
        <p:spPr bwMode="auto">
          <a:xfrm>
            <a:off x="9476406" y="206779"/>
            <a:ext cx="2474806" cy="2357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758524" y="2539965"/>
            <a:ext cx="6192688" cy="461665"/>
          </a:xfrm>
          <a:prstGeom prst="rect">
            <a:avLst/>
          </a:prstGeom>
        </p:spPr>
        <p:txBody>
          <a:bodyPr wrap="square">
            <a:spAutoFit/>
          </a:bodyPr>
          <a:lstStyle/>
          <a:p>
            <a:pPr algn="ctr"/>
            <a:r>
              <a:rPr lang="en-GB" sz="1200" dirty="0">
                <a:latin typeface="Times New Roman" panose="02020603050405020304" pitchFamily="18" charset="0"/>
                <a:cs typeface="Times New Roman" panose="02020603050405020304" pitchFamily="18" charset="0"/>
              </a:rPr>
              <a:t>http://</a:t>
            </a:r>
            <a:r>
              <a:rPr lang="en-GB" sz="1200" dirty="0" smtClean="0">
                <a:latin typeface="Times New Roman" panose="02020603050405020304" pitchFamily="18" charset="0"/>
                <a:cs typeface="Times New Roman" panose="02020603050405020304" pitchFamily="18" charset="0"/>
              </a:rPr>
              <a:t>dr-fregnacq-olivier.chirurgiens-dentistes.fr/infos-patient/les-pathologies-dentaires/maux-de-tetes-migraines-nuque-raide-usures-dentaires-bruxisme-le-nti-tss</a:t>
            </a:r>
            <a:endParaRPr lang="en-GB" sz="12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27412" y="-50800"/>
            <a:ext cx="12164587" cy="7294305"/>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traitements</a:t>
            </a:r>
          </a:p>
          <a:p>
            <a:pPr algn="just">
              <a:lnSpc>
                <a:spcPct val="150000"/>
              </a:lnSpc>
            </a:pPr>
            <a:r>
              <a:rPr lang="fr-FR" sz="2400" b="1" dirty="0">
                <a:solidFill>
                  <a:schemeClr val="accent2"/>
                </a:solidFill>
                <a:latin typeface="Trebuchet MS" panose="020B0603020202020204" pitchFamily="34" charset="0"/>
              </a:rPr>
              <a:t>3.1.7.4. Approche odontologique: </a:t>
            </a:r>
          </a:p>
          <a:p>
            <a:pPr marL="342900" indent="-342900" algn="just">
              <a:lnSpc>
                <a:spcPct val="150000"/>
              </a:lnSpc>
              <a:buFont typeface="Wingdings" panose="05000000000000000000" pitchFamily="2" charset="2"/>
              <a:buChar char="Ø"/>
            </a:pPr>
            <a:r>
              <a:rPr lang="fr-FR" sz="2400" b="1" dirty="0">
                <a:latin typeface="Trebuchet MS" panose="020B0603020202020204" pitchFamily="34" charset="0"/>
              </a:rPr>
              <a:t>Approche dentaire non </a:t>
            </a:r>
            <a:r>
              <a:rPr lang="fr-FR" sz="2400" b="1" dirty="0" smtClean="0">
                <a:latin typeface="Trebuchet MS" panose="020B0603020202020204" pitchFamily="34" charset="0"/>
              </a:rPr>
              <a:t>invasive</a:t>
            </a:r>
          </a:p>
          <a:p>
            <a:pPr algn="just">
              <a:lnSpc>
                <a:spcPct val="150000"/>
              </a:lnSpc>
            </a:pPr>
            <a:r>
              <a:rPr lang="fr-FR" sz="2400" dirty="0">
                <a:latin typeface="Trebuchet MS" panose="020B0603020202020204" pitchFamily="34" charset="0"/>
              </a:rPr>
              <a:t> *</a:t>
            </a:r>
            <a:r>
              <a:rPr lang="fr-FR" sz="2400" b="1" dirty="0">
                <a:latin typeface="Trebuchet MS" panose="020B0603020202020204" pitchFamily="34" charset="0"/>
              </a:rPr>
              <a:t>Le système NTI-</a:t>
            </a:r>
            <a:r>
              <a:rPr lang="fr-FR" sz="2400" b="1" dirty="0" err="1">
                <a:latin typeface="Trebuchet MS" panose="020B0603020202020204" pitchFamily="34" charset="0"/>
              </a:rPr>
              <a:t>tss</a:t>
            </a:r>
            <a:r>
              <a:rPr lang="fr-FR" sz="2400" b="1" dirty="0">
                <a:latin typeface="Trebuchet MS" panose="020B0603020202020204" pitchFamily="34" charset="0"/>
              </a:rPr>
              <a:t>:</a:t>
            </a:r>
          </a:p>
          <a:p>
            <a:pPr algn="just">
              <a:lnSpc>
                <a:spcPct val="150000"/>
              </a:lnSpc>
            </a:pPr>
            <a:r>
              <a:rPr lang="fr-FR" sz="2400" dirty="0">
                <a:latin typeface="Trebuchet MS" panose="020B0603020202020204" pitchFamily="34" charset="0"/>
              </a:rPr>
              <a:t>Le système NTI-</a:t>
            </a:r>
            <a:r>
              <a:rPr lang="fr-FR" sz="2400" dirty="0" err="1">
                <a:latin typeface="Trebuchet MS" panose="020B0603020202020204" pitchFamily="34" charset="0"/>
              </a:rPr>
              <a:t>tss</a:t>
            </a:r>
            <a:r>
              <a:rPr lang="fr-FR" sz="2400" dirty="0">
                <a:latin typeface="Trebuchet MS" panose="020B0603020202020204" pitchFamily="34" charset="0"/>
              </a:rPr>
              <a:t> (Nociceptive </a:t>
            </a:r>
            <a:r>
              <a:rPr lang="fr-FR" sz="2400" dirty="0" err="1">
                <a:latin typeface="Trebuchet MS" panose="020B0603020202020204" pitchFamily="34" charset="0"/>
              </a:rPr>
              <a:t>Trigeminal</a:t>
            </a:r>
            <a:r>
              <a:rPr lang="fr-FR" sz="2400" dirty="0">
                <a:latin typeface="Trebuchet MS" panose="020B0603020202020204" pitchFamily="34" charset="0"/>
              </a:rPr>
              <a:t> Inhibition-Tension Suppression System) est une </a:t>
            </a:r>
            <a:r>
              <a:rPr lang="fr-FR" sz="2400" b="1" dirty="0">
                <a:latin typeface="Trebuchet MS" panose="020B0603020202020204" pitchFamily="34" charset="0"/>
              </a:rPr>
              <a:t>solution alternative à la gouttière occlusale. </a:t>
            </a:r>
            <a:endParaRPr lang="fr-FR" sz="2400" b="1" dirty="0" smtClean="0">
              <a:latin typeface="Trebuchet MS" panose="020B0603020202020204" pitchFamily="34" charset="0"/>
            </a:endParaRPr>
          </a:p>
          <a:p>
            <a:pPr algn="just">
              <a:lnSpc>
                <a:spcPct val="150000"/>
              </a:lnSpc>
            </a:pPr>
            <a:endParaRPr lang="fr-FR" sz="2400" b="1" dirty="0">
              <a:latin typeface="Trebuchet MS" panose="020B0603020202020204" pitchFamily="34" charset="0"/>
            </a:endParaRPr>
          </a:p>
          <a:p>
            <a:pPr algn="just">
              <a:lnSpc>
                <a:spcPct val="150000"/>
              </a:lnSpc>
              <a:buFont typeface="Wingdings" panose="05000000000000000000" pitchFamily="2" charset="2"/>
              <a:buChar char="Ø"/>
            </a:pPr>
            <a:r>
              <a:rPr lang="fr-FR" sz="2400" b="1" dirty="0">
                <a:latin typeface="Trebuchet MS" panose="020B0603020202020204" pitchFamily="34" charset="0"/>
              </a:rPr>
              <a:t>Approche dentaire irréversible: </a:t>
            </a:r>
          </a:p>
          <a:p>
            <a:pPr algn="just">
              <a:lnSpc>
                <a:spcPct val="150000"/>
              </a:lnSpc>
            </a:pPr>
            <a:r>
              <a:rPr lang="fr-FR" sz="2400" b="1" dirty="0">
                <a:latin typeface="Trebuchet MS" panose="020B0603020202020204" pitchFamily="34" charset="0"/>
              </a:rPr>
              <a:t>*Soustractive: Meulage </a:t>
            </a:r>
            <a:r>
              <a:rPr lang="fr-FR" sz="2400" b="1" dirty="0">
                <a:latin typeface="Trebuchet MS" panose="020B0603020202020204" pitchFamily="34" charset="0"/>
                <a:sym typeface="Wingdings" pitchFamily="2" charset="2"/>
              </a:rPr>
              <a:t>(technique délaissée)</a:t>
            </a:r>
            <a:endParaRPr lang="fr-FR" sz="2400" b="1" dirty="0">
              <a:latin typeface="Trebuchet MS" panose="020B0603020202020204" pitchFamily="34" charset="0"/>
            </a:endParaRPr>
          </a:p>
          <a:p>
            <a:pPr algn="just">
              <a:lnSpc>
                <a:spcPct val="150000"/>
              </a:lnSpc>
            </a:pPr>
            <a:r>
              <a:rPr lang="fr-FR" sz="2400" dirty="0">
                <a:latin typeface="Trebuchet MS" panose="020B0603020202020204" pitchFamily="34" charset="0"/>
              </a:rPr>
              <a:t>Si la destruction est peu importante</a:t>
            </a:r>
          </a:p>
          <a:p>
            <a:pPr algn="just">
              <a:lnSpc>
                <a:spcPct val="150000"/>
              </a:lnSpc>
            </a:pPr>
            <a:endParaRPr lang="fr-FR" sz="2400" b="1" dirty="0">
              <a:latin typeface="Trebuchet MS" panose="020B0603020202020204" pitchFamily="34" charset="0"/>
            </a:endParaRPr>
          </a:p>
          <a:p>
            <a:pPr algn="just">
              <a:lnSpc>
                <a:spcPct val="150000"/>
              </a:lnSpc>
            </a:pPr>
            <a:endParaRPr lang="fr-FR" sz="2400" b="1" dirty="0">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4192953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pPr/>
              <a:t>35</a:t>
            </a:fld>
            <a:endParaRPr lang="en-US" dirty="0"/>
          </a:p>
        </p:txBody>
      </p:sp>
      <p:sp>
        <p:nvSpPr>
          <p:cNvPr id="6" name="Rectangle 5"/>
          <p:cNvSpPr/>
          <p:nvPr/>
        </p:nvSpPr>
        <p:spPr>
          <a:xfrm>
            <a:off x="25400" y="33864"/>
            <a:ext cx="12166600" cy="8313430"/>
          </a:xfrm>
          <a:prstGeom prst="rect">
            <a:avLst/>
          </a:prstGeom>
        </p:spPr>
        <p:txBody>
          <a:bodyPr wrap="square">
            <a:spAutoFit/>
          </a:bodyPr>
          <a:lstStyle/>
          <a:p>
            <a:pPr lvl="0" algn="just"/>
            <a:r>
              <a:rPr lang="fr-FR" sz="2400" b="1" dirty="0">
                <a:solidFill>
                  <a:srgbClr val="C00000"/>
                </a:solidFill>
                <a:latin typeface="Trebuchet MS" panose="020B0603020202020204" pitchFamily="34" charset="0"/>
              </a:rPr>
              <a:t>3. LES DIFFÉRENTES PARAFONCTIONS</a:t>
            </a:r>
          </a:p>
          <a:p>
            <a:pPr algn="just"/>
            <a:r>
              <a:rPr lang="fr-FR" sz="2400" b="1" dirty="0">
                <a:solidFill>
                  <a:srgbClr val="00B0F0"/>
                </a:solidFill>
                <a:latin typeface="Trebuchet MS" panose="020B0603020202020204" pitchFamily="34" charset="0"/>
              </a:rPr>
              <a:t>3.1. Le bruxisme:</a:t>
            </a:r>
            <a:r>
              <a:rPr lang="fr-FR" sz="2400" b="1" dirty="0">
                <a:solidFill>
                  <a:srgbClr val="C00000"/>
                </a:solidFill>
                <a:latin typeface="Trebuchet MS" panose="020B0603020202020204" pitchFamily="34" charset="0"/>
              </a:rPr>
              <a:t> </a:t>
            </a:r>
          </a:p>
          <a:p>
            <a:pPr algn="just"/>
            <a:r>
              <a:rPr lang="fr-FR" sz="2400" b="1" dirty="0">
                <a:solidFill>
                  <a:srgbClr val="7030A0"/>
                </a:solidFill>
                <a:latin typeface="Trebuchet MS"/>
                <a:ea typeface="Cambria Math" pitchFamily="18" charset="0"/>
              </a:rPr>
              <a:t>3.1.7. Les traitements</a:t>
            </a:r>
          </a:p>
          <a:p>
            <a:pPr algn="just"/>
            <a:r>
              <a:rPr lang="fr-FR" sz="2400" b="1" dirty="0">
                <a:solidFill>
                  <a:schemeClr val="accent2"/>
                </a:solidFill>
                <a:latin typeface="Trebuchet MS" panose="020B0603020202020204" pitchFamily="34" charset="0"/>
              </a:rPr>
              <a:t>3.1.7.4. Approche odontologique: </a:t>
            </a:r>
            <a:endParaRPr lang="fr-FR" sz="2400" b="1" dirty="0" smtClean="0">
              <a:solidFill>
                <a:schemeClr val="accent2"/>
              </a:solidFill>
              <a:latin typeface="Trebuchet MS" panose="020B0603020202020204" pitchFamily="34" charset="0"/>
            </a:endParaRPr>
          </a:p>
          <a:p>
            <a:pPr marL="342900" indent="-342900" algn="just">
              <a:buFont typeface="Wingdings" panose="05000000000000000000" pitchFamily="2" charset="2"/>
              <a:buChar char="Ø"/>
            </a:pPr>
            <a:r>
              <a:rPr lang="fr-FR" sz="2400" b="1" dirty="0">
                <a:latin typeface="Trebuchet MS" panose="020B0603020202020204" pitchFamily="34" charset="0"/>
              </a:rPr>
              <a:t>Approche dentaire irréversible: </a:t>
            </a:r>
            <a:endParaRPr lang="fr-FR" sz="2400" b="1" dirty="0" smtClean="0">
              <a:latin typeface="Trebuchet MS" panose="020B0603020202020204" pitchFamily="34" charset="0"/>
            </a:endParaRPr>
          </a:p>
          <a:p>
            <a:pPr algn="just">
              <a:lnSpc>
                <a:spcPct val="150000"/>
              </a:lnSpc>
            </a:pPr>
            <a:r>
              <a:rPr lang="fr-FR" sz="2400" b="1" dirty="0">
                <a:latin typeface="Trebuchet MS" panose="020B0603020202020204" pitchFamily="34" charset="0"/>
              </a:rPr>
              <a:t>*Additive</a:t>
            </a:r>
            <a:r>
              <a:rPr lang="fr-FR" sz="2400" b="1" dirty="0" smtClean="0">
                <a:latin typeface="Trebuchet MS" panose="020B0603020202020204" pitchFamily="34" charset="0"/>
              </a:rPr>
              <a:t>: </a:t>
            </a:r>
            <a:r>
              <a:rPr lang="fr-FR" sz="2400" dirty="0" smtClean="0">
                <a:latin typeface="Trebuchet MS" panose="020B0603020202020204" pitchFamily="34" charset="0"/>
              </a:rPr>
              <a:t>L’objectif </a:t>
            </a:r>
            <a:r>
              <a:rPr lang="fr-FR" sz="2400" dirty="0">
                <a:latin typeface="Trebuchet MS" panose="020B0603020202020204" pitchFamily="34" charset="0"/>
              </a:rPr>
              <a:t>des thérapeutiques restauratrices est double : </a:t>
            </a:r>
          </a:p>
          <a:p>
            <a:pPr algn="just">
              <a:lnSpc>
                <a:spcPct val="114000"/>
              </a:lnSpc>
            </a:pPr>
            <a:r>
              <a:rPr lang="fr-FR" sz="2400" dirty="0">
                <a:latin typeface="Trebuchet MS" panose="020B0603020202020204" pitchFamily="34" charset="0"/>
              </a:rPr>
              <a:t>    - Réhabiliter les pertes de substances dentaires.</a:t>
            </a:r>
          </a:p>
          <a:p>
            <a:pPr algn="just">
              <a:lnSpc>
                <a:spcPct val="114000"/>
              </a:lnSpc>
            </a:pPr>
            <a:r>
              <a:rPr lang="fr-FR" sz="2400" dirty="0">
                <a:latin typeface="Trebuchet MS" panose="020B0603020202020204" pitchFamily="34" charset="0"/>
              </a:rPr>
              <a:t>    - Répartir les forces occlusales de manière équilibrée sur toute l’arcade dentaire .</a:t>
            </a:r>
          </a:p>
          <a:p>
            <a:pPr algn="just">
              <a:lnSpc>
                <a:spcPct val="114000"/>
              </a:lnSpc>
            </a:pPr>
            <a:r>
              <a:rPr lang="fr-FR" sz="2400" b="1" dirty="0">
                <a:latin typeface="Trebuchet MS" panose="020B0603020202020204" pitchFamily="34" charset="0"/>
              </a:rPr>
              <a:t> - Restaurations par techniques adhésives</a:t>
            </a:r>
          </a:p>
          <a:p>
            <a:pPr algn="just">
              <a:lnSpc>
                <a:spcPct val="114000"/>
              </a:lnSpc>
            </a:pPr>
            <a:r>
              <a:rPr lang="fr-FR" sz="2400" b="1" dirty="0" smtClean="0">
                <a:latin typeface="Trebuchet MS" panose="020B0603020202020204" pitchFamily="34" charset="0"/>
              </a:rPr>
              <a:t>- Restaurations prothétiques</a:t>
            </a:r>
          </a:p>
          <a:p>
            <a:pPr algn="just"/>
            <a:endParaRPr lang="fr-FR" sz="2400" b="1" dirty="0" smtClean="0">
              <a:solidFill>
                <a:schemeClr val="accent2"/>
              </a:solidFill>
              <a:latin typeface="Trebuchet MS" panose="020B0603020202020204" pitchFamily="34" charset="0"/>
            </a:endParaRPr>
          </a:p>
          <a:p>
            <a:pPr algn="just">
              <a:lnSpc>
                <a:spcPct val="114000"/>
              </a:lnSpc>
            </a:pPr>
            <a:r>
              <a:rPr lang="fr-FR" sz="2400" b="1" dirty="0" smtClean="0">
                <a:solidFill>
                  <a:schemeClr val="accent2"/>
                </a:solidFill>
                <a:latin typeface="Trebuchet MS" panose="020B0603020202020204" pitchFamily="34" charset="0"/>
              </a:rPr>
              <a:t>3.1.7.5</a:t>
            </a:r>
            <a:r>
              <a:rPr lang="fr-FR" sz="2400" b="1" dirty="0">
                <a:solidFill>
                  <a:schemeClr val="accent2"/>
                </a:solidFill>
                <a:latin typeface="Trebuchet MS" panose="020B0603020202020204" pitchFamily="34" charset="0"/>
              </a:rPr>
              <a:t>. Traitement du bruxisme de l’enfant      </a:t>
            </a:r>
          </a:p>
          <a:p>
            <a:pPr algn="just">
              <a:lnSpc>
                <a:spcPct val="114000"/>
              </a:lnSpc>
            </a:pPr>
            <a:r>
              <a:rPr lang="fr-FR" sz="2400" dirty="0">
                <a:latin typeface="Trebuchet MS" panose="020B0603020202020204" pitchFamily="34" charset="0"/>
              </a:rPr>
              <a:t>Il disparaît généralement spontanément à l'adolescence. Il n'est donc pas question, à cet âge, de toucher à une dentition en pleine évolution ni de prescrire des anxiolytiques. Une discussion avec l'enfant et sa famille sur les causes possibles de stress et des exercices de relaxation peuvent aider dans certains cas.</a:t>
            </a:r>
          </a:p>
          <a:p>
            <a:pPr algn="just">
              <a:lnSpc>
                <a:spcPct val="150000"/>
              </a:lnSpc>
            </a:pPr>
            <a:endParaRPr lang="fr-FR" sz="2400" b="1" dirty="0">
              <a:latin typeface="Trebuchet MS" panose="020B0603020202020204" pitchFamily="34" charset="0"/>
            </a:endParaRPr>
          </a:p>
          <a:p>
            <a:pPr algn="just"/>
            <a:endParaRPr lang="fr-FR" sz="2400" b="1" dirty="0">
              <a:latin typeface="Trebuchet MS" panose="020B0603020202020204" pitchFamily="34" charset="0"/>
            </a:endParaRPr>
          </a:p>
          <a:p>
            <a:pPr algn="just"/>
            <a:endParaRPr lang="fr-FR" sz="2400" b="1" dirty="0" smtClean="0">
              <a:solidFill>
                <a:schemeClr val="accent2"/>
              </a:solidFill>
              <a:latin typeface="Trebuchet MS" panose="020B0603020202020204" pitchFamily="34" charset="0"/>
            </a:endParaRPr>
          </a:p>
          <a:p>
            <a:pPr algn="just"/>
            <a:endParaRPr lang="fr-FR" sz="2400" b="1" dirty="0">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569785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12572" y="152724"/>
            <a:ext cx="11879428" cy="6705276"/>
          </a:xfrm>
        </p:spPr>
        <p:txBody>
          <a:bodyPr>
            <a:noAutofit/>
          </a:bodyPr>
          <a:lstStyle/>
          <a:p>
            <a:pPr marL="0" indent="0" algn="just">
              <a:lnSpc>
                <a:spcPct val="150000"/>
              </a:lnSpc>
              <a:spcBef>
                <a:spcPts val="0"/>
              </a:spcBef>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a:solidFill>
                  <a:srgbClr val="00B0F0"/>
                </a:solidFill>
                <a:latin typeface="Trebuchet MS" panose="020B0603020202020204" pitchFamily="34" charset="0"/>
              </a:rPr>
              <a:t>3.2. Les névroses</a:t>
            </a:r>
          </a:p>
          <a:p>
            <a:pPr marL="0" indent="0" algn="just">
              <a:lnSpc>
                <a:spcPct val="150000"/>
              </a:lnSpc>
              <a:spcBef>
                <a:spcPts val="0"/>
              </a:spcBef>
              <a:buNone/>
            </a:pPr>
            <a:r>
              <a:rPr lang="fr-FR" sz="2400" b="1" dirty="0" smtClean="0">
                <a:solidFill>
                  <a:srgbClr val="7030A0"/>
                </a:solidFill>
                <a:latin typeface="Trebuchet MS" panose="020B0603020202020204" pitchFamily="34" charset="0"/>
              </a:rPr>
              <a:t>3.2.1</a:t>
            </a:r>
            <a:r>
              <a:rPr lang="fr-FR" sz="2400" b="1" dirty="0">
                <a:solidFill>
                  <a:srgbClr val="7030A0"/>
                </a:solidFill>
                <a:latin typeface="Trebuchet MS" panose="020B0603020202020204" pitchFamily="34" charset="0"/>
              </a:rPr>
              <a:t>. Pulsion linguale:</a:t>
            </a:r>
          </a:p>
          <a:p>
            <a:pPr marL="0" indent="0" algn="just">
              <a:lnSpc>
                <a:spcPct val="150000"/>
              </a:lnSpc>
              <a:spcBef>
                <a:spcPts val="0"/>
              </a:spcBef>
              <a:buNone/>
            </a:pPr>
            <a:r>
              <a:rPr lang="fr-FR" sz="2400" b="1" dirty="0">
                <a:solidFill>
                  <a:schemeClr val="accent2">
                    <a:lumMod val="75000"/>
                  </a:schemeClr>
                </a:solidFill>
                <a:latin typeface="Trebuchet MS" panose="020B0603020202020204" pitchFamily="34" charset="0"/>
              </a:rPr>
              <a:t>3</a:t>
            </a:r>
            <a:r>
              <a:rPr lang="fr-FR" sz="2400" b="1" dirty="0" smtClean="0">
                <a:solidFill>
                  <a:schemeClr val="accent2">
                    <a:lumMod val="75000"/>
                  </a:schemeClr>
                </a:solidFill>
                <a:latin typeface="Trebuchet MS" panose="020B0603020202020204" pitchFamily="34" charset="0"/>
              </a:rPr>
              <a:t>.2.1.1</a:t>
            </a:r>
            <a:r>
              <a:rPr lang="fr-FR" sz="2400" b="1" dirty="0">
                <a:solidFill>
                  <a:schemeClr val="accent2">
                    <a:lumMod val="75000"/>
                  </a:schemeClr>
                </a:solidFill>
                <a:latin typeface="Trebuchet MS" panose="020B0603020202020204" pitchFamily="34" charset="0"/>
              </a:rPr>
              <a:t>. </a:t>
            </a:r>
            <a:r>
              <a:rPr lang="fr-FR" sz="2400" b="1" dirty="0" smtClean="0">
                <a:solidFill>
                  <a:schemeClr val="accent2">
                    <a:lumMod val="75000"/>
                  </a:schemeClr>
                </a:solidFill>
                <a:latin typeface="Trebuchet MS" panose="020B0603020202020204" pitchFamily="34" charset="0"/>
              </a:rPr>
              <a:t>Description:</a:t>
            </a:r>
            <a:endParaRPr lang="fr-FR" sz="2400" b="1" dirty="0">
              <a:solidFill>
                <a:schemeClr val="accent2">
                  <a:lumMod val="75000"/>
                </a:schemeClr>
              </a:solidFill>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  Est </a:t>
            </a:r>
            <a:r>
              <a:rPr lang="fr-FR" sz="2400" dirty="0">
                <a:latin typeface="Trebuchet MS" panose="020B0603020202020204" pitchFamily="34" charset="0"/>
              </a:rPr>
              <a:t>le </a:t>
            </a:r>
            <a:r>
              <a:rPr lang="fr-FR" sz="2400" dirty="0" smtClean="0">
                <a:latin typeface="Trebuchet MS" panose="020B0603020202020204" pitchFamily="34" charset="0"/>
              </a:rPr>
              <a:t>mouvement du </a:t>
            </a:r>
            <a:r>
              <a:rPr lang="fr-FR" sz="2400" dirty="0">
                <a:latin typeface="Trebuchet MS" panose="020B0603020202020204" pitchFamily="34" charset="0"/>
              </a:rPr>
              <a:t>bout </a:t>
            </a:r>
            <a:r>
              <a:rPr lang="fr-FR" sz="2400" dirty="0" smtClean="0">
                <a:latin typeface="Trebuchet MS" panose="020B0603020202020204" pitchFamily="34" charset="0"/>
              </a:rPr>
              <a:t>de la </a:t>
            </a:r>
            <a:r>
              <a:rPr lang="fr-FR" sz="2400" dirty="0">
                <a:latin typeface="Trebuchet MS" panose="020B0603020202020204" pitchFamily="34" charset="0"/>
              </a:rPr>
              <a:t>langue  vers l'avant </a:t>
            </a:r>
            <a:r>
              <a:rPr lang="fr-FR" sz="2400" dirty="0" smtClean="0">
                <a:latin typeface="Trebuchet MS" panose="020B0603020202020204" pitchFamily="34" charset="0"/>
              </a:rPr>
              <a:t>pour </a:t>
            </a:r>
            <a:r>
              <a:rPr lang="fr-FR" sz="2400" dirty="0">
                <a:latin typeface="Trebuchet MS" panose="020B0603020202020204" pitchFamily="34" charset="0"/>
              </a:rPr>
              <a:t>rencontrer la lèvre inférieure pendant la déglutition et </a:t>
            </a:r>
            <a:r>
              <a:rPr lang="fr-FR" sz="2400" dirty="0" smtClean="0">
                <a:latin typeface="Trebuchet MS" panose="020B0603020202020204" pitchFamily="34" charset="0"/>
              </a:rPr>
              <a:t>la </a:t>
            </a:r>
            <a:r>
              <a:rPr lang="fr-FR" sz="2400" dirty="0" smtClean="0">
                <a:latin typeface="Trebuchet MS" panose="020B0603020202020204" pitchFamily="34" charset="0"/>
              </a:rPr>
              <a:t>parole; la </a:t>
            </a:r>
            <a:r>
              <a:rPr lang="fr-FR" sz="2400" dirty="0">
                <a:latin typeface="Trebuchet MS" panose="020B0603020202020204" pitchFamily="34" charset="0"/>
              </a:rPr>
              <a:t>langue se trouve </a:t>
            </a:r>
            <a:r>
              <a:rPr lang="fr-FR" sz="2400" dirty="0" smtClean="0">
                <a:latin typeface="Trebuchet MS" panose="020B0603020202020204" pitchFamily="34" charset="0"/>
              </a:rPr>
              <a:t> en inter-dentaire </a:t>
            </a:r>
            <a:r>
              <a:rPr lang="fr-FR" sz="2400" b="1" dirty="0" smtClean="0">
                <a:solidFill>
                  <a:schemeClr val="accent2">
                    <a:lumMod val="75000"/>
                  </a:schemeClr>
                </a:solidFill>
                <a:latin typeface="Trebuchet MS" panose="020B0603020202020204" pitchFamily="34" charset="0"/>
              </a:rPr>
              <a:t>3.2.1.2</a:t>
            </a:r>
            <a:r>
              <a:rPr lang="fr-FR" sz="2400" b="1" dirty="0">
                <a:solidFill>
                  <a:schemeClr val="accent2">
                    <a:lumMod val="75000"/>
                  </a:schemeClr>
                </a:solidFill>
                <a:latin typeface="Trebuchet MS" panose="020B0603020202020204" pitchFamily="34" charset="0"/>
              </a:rPr>
              <a:t>. Étiologies</a:t>
            </a:r>
          </a:p>
          <a:p>
            <a:pPr marL="0" indent="0" algn="just">
              <a:lnSpc>
                <a:spcPct val="150000"/>
              </a:lnSpc>
              <a:spcBef>
                <a:spcPts val="0"/>
              </a:spcBef>
              <a:buNone/>
            </a:pPr>
            <a:r>
              <a:rPr lang="fr-FR" sz="2400" dirty="0">
                <a:latin typeface="Trebuchet MS" panose="020B0603020202020204" pitchFamily="34" charset="0"/>
              </a:rPr>
              <a:t>-Infection des voies respiratoires supérieures</a:t>
            </a:r>
          </a:p>
          <a:p>
            <a:pPr marL="0" indent="0" algn="just">
              <a:lnSpc>
                <a:spcPct val="150000"/>
              </a:lnSpc>
              <a:spcBef>
                <a:spcPts val="0"/>
              </a:spcBef>
              <a:buNone/>
            </a:pPr>
            <a:r>
              <a:rPr lang="fr-FR" sz="2400" dirty="0">
                <a:latin typeface="Trebuchet MS" panose="020B0603020202020204" pitchFamily="34" charset="0"/>
              </a:rPr>
              <a:t>-Perturbation neurologique</a:t>
            </a:r>
          </a:p>
          <a:p>
            <a:pPr marL="0" indent="0" algn="just">
              <a:lnSpc>
                <a:spcPct val="150000"/>
              </a:lnSpc>
              <a:spcBef>
                <a:spcPts val="0"/>
              </a:spcBef>
              <a:buNone/>
            </a:pPr>
            <a:r>
              <a:rPr lang="fr-FR" sz="2400" dirty="0">
                <a:latin typeface="Trebuchet MS" panose="020B0603020202020204" pitchFamily="34" charset="0"/>
              </a:rPr>
              <a:t>-L'adaptabilité fonctionnelle au changement transitoire dans l'anatomie</a:t>
            </a:r>
          </a:p>
          <a:p>
            <a:pPr marL="0" indent="0" algn="just">
              <a:lnSpc>
                <a:spcPct val="150000"/>
              </a:lnSpc>
              <a:spcBef>
                <a:spcPts val="0"/>
              </a:spcBef>
              <a:buNone/>
            </a:pPr>
            <a:r>
              <a:rPr lang="fr-FR" sz="2400" dirty="0">
                <a:latin typeface="Trebuchet MS" panose="020B0603020202020204" pitchFamily="34" charset="0"/>
              </a:rPr>
              <a:t>-Induite due à d'autres habitudes orales</a:t>
            </a:r>
          </a:p>
          <a:p>
            <a:pPr marL="0" indent="0" algn="just">
              <a:lnSpc>
                <a:spcPct val="150000"/>
              </a:lnSpc>
              <a:spcBef>
                <a:spcPts val="0"/>
              </a:spcBef>
              <a:buNone/>
            </a:pPr>
            <a:r>
              <a:rPr lang="fr-FR" sz="2400" dirty="0">
                <a:latin typeface="Trebuchet MS" panose="020B0603020202020204" pitchFamily="34" charset="0"/>
              </a:rPr>
              <a:t>-Taille de la </a:t>
            </a:r>
            <a:r>
              <a:rPr lang="fr-FR" sz="2400" dirty="0" smtClean="0">
                <a:latin typeface="Trebuchet MS" panose="020B0603020202020204" pitchFamily="34" charset="0"/>
              </a:rPr>
              <a:t>langue et aussi -</a:t>
            </a:r>
            <a:r>
              <a:rPr lang="fr-FR" sz="2400" dirty="0">
                <a:latin typeface="Trebuchet MS" panose="020B0603020202020204" pitchFamily="34" charset="0"/>
              </a:rPr>
              <a:t>Héréditaire</a:t>
            </a:r>
          </a:p>
          <a:p>
            <a:pPr marL="0" indent="0" algn="just">
              <a:lnSpc>
                <a:spcPct val="200000"/>
              </a:lnSpc>
              <a:spcBef>
                <a:spcPts val="0"/>
              </a:spcBef>
              <a:buNone/>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36</a:t>
            </a:fld>
            <a:endParaRPr lang="fr-FR"/>
          </a:p>
        </p:txBody>
      </p:sp>
      <p:sp>
        <p:nvSpPr>
          <p:cNvPr id="6" name="Titre 1"/>
          <p:cNvSpPr>
            <a:spLocks noGrp="1"/>
          </p:cNvSpPr>
          <p:nvPr/>
        </p:nvSpPr>
        <p:spPr>
          <a:xfrm>
            <a:off x="1234689" y="60162"/>
            <a:ext cx="10072965"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C00000"/>
                </a:solidFill>
                <a:latin typeface="+mn-lt"/>
                <a:ea typeface="Cambria Math" pitchFamily="18" charset="0"/>
              </a:rPr>
              <a:t> </a:t>
            </a:r>
            <a:endParaRPr lang="fr-FR" sz="2400" dirty="0">
              <a:solidFill>
                <a:srgbClr val="C00000"/>
              </a:solidFill>
              <a:latin typeface="Trebuchet MS" panose="020B0603020202020204" pitchFamily="34" charset="0"/>
            </a:endParaRPr>
          </a:p>
        </p:txBody>
      </p:sp>
      <p:pic>
        <p:nvPicPr>
          <p:cNvPr id="7" name="Picture 2" descr="C:\Users\jj\Desktop\shinz community\tongue thrusting\teen-adult-tongue-thrust.jpg"/>
          <p:cNvPicPr>
            <a:picLocks noChangeAspect="1" noChangeArrowheads="1"/>
          </p:cNvPicPr>
          <p:nvPr/>
        </p:nvPicPr>
        <p:blipFill>
          <a:blip r:embed="rId2"/>
          <a:srcRect/>
          <a:stretch>
            <a:fillRect/>
          </a:stretch>
        </p:blipFill>
        <p:spPr bwMode="auto">
          <a:xfrm>
            <a:off x="7701755" y="160649"/>
            <a:ext cx="4095252" cy="2238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8226777" y="2411052"/>
            <a:ext cx="3289427" cy="276999"/>
          </a:xfrm>
          <a:prstGeom prst="rect">
            <a:avLst/>
          </a:prstGeom>
        </p:spPr>
        <p:txBody>
          <a:bodyPr wrap="none">
            <a:spAutoFit/>
          </a:bodyPr>
          <a:lstStyle/>
          <a:p>
            <a:r>
              <a:rPr lang="fr-FR" sz="1200" u="sng" dirty="0">
                <a:latin typeface="Trebuchet MS" panose="020B0603020202020204" pitchFamily="34" charset="0"/>
                <a:hlinkClick r:id="rId3"/>
              </a:rPr>
              <a:t>http://www.seret-medecine.org/langue.htm</a:t>
            </a:r>
            <a:endParaRPr lang="fr-FR" sz="1200" dirty="0">
              <a:latin typeface="Trebuchet MS" panose="020B0603020202020204" pitchFamily="34" charset="0"/>
            </a:endParaRPr>
          </a:p>
        </p:txBody>
      </p:sp>
    </p:spTree>
    <p:extLst>
      <p:ext uri="{BB962C8B-B14F-4D97-AF65-F5344CB8AC3E}">
        <p14:creationId xmlns:p14="http://schemas.microsoft.com/office/powerpoint/2010/main" val="1059635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LI\Pictures\image035.jpg"/>
          <p:cNvPicPr>
            <a:picLocks noChangeAspect="1" noChangeArrowheads="1"/>
          </p:cNvPicPr>
          <p:nvPr/>
        </p:nvPicPr>
        <p:blipFill>
          <a:blip r:embed="rId2"/>
          <a:srcRect/>
          <a:stretch>
            <a:fillRect/>
          </a:stretch>
        </p:blipFill>
        <p:spPr bwMode="auto">
          <a:xfrm>
            <a:off x="8975645" y="73086"/>
            <a:ext cx="3181635" cy="2592000"/>
          </a:xfrm>
          <a:prstGeom prst="rect">
            <a:avLst/>
          </a:prstGeom>
          <a:ln>
            <a:noFill/>
          </a:ln>
          <a:effectLst>
            <a:outerShdw blurRad="292100" dist="139700" dir="2700000" algn="tl" rotWithShape="0">
              <a:srgbClr val="333333">
                <a:alpha val="65000"/>
              </a:srgbClr>
            </a:outerShdw>
          </a:effectLst>
        </p:spPr>
      </p:pic>
      <p:sp>
        <p:nvSpPr>
          <p:cNvPr id="4" name="Espace réservé du contenu 3"/>
          <p:cNvSpPr>
            <a:spLocks noGrp="1"/>
          </p:cNvSpPr>
          <p:nvPr>
            <p:ph idx="1"/>
          </p:nvPr>
        </p:nvSpPr>
        <p:spPr>
          <a:xfrm>
            <a:off x="192505" y="19654"/>
            <a:ext cx="11703237" cy="6858000"/>
          </a:xfrm>
        </p:spPr>
        <p:txBody>
          <a:bodyPr>
            <a:noAutofit/>
          </a:bodyPr>
          <a:lstStyle/>
          <a:p>
            <a:pPr marL="0" indent="0" algn="just">
              <a:lnSpc>
                <a:spcPct val="150000"/>
              </a:lnSpc>
              <a:spcBef>
                <a:spcPts val="0"/>
              </a:spcBef>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a:solidFill>
                  <a:srgbClr val="00B0F0"/>
                </a:solidFill>
                <a:latin typeface="Trebuchet MS" panose="020B0603020202020204" pitchFamily="34" charset="0"/>
              </a:rPr>
              <a:t>3.2. Les névroses</a:t>
            </a:r>
          </a:p>
          <a:p>
            <a:pPr marL="0" indent="0" algn="just">
              <a:lnSpc>
                <a:spcPct val="150000"/>
              </a:lnSpc>
              <a:spcBef>
                <a:spcPts val="0"/>
              </a:spcBef>
              <a:buNone/>
            </a:pPr>
            <a:r>
              <a:rPr lang="fr-FR" sz="2400" b="1" dirty="0">
                <a:solidFill>
                  <a:srgbClr val="7030A0"/>
                </a:solidFill>
                <a:latin typeface="Trebuchet MS" panose="020B0603020202020204" pitchFamily="34" charset="0"/>
              </a:rPr>
              <a:t>3.2.1. Pulsion linguale:</a:t>
            </a:r>
          </a:p>
          <a:p>
            <a:pPr marL="0" indent="0" algn="just">
              <a:lnSpc>
                <a:spcPct val="150000"/>
              </a:lnSpc>
              <a:spcBef>
                <a:spcPts val="0"/>
              </a:spcBef>
              <a:buNone/>
            </a:pPr>
            <a:r>
              <a:rPr lang="fr-FR" sz="2400" b="1" dirty="0" smtClean="0">
                <a:solidFill>
                  <a:schemeClr val="accent2">
                    <a:lumMod val="75000"/>
                  </a:schemeClr>
                </a:solidFill>
                <a:latin typeface="Trebuchet MS" panose="020B0603020202020204" pitchFamily="34" charset="0"/>
              </a:rPr>
              <a:t>3.2.1.3</a:t>
            </a:r>
            <a:r>
              <a:rPr lang="fr-FR" sz="2400" b="1" dirty="0" smtClean="0">
                <a:solidFill>
                  <a:schemeClr val="accent2">
                    <a:lumMod val="75000"/>
                  </a:schemeClr>
                </a:solidFill>
                <a:latin typeface="Trebuchet MS" panose="020B0603020202020204" pitchFamily="34" charset="0"/>
              </a:rPr>
              <a:t>. </a:t>
            </a:r>
            <a:r>
              <a:rPr lang="fr-FR" sz="2400" b="1" dirty="0" smtClean="0">
                <a:solidFill>
                  <a:schemeClr val="accent2">
                    <a:lumMod val="75000"/>
                  </a:schemeClr>
                </a:solidFill>
                <a:latin typeface="Trebuchet MS" panose="020B0603020202020204" pitchFamily="34" charset="0"/>
              </a:rPr>
              <a:t>Conséquences: </a:t>
            </a:r>
            <a:r>
              <a:rPr lang="fr-FR" sz="2400" dirty="0" smtClean="0">
                <a:latin typeface="Trebuchet MS" panose="020B0603020202020204" pitchFamily="34" charset="0"/>
              </a:rPr>
              <a:t>Cette </a:t>
            </a:r>
            <a:r>
              <a:rPr lang="fr-FR" sz="2400" dirty="0">
                <a:latin typeface="Trebuchet MS" panose="020B0603020202020204" pitchFamily="34" charset="0"/>
              </a:rPr>
              <a:t>posture </a:t>
            </a:r>
            <a:r>
              <a:rPr lang="fr-FR" sz="2400" dirty="0" smtClean="0">
                <a:latin typeface="Trebuchet MS" panose="020B0603020202020204" pitchFamily="34" charset="0"/>
              </a:rPr>
              <a:t>pathologique </a:t>
            </a:r>
            <a:r>
              <a:rPr lang="fr-FR" sz="2400" dirty="0">
                <a:latin typeface="Trebuchet MS" panose="020B0603020202020204" pitchFamily="34" charset="0"/>
              </a:rPr>
              <a:t>peut être </a:t>
            </a:r>
            <a:r>
              <a:rPr lang="fr-FR" sz="2400" dirty="0">
                <a:solidFill>
                  <a:schemeClr val="bg1"/>
                </a:solidFill>
                <a:latin typeface="Trebuchet MS" panose="020B0603020202020204" pitchFamily="34" charset="0"/>
              </a:rPr>
              <a:t>responsable :</a:t>
            </a:r>
          </a:p>
          <a:p>
            <a:pPr marL="0" indent="0" algn="just">
              <a:lnSpc>
                <a:spcPct val="150000"/>
              </a:lnSpc>
              <a:spcBef>
                <a:spcPts val="0"/>
              </a:spcBef>
              <a:buFont typeface="Wingdings" panose="05000000000000000000" pitchFamily="2" charset="2"/>
              <a:buChar char="Ø"/>
            </a:pPr>
            <a:r>
              <a:rPr lang="fr-FR" sz="2400" b="1" dirty="0" smtClean="0">
                <a:latin typeface="Trebuchet MS" panose="020B0603020202020204" pitchFamily="34" charset="0"/>
              </a:rPr>
              <a:t>D'une </a:t>
            </a:r>
            <a:r>
              <a:rPr lang="fr-FR" sz="2400" b="1" dirty="0">
                <a:latin typeface="Trebuchet MS" panose="020B0603020202020204" pitchFamily="34" charset="0"/>
              </a:rPr>
              <a:t>dysharmonie </a:t>
            </a:r>
            <a:r>
              <a:rPr lang="fr-FR" sz="2400" b="1" dirty="0" err="1">
                <a:latin typeface="Trebuchet MS" panose="020B0603020202020204" pitchFamily="34" charset="0"/>
              </a:rPr>
              <a:t>dento</a:t>
            </a:r>
            <a:r>
              <a:rPr lang="fr-FR" sz="2400" b="1" dirty="0">
                <a:latin typeface="Trebuchet MS" panose="020B0603020202020204" pitchFamily="34" charset="0"/>
              </a:rPr>
              <a:t>-maxillaire :</a:t>
            </a:r>
          </a:p>
          <a:p>
            <a:pPr marL="0" indent="0" algn="just">
              <a:lnSpc>
                <a:spcPct val="150000"/>
              </a:lnSpc>
              <a:spcBef>
                <a:spcPts val="0"/>
              </a:spcBef>
            </a:pPr>
            <a:r>
              <a:rPr lang="fr-FR" sz="2400" dirty="0">
                <a:latin typeface="Trebuchet MS" panose="020B0603020202020204" pitchFamily="34" charset="0"/>
              </a:rPr>
              <a:t>Risque de présenter une dénudation </a:t>
            </a:r>
            <a:r>
              <a:rPr lang="fr-FR" sz="2400" dirty="0" smtClean="0">
                <a:latin typeface="Trebuchet MS" panose="020B0603020202020204" pitchFamily="34" charset="0"/>
              </a:rPr>
              <a:t>ultérieure </a:t>
            </a:r>
            <a:r>
              <a:rPr lang="fr-FR" sz="2400" dirty="0">
                <a:latin typeface="Trebuchet MS" panose="020B0603020202020204" pitchFamily="34" charset="0"/>
              </a:rPr>
              <a:t>pour une dent </a:t>
            </a:r>
            <a:r>
              <a:rPr lang="fr-FR" sz="2400" dirty="0" err="1">
                <a:latin typeface="Trebuchet MS" panose="020B0603020202020204" pitchFamily="34" charset="0"/>
              </a:rPr>
              <a:t>vestibulée</a:t>
            </a:r>
            <a:r>
              <a:rPr lang="fr-FR" sz="2400" dirty="0">
                <a:latin typeface="Trebuchet MS" panose="020B0603020202020204" pitchFamily="34" charset="0"/>
              </a:rPr>
              <a:t>.</a:t>
            </a:r>
          </a:p>
          <a:p>
            <a:pPr marL="0" indent="0" algn="just">
              <a:lnSpc>
                <a:spcPct val="150000"/>
              </a:lnSpc>
              <a:spcBef>
                <a:spcPts val="0"/>
              </a:spcBef>
            </a:pPr>
            <a:r>
              <a:rPr lang="fr-FR" sz="2400" dirty="0">
                <a:latin typeface="Trebuchet MS" panose="020B0603020202020204" pitchFamily="34" charset="0"/>
              </a:rPr>
              <a:t>Manque ou absence de gencive attachée (dent ectopique vestibulaire )</a:t>
            </a:r>
          </a:p>
          <a:p>
            <a:pPr marL="0" indent="0" algn="just">
              <a:lnSpc>
                <a:spcPct val="150000"/>
              </a:lnSpc>
              <a:spcBef>
                <a:spcPts val="0"/>
              </a:spcBef>
            </a:pPr>
            <a:r>
              <a:rPr lang="fr-FR" sz="2400" dirty="0">
                <a:latin typeface="Trebuchet MS" panose="020B0603020202020204" pitchFamily="34" charset="0"/>
              </a:rPr>
              <a:t>Occlusales : DAM dû à des prématurités pour des sujets prédisposés. </a:t>
            </a:r>
            <a:endParaRPr lang="fr-FR" sz="2400" dirty="0" smtClean="0">
              <a:latin typeface="Trebuchet MS" panose="020B0603020202020204" pitchFamily="34" charset="0"/>
            </a:endParaRPr>
          </a:p>
          <a:p>
            <a:pPr marL="0" indent="0" algn="just">
              <a:lnSpc>
                <a:spcPct val="150000"/>
              </a:lnSpc>
              <a:spcBef>
                <a:spcPts val="0"/>
              </a:spcBef>
              <a:buFont typeface="Wingdings" panose="05000000000000000000" pitchFamily="2" charset="2"/>
              <a:buChar char="Ø"/>
            </a:pPr>
            <a:r>
              <a:rPr lang="fr-FR" sz="2400" b="1" dirty="0">
                <a:latin typeface="Trebuchet MS" panose="020B0603020202020204" pitchFamily="34" charset="0"/>
              </a:rPr>
              <a:t> </a:t>
            </a:r>
            <a:r>
              <a:rPr lang="fr-FR" sz="2400" dirty="0">
                <a:latin typeface="Trebuchet MS" panose="020B0603020202020204" pitchFamily="34" charset="0"/>
              </a:rPr>
              <a:t>D'une anomalie de la croissance </a:t>
            </a:r>
            <a:r>
              <a:rPr lang="fr-FR" sz="2400" dirty="0" err="1">
                <a:latin typeface="Trebuchet MS" panose="020B0603020202020204" pitchFamily="34" charset="0"/>
              </a:rPr>
              <a:t>crânio</a:t>
            </a:r>
            <a:r>
              <a:rPr lang="fr-FR" sz="2400" dirty="0">
                <a:latin typeface="Trebuchet MS" panose="020B0603020202020204" pitchFamily="34" charset="0"/>
              </a:rPr>
              <a:t>-faciale et provoquer une dysmorphose plus ou moins sévère.</a:t>
            </a:r>
          </a:p>
          <a:p>
            <a:pPr marL="0" indent="0" algn="just">
              <a:lnSpc>
                <a:spcPct val="150000"/>
              </a:lnSpc>
              <a:spcBef>
                <a:spcPts val="0"/>
              </a:spcBef>
              <a:buFont typeface="Wingdings" panose="05000000000000000000" pitchFamily="2" charset="2"/>
              <a:buChar char="Ø"/>
            </a:pPr>
            <a:r>
              <a:rPr lang="fr-FR" sz="2400" dirty="0">
                <a:latin typeface="Trebuchet MS" panose="020B0603020202020204" pitchFamily="34" charset="0"/>
              </a:rPr>
              <a:t>  Cette position modifie aussi la position labiale (La lèvre supérieure peut présenter une rétraction) .</a:t>
            </a:r>
            <a:endParaRPr lang="fr-FR" sz="2400" dirty="0">
              <a:latin typeface="Trebuchet MS" panose="020B0603020202020204" pitchFamily="34" charset="0"/>
            </a:endParaRPr>
          </a:p>
          <a:p>
            <a:pPr marL="0" indent="0" algn="just">
              <a:lnSpc>
                <a:spcPct val="150000"/>
              </a:lnSpc>
              <a:spcBef>
                <a:spcPts val="0"/>
              </a:spcBef>
              <a:buNone/>
            </a:pPr>
            <a:r>
              <a:rPr lang="fr-FR" sz="2400" dirty="0">
                <a:latin typeface="Trebuchet MS" panose="020B0603020202020204" pitchFamily="34" charset="0"/>
              </a:rPr>
              <a:t>      </a:t>
            </a:r>
          </a:p>
          <a:p>
            <a:pPr marL="0" indent="0" algn="just">
              <a:lnSpc>
                <a:spcPct val="150000"/>
              </a:lnSpc>
              <a:spcBef>
                <a:spcPts val="0"/>
              </a:spcBef>
            </a:pPr>
            <a:endParaRPr lang="fr-FR" sz="2400" b="1" i="1" dirty="0">
              <a:latin typeface="Trebuchet MS" panose="020B0603020202020204" pitchFamily="34" charset="0"/>
            </a:endParaRPr>
          </a:p>
          <a:p>
            <a:pPr marL="0" indent="0" algn="just">
              <a:lnSpc>
                <a:spcPct val="150000"/>
              </a:lnSpc>
              <a:spcBef>
                <a:spcPts val="0"/>
              </a:spcBef>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37</a:t>
            </a:fld>
            <a:endParaRPr lang="fr-FR"/>
          </a:p>
        </p:txBody>
      </p:sp>
    </p:spTree>
    <p:extLst>
      <p:ext uri="{BB962C8B-B14F-4D97-AF65-F5344CB8AC3E}">
        <p14:creationId xmlns:p14="http://schemas.microsoft.com/office/powerpoint/2010/main" val="2852719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jj\Desktop\shinz community\nail biting\CAQ4KSEB.jpg"/>
          <p:cNvPicPr>
            <a:picLocks noChangeAspect="1" noChangeArrowheads="1"/>
          </p:cNvPicPr>
          <p:nvPr/>
        </p:nvPicPr>
        <p:blipFill rotWithShape="1">
          <a:blip r:embed="rId2"/>
          <a:srcRect b="8063"/>
          <a:stretch/>
        </p:blipFill>
        <p:spPr bwMode="auto">
          <a:xfrm>
            <a:off x="7158603" y="3984158"/>
            <a:ext cx="2192377" cy="201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space réservé du contenu 3"/>
          <p:cNvSpPr>
            <a:spLocks noGrp="1"/>
          </p:cNvSpPr>
          <p:nvPr>
            <p:ph idx="1"/>
          </p:nvPr>
        </p:nvSpPr>
        <p:spPr>
          <a:xfrm>
            <a:off x="87213" y="96254"/>
            <a:ext cx="11984619" cy="6858000"/>
          </a:xfrm>
        </p:spPr>
        <p:txBody>
          <a:bodyPr>
            <a:noAutofit/>
          </a:bodyPr>
          <a:lstStyle/>
          <a:p>
            <a:pPr marL="0" indent="0" algn="just">
              <a:lnSpc>
                <a:spcPct val="150000"/>
              </a:lnSpc>
              <a:spcBef>
                <a:spcPts val="0"/>
              </a:spcBef>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a:solidFill>
                  <a:srgbClr val="00B0F0"/>
                </a:solidFill>
                <a:latin typeface="Trebuchet MS" panose="020B0603020202020204" pitchFamily="34" charset="0"/>
              </a:rPr>
              <a:t>3.2. Les névroses</a:t>
            </a:r>
          </a:p>
          <a:p>
            <a:pPr marL="0" indent="0" algn="just">
              <a:lnSpc>
                <a:spcPct val="150000"/>
              </a:lnSpc>
              <a:spcBef>
                <a:spcPts val="0"/>
              </a:spcBef>
              <a:buNone/>
            </a:pPr>
            <a:r>
              <a:rPr lang="fr-FR" sz="2400" b="1" dirty="0" smtClean="0">
                <a:solidFill>
                  <a:srgbClr val="7030A0"/>
                </a:solidFill>
                <a:latin typeface="Trebuchet MS" panose="020B0603020202020204" pitchFamily="34" charset="0"/>
              </a:rPr>
              <a:t>3.2.2</a:t>
            </a:r>
            <a:r>
              <a:rPr lang="fr-FR" sz="2400" b="1" dirty="0">
                <a:solidFill>
                  <a:srgbClr val="7030A0"/>
                </a:solidFill>
                <a:latin typeface="Trebuchet MS" panose="020B0603020202020204" pitchFamily="34" charset="0"/>
              </a:rPr>
              <a:t>. L’ </a:t>
            </a:r>
            <a:r>
              <a:rPr lang="fr-FR" sz="2400" b="1" dirty="0" smtClean="0">
                <a:solidFill>
                  <a:srgbClr val="7030A0"/>
                </a:solidFill>
                <a:latin typeface="Trebuchet MS" panose="020B0603020202020204" pitchFamily="34" charset="0"/>
              </a:rPr>
              <a:t>onychophagie</a:t>
            </a:r>
            <a:endParaRPr lang="fr-FR" sz="2400" b="1" dirty="0">
              <a:solidFill>
                <a:srgbClr val="7030A0"/>
              </a:solidFill>
              <a:latin typeface="Trebuchet MS" panose="020B0603020202020204" pitchFamily="34" charset="0"/>
            </a:endParaRPr>
          </a:p>
          <a:p>
            <a:pPr marL="0" indent="0" algn="just">
              <a:lnSpc>
                <a:spcPct val="150000"/>
              </a:lnSpc>
              <a:spcBef>
                <a:spcPts val="0"/>
              </a:spcBef>
              <a:buNone/>
            </a:pPr>
            <a:r>
              <a:rPr lang="fr-FR" sz="2400" b="1" dirty="0">
                <a:solidFill>
                  <a:schemeClr val="accent2">
                    <a:lumMod val="75000"/>
                  </a:schemeClr>
                </a:solidFill>
                <a:latin typeface="Trebuchet MS" panose="020B0603020202020204" pitchFamily="34" charset="0"/>
              </a:rPr>
              <a:t>3</a:t>
            </a:r>
            <a:r>
              <a:rPr lang="fr-FR" sz="2400" b="1" dirty="0" smtClean="0">
                <a:solidFill>
                  <a:schemeClr val="accent2">
                    <a:lumMod val="75000"/>
                  </a:schemeClr>
                </a:solidFill>
                <a:latin typeface="Trebuchet MS" panose="020B0603020202020204" pitchFamily="34" charset="0"/>
              </a:rPr>
              <a:t>.2.2.1</a:t>
            </a:r>
            <a:r>
              <a:rPr lang="fr-FR" sz="2400" b="1" dirty="0">
                <a:solidFill>
                  <a:schemeClr val="accent2">
                    <a:lumMod val="75000"/>
                  </a:schemeClr>
                </a:solidFill>
                <a:latin typeface="Trebuchet MS" panose="020B0603020202020204" pitchFamily="34" charset="0"/>
              </a:rPr>
              <a:t>. Description:</a:t>
            </a:r>
          </a:p>
          <a:p>
            <a:pPr marL="0" indent="0" algn="just">
              <a:lnSpc>
                <a:spcPct val="150000"/>
              </a:lnSpc>
              <a:spcBef>
                <a:spcPts val="0"/>
              </a:spcBef>
              <a:buNone/>
            </a:pPr>
            <a:r>
              <a:rPr lang="fr-FR" sz="2400" dirty="0" smtClean="0">
                <a:latin typeface="Trebuchet MS" panose="020B0603020202020204" pitchFamily="34" charset="0"/>
              </a:rPr>
              <a:t>L'onychophagie </a:t>
            </a:r>
            <a:r>
              <a:rPr lang="fr-FR" sz="2400" dirty="0">
                <a:latin typeface="Trebuchet MS" panose="020B0603020202020204" pitchFamily="34" charset="0"/>
              </a:rPr>
              <a:t>est l'acte de se ronger les ongles des doigts des </a:t>
            </a:r>
            <a:r>
              <a:rPr lang="fr-FR" sz="2400" dirty="0" smtClean="0">
                <a:latin typeface="Trebuchet MS" panose="020B0603020202020204" pitchFamily="34" charset="0"/>
              </a:rPr>
              <a:t>mains.  Particulièrement </a:t>
            </a:r>
            <a:r>
              <a:rPr lang="fr-FR" sz="2400" dirty="0">
                <a:latin typeface="Trebuchet MS" panose="020B0603020202020204" pitchFamily="34" charset="0"/>
              </a:rPr>
              <a:t>fréquente durant l'enfance et l'adolescence.</a:t>
            </a:r>
          </a:p>
          <a:p>
            <a:pPr marL="0" indent="0" algn="just">
              <a:lnSpc>
                <a:spcPct val="150000"/>
              </a:lnSpc>
              <a:spcBef>
                <a:spcPts val="0"/>
              </a:spcBef>
              <a:buNone/>
            </a:pPr>
            <a:r>
              <a:rPr lang="fr-FR" sz="2400" dirty="0" smtClean="0">
                <a:latin typeface="Trebuchet MS" panose="020B0603020202020204" pitchFamily="34" charset="0"/>
              </a:rPr>
              <a:t>Il </a:t>
            </a:r>
            <a:r>
              <a:rPr lang="fr-FR" sz="2400" dirty="0">
                <a:latin typeface="Trebuchet MS" panose="020B0603020202020204" pitchFamily="34" charset="0"/>
              </a:rPr>
              <a:t>s'agit d'un tic très fréquent (10 à 30%) de la population qui se rencontrerait. </a:t>
            </a:r>
          </a:p>
          <a:p>
            <a:pPr marL="0" indent="0" algn="just">
              <a:lnSpc>
                <a:spcPct val="150000"/>
              </a:lnSpc>
              <a:spcBef>
                <a:spcPts val="0"/>
              </a:spcBef>
              <a:buNone/>
            </a:pPr>
            <a:r>
              <a:rPr lang="fr-FR" sz="2400" dirty="0" smtClean="0">
                <a:latin typeface="Trebuchet MS" panose="020B0603020202020204" pitchFamily="34" charset="0"/>
              </a:rPr>
              <a:t>Il </a:t>
            </a:r>
            <a:r>
              <a:rPr lang="fr-FR" sz="2400" dirty="0">
                <a:latin typeface="Trebuchet MS" panose="020B0603020202020204" pitchFamily="34" charset="0"/>
              </a:rPr>
              <a:t>existe deux types d'onychophagie:</a:t>
            </a:r>
          </a:p>
          <a:p>
            <a:pPr marL="0" indent="0" algn="just">
              <a:lnSpc>
                <a:spcPct val="150000"/>
              </a:lnSpc>
              <a:spcBef>
                <a:spcPts val="0"/>
              </a:spcBef>
            </a:pPr>
            <a:r>
              <a:rPr lang="fr-FR" sz="2400" b="1" dirty="0">
                <a:latin typeface="Trebuchet MS" panose="020B0603020202020204" pitchFamily="34" charset="0"/>
              </a:rPr>
              <a:t>L'onychophagie légère </a:t>
            </a:r>
            <a:r>
              <a:rPr lang="fr-FR" sz="2400" dirty="0">
                <a:latin typeface="Trebuchet MS" panose="020B0603020202020204" pitchFamily="34" charset="0"/>
              </a:rPr>
              <a:t>consiste à se ronger </a:t>
            </a:r>
            <a:endParaRPr lang="fr-FR" sz="2400" dirty="0" smtClean="0">
              <a:latin typeface="Trebuchet MS" panose="020B0603020202020204" pitchFamily="34" charset="0"/>
            </a:endParaRPr>
          </a:p>
          <a:p>
            <a:pPr marL="0" indent="0" algn="just">
              <a:lnSpc>
                <a:spcPct val="150000"/>
              </a:lnSpc>
              <a:spcBef>
                <a:spcPts val="0"/>
              </a:spcBef>
            </a:pPr>
            <a:r>
              <a:rPr lang="fr-FR" sz="2400" dirty="0" smtClean="0">
                <a:latin typeface="Trebuchet MS" panose="020B0603020202020204" pitchFamily="34" charset="0"/>
              </a:rPr>
              <a:t>les </a:t>
            </a:r>
            <a:r>
              <a:rPr lang="fr-FR" sz="2400" dirty="0">
                <a:latin typeface="Trebuchet MS" panose="020B0603020202020204" pitchFamily="34" charset="0"/>
              </a:rPr>
              <a:t>ongles seulement. </a:t>
            </a:r>
          </a:p>
          <a:p>
            <a:pPr marL="0" indent="0" algn="just">
              <a:lnSpc>
                <a:spcPct val="150000"/>
              </a:lnSpc>
              <a:spcBef>
                <a:spcPts val="0"/>
              </a:spcBef>
            </a:pPr>
            <a:r>
              <a:rPr lang="fr-FR" sz="2400" b="1" dirty="0">
                <a:latin typeface="Trebuchet MS" panose="020B0603020202020204" pitchFamily="34" charset="0"/>
              </a:rPr>
              <a:t>L'onychophagie sévère </a:t>
            </a:r>
            <a:r>
              <a:rPr lang="fr-FR" sz="2400" dirty="0">
                <a:latin typeface="Trebuchet MS" panose="020B0603020202020204" pitchFamily="34" charset="0"/>
              </a:rPr>
              <a:t>se caractérise par des saignements, </a:t>
            </a:r>
            <a:endParaRPr lang="fr-FR" sz="2400" dirty="0" smtClean="0">
              <a:latin typeface="Trebuchet MS" panose="020B0603020202020204" pitchFamily="34" charset="0"/>
            </a:endParaRPr>
          </a:p>
          <a:p>
            <a:pPr marL="0" indent="0" algn="just">
              <a:lnSpc>
                <a:spcPct val="150000"/>
              </a:lnSpc>
              <a:spcBef>
                <a:spcPts val="0"/>
              </a:spcBef>
            </a:pPr>
            <a:r>
              <a:rPr lang="fr-FR" sz="2400" dirty="0" smtClean="0">
                <a:latin typeface="Trebuchet MS" panose="020B0603020202020204" pitchFamily="34" charset="0"/>
              </a:rPr>
              <a:t>des </a:t>
            </a:r>
            <a:r>
              <a:rPr lang="fr-FR" sz="2400" dirty="0">
                <a:latin typeface="Trebuchet MS" panose="020B0603020202020204" pitchFamily="34" charset="0"/>
              </a:rPr>
              <a:t>blessures, et des infections. </a:t>
            </a: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38</a:t>
            </a:fld>
            <a:endParaRPr lang="fr-FR"/>
          </a:p>
        </p:txBody>
      </p:sp>
      <p:pic>
        <p:nvPicPr>
          <p:cNvPr id="8" name="Picture 5" descr="C:\Users\jj\Desktop\shinz community\nail biting\habit.jpg"/>
          <p:cNvPicPr>
            <a:picLocks noChangeAspect="1" noChangeArrowheads="1"/>
          </p:cNvPicPr>
          <p:nvPr/>
        </p:nvPicPr>
        <p:blipFill rotWithShape="1">
          <a:blip r:embed="rId3"/>
          <a:srcRect l="6746"/>
          <a:stretch/>
        </p:blipFill>
        <p:spPr bwMode="auto">
          <a:xfrm>
            <a:off x="5775158" y="0"/>
            <a:ext cx="2973827" cy="232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 1"/>
          <p:cNvPicPr>
            <a:picLocks noChangeAspect="1"/>
          </p:cNvPicPr>
          <p:nvPr/>
        </p:nvPicPr>
        <p:blipFill rotWithShape="1">
          <a:blip r:embed="rId4"/>
          <a:srcRect l="5594"/>
          <a:stretch/>
        </p:blipFill>
        <p:spPr>
          <a:xfrm>
            <a:off x="8967537" y="22124"/>
            <a:ext cx="3184506" cy="2212065"/>
          </a:xfrm>
          <a:prstGeom prst="rect">
            <a:avLst/>
          </a:prstGeom>
        </p:spPr>
      </p:pic>
      <p:sp>
        <p:nvSpPr>
          <p:cNvPr id="9" name="Rectangle 8"/>
          <p:cNvSpPr/>
          <p:nvPr/>
        </p:nvSpPr>
        <p:spPr>
          <a:xfrm>
            <a:off x="8285657" y="2211124"/>
            <a:ext cx="3665555" cy="276999"/>
          </a:xfrm>
          <a:prstGeom prst="rect">
            <a:avLst/>
          </a:prstGeom>
        </p:spPr>
        <p:txBody>
          <a:bodyPr wrap="none">
            <a:spAutoFit/>
          </a:bodyPr>
          <a:lstStyle/>
          <a:p>
            <a:r>
              <a:rPr lang="fr-FR" sz="1200" dirty="0">
                <a:latin typeface="Trebuchet MS" panose="020B0603020202020204" pitchFamily="34" charset="0"/>
              </a:rPr>
              <a:t>http://www.skinnail.com/skin-nail-onychophagie</a:t>
            </a:r>
          </a:p>
        </p:txBody>
      </p:sp>
      <p:pic>
        <p:nvPicPr>
          <p:cNvPr id="10" name="Picture 3" descr="C:\Users\jj\Desktop\shinz community\nail biting\876.jpg"/>
          <p:cNvPicPr>
            <a:picLocks noChangeAspect="1" noChangeArrowheads="1"/>
          </p:cNvPicPr>
          <p:nvPr/>
        </p:nvPicPr>
        <p:blipFill>
          <a:blip r:embed="rId5"/>
          <a:srcRect/>
          <a:stretch>
            <a:fillRect/>
          </a:stretch>
        </p:blipFill>
        <p:spPr bwMode="auto">
          <a:xfrm>
            <a:off x="9475064" y="3955030"/>
            <a:ext cx="2676978" cy="2005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8053049" y="6341967"/>
            <a:ext cx="3665555" cy="276999"/>
          </a:xfrm>
          <a:prstGeom prst="rect">
            <a:avLst/>
          </a:prstGeom>
        </p:spPr>
        <p:txBody>
          <a:bodyPr wrap="none">
            <a:spAutoFit/>
          </a:bodyPr>
          <a:lstStyle/>
          <a:p>
            <a:r>
              <a:rPr lang="fr-FR" sz="1200" dirty="0">
                <a:latin typeface="Trebuchet MS" panose="020B0603020202020204" pitchFamily="34" charset="0"/>
              </a:rPr>
              <a:t>http://www.skinnail.com/skin-nail-onychophagie</a:t>
            </a:r>
          </a:p>
        </p:txBody>
      </p:sp>
    </p:spTree>
    <p:extLst>
      <p:ext uri="{BB962C8B-B14F-4D97-AF65-F5344CB8AC3E}">
        <p14:creationId xmlns:p14="http://schemas.microsoft.com/office/powerpoint/2010/main" val="1662410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7244" y="9035"/>
            <a:ext cx="12239244" cy="6858000"/>
          </a:xfrm>
        </p:spPr>
        <p:txBody>
          <a:bodyPr>
            <a:noAutofit/>
          </a:bodyPr>
          <a:lstStyle/>
          <a:p>
            <a:pPr marL="0" indent="0" algn="just">
              <a:lnSpc>
                <a:spcPct val="150000"/>
              </a:lnSpc>
              <a:spcBef>
                <a:spcPts val="0"/>
              </a:spcBef>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a:solidFill>
                  <a:srgbClr val="00B0F0"/>
                </a:solidFill>
                <a:latin typeface="Trebuchet MS" panose="020B0603020202020204" pitchFamily="34" charset="0"/>
              </a:rPr>
              <a:t>3.2. Les névroses</a:t>
            </a:r>
          </a:p>
          <a:p>
            <a:pPr marL="0" indent="0" algn="just">
              <a:lnSpc>
                <a:spcPct val="150000"/>
              </a:lnSpc>
              <a:spcBef>
                <a:spcPts val="0"/>
              </a:spcBef>
              <a:buNone/>
            </a:pPr>
            <a:r>
              <a:rPr lang="fr-FR" sz="2400" b="1" dirty="0" smtClean="0">
                <a:solidFill>
                  <a:srgbClr val="7030A0"/>
                </a:solidFill>
                <a:latin typeface="Trebuchet MS" panose="020B0603020202020204" pitchFamily="34" charset="0"/>
              </a:rPr>
              <a:t>3.2.3</a:t>
            </a:r>
            <a:r>
              <a:rPr lang="fr-FR" sz="2400" b="1" dirty="0">
                <a:solidFill>
                  <a:srgbClr val="7030A0"/>
                </a:solidFill>
                <a:latin typeface="Trebuchet MS" panose="020B0603020202020204" pitchFamily="34" charset="0"/>
              </a:rPr>
              <a:t>. Mordillements des joues, des lèvres, des </a:t>
            </a:r>
            <a:r>
              <a:rPr lang="fr-FR" sz="2400" b="1" dirty="0" smtClean="0">
                <a:solidFill>
                  <a:srgbClr val="7030A0"/>
                </a:solidFill>
                <a:latin typeface="Trebuchet MS" panose="020B0603020202020204" pitchFamily="34" charset="0"/>
              </a:rPr>
              <a:t>objets</a:t>
            </a:r>
            <a:endParaRPr lang="fr-FR" sz="2400" b="1" dirty="0">
              <a:solidFill>
                <a:srgbClr val="7030A0"/>
              </a:solidFill>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  *</a:t>
            </a:r>
            <a:r>
              <a:rPr lang="fr-FR" sz="2400" b="1" dirty="0" smtClean="0">
                <a:latin typeface="Trebuchet MS" panose="020B0603020202020204" pitchFamily="34" charset="0"/>
              </a:rPr>
              <a:t>L’interposition </a:t>
            </a:r>
            <a:r>
              <a:rPr lang="fr-FR" sz="2400" b="1" dirty="0">
                <a:latin typeface="Trebuchet MS" panose="020B0603020202020204" pitchFamily="34" charset="0"/>
              </a:rPr>
              <a:t>répétée de la lèvre </a:t>
            </a:r>
            <a:r>
              <a:rPr lang="fr-FR" sz="2400" dirty="0">
                <a:latin typeface="Trebuchet MS" panose="020B0603020202020204" pitchFamily="34" charset="0"/>
              </a:rPr>
              <a:t>, le plus souvent la lèvre inferieure  est un signe qui peut échapper au praticien ,tant il se manifeste de façon évidente durant l’ interrogatoire.</a:t>
            </a:r>
          </a:p>
          <a:p>
            <a:pPr marL="0" indent="0" algn="just">
              <a:lnSpc>
                <a:spcPct val="150000"/>
              </a:lnSpc>
              <a:spcBef>
                <a:spcPts val="0"/>
              </a:spcBef>
              <a:buNone/>
            </a:pPr>
            <a:r>
              <a:rPr lang="fr-FR" sz="2400" dirty="0">
                <a:latin typeface="Trebuchet MS" panose="020B0603020202020204" pitchFamily="34" charset="0"/>
              </a:rPr>
              <a:t>La réduction de la D.V.O  ou l’ existence </a:t>
            </a:r>
            <a:r>
              <a:rPr lang="fr-FR" sz="2400" dirty="0" smtClean="0">
                <a:latin typeface="Trebuchet MS" panose="020B0603020202020204" pitchFamily="34" charset="0"/>
              </a:rPr>
              <a:t>d</a:t>
            </a:r>
            <a:r>
              <a:rPr lang="fr-FR" sz="2400" dirty="0">
                <a:latin typeface="Trebuchet MS" panose="020B0603020202020204" pitchFamily="34" charset="0"/>
              </a:rPr>
              <a:t>’ un surplomb </a:t>
            </a:r>
            <a:r>
              <a:rPr lang="fr-FR" sz="2400" dirty="0" err="1" smtClean="0">
                <a:latin typeface="Trebuchet MS" panose="020B0603020202020204" pitchFamily="34" charset="0"/>
              </a:rPr>
              <a:t>incisivo</a:t>
            </a:r>
            <a:r>
              <a:rPr lang="fr-FR" sz="2400" dirty="0" smtClean="0">
                <a:latin typeface="Trebuchet MS" panose="020B0603020202020204" pitchFamily="34" charset="0"/>
              </a:rPr>
              <a:t>-canin  </a:t>
            </a:r>
            <a:r>
              <a:rPr lang="fr-FR" sz="2400" dirty="0">
                <a:latin typeface="Trebuchet MS" panose="020B0603020202020204" pitchFamily="34" charset="0"/>
              </a:rPr>
              <a:t>important avec </a:t>
            </a:r>
            <a:r>
              <a:rPr lang="fr-FR" sz="2400" dirty="0" smtClean="0">
                <a:latin typeface="Trebuchet MS" panose="020B0603020202020204" pitchFamily="34" charset="0"/>
              </a:rPr>
              <a:t>perte </a:t>
            </a:r>
            <a:r>
              <a:rPr lang="fr-FR" sz="2400" dirty="0">
                <a:latin typeface="Trebuchet MS" panose="020B0603020202020204" pitchFamily="34" charset="0"/>
              </a:rPr>
              <a:t>de stabilité occlusale postérieure.</a:t>
            </a:r>
          </a:p>
          <a:p>
            <a:pPr marL="0" indent="0" algn="just">
              <a:lnSpc>
                <a:spcPct val="150000"/>
              </a:lnSpc>
              <a:spcBef>
                <a:spcPts val="0"/>
              </a:spcBef>
              <a:buNone/>
            </a:pPr>
            <a:r>
              <a:rPr lang="fr-FR" sz="2400" dirty="0">
                <a:latin typeface="Trebuchet MS" panose="020B0603020202020204" pitchFamily="34" charset="0"/>
              </a:rPr>
              <a:t>Le patient révèle des perlèches  ou des </a:t>
            </a:r>
            <a:r>
              <a:rPr lang="fr-FR" sz="2400" dirty="0" smtClean="0">
                <a:latin typeface="Trebuchet MS" panose="020B0603020202020204" pitchFamily="34" charset="0"/>
              </a:rPr>
              <a:t>fissures </a:t>
            </a:r>
            <a:r>
              <a:rPr lang="fr-FR" sz="2400" dirty="0">
                <a:latin typeface="Trebuchet MS" panose="020B0603020202020204" pitchFamily="34" charset="0"/>
              </a:rPr>
              <a:t>affectent  </a:t>
            </a:r>
            <a:endParaRPr lang="fr-FR" sz="2400" dirty="0" smtClean="0">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souvent </a:t>
            </a:r>
            <a:r>
              <a:rPr lang="fr-FR" sz="2400" dirty="0">
                <a:latin typeface="Trebuchet MS" panose="020B0603020202020204" pitchFamily="34" charset="0"/>
              </a:rPr>
              <a:t>la lèvre inferieure qui est mordillée.</a:t>
            </a:r>
          </a:p>
          <a:p>
            <a:pPr marL="0" indent="0" algn="just">
              <a:lnSpc>
                <a:spcPct val="150000"/>
              </a:lnSpc>
              <a:spcBef>
                <a:spcPts val="0"/>
              </a:spcBef>
              <a:buNone/>
            </a:pPr>
            <a:endParaRPr lang="fr-FR" sz="2400" dirty="0">
              <a:solidFill>
                <a:srgbClr val="0070C0"/>
              </a:solidFill>
              <a:latin typeface="Trebuchet MS" panose="020B0603020202020204" pitchFamily="34" charset="0"/>
            </a:endParaRPr>
          </a:p>
          <a:p>
            <a:pPr marL="0" indent="0" algn="just">
              <a:lnSpc>
                <a:spcPct val="150000"/>
              </a:lnSpc>
              <a:spcBef>
                <a:spcPts val="0"/>
              </a:spcBef>
              <a:buNone/>
            </a:pPr>
            <a:r>
              <a:rPr lang="fr-FR" sz="2400" dirty="0">
                <a:latin typeface="Trebuchet MS" panose="020B0603020202020204" pitchFamily="34" charset="0"/>
              </a:rPr>
              <a:t>      </a:t>
            </a: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r>
              <a:rPr lang="fr-FR" sz="2400" dirty="0">
                <a:latin typeface="Trebuchet MS" panose="020B0603020202020204" pitchFamily="34" charset="0"/>
                <a:ea typeface="Times New Roman" pitchFamily="18" charset="0"/>
                <a:cs typeface="Arial" pitchFamily="34" charset="0"/>
              </a:rPr>
              <a:t>      </a:t>
            </a: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39</a:t>
            </a:fld>
            <a:endParaRPr lang="fr-FR"/>
          </a:p>
        </p:txBody>
      </p:sp>
      <p:pic>
        <p:nvPicPr>
          <p:cNvPr id="9" name="Picture 6" descr="C:\Users\jj\Desktop\shinz community\lip biting\child-biting-lip_~bn259009.jpg"/>
          <p:cNvPicPr>
            <a:picLocks noChangeAspect="1" noChangeArrowheads="1"/>
          </p:cNvPicPr>
          <p:nvPr/>
        </p:nvPicPr>
        <p:blipFill>
          <a:blip r:embed="rId2"/>
          <a:srcRect b="9090"/>
          <a:stretch>
            <a:fillRect/>
          </a:stretch>
        </p:blipFill>
        <p:spPr bwMode="auto">
          <a:xfrm>
            <a:off x="8736506" y="3935113"/>
            <a:ext cx="3348645" cy="2232453"/>
          </a:xfrm>
          <a:prstGeom prst="rect">
            <a:avLst/>
          </a:prstGeom>
          <a:ln>
            <a:noFill/>
          </a:ln>
          <a:effectLst>
            <a:softEdge rad="112500"/>
          </a:effectLst>
        </p:spPr>
      </p:pic>
      <p:pic>
        <p:nvPicPr>
          <p:cNvPr id="11" name="Picture 2" descr="C:\Users\jj\Desktop\shinz community\lip biting\image0059.jpg"/>
          <p:cNvPicPr>
            <a:picLocks noChangeAspect="1" noChangeArrowheads="1"/>
          </p:cNvPicPr>
          <p:nvPr/>
        </p:nvPicPr>
        <p:blipFill>
          <a:blip r:embed="rId3"/>
          <a:srcRect/>
          <a:stretch>
            <a:fillRect/>
          </a:stretch>
        </p:blipFill>
        <p:spPr bwMode="auto">
          <a:xfrm>
            <a:off x="8645692" y="-76220"/>
            <a:ext cx="3562350" cy="2024293"/>
          </a:xfrm>
          <a:prstGeom prst="rect">
            <a:avLst/>
          </a:prstGeom>
          <a:ln>
            <a:noFill/>
          </a:ln>
          <a:effectLst>
            <a:softEdge rad="112500"/>
          </a:effectLst>
        </p:spPr>
      </p:pic>
      <p:sp>
        <p:nvSpPr>
          <p:cNvPr id="2" name="Rectangle 1"/>
          <p:cNvSpPr/>
          <p:nvPr/>
        </p:nvSpPr>
        <p:spPr>
          <a:xfrm>
            <a:off x="8629650" y="6474646"/>
            <a:ext cx="3282502" cy="276999"/>
          </a:xfrm>
          <a:prstGeom prst="rect">
            <a:avLst/>
          </a:prstGeom>
        </p:spPr>
        <p:txBody>
          <a:bodyPr wrap="none">
            <a:spAutoFit/>
          </a:bodyPr>
          <a:lstStyle/>
          <a:p>
            <a:r>
              <a:rPr lang="fr-FR" sz="1200" dirty="0">
                <a:latin typeface="Trebuchet MS" panose="020B0603020202020204" pitchFamily="34" charset="0"/>
              </a:rPr>
              <a:t>http://www.lescoursdentaire.info/2539.html</a:t>
            </a:r>
          </a:p>
        </p:txBody>
      </p:sp>
    </p:spTree>
    <p:extLst>
      <p:ext uri="{BB962C8B-B14F-4D97-AF65-F5344CB8AC3E}">
        <p14:creationId xmlns:p14="http://schemas.microsoft.com/office/powerpoint/2010/main" val="78348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417095" y="529388"/>
            <a:ext cx="11309684" cy="5021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r-FR" sz="2400" b="1" dirty="0">
                <a:solidFill>
                  <a:srgbClr val="C00000"/>
                </a:solidFill>
                <a:latin typeface="Trebuchet MS" panose="020B0603020202020204" pitchFamily="34" charset="0"/>
                <a:ea typeface="Cambria Math" pitchFamily="18" charset="0"/>
              </a:rPr>
              <a:t>1-DEFINITIONS ET TERMINOLOGIES </a:t>
            </a:r>
          </a:p>
          <a:p>
            <a:pPr marL="0" lvl="0" indent="0" algn="just">
              <a:lnSpc>
                <a:spcPct val="150000"/>
              </a:lnSpc>
              <a:buNone/>
            </a:pPr>
            <a:r>
              <a:rPr lang="fr-FR" sz="2400" b="1" dirty="0" smtClean="0">
                <a:solidFill>
                  <a:srgbClr val="00B0F0"/>
                </a:solidFill>
                <a:latin typeface="Trebuchet MS"/>
                <a:ea typeface="Cambria Math" pitchFamily="18" charset="0"/>
              </a:rPr>
              <a:t>La </a:t>
            </a:r>
            <a:r>
              <a:rPr lang="fr-FR" sz="2400" b="1" dirty="0" err="1" smtClean="0">
                <a:solidFill>
                  <a:srgbClr val="00B0F0"/>
                </a:solidFill>
                <a:latin typeface="Trebuchet MS"/>
                <a:ea typeface="Cambria Math" pitchFamily="18" charset="0"/>
              </a:rPr>
              <a:t>parafonction</a:t>
            </a:r>
            <a:r>
              <a:rPr lang="fr-FR" sz="2400" b="1" dirty="0">
                <a:solidFill>
                  <a:srgbClr val="00B0F0"/>
                </a:solidFill>
                <a:latin typeface="Trebuchet MS"/>
                <a:ea typeface="Cambria Math" pitchFamily="18" charset="0"/>
              </a:rPr>
              <a:t>:</a:t>
            </a:r>
            <a:endParaRPr kumimoji="0" lang="fr-FR" sz="2400" b="1" i="0" u="none" strike="noStrike" kern="1200" cap="none" spc="0" normalizeH="0" baseline="0" noProof="0" dirty="0" smtClean="0">
              <a:ln>
                <a:noFill/>
              </a:ln>
              <a:solidFill>
                <a:srgbClr val="00B0F0"/>
              </a:solidFill>
              <a:effectLst/>
              <a:uLnTx/>
              <a:uFillTx/>
              <a:latin typeface="Trebuchet MS"/>
              <a:ea typeface="Cambria Math" pitchFamily="18" charset="0"/>
            </a:endParaRPr>
          </a:p>
          <a:p>
            <a:pPr marL="0" lvl="0" indent="0" algn="just">
              <a:lnSpc>
                <a:spcPct val="200000"/>
              </a:lnSpc>
              <a:buNone/>
            </a:pPr>
            <a:r>
              <a:rPr lang="fr-FR" sz="2400" dirty="0">
                <a:solidFill>
                  <a:sysClr val="windowText" lastClr="000000"/>
                </a:solidFill>
                <a:latin typeface="Trebuchet MS"/>
              </a:rPr>
              <a:t>Le préfixe « para » désigne des activités à côté de la fonction, des activités ou des habitudes qui ne correspondent pas à un but précis et qui </a:t>
            </a:r>
            <a:r>
              <a:rPr lang="fr-FR" sz="2400" b="1" dirty="0">
                <a:solidFill>
                  <a:sysClr val="windowText" lastClr="000000"/>
                </a:solidFill>
                <a:latin typeface="Trebuchet MS"/>
              </a:rPr>
              <a:t>ne sont pas liées à des actes nécessaires à la survie </a:t>
            </a:r>
            <a:r>
              <a:rPr lang="fr-FR" sz="2400" dirty="0">
                <a:solidFill>
                  <a:sysClr val="windowText" lastClr="000000"/>
                </a:solidFill>
                <a:latin typeface="Trebuchet MS"/>
              </a:rPr>
              <a:t>; Ce sont des activités qui s'exercent en plus de la fonction et qui ont une influence </a:t>
            </a:r>
            <a:r>
              <a:rPr lang="fr-FR" sz="2400" dirty="0" smtClean="0">
                <a:solidFill>
                  <a:srgbClr val="FF0000"/>
                </a:solidFill>
                <a:latin typeface="Trebuchet MS"/>
              </a:rPr>
              <a:t>modulante </a:t>
            </a:r>
            <a:r>
              <a:rPr lang="fr-FR" sz="2400" dirty="0">
                <a:solidFill>
                  <a:srgbClr val="FF0000"/>
                </a:solidFill>
                <a:latin typeface="Trebuchet MS"/>
              </a:rPr>
              <a:t>néfaste </a:t>
            </a:r>
            <a:r>
              <a:rPr lang="fr-FR" sz="2400" dirty="0">
                <a:solidFill>
                  <a:sysClr val="windowText" lastClr="000000"/>
                </a:solidFill>
                <a:latin typeface="Trebuchet MS"/>
              </a:rPr>
              <a:t>sur les structures de la sphère </a:t>
            </a:r>
            <a:r>
              <a:rPr lang="fr-FR" sz="2400" dirty="0" err="1">
                <a:solidFill>
                  <a:sysClr val="windowText" lastClr="000000"/>
                </a:solidFill>
                <a:latin typeface="Trebuchet MS"/>
              </a:rPr>
              <a:t>oro</a:t>
            </a:r>
            <a:r>
              <a:rPr lang="fr-FR" sz="2400" dirty="0">
                <a:solidFill>
                  <a:sysClr val="windowText" lastClr="000000"/>
                </a:solidFill>
                <a:latin typeface="Trebuchet MS"/>
              </a:rPr>
              <a:t>-faciale dont elles perturbent l'équilibre.</a:t>
            </a:r>
          </a:p>
          <a:p>
            <a:pPr marL="0" lvl="0" indent="0" algn="just">
              <a:lnSpc>
                <a:spcPct val="150000"/>
              </a:lnSpc>
              <a:buNone/>
            </a:pPr>
            <a:endParaRPr lang="fr-FR" sz="2400" dirty="0">
              <a:solidFill>
                <a:sysClr val="windowText" lastClr="000000"/>
              </a:solidFill>
              <a:latin typeface="Trebuchet MS"/>
            </a:endParaRPr>
          </a:p>
          <a:p>
            <a:pPr algn="just">
              <a:lnSpc>
                <a:spcPct val="150000"/>
              </a:lnSpc>
              <a:buNone/>
            </a:pPr>
            <a:endParaRPr lang="fr-FR" sz="2400" dirty="0">
              <a:latin typeface="Trebuchet MS" panose="020B0603020202020204" pitchFamily="34" charset="0"/>
            </a:endParaRPr>
          </a:p>
          <a:p>
            <a:pPr marL="0" lvl="0" indent="0" algn="just">
              <a:lnSpc>
                <a:spcPct val="150000"/>
              </a:lnSpc>
              <a:buNone/>
            </a:pPr>
            <a:endParaRPr lang="fr-FR" sz="2400" b="1" dirty="0">
              <a:solidFill>
                <a:sysClr val="windowText" lastClr="000000"/>
              </a:solidFill>
              <a:latin typeface="Trebuchet MS"/>
            </a:endParaRP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253414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4167" y="62401"/>
            <a:ext cx="11999495" cy="4525963"/>
          </a:xfrm>
        </p:spPr>
        <p:txBody>
          <a:bodyPr>
            <a:noAutofit/>
          </a:bodyPr>
          <a:lstStyle/>
          <a:p>
            <a:pPr marL="0" indent="0" algn="just">
              <a:lnSpc>
                <a:spcPct val="150000"/>
              </a:lnSpc>
              <a:spcBef>
                <a:spcPts val="0"/>
              </a:spcBef>
              <a:buNone/>
            </a:pPr>
            <a:r>
              <a:rPr lang="fr-FR" sz="2400" b="1" dirty="0">
                <a:solidFill>
                  <a:srgbClr val="C00000"/>
                </a:solidFill>
                <a:latin typeface="Trebuchet MS" panose="020B0603020202020204" pitchFamily="34" charset="0"/>
              </a:rPr>
              <a:t>3.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a:solidFill>
                  <a:srgbClr val="00B0F0"/>
                </a:solidFill>
                <a:latin typeface="Trebuchet MS" panose="020B0603020202020204" pitchFamily="34" charset="0"/>
              </a:rPr>
              <a:t>3.2. Les névroses</a:t>
            </a:r>
          </a:p>
          <a:p>
            <a:pPr marL="0" indent="0" algn="just">
              <a:lnSpc>
                <a:spcPct val="150000"/>
              </a:lnSpc>
              <a:spcBef>
                <a:spcPts val="0"/>
              </a:spcBef>
              <a:buNone/>
            </a:pPr>
            <a:r>
              <a:rPr lang="fr-FR" sz="2400" b="1" dirty="0">
                <a:solidFill>
                  <a:srgbClr val="7030A0"/>
                </a:solidFill>
                <a:latin typeface="Trebuchet MS" panose="020B0603020202020204" pitchFamily="34" charset="0"/>
              </a:rPr>
              <a:t>3.2.3. Mordillements des joues, des lèvres, des objets</a:t>
            </a:r>
          </a:p>
          <a:p>
            <a:pPr marL="0" indent="0" algn="just">
              <a:lnSpc>
                <a:spcPct val="150000"/>
              </a:lnSpc>
              <a:spcBef>
                <a:spcPts val="0"/>
              </a:spcBef>
            </a:pPr>
            <a:r>
              <a:rPr lang="fr-FR" sz="2400" b="1" dirty="0">
                <a:latin typeface="Trebuchet MS" panose="020B0603020202020204" pitchFamily="34" charset="0"/>
              </a:rPr>
              <a:t>Le mordillement des muqueuses:</a:t>
            </a:r>
          </a:p>
          <a:p>
            <a:pPr marL="0" indent="0" algn="just">
              <a:lnSpc>
                <a:spcPct val="150000"/>
              </a:lnSpc>
              <a:spcBef>
                <a:spcPts val="0"/>
              </a:spcBef>
              <a:buNone/>
            </a:pPr>
            <a:r>
              <a:rPr lang="fr-FR" sz="2400" dirty="0">
                <a:latin typeface="Trebuchet MS" panose="020B0603020202020204" pitchFamily="34" charset="0"/>
              </a:rPr>
              <a:t>La face interne des muqueuses peut présenter des traces de morsures de mordillements  chez les sujet  dont la D.V.O est réduite</a:t>
            </a:r>
          </a:p>
          <a:p>
            <a:pPr marL="0" indent="0" algn="just">
              <a:lnSpc>
                <a:spcPct val="150000"/>
              </a:lnSpc>
              <a:spcBef>
                <a:spcPts val="0"/>
              </a:spcBef>
              <a:buNone/>
            </a:pPr>
            <a:endParaRPr lang="fr-FR" sz="2400" b="1" dirty="0" smtClean="0">
              <a:latin typeface="Trebuchet MS" panose="020B0603020202020204" pitchFamily="34" charset="0"/>
            </a:endParaRPr>
          </a:p>
          <a:p>
            <a:pPr marL="0" indent="0" algn="just">
              <a:lnSpc>
                <a:spcPct val="150000"/>
              </a:lnSpc>
              <a:spcBef>
                <a:spcPts val="0"/>
              </a:spcBef>
              <a:buNone/>
            </a:pPr>
            <a:r>
              <a:rPr lang="fr-FR" sz="2400" b="1" dirty="0" smtClean="0">
                <a:latin typeface="Trebuchet MS" panose="020B0603020202020204" pitchFamily="34" charset="0"/>
              </a:rPr>
              <a:t>-</a:t>
            </a:r>
            <a:r>
              <a:rPr lang="fr-FR" sz="2400" b="1" dirty="0" smtClean="0">
                <a:latin typeface="Trebuchet MS" panose="020B0603020202020204" pitchFamily="34" charset="0"/>
              </a:rPr>
              <a:t>Interposition </a:t>
            </a:r>
            <a:r>
              <a:rPr lang="fr-FR" sz="2400" b="1" dirty="0">
                <a:latin typeface="Trebuchet MS" panose="020B0603020202020204" pitchFamily="34" charset="0"/>
              </a:rPr>
              <a:t>d’un corps étranger entre les dents:</a:t>
            </a:r>
          </a:p>
          <a:p>
            <a:pPr marL="0" indent="0" algn="just">
              <a:lnSpc>
                <a:spcPct val="150000"/>
              </a:lnSpc>
              <a:spcBef>
                <a:spcPts val="0"/>
              </a:spcBef>
              <a:buNone/>
            </a:pPr>
            <a:r>
              <a:rPr lang="fr-FR" sz="2400" dirty="0" smtClean="0">
                <a:latin typeface="Trebuchet MS" panose="020B0603020202020204" pitchFamily="34" charset="0"/>
              </a:rPr>
              <a:t>   Il </a:t>
            </a:r>
            <a:r>
              <a:rPr lang="fr-FR" sz="2400" dirty="0">
                <a:latin typeface="Trebuchet MS" panose="020B0603020202020204" pitchFamily="34" charset="0"/>
              </a:rPr>
              <a:t>s’ agit des  habitudes qui sont prises à la longue et qui </a:t>
            </a:r>
            <a:endParaRPr lang="fr-FR" sz="2400" dirty="0" smtClean="0">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peuvent </a:t>
            </a:r>
            <a:r>
              <a:rPr lang="fr-FR" sz="2400" dirty="0">
                <a:latin typeface="Trebuchet MS" panose="020B0603020202020204" pitchFamily="34" charset="0"/>
              </a:rPr>
              <a:t>être destructives pour les dents(crayon, pipe).</a:t>
            </a:r>
          </a:p>
          <a:p>
            <a:pPr marL="0" indent="0" algn="just">
              <a:lnSpc>
                <a:spcPct val="150000"/>
              </a:lnSpc>
              <a:spcBef>
                <a:spcPts val="0"/>
              </a:spcBef>
              <a:buNone/>
            </a:pPr>
            <a:r>
              <a:rPr lang="fr-FR" sz="2400" dirty="0" smtClean="0">
                <a:latin typeface="Trebuchet MS" panose="020B0603020202020204" pitchFamily="34" charset="0"/>
              </a:rPr>
              <a:t>  La </a:t>
            </a:r>
            <a:r>
              <a:rPr lang="fr-FR" sz="2400" dirty="0">
                <a:latin typeface="Trebuchet MS" panose="020B0603020202020204" pitchFamily="34" charset="0"/>
              </a:rPr>
              <a:t>simple prise de conscience de cette </a:t>
            </a:r>
            <a:r>
              <a:rPr lang="fr-FR" sz="2400" dirty="0" err="1">
                <a:latin typeface="Trebuchet MS" panose="020B0603020202020204" pitchFamily="34" charset="0"/>
              </a:rPr>
              <a:t>parafonction</a:t>
            </a:r>
            <a:r>
              <a:rPr lang="fr-FR" sz="2400" dirty="0">
                <a:latin typeface="Trebuchet MS" panose="020B0603020202020204" pitchFamily="34" charset="0"/>
              </a:rPr>
              <a:t> facilite son élimination.</a:t>
            </a:r>
          </a:p>
          <a:p>
            <a:pPr marL="0" indent="0" algn="just">
              <a:lnSpc>
                <a:spcPct val="150000"/>
              </a:lnSpc>
              <a:spcBef>
                <a:spcPts val="0"/>
              </a:spcBef>
              <a:buNone/>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40</a:t>
            </a:fld>
            <a:endParaRPr lang="fr-FR"/>
          </a:p>
        </p:txBody>
      </p:sp>
      <p:pic>
        <p:nvPicPr>
          <p:cNvPr id="8" name="Picture 4" descr="C:\Users\jj\Desktop\shinz community\pencil chewing\che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292" y="3254575"/>
            <a:ext cx="2916917" cy="220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81160" y="5542256"/>
            <a:ext cx="3282502" cy="276999"/>
          </a:xfrm>
          <a:prstGeom prst="rect">
            <a:avLst/>
          </a:prstGeom>
        </p:spPr>
        <p:txBody>
          <a:bodyPr wrap="none">
            <a:spAutoFit/>
          </a:bodyPr>
          <a:lstStyle/>
          <a:p>
            <a:r>
              <a:rPr lang="fr-FR" sz="1200" dirty="0">
                <a:latin typeface="Trebuchet MS" panose="020B0603020202020204" pitchFamily="34" charset="0"/>
              </a:rPr>
              <a:t>http://www.lescoursdentaire.info/2539.html</a:t>
            </a:r>
          </a:p>
        </p:txBody>
      </p:sp>
    </p:spTree>
    <p:extLst>
      <p:ext uri="{BB962C8B-B14F-4D97-AF65-F5344CB8AC3E}">
        <p14:creationId xmlns:p14="http://schemas.microsoft.com/office/powerpoint/2010/main" val="27128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92505" y="51341"/>
            <a:ext cx="11758707" cy="6858048"/>
          </a:xfrm>
        </p:spPr>
        <p:txBody>
          <a:bodyPr>
            <a:noAutofit/>
          </a:bodyPr>
          <a:lstStyle/>
          <a:p>
            <a:pPr marL="0" indent="0" algn="just">
              <a:lnSpc>
                <a:spcPct val="150000"/>
              </a:lnSpc>
              <a:spcBef>
                <a:spcPts val="0"/>
              </a:spcBef>
              <a:buNone/>
            </a:pPr>
            <a:r>
              <a:rPr lang="fr-FR" sz="2400" b="1" dirty="0">
                <a:solidFill>
                  <a:srgbClr val="C00000"/>
                </a:solidFill>
                <a:latin typeface="Trebuchet MS" panose="020B0603020202020204" pitchFamily="34" charset="0"/>
              </a:rPr>
              <a:t>3.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a:solidFill>
                  <a:srgbClr val="00B0F0"/>
                </a:solidFill>
                <a:latin typeface="Trebuchet MS" panose="020B0603020202020204" pitchFamily="34" charset="0"/>
              </a:rPr>
              <a:t>3.2. Les névroses</a:t>
            </a:r>
          </a:p>
          <a:p>
            <a:pPr marL="0" indent="0" algn="just">
              <a:lnSpc>
                <a:spcPct val="150000"/>
              </a:lnSpc>
              <a:spcBef>
                <a:spcPts val="0"/>
              </a:spcBef>
              <a:buNone/>
            </a:pPr>
            <a:r>
              <a:rPr lang="fr-FR" sz="2400" b="1" dirty="0">
                <a:solidFill>
                  <a:srgbClr val="7030A0"/>
                </a:solidFill>
                <a:latin typeface="Trebuchet MS" panose="020B0603020202020204" pitchFamily="34" charset="0"/>
              </a:rPr>
              <a:t>3.2.3. Mordillements des joues, des lèvres, des objets</a:t>
            </a:r>
          </a:p>
          <a:p>
            <a:pPr marL="0" indent="0" algn="just">
              <a:lnSpc>
                <a:spcPct val="150000"/>
              </a:lnSpc>
              <a:spcBef>
                <a:spcPts val="0"/>
              </a:spcBef>
              <a:buNone/>
            </a:pPr>
            <a:r>
              <a:rPr lang="fr-FR" sz="2400" b="1" dirty="0" smtClean="0">
                <a:latin typeface="Trebuchet MS" panose="020B0603020202020204" pitchFamily="34" charset="0"/>
              </a:rPr>
              <a:t>-</a:t>
            </a:r>
            <a:r>
              <a:rPr lang="fr-FR" sz="2400" b="1" dirty="0" smtClean="0">
                <a:latin typeface="Trebuchet MS" panose="020B0603020202020204" pitchFamily="34" charset="0"/>
              </a:rPr>
              <a:t>La </a:t>
            </a:r>
            <a:r>
              <a:rPr lang="fr-FR" sz="2400" b="1" dirty="0">
                <a:latin typeface="Trebuchet MS" panose="020B0603020202020204" pitchFamily="34" charset="0"/>
              </a:rPr>
              <a:t>pression exercée  de façon répétée:</a:t>
            </a:r>
          </a:p>
          <a:p>
            <a:pPr marL="0" indent="0" algn="just">
              <a:lnSpc>
                <a:spcPct val="150000"/>
              </a:lnSpc>
              <a:spcBef>
                <a:spcPts val="0"/>
              </a:spcBef>
              <a:buNone/>
            </a:pPr>
            <a:r>
              <a:rPr lang="fr-FR" sz="2400" dirty="0" smtClean="0">
                <a:latin typeface="Trebuchet MS" panose="020B0603020202020204" pitchFamily="34" charset="0"/>
              </a:rPr>
              <a:t>Comme </a:t>
            </a:r>
            <a:r>
              <a:rPr lang="fr-FR" sz="2400" dirty="0">
                <a:latin typeface="Trebuchet MS" panose="020B0603020202020204" pitchFamily="34" charset="0"/>
              </a:rPr>
              <a:t>exemple l’habitude d’appuyer un index sur la face  vestibulaire d’une dent qui est douloureuse, Ceci, selon le patient, lui procure un soulagement .</a:t>
            </a:r>
          </a:p>
          <a:p>
            <a:pPr marL="0" indent="0" algn="just">
              <a:lnSpc>
                <a:spcPct val="150000"/>
              </a:lnSpc>
              <a:spcBef>
                <a:spcPts val="0"/>
              </a:spcBef>
              <a:buNone/>
            </a:pPr>
            <a:r>
              <a:rPr lang="fr-FR" sz="2400" dirty="0" smtClean="0">
                <a:latin typeface="Trebuchet MS" panose="020B0603020202020204" pitchFamily="34" charset="0"/>
              </a:rPr>
              <a:t>  L’examen </a:t>
            </a:r>
            <a:r>
              <a:rPr lang="fr-FR" sz="2400" dirty="0">
                <a:latin typeface="Trebuchet MS" panose="020B0603020202020204" pitchFamily="34" charset="0"/>
              </a:rPr>
              <a:t>révèle l’existence  d’un obstacle à l’occlusion en relation </a:t>
            </a:r>
            <a:r>
              <a:rPr lang="fr-FR" sz="2400" dirty="0" err="1">
                <a:latin typeface="Trebuchet MS" panose="020B0603020202020204" pitchFamily="34" charset="0"/>
              </a:rPr>
              <a:t>myo</a:t>
            </a:r>
            <a:r>
              <a:rPr lang="fr-FR" sz="2400" dirty="0">
                <a:latin typeface="Trebuchet MS" panose="020B0603020202020204" pitchFamily="34" charset="0"/>
              </a:rPr>
              <a:t>-déterminée dans la région postérieure.</a:t>
            </a:r>
          </a:p>
          <a:p>
            <a:pPr marL="0" indent="0" algn="just">
              <a:lnSpc>
                <a:spcPct val="150000"/>
              </a:lnSpc>
              <a:spcBef>
                <a:spcPts val="0"/>
              </a:spcBef>
              <a:buNone/>
            </a:pPr>
            <a:r>
              <a:rPr lang="fr-FR" sz="2400" dirty="0">
                <a:latin typeface="Trebuchet MS" panose="020B0603020202020204" pitchFamily="34" charset="0"/>
              </a:rPr>
              <a:t>        </a:t>
            </a: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r>
              <a:rPr lang="fr-FR" sz="2400" dirty="0">
                <a:latin typeface="Trebuchet MS" panose="020B0603020202020204" pitchFamily="34" charset="0"/>
              </a:rPr>
              <a:t> </a:t>
            </a:r>
          </a:p>
          <a:p>
            <a:pPr marL="0" indent="0" algn="just">
              <a:lnSpc>
                <a:spcPct val="150000"/>
              </a:lnSpc>
              <a:spcBef>
                <a:spcPts val="0"/>
              </a:spcBef>
              <a:buNone/>
            </a:pPr>
            <a:r>
              <a:rPr lang="fr-FR" sz="2400" dirty="0">
                <a:latin typeface="Trebuchet MS" panose="020B0603020202020204" pitchFamily="34" charset="0"/>
              </a:rPr>
              <a:t> </a:t>
            </a: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41</a:t>
            </a:fld>
            <a:endParaRPr lang="fr-FR"/>
          </a:p>
        </p:txBody>
      </p:sp>
    </p:spTree>
    <p:extLst>
      <p:ext uri="{BB962C8B-B14F-4D97-AF65-F5344CB8AC3E}">
        <p14:creationId xmlns:p14="http://schemas.microsoft.com/office/powerpoint/2010/main" val="1921454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44379" y="-73380"/>
            <a:ext cx="12047621" cy="6858000"/>
          </a:xfrm>
        </p:spPr>
        <p:txBody>
          <a:bodyPr>
            <a:normAutofit/>
          </a:bodyPr>
          <a:lstStyle/>
          <a:p>
            <a:pPr marL="0" indent="0" algn="just">
              <a:lnSpc>
                <a:spcPct val="150000"/>
              </a:lnSpc>
              <a:spcBef>
                <a:spcPts val="0"/>
              </a:spcBef>
              <a:buNone/>
            </a:pPr>
            <a:r>
              <a:rPr lang="fr-FR" sz="2400" b="1" dirty="0">
                <a:solidFill>
                  <a:srgbClr val="C00000"/>
                </a:solidFill>
                <a:latin typeface="Trebuchet MS" panose="020B0603020202020204" pitchFamily="34" charset="0"/>
              </a:rPr>
              <a:t>3.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smtClean="0">
                <a:solidFill>
                  <a:srgbClr val="00B0F0"/>
                </a:solidFill>
                <a:latin typeface="Trebuchet MS" panose="020B0603020202020204" pitchFamily="34" charset="0"/>
              </a:rPr>
              <a:t>3.3</a:t>
            </a:r>
            <a:r>
              <a:rPr lang="fr-FR" sz="2400" b="1" dirty="0">
                <a:solidFill>
                  <a:srgbClr val="00B0F0"/>
                </a:solidFill>
                <a:latin typeface="Trebuchet MS" panose="020B0603020202020204" pitchFamily="34" charset="0"/>
              </a:rPr>
              <a:t>. Autres Habitudes</a:t>
            </a:r>
          </a:p>
          <a:p>
            <a:pPr marL="0" indent="0" algn="just">
              <a:lnSpc>
                <a:spcPct val="150000"/>
              </a:lnSpc>
              <a:spcBef>
                <a:spcPts val="0"/>
              </a:spcBef>
              <a:buNone/>
            </a:pPr>
            <a:r>
              <a:rPr lang="fr-FR" sz="2400" b="1" dirty="0" smtClean="0">
                <a:solidFill>
                  <a:srgbClr val="7030A0"/>
                </a:solidFill>
                <a:latin typeface="Trebuchet MS" panose="020B0603020202020204" pitchFamily="34" charset="0"/>
              </a:rPr>
              <a:t>3.3.1</a:t>
            </a:r>
            <a:r>
              <a:rPr lang="fr-FR" sz="2400" b="1" dirty="0">
                <a:solidFill>
                  <a:srgbClr val="7030A0"/>
                </a:solidFill>
                <a:latin typeface="Trebuchet MS" panose="020B0603020202020204" pitchFamily="34" charset="0"/>
              </a:rPr>
              <a:t>. La succion </a:t>
            </a:r>
            <a:r>
              <a:rPr lang="fr-FR" sz="2400" b="1" dirty="0" smtClean="0">
                <a:solidFill>
                  <a:srgbClr val="7030A0"/>
                </a:solidFill>
                <a:latin typeface="Trebuchet MS" panose="020B0603020202020204" pitchFamily="34" charset="0"/>
              </a:rPr>
              <a:t>digitale</a:t>
            </a:r>
            <a:endParaRPr lang="fr-FR" sz="2400" b="1" dirty="0">
              <a:solidFill>
                <a:srgbClr val="7030A0"/>
              </a:solidFill>
              <a:latin typeface="Trebuchet MS" panose="020B0603020202020204" pitchFamily="34" charset="0"/>
            </a:endParaRPr>
          </a:p>
          <a:p>
            <a:pPr marL="0" indent="0" algn="just">
              <a:lnSpc>
                <a:spcPct val="150000"/>
              </a:lnSpc>
              <a:spcBef>
                <a:spcPts val="0"/>
              </a:spcBef>
              <a:buNone/>
            </a:pPr>
            <a:r>
              <a:rPr lang="fr-FR" sz="2400" dirty="0">
                <a:latin typeface="Trebuchet MS" panose="020B0603020202020204" pitchFamily="34" charset="0"/>
              </a:rPr>
              <a:t>   La succion des doigts chez l'enfant présente plusieurs variantes, dont le suçage du pouce est l'aspect le plus habituel.</a:t>
            </a:r>
          </a:p>
          <a:p>
            <a:pPr marL="0" indent="0" algn="just">
              <a:lnSpc>
                <a:spcPct val="150000"/>
              </a:lnSpc>
              <a:spcBef>
                <a:spcPts val="0"/>
              </a:spcBef>
              <a:buNone/>
            </a:pPr>
            <a:r>
              <a:rPr lang="fr-FR" sz="2400" dirty="0">
                <a:latin typeface="Trebuchet MS" panose="020B0603020202020204" pitchFamily="34" charset="0"/>
              </a:rPr>
              <a:t>      </a:t>
            </a: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42</a:t>
            </a:fld>
            <a:endParaRPr lang="fr-FR"/>
          </a:p>
        </p:txBody>
      </p:sp>
      <p:sp>
        <p:nvSpPr>
          <p:cNvPr id="6" name="Rectangle 5"/>
          <p:cNvSpPr/>
          <p:nvPr/>
        </p:nvSpPr>
        <p:spPr>
          <a:xfrm>
            <a:off x="1524004" y="642921"/>
            <a:ext cx="184731" cy="492443"/>
          </a:xfrm>
          <a:prstGeom prst="rect">
            <a:avLst/>
          </a:prstGeom>
        </p:spPr>
        <p:txBody>
          <a:bodyPr wrap="none">
            <a:spAutoFit/>
          </a:bodyPr>
          <a:lstStyle/>
          <a:p>
            <a:endParaRPr lang="fr-FR" sz="2600" dirty="0">
              <a:solidFill>
                <a:srgbClr val="FFC000"/>
              </a:solidFill>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28"/>
          <a:stretch/>
        </p:blipFill>
        <p:spPr bwMode="auto">
          <a:xfrm>
            <a:off x="1708735" y="3374658"/>
            <a:ext cx="2088232" cy="3085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389" t="4337" r="7333" b="3980"/>
          <a:stretch/>
        </p:blipFill>
        <p:spPr bwMode="auto">
          <a:xfrm>
            <a:off x="8249897" y="3358616"/>
            <a:ext cx="2088232" cy="3085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927150" y="6388760"/>
            <a:ext cx="4572000" cy="461665"/>
          </a:xfrm>
          <a:prstGeom prst="rect">
            <a:avLst/>
          </a:prstGeom>
        </p:spPr>
        <p:txBody>
          <a:bodyPr>
            <a:spAutoFit/>
          </a:bodyPr>
          <a:lstStyle/>
          <a:p>
            <a:pPr algn="ctr"/>
            <a:r>
              <a:rPr lang="en-GB" sz="1200" dirty="0">
                <a:latin typeface="Times New Roman" panose="02020603050405020304" pitchFamily="18" charset="0"/>
                <a:cs typeface="Times New Roman" panose="02020603050405020304" pitchFamily="18" charset="0"/>
                <a:hlinkClick r:id="rId4"/>
              </a:rPr>
              <a:t>http://</a:t>
            </a:r>
            <a:r>
              <a:rPr lang="en-GB" sz="1200" dirty="0" smtClean="0">
                <a:latin typeface="Times New Roman" panose="02020603050405020304" pitchFamily="18" charset="0"/>
                <a:cs typeface="Times New Roman" panose="02020603050405020304" pitchFamily="18" charset="0"/>
                <a:hlinkClick r:id="rId4"/>
              </a:rPr>
              <a:t>www.ecured.cu/index.php/Succion_digital</a:t>
            </a:r>
            <a:endParaRPr lang="en-GB" sz="1200" dirty="0" smtClean="0">
              <a:latin typeface="Times New Roman" panose="02020603050405020304" pitchFamily="18" charset="0"/>
              <a:cs typeface="Times New Roman" panose="02020603050405020304" pitchFamily="18" charset="0"/>
            </a:endParaRPr>
          </a:p>
          <a:p>
            <a:pPr algn="ctr"/>
            <a:endParaRPr lang="en-GB" sz="1200" dirty="0">
              <a:latin typeface="Times New Roman" panose="02020603050405020304" pitchFamily="18" charset="0"/>
              <a:cs typeface="Times New Roman" panose="02020603050405020304" pitchFamily="18" charset="0"/>
            </a:endParaRPr>
          </a:p>
        </p:txBody>
      </p:sp>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8120"/>
          <a:stretch/>
        </p:blipFill>
        <p:spPr bwMode="auto">
          <a:xfrm>
            <a:off x="4970868" y="3861839"/>
            <a:ext cx="2600603" cy="237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455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Philips-301259058-F400039805-FIL-global-00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4726" y="77278"/>
            <a:ext cx="3119436" cy="311943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p:cNvSpPr>
            <a:spLocks noGrp="1"/>
          </p:cNvSpPr>
          <p:nvPr>
            <p:ph idx="1"/>
          </p:nvPr>
        </p:nvSpPr>
        <p:spPr>
          <a:xfrm>
            <a:off x="48126" y="60388"/>
            <a:ext cx="11903086" cy="6858000"/>
          </a:xfrm>
        </p:spPr>
        <p:txBody>
          <a:bodyPr>
            <a:normAutofit/>
          </a:bodyPr>
          <a:lstStyle/>
          <a:p>
            <a:pPr marL="0" indent="0" algn="just">
              <a:lnSpc>
                <a:spcPct val="150000"/>
              </a:lnSpc>
              <a:spcBef>
                <a:spcPts val="0"/>
              </a:spcBef>
              <a:buNone/>
            </a:pPr>
            <a:r>
              <a:rPr lang="fr-FR" sz="2400" b="1" dirty="0" smtClean="0">
                <a:solidFill>
                  <a:srgbClr val="C00000"/>
                </a:solidFill>
                <a:latin typeface="Trebuchet MS" panose="020B0603020202020204" pitchFamily="34" charset="0"/>
              </a:rPr>
              <a:t>3</a:t>
            </a:r>
            <a:r>
              <a:rPr lang="fr-FR" sz="2400" b="1" dirty="0">
                <a:solidFill>
                  <a:srgbClr val="C00000"/>
                </a:solidFill>
                <a:latin typeface="Trebuchet MS" panose="020B0603020202020204" pitchFamily="34" charset="0"/>
              </a:rPr>
              <a:t>. LES DIFFÉRENTES PARAFONCTIONS</a:t>
            </a:r>
            <a:endParaRPr lang="fr-FR" sz="2400" dirty="0">
              <a:solidFill>
                <a:srgbClr val="C00000"/>
              </a:solidFill>
              <a:latin typeface="Trebuchet MS" panose="020B0603020202020204" pitchFamily="34" charset="0"/>
            </a:endParaRPr>
          </a:p>
          <a:p>
            <a:pPr marL="0" indent="0" algn="just">
              <a:lnSpc>
                <a:spcPct val="150000"/>
              </a:lnSpc>
              <a:spcBef>
                <a:spcPts val="0"/>
              </a:spcBef>
              <a:buNone/>
            </a:pPr>
            <a:r>
              <a:rPr lang="fr-FR" sz="2400" b="1" dirty="0" smtClean="0">
                <a:solidFill>
                  <a:srgbClr val="00B0F0"/>
                </a:solidFill>
                <a:latin typeface="Trebuchet MS" panose="020B0603020202020204" pitchFamily="34" charset="0"/>
              </a:rPr>
              <a:t>3.3</a:t>
            </a:r>
            <a:r>
              <a:rPr lang="fr-FR" sz="2400" b="1" dirty="0">
                <a:solidFill>
                  <a:srgbClr val="00B0F0"/>
                </a:solidFill>
                <a:latin typeface="Trebuchet MS" panose="020B0603020202020204" pitchFamily="34" charset="0"/>
              </a:rPr>
              <a:t>. Autres Habitudes</a:t>
            </a:r>
          </a:p>
          <a:p>
            <a:pPr marL="0" indent="0" algn="just">
              <a:lnSpc>
                <a:spcPct val="150000"/>
              </a:lnSpc>
              <a:spcBef>
                <a:spcPts val="0"/>
              </a:spcBef>
              <a:buNone/>
            </a:pPr>
            <a:r>
              <a:rPr lang="fr-FR" sz="2400" b="1" dirty="0" smtClean="0">
                <a:solidFill>
                  <a:srgbClr val="7030A0"/>
                </a:solidFill>
                <a:latin typeface="Trebuchet MS" panose="020B0603020202020204" pitchFamily="34" charset="0"/>
              </a:rPr>
              <a:t>3.3.2. La tétée d’un linge ou d’une tétine:  </a:t>
            </a:r>
          </a:p>
          <a:p>
            <a:pPr marL="0" indent="0" algn="just">
              <a:lnSpc>
                <a:spcPct val="150000"/>
              </a:lnSpc>
              <a:spcBef>
                <a:spcPts val="0"/>
              </a:spcBef>
              <a:buNone/>
            </a:pPr>
            <a:r>
              <a:rPr lang="fr-FR" sz="2400" dirty="0" smtClean="0">
                <a:latin typeface="Trebuchet MS" panose="020B0603020202020204" pitchFamily="34" charset="0"/>
              </a:rPr>
              <a:t>Elle </a:t>
            </a:r>
            <a:r>
              <a:rPr lang="fr-FR" sz="2400" dirty="0">
                <a:latin typeface="Trebuchet MS" panose="020B0603020202020204" pitchFamily="34" charset="0"/>
              </a:rPr>
              <a:t>est beaucoup moins néfaste que celle du pouce. Il  sera  conseillé d’utiliser des  sucettes anatomiques qui modèleront les arcades dentaires, renforçant la tonicité de l’orbiculaire des lèvres. </a:t>
            </a:r>
          </a:p>
          <a:p>
            <a:pPr marL="0" indent="0" algn="just">
              <a:lnSpc>
                <a:spcPct val="150000"/>
              </a:lnSpc>
              <a:spcBef>
                <a:spcPts val="0"/>
              </a:spcBef>
              <a:buNone/>
            </a:pPr>
            <a:r>
              <a:rPr lang="fr-FR" sz="2400" dirty="0" smtClean="0">
                <a:latin typeface="Trebuchet MS" panose="020B0603020202020204" pitchFamily="34" charset="0"/>
              </a:rPr>
              <a:t>Elle </a:t>
            </a:r>
            <a:r>
              <a:rPr lang="fr-FR" sz="2400" dirty="0">
                <a:latin typeface="Trebuchet MS" panose="020B0603020202020204" pitchFamily="34" charset="0"/>
              </a:rPr>
              <a:t>oblige  également l’enfant à une ventilation nasale. Elle peut provoquée une béance antérieure. Cette habitude  est plus facilement abandonnée que la succion pouce.</a:t>
            </a: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43</a:t>
            </a:fld>
            <a:endParaRPr lang="fr-FR"/>
          </a:p>
        </p:txBody>
      </p:sp>
    </p:spTree>
    <p:extLst>
      <p:ext uri="{BB962C8B-B14F-4D97-AF65-F5344CB8AC3E}">
        <p14:creationId xmlns:p14="http://schemas.microsoft.com/office/powerpoint/2010/main" val="1504615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0345509" y="3682242"/>
            <a:ext cx="1694062" cy="3178385"/>
          </a:xfrm>
          <a:prstGeom prst="rect">
            <a:avLst/>
          </a:prstGeom>
        </p:spPr>
      </p:pic>
      <p:pic>
        <p:nvPicPr>
          <p:cNvPr id="7" name="Picture 6" descr="C:\Users\jj\Desktop\shinz community\tailor\0060-0807-1501-0637_Tailor_Cutting_Fabric_with_a_Tape_Measure_in_His_Mouth_clipart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787" y="136186"/>
            <a:ext cx="2250784" cy="2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idx="1"/>
          </p:nvPr>
        </p:nvSpPr>
        <p:spPr>
          <a:xfrm>
            <a:off x="96252" y="25141"/>
            <a:ext cx="12087700" cy="6858000"/>
          </a:xfrm>
        </p:spPr>
        <p:txBody>
          <a:bodyPr>
            <a:noAutofit/>
          </a:bodyPr>
          <a:lstStyle/>
          <a:p>
            <a:pPr marL="0" indent="0" algn="just">
              <a:lnSpc>
                <a:spcPct val="150000"/>
              </a:lnSpc>
              <a:spcBef>
                <a:spcPts val="0"/>
              </a:spcBef>
              <a:buNone/>
            </a:pPr>
            <a:r>
              <a:rPr lang="fr-FR" sz="2400" b="1" dirty="0">
                <a:solidFill>
                  <a:srgbClr val="C00000"/>
                </a:solidFill>
                <a:latin typeface="Trebuchet MS" panose="020B0603020202020204" pitchFamily="34" charset="0"/>
              </a:rPr>
              <a:t>3. LES DIFFÉRENTES PARAFONCTIONS</a:t>
            </a:r>
            <a:endParaRPr lang="fr-FR" sz="2400" dirty="0">
              <a:solidFill>
                <a:srgbClr val="C00000"/>
              </a:solidFill>
              <a:latin typeface="Trebuchet MS" panose="020B0603020202020204" pitchFamily="34" charset="0"/>
            </a:endParaRPr>
          </a:p>
          <a:p>
            <a:pPr marL="0" lvl="0" indent="0" algn="just">
              <a:lnSpc>
                <a:spcPct val="150000"/>
              </a:lnSpc>
              <a:spcBef>
                <a:spcPts val="0"/>
              </a:spcBef>
              <a:buNone/>
            </a:pPr>
            <a:r>
              <a:rPr lang="fr-FR" sz="2400" b="1" dirty="0" smtClean="0">
                <a:solidFill>
                  <a:srgbClr val="00B0F0"/>
                </a:solidFill>
                <a:latin typeface="Trebuchet MS" panose="020B0603020202020204" pitchFamily="34" charset="0"/>
              </a:rPr>
              <a:t>3.4</a:t>
            </a:r>
            <a:r>
              <a:rPr lang="fr-FR" sz="2400" b="1" dirty="0">
                <a:solidFill>
                  <a:srgbClr val="00B0F0"/>
                </a:solidFill>
                <a:latin typeface="Trebuchet MS" panose="020B0603020202020204" pitchFamily="34" charset="0"/>
              </a:rPr>
              <a:t>. Habitudes professionnelles</a:t>
            </a:r>
          </a:p>
          <a:p>
            <a:pPr marL="0" lvl="0" indent="0" algn="just">
              <a:lnSpc>
                <a:spcPct val="150000"/>
              </a:lnSpc>
              <a:spcBef>
                <a:spcPts val="0"/>
              </a:spcBef>
              <a:buNone/>
            </a:pPr>
            <a:r>
              <a:rPr lang="fr-FR" sz="2400" dirty="0" smtClean="0">
                <a:latin typeface="Trebuchet MS" panose="020B0603020202020204" pitchFamily="34" charset="0"/>
              </a:rPr>
              <a:t>Comme </a:t>
            </a:r>
            <a:r>
              <a:rPr lang="fr-FR" sz="2400" dirty="0">
                <a:latin typeface="Trebuchet MS" panose="020B0603020202020204" pitchFamily="34" charset="0"/>
              </a:rPr>
              <a:t>celles des cordonniers, des tapissiers ou des charpentiers </a:t>
            </a:r>
            <a:r>
              <a:rPr lang="fr-FR" sz="2400" dirty="0" smtClean="0">
                <a:latin typeface="Trebuchet MS" panose="020B0603020202020204" pitchFamily="34" charset="0"/>
              </a:rPr>
              <a:t>qui</a:t>
            </a:r>
          </a:p>
          <a:p>
            <a:pPr marL="0" lvl="0" indent="0" algn="just">
              <a:lnSpc>
                <a:spcPct val="150000"/>
              </a:lnSpc>
              <a:spcBef>
                <a:spcPts val="0"/>
              </a:spcBef>
              <a:buNone/>
            </a:pPr>
            <a:r>
              <a:rPr lang="fr-FR" sz="2400" dirty="0" smtClean="0">
                <a:latin typeface="Trebuchet MS" panose="020B0603020202020204" pitchFamily="34" charset="0"/>
              </a:rPr>
              <a:t> </a:t>
            </a:r>
            <a:r>
              <a:rPr lang="fr-FR" sz="2400" dirty="0">
                <a:latin typeface="Trebuchet MS" panose="020B0603020202020204" pitchFamily="34" charset="0"/>
              </a:rPr>
              <a:t>tiennent leurs clous entre les dents, ou celles de couper le fil avec </a:t>
            </a:r>
            <a:endParaRPr lang="fr-FR" sz="2400" dirty="0" smtClean="0">
              <a:latin typeface="Trebuchet MS" panose="020B0603020202020204" pitchFamily="34" charset="0"/>
            </a:endParaRPr>
          </a:p>
          <a:p>
            <a:pPr marL="0" lvl="0" indent="0" algn="just">
              <a:lnSpc>
                <a:spcPct val="150000"/>
              </a:lnSpc>
              <a:spcBef>
                <a:spcPts val="0"/>
              </a:spcBef>
              <a:buNone/>
            </a:pPr>
            <a:r>
              <a:rPr lang="fr-FR" sz="2400" dirty="0" smtClean="0">
                <a:latin typeface="Trebuchet MS" panose="020B0603020202020204" pitchFamily="34" charset="0"/>
              </a:rPr>
              <a:t>les </a:t>
            </a:r>
            <a:r>
              <a:rPr lang="fr-FR" sz="2400" dirty="0">
                <a:latin typeface="Trebuchet MS" panose="020B0603020202020204" pitchFamily="34" charset="0"/>
              </a:rPr>
              <a:t>dents, ou la pression provoquée par certains instruments de musique. </a:t>
            </a:r>
            <a:endParaRPr lang="fr-FR" sz="2400" dirty="0" smtClean="0">
              <a:latin typeface="Trebuchet MS" panose="020B0603020202020204" pitchFamily="34" charset="0"/>
            </a:endParaRPr>
          </a:p>
          <a:p>
            <a:pPr marL="0" lvl="0" indent="0" algn="just">
              <a:lnSpc>
                <a:spcPct val="150000"/>
              </a:lnSpc>
              <a:spcBef>
                <a:spcPts val="0"/>
              </a:spcBef>
              <a:buNone/>
            </a:pPr>
            <a:r>
              <a:rPr lang="fr-FR" sz="2400" dirty="0" smtClean="0">
                <a:latin typeface="Trebuchet MS" panose="020B0603020202020204" pitchFamily="34" charset="0"/>
              </a:rPr>
              <a:t>Les </a:t>
            </a:r>
            <a:r>
              <a:rPr lang="fr-FR" sz="2400" dirty="0">
                <a:latin typeface="Trebuchet MS" panose="020B0603020202020204" pitchFamily="34" charset="0"/>
              </a:rPr>
              <a:t>instruments musicaux à vent créent des forces sur les dents qui peuvent blesser le parodonte et provoquer une mobilité et une migration pathologique</a:t>
            </a:r>
            <a:r>
              <a:rPr lang="fr-FR" sz="2400" dirty="0" smtClean="0">
                <a:latin typeface="Trebuchet MS" panose="020B0603020202020204" pitchFamily="34" charset="0"/>
              </a:rPr>
              <a:t>.</a:t>
            </a:r>
          </a:p>
          <a:p>
            <a:pPr marL="0" indent="0" algn="just">
              <a:lnSpc>
                <a:spcPct val="150000"/>
              </a:lnSpc>
              <a:spcBef>
                <a:spcPts val="0"/>
              </a:spcBef>
              <a:buNone/>
            </a:pPr>
            <a:r>
              <a:rPr lang="fr-FR" sz="2400" dirty="0">
                <a:latin typeface="Trebuchet MS" panose="020B0603020202020204" pitchFamily="34" charset="0"/>
              </a:rPr>
              <a:t>Ces habitudes professionnelles peuvent provoquer des abrasions à des </a:t>
            </a:r>
            <a:endParaRPr lang="fr-FR" sz="2400" dirty="0" smtClean="0">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degrés </a:t>
            </a:r>
            <a:r>
              <a:rPr lang="fr-FR" sz="2400" dirty="0">
                <a:latin typeface="Trebuchet MS" panose="020B0603020202020204" pitchFamily="34" charset="0"/>
              </a:rPr>
              <a:t>divers dues aux contacts répétés des dents avec ces corps étrangers.</a:t>
            </a:r>
          </a:p>
          <a:p>
            <a:pPr marL="0" indent="0" algn="just">
              <a:lnSpc>
                <a:spcPct val="150000"/>
              </a:lnSpc>
              <a:spcBef>
                <a:spcPts val="0"/>
              </a:spcBef>
              <a:buNone/>
            </a:pPr>
            <a:r>
              <a:rPr lang="fr-FR" sz="2400" dirty="0" smtClean="0">
                <a:latin typeface="Trebuchet MS" panose="020B0603020202020204" pitchFamily="34" charset="0"/>
              </a:rPr>
              <a:t>La </a:t>
            </a:r>
            <a:r>
              <a:rPr lang="fr-FR" sz="2400" dirty="0">
                <a:latin typeface="Trebuchet MS" panose="020B0603020202020204" pitchFamily="34" charset="0"/>
              </a:rPr>
              <a:t>prise de conscience des malades constitue l’étape clé pour la </a:t>
            </a:r>
            <a:endParaRPr lang="fr-FR" sz="2400" dirty="0" smtClean="0">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réussite </a:t>
            </a:r>
            <a:r>
              <a:rPr lang="fr-FR" sz="2400" dirty="0">
                <a:latin typeface="Trebuchet MS" panose="020B0603020202020204" pitchFamily="34" charset="0"/>
              </a:rPr>
              <a:t>du traitement en leur expliquant les effets délétères possibles </a:t>
            </a:r>
            <a:endParaRPr lang="fr-FR" sz="2400" dirty="0" smtClean="0">
              <a:latin typeface="Trebuchet MS" panose="020B0603020202020204" pitchFamily="34" charset="0"/>
            </a:endParaRPr>
          </a:p>
          <a:p>
            <a:pPr marL="0" indent="0" algn="just">
              <a:lnSpc>
                <a:spcPct val="150000"/>
              </a:lnSpc>
              <a:spcBef>
                <a:spcPts val="0"/>
              </a:spcBef>
              <a:buNone/>
            </a:pPr>
            <a:r>
              <a:rPr lang="fr-FR" sz="2400" dirty="0" smtClean="0">
                <a:latin typeface="Trebuchet MS" panose="020B0603020202020204" pitchFamily="34" charset="0"/>
              </a:rPr>
              <a:t>dus </a:t>
            </a:r>
            <a:r>
              <a:rPr lang="fr-FR" sz="2400" dirty="0">
                <a:latin typeface="Trebuchet MS" panose="020B0603020202020204" pitchFamily="34" charset="0"/>
              </a:rPr>
              <a:t>à ces habitudes.</a:t>
            </a: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endParaRPr lang="fr-FR" sz="2400" dirty="0">
              <a:latin typeface="Trebuchet MS" panose="020B0603020202020204" pitchFamily="34" charset="0"/>
            </a:endParaRPr>
          </a:p>
          <a:p>
            <a:pPr marL="0" indent="0" algn="just">
              <a:lnSpc>
                <a:spcPct val="150000"/>
              </a:lnSpc>
              <a:spcBef>
                <a:spcPts val="0"/>
              </a:spcBef>
              <a:buNone/>
            </a:pPr>
            <a:r>
              <a:rPr lang="fr-FR" sz="2400" dirty="0">
                <a:latin typeface="Trebuchet MS" panose="020B0603020202020204" pitchFamily="34" charset="0"/>
              </a:rPr>
              <a:t>      </a:t>
            </a: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44</a:t>
            </a:fld>
            <a:endParaRPr lang="fr-FR"/>
          </a:p>
        </p:txBody>
      </p:sp>
    </p:spTree>
    <p:extLst>
      <p:ext uri="{BB962C8B-B14F-4D97-AF65-F5344CB8AC3E}">
        <p14:creationId xmlns:p14="http://schemas.microsoft.com/office/powerpoint/2010/main" val="1199756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96323" y="64346"/>
            <a:ext cx="11433730" cy="6858000"/>
          </a:xfrm>
        </p:spPr>
        <p:txBody>
          <a:bodyPr>
            <a:normAutofit/>
          </a:bodyPr>
          <a:lstStyle/>
          <a:p>
            <a:pPr algn="just">
              <a:lnSpc>
                <a:spcPct val="150000"/>
              </a:lnSpc>
            </a:pPr>
            <a:endParaRPr lang="fr-FR" sz="2400" dirty="0">
              <a:latin typeface="Trebuchet MS" panose="020B0603020202020204" pitchFamily="34" charset="0"/>
            </a:endParaRPr>
          </a:p>
          <a:p>
            <a:pPr algn="just">
              <a:lnSpc>
                <a:spcPct val="150000"/>
              </a:lnSpc>
            </a:pPr>
            <a:endParaRPr lang="fr-FR" sz="2400" dirty="0">
              <a:latin typeface="Trebuchet MS" panose="020B0603020202020204" pitchFamily="34" charset="0"/>
            </a:endParaRPr>
          </a:p>
          <a:p>
            <a:pPr algn="just">
              <a:lnSpc>
                <a:spcPct val="150000"/>
              </a:lnSpc>
              <a:buNone/>
            </a:pPr>
            <a:r>
              <a:rPr lang="fr-FR" sz="2400" dirty="0">
                <a:latin typeface="Trebuchet MS" panose="020B0603020202020204" pitchFamily="34" charset="0"/>
              </a:rPr>
              <a:t>       Le praticien doit  prendre conscience que les </a:t>
            </a:r>
            <a:r>
              <a:rPr lang="fr-FR" sz="2400" dirty="0" err="1">
                <a:latin typeface="Trebuchet MS" panose="020B0603020202020204" pitchFamily="34" charset="0"/>
              </a:rPr>
              <a:t>parafonctions</a:t>
            </a:r>
            <a:r>
              <a:rPr lang="fr-FR" sz="2400" dirty="0">
                <a:latin typeface="Trebuchet MS" panose="020B0603020202020204" pitchFamily="34" charset="0"/>
              </a:rPr>
              <a:t> orales et spécifiquement le bruxisme sont assez répandues dans la population générale, et qu’elles constituent à la fois un défi et un obstacle </a:t>
            </a:r>
            <a:r>
              <a:rPr lang="fr-FR" sz="2400" dirty="0" smtClean="0">
                <a:latin typeface="Trebuchet MS" panose="020B0603020202020204" pitchFamily="34" charset="0"/>
              </a:rPr>
              <a:t>thérapeutique.</a:t>
            </a:r>
            <a:endParaRPr lang="fr-FR" sz="2400" dirty="0">
              <a:latin typeface="Trebuchet MS" panose="020B0603020202020204" pitchFamily="34" charset="0"/>
            </a:endParaRPr>
          </a:p>
          <a:p>
            <a:pPr algn="just">
              <a:lnSpc>
                <a:spcPct val="150000"/>
              </a:lnSpc>
              <a:buNone/>
            </a:pPr>
            <a:r>
              <a:rPr lang="fr-FR" sz="2400" dirty="0" smtClean="0">
                <a:latin typeface="Trebuchet MS" panose="020B0603020202020204" pitchFamily="34" charset="0"/>
              </a:rPr>
              <a:t>      Une </a:t>
            </a:r>
            <a:r>
              <a:rPr lang="fr-FR" sz="2400" dirty="0">
                <a:latin typeface="Trebuchet MS" panose="020B0603020202020204" pitchFamily="34" charset="0"/>
              </a:rPr>
              <a:t>meilleure compréhension de ces </a:t>
            </a:r>
            <a:r>
              <a:rPr lang="fr-FR" sz="2400" dirty="0" err="1">
                <a:latin typeface="Trebuchet MS" panose="020B0603020202020204" pitchFamily="34" charset="0"/>
              </a:rPr>
              <a:t>parafonctions</a:t>
            </a:r>
            <a:r>
              <a:rPr lang="fr-FR" sz="2400" dirty="0">
                <a:latin typeface="Trebuchet MS" panose="020B0603020202020204" pitchFamily="34" charset="0"/>
              </a:rPr>
              <a:t>  s’avère nécessaire pour pouvoir mettre en place des solutions capables de les réduire.</a:t>
            </a:r>
          </a:p>
          <a:p>
            <a:pPr algn="just">
              <a:lnSpc>
                <a:spcPct val="150000"/>
              </a:lnSpc>
              <a:buNone/>
            </a:pPr>
            <a:r>
              <a:rPr lang="fr-FR" sz="2400" dirty="0">
                <a:latin typeface="Trebuchet MS" panose="020B0603020202020204" pitchFamily="34" charset="0"/>
              </a:rPr>
              <a:t>       </a:t>
            </a:r>
            <a:r>
              <a:rPr lang="fr-FR" sz="2400" dirty="0" smtClean="0">
                <a:latin typeface="Trebuchet MS" panose="020B0603020202020204" pitchFamily="34" charset="0"/>
              </a:rPr>
              <a:t>Ainsi</a:t>
            </a:r>
            <a:r>
              <a:rPr lang="fr-FR" sz="2400" dirty="0">
                <a:latin typeface="Trebuchet MS" panose="020B0603020202020204" pitchFamily="34" charset="0"/>
              </a:rPr>
              <a:t>, une prise en charge pluridisciplinaire, peut  aider à les maîtriser, afin d’assurer le succès et la pérennité des traitements.</a:t>
            </a:r>
          </a:p>
          <a:p>
            <a:pPr algn="just">
              <a:lnSpc>
                <a:spcPct val="150000"/>
              </a:lnSpc>
              <a:buNone/>
            </a:pPr>
            <a:endParaRPr lang="fr-FR" sz="2400" dirty="0">
              <a:latin typeface="Trebuchet MS" panose="020B0603020202020204" pitchFamily="34" charset="0"/>
            </a:endParaRPr>
          </a:p>
          <a:p>
            <a:pPr algn="just">
              <a:lnSpc>
                <a:spcPct val="150000"/>
              </a:lnSpc>
            </a:pPr>
            <a:endParaRPr lang="fr-FR" sz="2400" dirty="0">
              <a:latin typeface="Trebuchet MS" panose="020B0603020202020204" pitchFamily="34" charset="0"/>
            </a:endParaRPr>
          </a:p>
          <a:p>
            <a:pPr algn="just">
              <a:lnSpc>
                <a:spcPct val="150000"/>
              </a:lnSpc>
            </a:pPr>
            <a:endParaRPr lang="fr-FR" sz="2400" dirty="0">
              <a:latin typeface="Trebuchet MS" panose="020B0603020202020204" pitchFamily="34" charset="0"/>
            </a:endParaRPr>
          </a:p>
        </p:txBody>
      </p:sp>
      <p:sp>
        <p:nvSpPr>
          <p:cNvPr id="3" name="Espace réservé du numéro de diapositive 2"/>
          <p:cNvSpPr>
            <a:spLocks noGrp="1"/>
          </p:cNvSpPr>
          <p:nvPr>
            <p:ph type="sldNum" sz="quarter" idx="12"/>
          </p:nvPr>
        </p:nvSpPr>
        <p:spPr/>
        <p:txBody>
          <a:bodyPr/>
          <a:lstStyle/>
          <a:p>
            <a:fld id="{57D3C49A-C2BF-437B-AEAD-BDE34B8B10E1}" type="slidenum">
              <a:rPr lang="fr-FR" smtClean="0"/>
              <a:pPr/>
              <a:t>45</a:t>
            </a:fld>
            <a:endParaRPr lang="fr-FR"/>
          </a:p>
        </p:txBody>
      </p:sp>
      <p:sp>
        <p:nvSpPr>
          <p:cNvPr id="6" name="Titre 1"/>
          <p:cNvSpPr>
            <a:spLocks noGrp="1"/>
          </p:cNvSpPr>
          <p:nvPr/>
        </p:nvSpPr>
        <p:spPr>
          <a:xfrm>
            <a:off x="948940" y="60162"/>
            <a:ext cx="10072965"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C00000"/>
                </a:solidFill>
                <a:latin typeface="Trebuchet MS" panose="020B0603020202020204" pitchFamily="34" charset="0"/>
              </a:rPr>
              <a:t>CONCLUSION</a:t>
            </a:r>
            <a:endParaRPr lang="fr-FR" sz="5400"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204103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nvSpPr>
        <p:spPr>
          <a:xfrm>
            <a:off x="1234689" y="60162"/>
            <a:ext cx="10072965"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C00000"/>
                </a:solidFill>
                <a:latin typeface="+mn-lt"/>
                <a:ea typeface="Cambria Math" pitchFamily="18" charset="0"/>
              </a:rPr>
              <a:t> </a:t>
            </a:r>
            <a:endParaRPr lang="fr-FR" sz="5400" dirty="0">
              <a:solidFill>
                <a:srgbClr val="C00000"/>
              </a:solidFill>
              <a:latin typeface="Trebuchet MS" panose="020B0603020202020204" pitchFamily="34" charset="0"/>
            </a:endParaRPr>
          </a:p>
        </p:txBody>
      </p:sp>
      <p:sp>
        <p:nvSpPr>
          <p:cNvPr id="7" name="Espace réservé du contenu 2"/>
          <p:cNvSpPr>
            <a:spLocks noGrp="1"/>
          </p:cNvSpPr>
          <p:nvPr/>
        </p:nvSpPr>
        <p:spPr>
          <a:xfrm>
            <a:off x="320842" y="94916"/>
            <a:ext cx="11630370" cy="5533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spcBef>
                <a:spcPts val="0"/>
              </a:spcBef>
              <a:buNone/>
            </a:pPr>
            <a:r>
              <a:rPr lang="fr-FR" sz="2400" b="1" dirty="0">
                <a:solidFill>
                  <a:srgbClr val="C00000"/>
                </a:solidFill>
                <a:latin typeface="Trebuchet MS" panose="020B0603020202020204" pitchFamily="34" charset="0"/>
                <a:ea typeface="Cambria Math" pitchFamily="18" charset="0"/>
              </a:rPr>
              <a:t>2-CLASSIFICATIONS DES PARAFONCTIONS </a:t>
            </a:r>
            <a:endParaRPr lang="fr-FR" sz="2400" b="1" dirty="0" smtClean="0">
              <a:solidFill>
                <a:srgbClr val="C00000"/>
              </a:solidFill>
              <a:latin typeface="Trebuchet MS" panose="020B0603020202020204" pitchFamily="34" charset="0"/>
              <a:ea typeface="Cambria Math" pitchFamily="18" charset="0"/>
            </a:endParaRPr>
          </a:p>
          <a:p>
            <a:pPr marL="0" lvl="0" indent="0" algn="just">
              <a:lnSpc>
                <a:spcPct val="150000"/>
              </a:lnSpc>
              <a:spcBef>
                <a:spcPts val="0"/>
              </a:spcBef>
              <a:buNone/>
            </a:pPr>
            <a:r>
              <a:rPr lang="fr-FR" sz="2400" b="1" noProof="0" dirty="0" smtClean="0">
                <a:solidFill>
                  <a:srgbClr val="00B0F0"/>
                </a:solidFill>
                <a:latin typeface="Trebuchet MS" panose="020B0603020202020204" pitchFamily="34" charset="0"/>
                <a:ea typeface="Cambria Math" pitchFamily="18" charset="0"/>
              </a:rPr>
              <a:t>2</a:t>
            </a:r>
            <a:r>
              <a:rPr kumimoji="0" lang="fr-FR" sz="2400" b="1" i="0" u="none" strike="noStrike" kern="1200" cap="none" spc="0" normalizeH="0" baseline="0" noProof="0" dirty="0" smtClean="0">
                <a:ln>
                  <a:noFill/>
                </a:ln>
                <a:solidFill>
                  <a:srgbClr val="00B0F0"/>
                </a:solidFill>
                <a:effectLst/>
                <a:uLnTx/>
                <a:uFillTx/>
                <a:latin typeface="Trebuchet MS" panose="020B0603020202020204" pitchFamily="34" charset="0"/>
                <a:ea typeface="Cambria Math" pitchFamily="18" charset="0"/>
              </a:rPr>
              <a:t>.1</a:t>
            </a:r>
            <a:r>
              <a:rPr lang="fr-FR" sz="2400" b="1" dirty="0" smtClean="0">
                <a:solidFill>
                  <a:srgbClr val="00B0F0"/>
                </a:solidFill>
                <a:latin typeface="Trebuchet MS" panose="020B0603020202020204" pitchFamily="34" charset="0"/>
                <a:ea typeface="Cambria Math" pitchFamily="18" charset="0"/>
              </a:rPr>
              <a:t>. Selon la </a:t>
            </a:r>
            <a:r>
              <a:rPr lang="fr-FR" sz="2400" b="1" dirty="0" smtClean="0">
                <a:solidFill>
                  <a:srgbClr val="00B0F0"/>
                </a:solidFill>
                <a:latin typeface="Trebuchet MS" panose="020B0603020202020204" pitchFamily="34" charset="0"/>
                <a:ea typeface="Cambria Math" pitchFamily="18" charset="0"/>
              </a:rPr>
              <a:t>nature du contact :</a:t>
            </a:r>
            <a:endParaRPr kumimoji="0" lang="fr-FR" sz="2400" b="1" i="0" u="none" strike="noStrike" kern="1200" cap="none" spc="0" normalizeH="0" baseline="0" noProof="0" dirty="0" smtClean="0">
              <a:ln>
                <a:noFill/>
              </a:ln>
              <a:solidFill>
                <a:srgbClr val="00B0F0"/>
              </a:solidFill>
              <a:effectLst/>
              <a:uLnTx/>
              <a:uFillTx/>
              <a:latin typeface="Trebuchet MS" panose="020B0603020202020204" pitchFamily="34" charset="0"/>
              <a:ea typeface="Cambria Math" pitchFamily="18" charset="0"/>
            </a:endParaRPr>
          </a:p>
          <a:p>
            <a:pPr marL="0" lvl="0" indent="0" algn="just">
              <a:lnSpc>
                <a:spcPct val="150000"/>
              </a:lnSpc>
              <a:spcBef>
                <a:spcPts val="0"/>
              </a:spcBef>
              <a:buNone/>
            </a:pPr>
            <a:r>
              <a:rPr lang="fr-FR" sz="2400" dirty="0">
                <a:solidFill>
                  <a:sysClr val="windowText" lastClr="000000"/>
                </a:solidFill>
                <a:latin typeface="Trebuchet MS" panose="020B0603020202020204" pitchFamily="34" charset="0"/>
              </a:rPr>
              <a:t>Ceux-ci sont classés en trois façons:</a:t>
            </a:r>
          </a:p>
          <a:p>
            <a:pPr marL="0" lvl="0" indent="0" algn="just">
              <a:lnSpc>
                <a:spcPct val="150000"/>
              </a:lnSpc>
              <a:spcBef>
                <a:spcPts val="0"/>
              </a:spcBef>
              <a:buNone/>
            </a:pPr>
            <a:r>
              <a:rPr lang="fr-FR" sz="2400" dirty="0">
                <a:solidFill>
                  <a:sysClr val="windowText" lastClr="000000"/>
                </a:solidFill>
                <a:latin typeface="Trebuchet MS" panose="020B0603020202020204" pitchFamily="34" charset="0"/>
              </a:rPr>
              <a:t> • </a:t>
            </a:r>
            <a:r>
              <a:rPr lang="fr-FR" sz="2400" b="1" dirty="0">
                <a:solidFill>
                  <a:sysClr val="windowText" lastClr="000000"/>
                </a:solidFill>
                <a:latin typeface="Trebuchet MS" panose="020B0603020202020204" pitchFamily="34" charset="0"/>
              </a:rPr>
              <a:t>Contact dent/dent</a:t>
            </a:r>
            <a:r>
              <a:rPr lang="fr-FR" sz="2400" dirty="0">
                <a:solidFill>
                  <a:sysClr val="windowText" lastClr="000000"/>
                </a:solidFill>
                <a:latin typeface="Trebuchet MS" panose="020B0603020202020204" pitchFamily="34" charset="0"/>
              </a:rPr>
              <a:t>: par exemple </a:t>
            </a:r>
            <a:r>
              <a:rPr lang="fr-FR" sz="2400" b="1" dirty="0">
                <a:solidFill>
                  <a:sysClr val="windowText" lastClr="000000"/>
                </a:solidFill>
                <a:latin typeface="Trebuchet MS" panose="020B0603020202020204" pitchFamily="34" charset="0"/>
              </a:rPr>
              <a:t>bruxisme</a:t>
            </a:r>
            <a:r>
              <a:rPr lang="fr-FR" sz="2400" dirty="0">
                <a:solidFill>
                  <a:sysClr val="windowText" lastClr="000000"/>
                </a:solidFill>
                <a:latin typeface="Trebuchet MS" panose="020B0603020202020204" pitchFamily="34" charset="0"/>
              </a:rPr>
              <a:t>.</a:t>
            </a:r>
          </a:p>
          <a:p>
            <a:pPr marL="0" lvl="0" indent="0" algn="just">
              <a:lnSpc>
                <a:spcPct val="150000"/>
              </a:lnSpc>
              <a:spcBef>
                <a:spcPts val="0"/>
              </a:spcBef>
              <a:buNone/>
            </a:pPr>
            <a:r>
              <a:rPr lang="fr-FR" sz="2400" dirty="0">
                <a:solidFill>
                  <a:sysClr val="windowText" lastClr="000000"/>
                </a:solidFill>
                <a:latin typeface="Trebuchet MS" panose="020B0603020202020204" pitchFamily="34" charset="0"/>
              </a:rPr>
              <a:t> • </a:t>
            </a:r>
            <a:r>
              <a:rPr lang="fr-FR" sz="2400" b="1" dirty="0">
                <a:solidFill>
                  <a:sysClr val="windowText" lastClr="000000"/>
                </a:solidFill>
                <a:latin typeface="Trebuchet MS" panose="020B0603020202020204" pitchFamily="34" charset="0"/>
              </a:rPr>
              <a:t>Dent/tissus mous</a:t>
            </a:r>
            <a:r>
              <a:rPr lang="fr-FR" sz="2400" dirty="0">
                <a:solidFill>
                  <a:sysClr val="windowText" lastClr="000000"/>
                </a:solidFill>
                <a:latin typeface="Trebuchet MS" panose="020B0603020202020204" pitchFamily="34" charset="0"/>
              </a:rPr>
              <a:t>: par exemple </a:t>
            </a:r>
            <a:r>
              <a:rPr lang="fr-FR" sz="2400" b="1" dirty="0" smtClean="0">
                <a:solidFill>
                  <a:sysClr val="windowText" lastClr="000000"/>
                </a:solidFill>
                <a:latin typeface="Trebuchet MS" panose="020B0603020202020204" pitchFamily="34" charset="0"/>
              </a:rPr>
              <a:t>onychophagie </a:t>
            </a:r>
            <a:r>
              <a:rPr lang="fr-FR" sz="2400" dirty="0">
                <a:solidFill>
                  <a:sysClr val="windowText" lastClr="000000"/>
                </a:solidFill>
                <a:latin typeface="Trebuchet MS" panose="020B0603020202020204" pitchFamily="34" charset="0"/>
              </a:rPr>
              <a:t>.</a:t>
            </a:r>
          </a:p>
          <a:p>
            <a:pPr marL="0" lvl="0" indent="0" algn="just">
              <a:lnSpc>
                <a:spcPct val="150000"/>
              </a:lnSpc>
              <a:spcBef>
                <a:spcPts val="0"/>
              </a:spcBef>
              <a:buNone/>
            </a:pPr>
            <a:r>
              <a:rPr lang="fr-FR" sz="2400" dirty="0">
                <a:solidFill>
                  <a:sysClr val="windowText" lastClr="000000"/>
                </a:solidFill>
                <a:latin typeface="Trebuchet MS" panose="020B0603020202020204" pitchFamily="34" charset="0"/>
              </a:rPr>
              <a:t> </a:t>
            </a:r>
            <a:r>
              <a:rPr lang="fr-FR" sz="2400" dirty="0" smtClean="0">
                <a:solidFill>
                  <a:sysClr val="windowText" lastClr="000000"/>
                </a:solidFill>
                <a:latin typeface="Trebuchet MS" panose="020B0603020202020204" pitchFamily="34" charset="0"/>
              </a:rPr>
              <a:t>• </a:t>
            </a:r>
            <a:r>
              <a:rPr lang="fr-FR" sz="2400" b="1" dirty="0" smtClean="0">
                <a:solidFill>
                  <a:sysClr val="windowText" lastClr="000000"/>
                </a:solidFill>
                <a:latin typeface="Trebuchet MS" panose="020B0603020202020204" pitchFamily="34" charset="0"/>
              </a:rPr>
              <a:t>Dent/corps </a:t>
            </a:r>
            <a:r>
              <a:rPr lang="fr-FR" sz="2400" b="1" dirty="0">
                <a:solidFill>
                  <a:sysClr val="windowText" lastClr="000000"/>
                </a:solidFill>
                <a:latin typeface="Trebuchet MS" panose="020B0603020202020204" pitchFamily="34" charset="0"/>
              </a:rPr>
              <a:t>étranger: </a:t>
            </a:r>
            <a:r>
              <a:rPr lang="fr-FR" sz="2400" dirty="0">
                <a:solidFill>
                  <a:sysClr val="windowText" lastClr="000000"/>
                </a:solidFill>
                <a:latin typeface="Trebuchet MS" panose="020B0603020202020204" pitchFamily="34" charset="0"/>
              </a:rPr>
              <a:t>par exemple </a:t>
            </a:r>
            <a:r>
              <a:rPr lang="fr-FR" sz="2400" b="1" dirty="0">
                <a:solidFill>
                  <a:sysClr val="windowText" lastClr="000000"/>
                </a:solidFill>
                <a:latin typeface="Trebuchet MS" panose="020B0603020202020204" pitchFamily="34" charset="0"/>
              </a:rPr>
              <a:t>mordillement d’un objet </a:t>
            </a:r>
            <a:r>
              <a:rPr lang="fr-FR" sz="2400" dirty="0">
                <a:solidFill>
                  <a:sysClr val="windowText" lastClr="000000"/>
                </a:solidFill>
                <a:latin typeface="Trebuchet MS" panose="020B0603020202020204" pitchFamily="34" charset="0"/>
              </a:rPr>
              <a:t>(stylos, crayons</a:t>
            </a:r>
            <a:r>
              <a:rPr lang="fr-FR" sz="2400" dirty="0" smtClean="0">
                <a:solidFill>
                  <a:sysClr val="windowText" lastClr="000000"/>
                </a:solidFill>
                <a:latin typeface="Trebuchet MS" panose="020B0603020202020204" pitchFamily="34" charset="0"/>
              </a:rPr>
              <a:t>…)</a:t>
            </a:r>
          </a:p>
          <a:p>
            <a:pPr marL="0" lvl="0" indent="0" algn="just">
              <a:lnSpc>
                <a:spcPct val="150000"/>
              </a:lnSpc>
              <a:spcBef>
                <a:spcPts val="0"/>
              </a:spcBef>
              <a:buNone/>
            </a:pPr>
            <a:r>
              <a:rPr lang="fr-FR" sz="2400" b="1" dirty="0" smtClean="0">
                <a:solidFill>
                  <a:srgbClr val="00B0F0"/>
                </a:solidFill>
                <a:latin typeface="Trebuchet MS"/>
                <a:ea typeface="Cambria Math" pitchFamily="18" charset="0"/>
              </a:rPr>
              <a:t>2.2</a:t>
            </a:r>
            <a:r>
              <a:rPr lang="fr-FR" sz="2400" b="1" dirty="0">
                <a:solidFill>
                  <a:srgbClr val="00B0F0"/>
                </a:solidFill>
                <a:latin typeface="Trebuchet MS"/>
                <a:ea typeface="Cambria Math" pitchFamily="18" charset="0"/>
              </a:rPr>
              <a:t>. Selon </a:t>
            </a:r>
            <a:r>
              <a:rPr lang="fr-FR" sz="2400" b="1" dirty="0" smtClean="0">
                <a:solidFill>
                  <a:srgbClr val="00B0F0"/>
                </a:solidFill>
                <a:latin typeface="Trebuchet MS"/>
                <a:ea typeface="Cambria Math" pitchFamily="18" charset="0"/>
              </a:rPr>
              <a:t>la cause « </a:t>
            </a:r>
            <a:r>
              <a:rPr lang="fr-FR" sz="2400" b="1" dirty="0" err="1" smtClean="0">
                <a:solidFill>
                  <a:srgbClr val="00B0F0"/>
                </a:solidFill>
                <a:latin typeface="Trebuchet MS"/>
                <a:ea typeface="Cambria Math" pitchFamily="18" charset="0"/>
              </a:rPr>
              <a:t>Sorrin</a:t>
            </a:r>
            <a:r>
              <a:rPr lang="fr-FR" sz="2400" b="1" dirty="0" smtClean="0">
                <a:solidFill>
                  <a:srgbClr val="00B0F0"/>
                </a:solidFill>
                <a:latin typeface="Trebuchet MS"/>
                <a:ea typeface="Cambria Math" pitchFamily="18" charset="0"/>
              </a:rPr>
              <a:t> </a:t>
            </a:r>
            <a:r>
              <a:rPr lang="fr-FR" sz="2400" b="1" dirty="0">
                <a:solidFill>
                  <a:srgbClr val="00B0F0"/>
                </a:solidFill>
                <a:latin typeface="Trebuchet MS"/>
                <a:ea typeface="Cambria Math" pitchFamily="18" charset="0"/>
              </a:rPr>
              <a:t>et </a:t>
            </a:r>
            <a:r>
              <a:rPr lang="fr-FR" sz="2400" b="1" dirty="0" err="1" smtClean="0">
                <a:solidFill>
                  <a:srgbClr val="00B0F0"/>
                </a:solidFill>
                <a:latin typeface="Trebuchet MS"/>
                <a:ea typeface="Cambria Math" pitchFamily="18" charset="0"/>
              </a:rPr>
              <a:t>Cheek</a:t>
            </a:r>
            <a:r>
              <a:rPr lang="fr-FR" sz="2400" b="1" dirty="0" smtClean="0">
                <a:solidFill>
                  <a:srgbClr val="00B0F0"/>
                </a:solidFill>
                <a:latin typeface="Trebuchet MS"/>
                <a:ea typeface="Cambria Math" pitchFamily="18" charset="0"/>
              </a:rPr>
              <a:t> »:</a:t>
            </a:r>
            <a:endParaRPr lang="fr-FR" sz="2400" b="1" dirty="0">
              <a:solidFill>
                <a:srgbClr val="00B0F0"/>
              </a:solidFill>
              <a:latin typeface="Trebuchet MS"/>
              <a:ea typeface="Cambria Math" pitchFamily="18" charset="0"/>
            </a:endParaRPr>
          </a:p>
          <a:p>
            <a:pPr marL="0" lvl="0" indent="0" algn="just">
              <a:lnSpc>
                <a:spcPct val="150000"/>
              </a:lnSpc>
              <a:spcBef>
                <a:spcPts val="0"/>
              </a:spcBef>
              <a:buNone/>
            </a:pPr>
            <a:r>
              <a:rPr lang="fr-FR" sz="2400" b="1" dirty="0">
                <a:solidFill>
                  <a:sysClr val="windowText" lastClr="000000"/>
                </a:solidFill>
                <a:latin typeface="Trebuchet MS"/>
              </a:rPr>
              <a:t>*Névrose: </a:t>
            </a:r>
            <a:r>
              <a:rPr lang="fr-FR" sz="2400" dirty="0">
                <a:solidFill>
                  <a:sysClr val="windowText" lastClr="000000"/>
                </a:solidFill>
                <a:latin typeface="Trebuchet MS"/>
              </a:rPr>
              <a:t>Pulsion linguale, onychophagie, mordillements des joues, des lèvres, des objets.</a:t>
            </a:r>
          </a:p>
          <a:p>
            <a:pPr marL="0" lvl="0" indent="0" algn="just">
              <a:lnSpc>
                <a:spcPct val="150000"/>
              </a:lnSpc>
              <a:spcBef>
                <a:spcPts val="0"/>
              </a:spcBef>
              <a:buNone/>
            </a:pPr>
            <a:r>
              <a:rPr lang="fr-FR" sz="2400" b="1" dirty="0">
                <a:solidFill>
                  <a:sysClr val="windowText" lastClr="000000"/>
                </a:solidFill>
                <a:latin typeface="Trebuchet MS"/>
              </a:rPr>
              <a:t>*Habitudes professionnelles</a:t>
            </a:r>
            <a:r>
              <a:rPr lang="fr-FR" sz="2400" dirty="0">
                <a:solidFill>
                  <a:sysClr val="windowText" lastClr="000000"/>
                </a:solidFill>
                <a:latin typeface="Trebuchet MS"/>
              </a:rPr>
              <a:t>: Tenue des clous dans la bouche par les cordonniers, pression d'un roseau pendant la lecture d’instruments de musique.</a:t>
            </a:r>
          </a:p>
          <a:p>
            <a:pPr marL="0" lvl="0" indent="0" algn="just">
              <a:lnSpc>
                <a:spcPct val="150000"/>
              </a:lnSpc>
              <a:spcBef>
                <a:spcPts val="0"/>
              </a:spcBef>
              <a:buNone/>
            </a:pPr>
            <a:r>
              <a:rPr lang="fr-FR" sz="2400" b="1" dirty="0">
                <a:solidFill>
                  <a:sysClr val="windowText" lastClr="000000"/>
                </a:solidFill>
                <a:latin typeface="Trebuchet MS"/>
              </a:rPr>
              <a:t>*Divers habitudes</a:t>
            </a:r>
            <a:r>
              <a:rPr lang="fr-FR" sz="2400" dirty="0">
                <a:solidFill>
                  <a:sysClr val="windowText" lastClr="000000"/>
                </a:solidFill>
                <a:latin typeface="Trebuchet MS"/>
              </a:rPr>
              <a:t>: Succion du pouce …</a:t>
            </a:r>
          </a:p>
          <a:p>
            <a:pPr marL="0" lvl="0" indent="0" algn="just">
              <a:lnSpc>
                <a:spcPct val="150000"/>
              </a:lnSpc>
              <a:spcBef>
                <a:spcPts val="0"/>
              </a:spcBef>
              <a:buNone/>
            </a:pPr>
            <a:endParaRPr lang="fr-FR" sz="2400" dirty="0">
              <a:solidFill>
                <a:sysClr val="windowText" lastClr="000000"/>
              </a:solidFill>
              <a:latin typeface="Trebuchet MS" panose="020B0603020202020204" pitchFamily="34" charset="0"/>
            </a:endParaRPr>
          </a:p>
          <a:p>
            <a:pPr marL="0" lvl="0" indent="0" algn="just">
              <a:lnSpc>
                <a:spcPct val="150000"/>
              </a:lnSpc>
              <a:spcBef>
                <a:spcPts val="0"/>
              </a:spcBef>
              <a:buNone/>
            </a:pPr>
            <a:endParaRPr lang="fr-FR" sz="2400" dirty="0">
              <a:solidFill>
                <a:sysClr val="windowText" lastClr="000000"/>
              </a:solidFill>
              <a:latin typeface="Trebuchet MS" panose="020B0603020202020204" pitchFamily="34" charset="0"/>
            </a:endParaRPr>
          </a:p>
          <a:p>
            <a:pPr marL="0" indent="0" algn="just">
              <a:lnSpc>
                <a:spcPct val="150000"/>
              </a:lnSpc>
              <a:spcBef>
                <a:spcPts val="0"/>
              </a:spcBef>
              <a:buNone/>
            </a:pPr>
            <a:endParaRPr lang="fr-FR" sz="2400" dirty="0">
              <a:latin typeface="Trebuchet MS" panose="020B0603020202020204" pitchFamily="34" charset="0"/>
            </a:endParaRPr>
          </a:p>
          <a:p>
            <a:pPr marL="0" lvl="0" indent="0" algn="just">
              <a:lnSpc>
                <a:spcPct val="150000"/>
              </a:lnSpc>
              <a:spcBef>
                <a:spcPts val="0"/>
              </a:spcBef>
              <a:buNone/>
            </a:pPr>
            <a:endParaRPr lang="fr-FR" sz="2400" b="1" dirty="0">
              <a:solidFill>
                <a:sysClr val="windowText" lastClr="000000"/>
              </a:solidFill>
              <a:latin typeface="Trebuchet MS" panose="020B0603020202020204" pitchFamily="34" charset="0"/>
            </a:endParaRPr>
          </a:p>
        </p:txBody>
      </p:sp>
      <p:sp>
        <p:nvSpPr>
          <p:cNvPr id="2" name="Espace réservé du numéro de diapositive 1"/>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88653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228601" y="49253"/>
            <a:ext cx="11546304" cy="4970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fr-FR" sz="2400" b="1" dirty="0">
                <a:solidFill>
                  <a:srgbClr val="C00000"/>
                </a:solidFill>
                <a:latin typeface="Trebuchet MS" panose="020B0603020202020204" pitchFamily="34" charset="0"/>
              </a:rPr>
              <a:t>3. LES DIFFÉRENTES PARAFONCTIONS</a:t>
            </a:r>
            <a:endParaRPr lang="fr-FR" sz="2400" dirty="0">
              <a:solidFill>
                <a:srgbClr val="C00000"/>
              </a:solidFill>
              <a:latin typeface="Trebuchet MS" panose="020B0603020202020204" pitchFamily="34" charset="0"/>
            </a:endParaRPr>
          </a:p>
          <a:p>
            <a:pPr marL="0" indent="0" algn="just">
              <a:spcBef>
                <a:spcPts val="0"/>
              </a:spcBef>
              <a:buNone/>
            </a:pPr>
            <a:r>
              <a:rPr lang="fr-FR" sz="2400" b="1" dirty="0" smtClean="0">
                <a:solidFill>
                  <a:srgbClr val="00B0F0"/>
                </a:solidFill>
                <a:latin typeface="Trebuchet MS" panose="020B0603020202020204" pitchFamily="34" charset="0"/>
              </a:rPr>
              <a:t>3.1</a:t>
            </a:r>
            <a:r>
              <a:rPr lang="fr-FR" sz="2400" b="1" dirty="0">
                <a:solidFill>
                  <a:srgbClr val="00B0F0"/>
                </a:solidFill>
                <a:latin typeface="Trebuchet MS" panose="020B0603020202020204" pitchFamily="34" charset="0"/>
              </a:rPr>
              <a:t>. Le bruxisme:</a:t>
            </a:r>
            <a:endParaRPr lang="en-US" sz="2400" b="1" dirty="0">
              <a:solidFill>
                <a:srgbClr val="00B0F0"/>
              </a:solidFill>
              <a:latin typeface="Trebuchet MS" panose="020B0603020202020204" pitchFamily="34" charset="0"/>
            </a:endParaRPr>
          </a:p>
          <a:p>
            <a:pPr marL="0" lvl="0" indent="0" algn="just">
              <a:spcBef>
                <a:spcPts val="0"/>
              </a:spcBef>
              <a:buNone/>
            </a:pPr>
            <a:r>
              <a:rPr lang="fr-FR" sz="2400" b="1" dirty="0" smtClean="0">
                <a:solidFill>
                  <a:srgbClr val="7030A0"/>
                </a:solidFill>
                <a:latin typeface="Trebuchet MS" panose="020B0603020202020204" pitchFamily="34" charset="0"/>
                <a:ea typeface="Cambria Math" pitchFamily="18" charset="0"/>
              </a:rPr>
              <a:t>3-</a:t>
            </a:r>
            <a:r>
              <a:rPr kumimoji="0" lang="fr-FR" sz="2400" b="1" i="0" u="none" strike="noStrike" kern="1200" cap="none" spc="0" normalizeH="0" baseline="0" noProof="0" dirty="0" smtClean="0">
                <a:ln>
                  <a:noFill/>
                </a:ln>
                <a:solidFill>
                  <a:srgbClr val="7030A0"/>
                </a:solidFill>
                <a:effectLst/>
                <a:uLnTx/>
                <a:uFillTx/>
                <a:latin typeface="Trebuchet MS" panose="020B0603020202020204" pitchFamily="34" charset="0"/>
                <a:ea typeface="Cambria Math" pitchFamily="18" charset="0"/>
              </a:rPr>
              <a:t>1-1</a:t>
            </a:r>
            <a:r>
              <a:rPr lang="fr-FR" sz="2400" b="1" noProof="0" dirty="0" smtClean="0">
                <a:solidFill>
                  <a:srgbClr val="7030A0"/>
                </a:solidFill>
                <a:latin typeface="Trebuchet MS" panose="020B0603020202020204" pitchFamily="34" charset="0"/>
                <a:ea typeface="Cambria Math" pitchFamily="18" charset="0"/>
              </a:rPr>
              <a:t>-</a:t>
            </a:r>
            <a:r>
              <a:rPr lang="fr-FR" sz="2400" b="1" dirty="0" smtClean="0">
                <a:solidFill>
                  <a:srgbClr val="7030A0"/>
                </a:solidFill>
                <a:latin typeface="Trebuchet MS" panose="020B0603020202020204" pitchFamily="34" charset="0"/>
                <a:ea typeface="Cambria Math" pitchFamily="18" charset="0"/>
              </a:rPr>
              <a:t> </a:t>
            </a:r>
            <a:r>
              <a:rPr lang="fr-FR" sz="2400" b="1" dirty="0" smtClean="0">
                <a:solidFill>
                  <a:srgbClr val="7030A0"/>
                </a:solidFill>
                <a:latin typeface="Trebuchet MS" panose="020B0603020202020204" pitchFamily="34" charset="0"/>
                <a:ea typeface="Cambria Math" pitchFamily="18" charset="0"/>
              </a:rPr>
              <a:t>Historique </a:t>
            </a:r>
            <a:r>
              <a:rPr lang="fr-FR" sz="2400" b="1" dirty="0" smtClean="0">
                <a:solidFill>
                  <a:srgbClr val="7030A0"/>
                </a:solidFill>
                <a:latin typeface="Trebuchet MS" panose="020B0603020202020204" pitchFamily="34" charset="0"/>
                <a:ea typeface="Cambria Math" pitchFamily="18" charset="0"/>
              </a:rPr>
              <a:t>: </a:t>
            </a:r>
          </a:p>
          <a:p>
            <a:pPr marL="0" lvl="0" indent="0" algn="just">
              <a:lnSpc>
                <a:spcPct val="150000"/>
              </a:lnSpc>
              <a:spcBef>
                <a:spcPts val="0"/>
              </a:spcBef>
              <a:buNone/>
            </a:pPr>
            <a:r>
              <a:rPr lang="fr-FR" sz="2400" b="1" dirty="0" smtClean="0">
                <a:solidFill>
                  <a:sysClr val="windowText" lastClr="000000"/>
                </a:solidFill>
                <a:latin typeface="Trebuchet MS" panose="020B0603020202020204" pitchFamily="34" charset="0"/>
              </a:rPr>
              <a:t>BLACK</a:t>
            </a:r>
            <a:r>
              <a:rPr lang="fr-FR" sz="2400" dirty="0" smtClean="0">
                <a:solidFill>
                  <a:sysClr val="windowText" lastClr="000000"/>
                </a:solidFill>
                <a:latin typeface="Trebuchet MS" panose="020B0603020202020204" pitchFamily="34" charset="0"/>
              </a:rPr>
              <a:t> </a:t>
            </a:r>
            <a:r>
              <a:rPr lang="fr-FR" sz="2400" dirty="0" smtClean="0">
                <a:solidFill>
                  <a:sysClr val="windowText" lastClr="000000"/>
                </a:solidFill>
                <a:latin typeface="Trebuchet MS" panose="020B0603020202020204" pitchFamily="34" charset="0"/>
              </a:rPr>
              <a:t>a étudié </a:t>
            </a:r>
            <a:r>
              <a:rPr lang="fr-FR" sz="2400" dirty="0">
                <a:solidFill>
                  <a:sysClr val="windowText" lastClr="000000"/>
                </a:solidFill>
                <a:latin typeface="Trebuchet MS" panose="020B0603020202020204" pitchFamily="34" charset="0"/>
              </a:rPr>
              <a:t>l’usure anormale des cuspides dentaires, apportait, en </a:t>
            </a:r>
            <a:r>
              <a:rPr lang="fr-FR" sz="2400" dirty="0" smtClean="0">
                <a:solidFill>
                  <a:sysClr val="windowText" lastClr="000000"/>
                </a:solidFill>
                <a:latin typeface="Trebuchet MS" panose="020B0603020202020204" pitchFamily="34" charset="0"/>
              </a:rPr>
              <a:t>1886 </a:t>
            </a:r>
            <a:r>
              <a:rPr lang="fr-FR" sz="2400" dirty="0">
                <a:solidFill>
                  <a:sysClr val="windowText" lastClr="000000"/>
                </a:solidFill>
                <a:latin typeface="Trebuchet MS" panose="020B0603020202020204" pitchFamily="34" charset="0"/>
              </a:rPr>
              <a:t>une description précise de l’attrition </a:t>
            </a:r>
            <a:r>
              <a:rPr lang="fr-FR" sz="2400" dirty="0" smtClean="0">
                <a:solidFill>
                  <a:sysClr val="windowText" lastClr="000000"/>
                </a:solidFill>
                <a:latin typeface="Trebuchet MS" panose="020B0603020202020204" pitchFamily="34" charset="0"/>
              </a:rPr>
              <a:t>liée au </a:t>
            </a:r>
            <a:r>
              <a:rPr lang="fr-FR" sz="2400" dirty="0">
                <a:solidFill>
                  <a:sysClr val="windowText" lastClr="000000"/>
                </a:solidFill>
                <a:latin typeface="Trebuchet MS" panose="020B0603020202020204" pitchFamily="34" charset="0"/>
              </a:rPr>
              <a:t>frottement intempestif des arcades dentaires entre </a:t>
            </a:r>
            <a:r>
              <a:rPr lang="fr-FR" sz="2400" dirty="0" smtClean="0">
                <a:solidFill>
                  <a:sysClr val="windowText" lastClr="000000"/>
                </a:solidFill>
                <a:latin typeface="Trebuchet MS" panose="020B0603020202020204" pitchFamily="34" charset="0"/>
              </a:rPr>
              <a:t>elles.</a:t>
            </a:r>
          </a:p>
          <a:p>
            <a:pPr marL="0" lvl="0" indent="0" algn="just">
              <a:lnSpc>
                <a:spcPct val="150000"/>
              </a:lnSpc>
              <a:spcBef>
                <a:spcPts val="0"/>
              </a:spcBef>
              <a:buNone/>
            </a:pPr>
            <a:r>
              <a:rPr lang="fr-FR" sz="2400" b="1" dirty="0" smtClean="0">
                <a:solidFill>
                  <a:sysClr val="windowText" lastClr="000000"/>
                </a:solidFill>
                <a:latin typeface="Trebuchet MS" panose="020B0603020202020204" pitchFamily="34" charset="0"/>
              </a:rPr>
              <a:t>KAROLYI</a:t>
            </a:r>
            <a:r>
              <a:rPr lang="fr-FR" sz="2400" dirty="0" smtClean="0">
                <a:solidFill>
                  <a:sysClr val="windowText" lastClr="000000"/>
                </a:solidFill>
                <a:latin typeface="Trebuchet MS" panose="020B0603020202020204" pitchFamily="34" charset="0"/>
              </a:rPr>
              <a:t>, </a:t>
            </a:r>
            <a:r>
              <a:rPr lang="fr-FR" sz="2400" dirty="0">
                <a:solidFill>
                  <a:sysClr val="windowText" lastClr="000000"/>
                </a:solidFill>
                <a:latin typeface="Trebuchet MS" panose="020B0603020202020204" pitchFamily="34" charset="0"/>
              </a:rPr>
              <a:t>en 1901 et 1906, a qualifié cette habitude de « </a:t>
            </a:r>
            <a:r>
              <a:rPr lang="fr-FR" sz="2400" dirty="0" err="1">
                <a:solidFill>
                  <a:sysClr val="windowText" lastClr="000000"/>
                </a:solidFill>
                <a:latin typeface="Trebuchet MS" panose="020B0603020202020204" pitchFamily="34" charset="0"/>
              </a:rPr>
              <a:t>Neuralgia</a:t>
            </a:r>
            <a:r>
              <a:rPr lang="fr-FR" sz="2400" dirty="0">
                <a:solidFill>
                  <a:sysClr val="windowText" lastClr="000000"/>
                </a:solidFill>
                <a:latin typeface="Trebuchet MS" panose="020B0603020202020204" pitchFamily="34" charset="0"/>
              </a:rPr>
              <a:t> </a:t>
            </a:r>
            <a:r>
              <a:rPr lang="fr-FR" sz="2400" dirty="0" err="1">
                <a:solidFill>
                  <a:sysClr val="windowText" lastClr="000000"/>
                </a:solidFill>
                <a:latin typeface="Trebuchet MS" panose="020B0603020202020204" pitchFamily="34" charset="0"/>
              </a:rPr>
              <a:t>Traumatica</a:t>
            </a:r>
            <a:r>
              <a:rPr lang="fr-FR" sz="2400" dirty="0">
                <a:solidFill>
                  <a:sysClr val="windowText" lastClr="000000"/>
                </a:solidFill>
                <a:latin typeface="Trebuchet MS" panose="020B0603020202020204" pitchFamily="34" charset="0"/>
              </a:rPr>
              <a:t> </a:t>
            </a:r>
            <a:r>
              <a:rPr lang="fr-FR" sz="2400" dirty="0">
                <a:solidFill>
                  <a:sysClr val="windowText" lastClr="000000"/>
                </a:solidFill>
                <a:latin typeface="Trebuchet MS" panose="020B0603020202020204" pitchFamily="34" charset="0"/>
              </a:rPr>
              <a:t>». </a:t>
            </a:r>
            <a:endParaRPr lang="fr-FR" sz="2400" dirty="0" smtClean="0">
              <a:solidFill>
                <a:sysClr val="windowText" lastClr="000000"/>
              </a:solidFill>
              <a:latin typeface="Trebuchet MS" panose="020B0603020202020204" pitchFamily="34" charset="0"/>
            </a:endParaRPr>
          </a:p>
          <a:p>
            <a:pPr marL="0" lvl="0" indent="0" algn="just">
              <a:lnSpc>
                <a:spcPct val="150000"/>
              </a:lnSpc>
              <a:spcBef>
                <a:spcPts val="0"/>
              </a:spcBef>
              <a:buNone/>
            </a:pPr>
            <a:r>
              <a:rPr lang="fr-FR" sz="2400" b="1" dirty="0" smtClean="0">
                <a:solidFill>
                  <a:sysClr val="windowText" lastClr="000000"/>
                </a:solidFill>
                <a:latin typeface="Trebuchet MS" panose="020B0603020202020204" pitchFamily="34" charset="0"/>
              </a:rPr>
              <a:t>FROHMAN</a:t>
            </a:r>
            <a:r>
              <a:rPr lang="fr-FR" sz="2400" b="1" dirty="0">
                <a:solidFill>
                  <a:sysClr val="windowText" lastClr="000000"/>
                </a:solidFill>
                <a:latin typeface="Trebuchet MS" panose="020B0603020202020204" pitchFamily="34" charset="0"/>
              </a:rPr>
              <a:t>, </a:t>
            </a:r>
            <a:r>
              <a:rPr lang="fr-FR" sz="2400" dirty="0">
                <a:solidFill>
                  <a:sysClr val="windowText" lastClr="000000"/>
                </a:solidFill>
                <a:latin typeface="Trebuchet MS" panose="020B0603020202020204" pitchFamily="34" charset="0"/>
              </a:rPr>
              <a:t>en </a:t>
            </a:r>
            <a:r>
              <a:rPr lang="fr-FR" sz="2400" b="1" dirty="0">
                <a:solidFill>
                  <a:sysClr val="windowText" lastClr="000000"/>
                </a:solidFill>
                <a:latin typeface="Trebuchet MS" panose="020B0603020202020204" pitchFamily="34" charset="0"/>
              </a:rPr>
              <a:t>1931</a:t>
            </a:r>
            <a:r>
              <a:rPr lang="fr-FR" sz="2400" dirty="0">
                <a:solidFill>
                  <a:sysClr val="windowText" lastClr="000000"/>
                </a:solidFill>
                <a:latin typeface="Trebuchet MS" panose="020B0603020202020204" pitchFamily="34" charset="0"/>
              </a:rPr>
              <a:t>, que nous devons le terme de </a:t>
            </a:r>
            <a:r>
              <a:rPr lang="fr-FR" sz="2400" dirty="0">
                <a:solidFill>
                  <a:srgbClr val="FF0000"/>
                </a:solidFill>
                <a:latin typeface="Trebuchet MS" panose="020B0603020202020204" pitchFamily="34" charset="0"/>
              </a:rPr>
              <a:t>bruxisme.</a:t>
            </a:r>
          </a:p>
          <a:p>
            <a:pPr marL="0" lvl="0" indent="0" algn="just">
              <a:lnSpc>
                <a:spcPct val="150000"/>
              </a:lnSpc>
              <a:spcBef>
                <a:spcPts val="0"/>
              </a:spcBef>
              <a:buNone/>
            </a:pPr>
            <a:r>
              <a:rPr lang="fr-FR" sz="2400" dirty="0">
                <a:solidFill>
                  <a:sysClr val="windowText" lastClr="000000"/>
                </a:solidFill>
                <a:latin typeface="Trebuchet MS" panose="020B0603020202020204" pitchFamily="34" charset="0"/>
              </a:rPr>
              <a:t>En </a:t>
            </a:r>
            <a:r>
              <a:rPr lang="fr-FR" sz="2400" b="1" dirty="0">
                <a:solidFill>
                  <a:sysClr val="windowText" lastClr="000000"/>
                </a:solidFill>
                <a:latin typeface="Trebuchet MS" panose="020B0603020202020204" pitchFamily="34" charset="0"/>
              </a:rPr>
              <a:t>1936, MULLER </a:t>
            </a:r>
            <a:r>
              <a:rPr lang="fr-FR" sz="2400" dirty="0">
                <a:solidFill>
                  <a:sysClr val="windowText" lastClr="000000"/>
                </a:solidFill>
                <a:latin typeface="Trebuchet MS" panose="020B0603020202020204" pitchFamily="34" charset="0"/>
              </a:rPr>
              <a:t>va distinguer la </a:t>
            </a:r>
            <a:r>
              <a:rPr lang="fr-FR" sz="2400" dirty="0" smtClean="0">
                <a:solidFill>
                  <a:sysClr val="windowText" lastClr="000000"/>
                </a:solidFill>
                <a:latin typeface="Trebuchet MS" panose="020B0603020202020204" pitchFamily="34" charset="0"/>
              </a:rPr>
              <a:t>bruxomanie (</a:t>
            </a:r>
            <a:r>
              <a:rPr lang="fr-FR" sz="2400" dirty="0">
                <a:solidFill>
                  <a:sysClr val="windowText" lastClr="000000"/>
                </a:solidFill>
                <a:latin typeface="Trebuchet MS" panose="020B0603020202020204" pitchFamily="34" charset="0"/>
              </a:rPr>
              <a:t>phénomène </a:t>
            </a:r>
            <a:r>
              <a:rPr lang="fr-FR" sz="2400" dirty="0" smtClean="0">
                <a:solidFill>
                  <a:sysClr val="windowText" lastClr="000000"/>
                </a:solidFill>
                <a:latin typeface="Trebuchet MS" panose="020B0603020202020204" pitchFamily="34" charset="0"/>
              </a:rPr>
              <a:t>diurne) </a:t>
            </a:r>
            <a:r>
              <a:rPr lang="fr-FR" sz="2400" dirty="0">
                <a:solidFill>
                  <a:sysClr val="windowText" lastClr="000000"/>
                </a:solidFill>
                <a:latin typeface="Trebuchet MS" panose="020B0603020202020204" pitchFamily="34" charset="0"/>
              </a:rPr>
              <a:t>du </a:t>
            </a:r>
            <a:r>
              <a:rPr lang="fr-FR" sz="2400" dirty="0" smtClean="0">
                <a:solidFill>
                  <a:sysClr val="windowText" lastClr="000000"/>
                </a:solidFill>
                <a:latin typeface="Trebuchet MS" panose="020B0603020202020204" pitchFamily="34" charset="0"/>
              </a:rPr>
              <a:t>bruxisme (phénomène nocturne).</a:t>
            </a:r>
            <a:endParaRPr lang="fr-FR" sz="2400" dirty="0">
              <a:solidFill>
                <a:sysClr val="windowText" lastClr="000000"/>
              </a:solidFill>
              <a:latin typeface="Trebuchet MS" panose="020B0603020202020204" pitchFamily="34" charset="0"/>
            </a:endParaRPr>
          </a:p>
          <a:p>
            <a:pPr marL="0" lvl="0" indent="0" algn="just">
              <a:lnSpc>
                <a:spcPct val="150000"/>
              </a:lnSpc>
              <a:spcBef>
                <a:spcPts val="0"/>
              </a:spcBef>
              <a:buNone/>
            </a:pPr>
            <a:r>
              <a:rPr lang="fr-FR" sz="2400" b="1" dirty="0">
                <a:solidFill>
                  <a:sysClr val="windowText" lastClr="000000"/>
                </a:solidFill>
                <a:latin typeface="Trebuchet MS" panose="020B0603020202020204" pitchFamily="34" charset="0"/>
              </a:rPr>
              <a:t>DRUM, en 1938, </a:t>
            </a:r>
            <a:r>
              <a:rPr lang="fr-FR" sz="2400" dirty="0">
                <a:solidFill>
                  <a:sysClr val="windowText" lastClr="000000"/>
                </a:solidFill>
                <a:latin typeface="Trebuchet MS" panose="020B0603020202020204" pitchFamily="34" charset="0"/>
              </a:rPr>
              <a:t>a inclut le bruxisme dans une théorie plus générale sur les </a:t>
            </a:r>
            <a:r>
              <a:rPr lang="fr-FR" sz="2400" dirty="0" err="1">
                <a:solidFill>
                  <a:sysClr val="windowText" lastClr="000000"/>
                </a:solidFill>
                <a:latin typeface="Trebuchet MS" panose="020B0603020202020204" pitchFamily="34" charset="0"/>
              </a:rPr>
              <a:t>parafonctions</a:t>
            </a:r>
            <a:r>
              <a:rPr lang="fr-FR" sz="2400" dirty="0">
                <a:solidFill>
                  <a:sysClr val="windowText" lastClr="000000"/>
                </a:solidFill>
                <a:latin typeface="Trebuchet MS" panose="020B0603020202020204" pitchFamily="34" charset="0"/>
              </a:rPr>
              <a:t>.</a:t>
            </a:r>
          </a:p>
          <a:p>
            <a:pPr marL="0" lvl="0" indent="0" algn="just">
              <a:lnSpc>
                <a:spcPct val="150000"/>
              </a:lnSpc>
              <a:spcBef>
                <a:spcPts val="0"/>
              </a:spcBef>
              <a:buNone/>
            </a:pPr>
            <a:endParaRPr lang="fr-FR" sz="2400" dirty="0">
              <a:solidFill>
                <a:sysClr val="windowText" lastClr="000000"/>
              </a:solidFill>
              <a:latin typeface="Trebuchet MS" panose="020B0603020202020204" pitchFamily="34" charset="0"/>
            </a:endParaRPr>
          </a:p>
          <a:p>
            <a:pPr marL="0" lvl="0" indent="0" algn="just">
              <a:lnSpc>
                <a:spcPct val="150000"/>
              </a:lnSpc>
              <a:spcBef>
                <a:spcPts val="0"/>
              </a:spcBef>
              <a:buNone/>
            </a:pPr>
            <a:endParaRPr lang="fr-FR" sz="2400" b="1" dirty="0">
              <a:solidFill>
                <a:sysClr val="windowText" lastClr="000000"/>
              </a:solidFill>
              <a:latin typeface="Trebuchet MS" panose="020B0603020202020204" pitchFamily="34" charset="0"/>
            </a:endParaRPr>
          </a:p>
        </p:txBody>
      </p:sp>
      <p:sp>
        <p:nvSpPr>
          <p:cNvPr id="2" name="Rectangle 1"/>
          <p:cNvSpPr/>
          <p:nvPr/>
        </p:nvSpPr>
        <p:spPr>
          <a:xfrm>
            <a:off x="934964" y="804695"/>
            <a:ext cx="277640" cy="461665"/>
          </a:xfrm>
          <a:prstGeom prst="rect">
            <a:avLst/>
          </a:prstGeom>
        </p:spPr>
        <p:txBody>
          <a:bodyPr wrap="none">
            <a:spAutoFit/>
          </a:bodyPr>
          <a:lstStyle/>
          <a:p>
            <a:r>
              <a:rPr lang="fr-FR" sz="2400" dirty="0">
                <a:solidFill>
                  <a:prstClr val="black">
                    <a:lumMod val="50000"/>
                    <a:lumOff val="50000"/>
                  </a:prstClr>
                </a:solidFill>
                <a:latin typeface="Trebuchet MS" panose="020B0603020202020204" pitchFamily="34" charset="0"/>
              </a:rPr>
              <a:t> </a:t>
            </a:r>
            <a:endParaRPr lang="en-US" sz="2400" b="1" dirty="0">
              <a:solidFill>
                <a:srgbClr val="00B0F0"/>
              </a:solidFill>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587806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416371" y="156862"/>
            <a:ext cx="11358534"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fr-FR" sz="2400" b="1" dirty="0">
                <a:solidFill>
                  <a:srgbClr val="C00000"/>
                </a:solidFill>
                <a:latin typeface="Trebuchet MS" panose="020B0603020202020204" pitchFamily="34" charset="0"/>
              </a:rPr>
              <a:t>3. LES DIFFÉRENTES PARAFONCTIONS</a:t>
            </a:r>
            <a:endParaRPr lang="fr-FR" sz="2400" dirty="0">
              <a:solidFill>
                <a:srgbClr val="C00000"/>
              </a:solidFill>
              <a:latin typeface="Trebuchet MS" panose="020B0603020202020204" pitchFamily="34" charset="0"/>
            </a:endParaRPr>
          </a:p>
          <a:p>
            <a:pPr marL="0" indent="0" algn="just">
              <a:spcBef>
                <a:spcPts val="0"/>
              </a:spcBef>
              <a:buNone/>
            </a:pPr>
            <a:r>
              <a:rPr lang="fr-FR" sz="2400" b="1" dirty="0">
                <a:solidFill>
                  <a:srgbClr val="00B0F0"/>
                </a:solidFill>
                <a:latin typeface="Trebuchet MS" panose="020B0603020202020204" pitchFamily="34" charset="0"/>
              </a:rPr>
              <a:t>3.1. Le bruxisme:</a:t>
            </a:r>
            <a:endParaRPr lang="en-US" sz="2400" b="1" dirty="0">
              <a:solidFill>
                <a:srgbClr val="00B0F0"/>
              </a:solidFill>
              <a:latin typeface="Trebuchet MS" panose="020B0603020202020204" pitchFamily="34" charset="0"/>
            </a:endParaRPr>
          </a:p>
          <a:p>
            <a:pPr marL="0" lvl="0" indent="0" algn="just">
              <a:spcBef>
                <a:spcPts val="0"/>
              </a:spcBef>
              <a:buNone/>
            </a:pPr>
            <a:r>
              <a:rPr lang="fr-FR" sz="2400" b="1" dirty="0">
                <a:solidFill>
                  <a:srgbClr val="7030A0"/>
                </a:solidFill>
                <a:latin typeface="Trebuchet MS" panose="020B0603020202020204" pitchFamily="34" charset="0"/>
                <a:ea typeface="Cambria Math" pitchFamily="18" charset="0"/>
              </a:rPr>
              <a:t>3-1-1- Historique :</a:t>
            </a:r>
          </a:p>
          <a:p>
            <a:pPr marL="0" lvl="0" indent="0" algn="just">
              <a:spcBef>
                <a:spcPts val="0"/>
              </a:spcBef>
              <a:buNone/>
            </a:pPr>
            <a:r>
              <a:rPr lang="fr-FR" sz="2400" b="1" dirty="0" smtClean="0">
                <a:solidFill>
                  <a:srgbClr val="7030A0"/>
                </a:solidFill>
                <a:latin typeface="Trebuchet MS"/>
                <a:ea typeface="Cambria Math" pitchFamily="18" charset="0"/>
              </a:rPr>
              <a:t>3-1-2- </a:t>
            </a:r>
            <a:r>
              <a:rPr lang="fr-FR" sz="2400" b="1" dirty="0">
                <a:solidFill>
                  <a:srgbClr val="7030A0"/>
                </a:solidFill>
                <a:latin typeface="Trebuchet MS"/>
                <a:ea typeface="Cambria Math" pitchFamily="18" charset="0"/>
              </a:rPr>
              <a:t>Définitions </a:t>
            </a:r>
            <a:r>
              <a:rPr lang="fr-FR" sz="2400" b="1" dirty="0" smtClean="0">
                <a:solidFill>
                  <a:srgbClr val="7030A0"/>
                </a:solidFill>
                <a:latin typeface="Trebuchet MS"/>
                <a:ea typeface="Cambria Math" pitchFamily="18" charset="0"/>
              </a:rPr>
              <a:t>: </a:t>
            </a:r>
          </a:p>
          <a:p>
            <a:pPr marL="0" lvl="0" indent="0" algn="just">
              <a:spcBef>
                <a:spcPts val="0"/>
              </a:spcBef>
              <a:buNone/>
            </a:pPr>
            <a:r>
              <a:rPr lang="fr-FR" sz="2400" b="1" dirty="0" smtClean="0">
                <a:solidFill>
                  <a:sysClr val="windowText" lastClr="000000"/>
                </a:solidFill>
                <a:latin typeface="Trebuchet MS"/>
              </a:rPr>
              <a:t>Pour </a:t>
            </a:r>
            <a:r>
              <a:rPr lang="fr-FR" sz="2400" b="1" dirty="0">
                <a:solidFill>
                  <a:sysClr val="windowText" lastClr="000000"/>
                </a:solidFill>
                <a:latin typeface="Trebuchet MS"/>
              </a:rPr>
              <a:t>ROSENCWEIG 1994 </a:t>
            </a:r>
            <a:r>
              <a:rPr lang="fr-FR" sz="2400" dirty="0">
                <a:solidFill>
                  <a:sysClr val="windowText" lastClr="000000"/>
                </a:solidFill>
                <a:latin typeface="Trebuchet MS"/>
              </a:rPr>
              <a:t>: </a:t>
            </a:r>
            <a:endParaRPr lang="fr-FR" sz="2400" dirty="0" smtClean="0">
              <a:solidFill>
                <a:sysClr val="windowText" lastClr="000000"/>
              </a:solidFill>
              <a:latin typeface="Trebuchet MS"/>
            </a:endParaRPr>
          </a:p>
          <a:p>
            <a:pPr marL="0" lvl="0" indent="0" algn="just">
              <a:lnSpc>
                <a:spcPct val="150000"/>
              </a:lnSpc>
              <a:spcBef>
                <a:spcPts val="0"/>
              </a:spcBef>
              <a:buNone/>
            </a:pPr>
            <a:r>
              <a:rPr lang="fr-FR" sz="2400" dirty="0" smtClean="0">
                <a:solidFill>
                  <a:sysClr val="windowText" lastClr="000000"/>
                </a:solidFill>
                <a:latin typeface="Trebuchet MS"/>
              </a:rPr>
              <a:t>le </a:t>
            </a:r>
            <a:r>
              <a:rPr lang="fr-FR" sz="2400" dirty="0">
                <a:solidFill>
                  <a:sysClr val="windowText" lastClr="000000"/>
                </a:solidFill>
                <a:latin typeface="Trebuchet MS"/>
              </a:rPr>
              <a:t>bruxisme est caractérisé par des contractions involontaires et inconscientes des muscles masticateurs en dehors de la fonction physiologique (mastication, déglutition).</a:t>
            </a:r>
            <a:endParaRPr lang="fr-FR" sz="2400" b="1" dirty="0">
              <a:solidFill>
                <a:sysClr val="windowText" lastClr="000000"/>
              </a:solidFill>
              <a:latin typeface="Trebuchet MS"/>
            </a:endParaRPr>
          </a:p>
          <a:p>
            <a:pPr marL="0" lvl="0" indent="0" algn="just">
              <a:lnSpc>
                <a:spcPct val="150000"/>
              </a:lnSpc>
              <a:spcBef>
                <a:spcPts val="0"/>
              </a:spcBef>
              <a:buNone/>
            </a:pPr>
            <a:endParaRPr lang="fr-FR" sz="2400" b="1" dirty="0" smtClean="0">
              <a:solidFill>
                <a:srgbClr val="7030A0"/>
              </a:solidFill>
              <a:latin typeface="Trebuchet MS"/>
              <a:ea typeface="Cambria Math" pitchFamily="18" charset="0"/>
            </a:endParaRPr>
          </a:p>
          <a:p>
            <a:pPr marL="0" lvl="0" indent="0" algn="just">
              <a:lnSpc>
                <a:spcPct val="150000"/>
              </a:lnSpc>
              <a:spcBef>
                <a:spcPts val="0"/>
              </a:spcBef>
              <a:buNone/>
            </a:pPr>
            <a:r>
              <a:rPr lang="fr-FR" sz="2400" b="1" dirty="0" smtClean="0">
                <a:solidFill>
                  <a:sysClr val="windowText" lastClr="000000"/>
                </a:solidFill>
                <a:latin typeface="Trebuchet MS"/>
              </a:rPr>
              <a:t>Pour </a:t>
            </a:r>
            <a:r>
              <a:rPr lang="fr-FR" sz="2400" b="1" dirty="0" smtClean="0">
                <a:solidFill>
                  <a:sysClr val="windowText" lastClr="000000"/>
                </a:solidFill>
                <a:latin typeface="Trebuchet MS"/>
              </a:rPr>
              <a:t>le Collège National </a:t>
            </a:r>
            <a:r>
              <a:rPr lang="fr-FR" sz="2400" b="1" dirty="0">
                <a:solidFill>
                  <a:sysClr val="windowText" lastClr="000000"/>
                </a:solidFill>
                <a:latin typeface="Trebuchet MS"/>
              </a:rPr>
              <a:t>d’</a:t>
            </a:r>
            <a:r>
              <a:rPr lang="fr-FR" sz="2400" b="1" dirty="0" err="1">
                <a:solidFill>
                  <a:sysClr val="windowText" lastClr="000000"/>
                </a:solidFill>
                <a:latin typeface="Trebuchet MS"/>
              </a:rPr>
              <a:t>Occlusodontie</a:t>
            </a:r>
            <a:r>
              <a:rPr lang="fr-FR" sz="2400" b="1" dirty="0">
                <a:solidFill>
                  <a:sysClr val="windowText" lastClr="000000"/>
                </a:solidFill>
                <a:latin typeface="Trebuchet MS"/>
              </a:rPr>
              <a:t> </a:t>
            </a:r>
            <a:r>
              <a:rPr lang="fr-FR" sz="2400" dirty="0" smtClean="0">
                <a:solidFill>
                  <a:sysClr val="windowText" lastClr="000000"/>
                </a:solidFill>
                <a:latin typeface="Trebuchet MS"/>
              </a:rPr>
              <a:t>(</a:t>
            </a:r>
            <a:r>
              <a:rPr lang="fr-FR" sz="2400" b="1" dirty="0" smtClean="0">
                <a:solidFill>
                  <a:sysClr val="windowText" lastClr="000000"/>
                </a:solidFill>
                <a:latin typeface="Trebuchet MS"/>
              </a:rPr>
              <a:t>2005)</a:t>
            </a:r>
            <a:r>
              <a:rPr lang="fr-FR" sz="2400" dirty="0" smtClean="0">
                <a:solidFill>
                  <a:sysClr val="windowText" lastClr="000000"/>
                </a:solidFill>
                <a:latin typeface="Trebuchet MS"/>
              </a:rPr>
              <a:t>:</a:t>
            </a:r>
          </a:p>
          <a:p>
            <a:pPr marL="0" lvl="0" indent="0" algn="just">
              <a:lnSpc>
                <a:spcPct val="150000"/>
              </a:lnSpc>
              <a:spcBef>
                <a:spcPts val="0"/>
              </a:spcBef>
              <a:buNone/>
            </a:pPr>
            <a:r>
              <a:rPr lang="fr-FR" sz="2400" dirty="0" smtClean="0">
                <a:solidFill>
                  <a:sysClr val="windowText" lastClr="000000"/>
                </a:solidFill>
                <a:latin typeface="Trebuchet MS"/>
              </a:rPr>
              <a:t>le </a:t>
            </a:r>
            <a:r>
              <a:rPr lang="fr-FR" sz="2400" dirty="0">
                <a:solidFill>
                  <a:sysClr val="windowText" lastClr="000000"/>
                </a:solidFill>
                <a:latin typeface="Trebuchet MS"/>
              </a:rPr>
              <a:t>bruxisme est un comportement qui se caractérise par une activité motrice involontaire des muscles </a:t>
            </a:r>
            <a:r>
              <a:rPr lang="fr-FR" sz="2400" dirty="0" err="1">
                <a:solidFill>
                  <a:sysClr val="windowText" lastClr="000000"/>
                </a:solidFill>
                <a:latin typeface="Trebuchet MS"/>
              </a:rPr>
              <a:t>manducateurs</a:t>
            </a:r>
            <a:r>
              <a:rPr lang="fr-FR" sz="2400" dirty="0">
                <a:solidFill>
                  <a:sysClr val="windowText" lastClr="000000"/>
                </a:solidFill>
                <a:latin typeface="Trebuchet MS"/>
              </a:rPr>
              <a:t> continue (serrement) ou rythmique (grincement), avec des contacts occlusaux.</a:t>
            </a:r>
          </a:p>
          <a:p>
            <a:pPr marL="0" lvl="0" indent="0" algn="just">
              <a:lnSpc>
                <a:spcPct val="150000"/>
              </a:lnSpc>
              <a:spcBef>
                <a:spcPts val="0"/>
              </a:spcBef>
              <a:buNone/>
            </a:pPr>
            <a:endParaRPr lang="fr-FR" sz="2800" b="1" dirty="0">
              <a:solidFill>
                <a:sysClr val="windowText" lastClr="000000"/>
              </a:solidFill>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147107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nvSpPr>
        <p:spPr>
          <a:xfrm>
            <a:off x="1234689" y="60162"/>
            <a:ext cx="10072965"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rgbClr val="C00000"/>
                </a:solidFill>
                <a:latin typeface="+mn-lt"/>
                <a:ea typeface="Cambria Math" pitchFamily="18" charset="0"/>
              </a:rPr>
              <a:t> </a:t>
            </a:r>
            <a:endParaRPr lang="fr-FR" sz="2400" dirty="0">
              <a:solidFill>
                <a:srgbClr val="C00000"/>
              </a:solidFill>
              <a:latin typeface="Trebuchet MS" panose="020B0603020202020204" pitchFamily="34" charset="0"/>
            </a:endParaRPr>
          </a:p>
        </p:txBody>
      </p:sp>
      <p:sp>
        <p:nvSpPr>
          <p:cNvPr id="7" name="Espace réservé du contenu 2"/>
          <p:cNvSpPr>
            <a:spLocks noGrp="1"/>
          </p:cNvSpPr>
          <p:nvPr/>
        </p:nvSpPr>
        <p:spPr>
          <a:xfrm>
            <a:off x="386553" y="121055"/>
            <a:ext cx="11488455" cy="4921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 </a:t>
            </a:r>
            <a:endParaRPr lang="fr-FR" sz="2400" b="1" dirty="0" smtClean="0">
              <a:solidFill>
                <a:srgbClr val="C00000"/>
              </a:solidFill>
              <a:latin typeface="Trebuchet MS" panose="020B0603020202020204" pitchFamily="34" charset="0"/>
            </a:endParaRPr>
          </a:p>
          <a:p>
            <a:pPr marL="0" indent="0" algn="just">
              <a:spcBef>
                <a:spcPts val="0"/>
              </a:spcBef>
              <a:buNone/>
            </a:pPr>
            <a:r>
              <a:rPr lang="fr-FR" sz="2400" b="1" dirty="0">
                <a:solidFill>
                  <a:srgbClr val="00B0F0"/>
                </a:solidFill>
                <a:latin typeface="Trebuchet MS" panose="020B0603020202020204" pitchFamily="34" charset="0"/>
              </a:rPr>
              <a:t>3.1. Le bruxisme:</a:t>
            </a:r>
            <a:endParaRPr lang="en-US" sz="2400" b="1" dirty="0">
              <a:solidFill>
                <a:srgbClr val="00B0F0"/>
              </a:solidFill>
              <a:latin typeface="Trebuchet MS" panose="020B0603020202020204" pitchFamily="34" charset="0"/>
            </a:endParaRPr>
          </a:p>
          <a:p>
            <a:pPr marL="0" lvl="0" indent="0" algn="just">
              <a:spcBef>
                <a:spcPts val="0"/>
              </a:spcBef>
              <a:buNone/>
            </a:pPr>
            <a:r>
              <a:rPr lang="fr-FR" sz="2400" b="1" dirty="0" smtClean="0">
                <a:solidFill>
                  <a:srgbClr val="7030A0"/>
                </a:solidFill>
                <a:latin typeface="Trebuchet MS" panose="020B0603020202020204" pitchFamily="34" charset="0"/>
                <a:ea typeface="Cambria Math" pitchFamily="18" charset="0"/>
              </a:rPr>
              <a:t>3.1</a:t>
            </a:r>
            <a:r>
              <a:rPr kumimoji="0" lang="fr-FR" sz="2400" b="1" i="0" u="none" strike="noStrike" kern="1200" cap="none" spc="0" normalizeH="0" baseline="0" noProof="0" dirty="0" smtClean="0">
                <a:ln>
                  <a:noFill/>
                </a:ln>
                <a:solidFill>
                  <a:srgbClr val="7030A0"/>
                </a:solidFill>
                <a:effectLst/>
                <a:uLnTx/>
                <a:uFillTx/>
                <a:latin typeface="Trebuchet MS" panose="020B0603020202020204" pitchFamily="34" charset="0"/>
                <a:ea typeface="Cambria Math" pitchFamily="18" charset="0"/>
              </a:rPr>
              <a:t>.3</a:t>
            </a:r>
            <a:r>
              <a:rPr lang="fr-FR" sz="2400" b="1" dirty="0" smtClean="0">
                <a:solidFill>
                  <a:srgbClr val="7030A0"/>
                </a:solidFill>
                <a:latin typeface="Trebuchet MS" panose="020B0603020202020204" pitchFamily="34" charset="0"/>
                <a:ea typeface="Cambria Math" pitchFamily="18" charset="0"/>
              </a:rPr>
              <a:t>.Classifications </a:t>
            </a:r>
            <a:r>
              <a:rPr lang="fr-FR" sz="2400" b="1" dirty="0" smtClean="0">
                <a:solidFill>
                  <a:srgbClr val="7030A0"/>
                </a:solidFill>
                <a:latin typeface="Trebuchet MS" panose="020B0603020202020204" pitchFamily="34" charset="0"/>
                <a:ea typeface="Cambria Math" pitchFamily="18" charset="0"/>
              </a:rPr>
              <a:t>:</a:t>
            </a:r>
            <a:endParaRPr kumimoji="0" lang="fr-FR" sz="2400" b="1" i="0" u="none" strike="noStrike" kern="1200" cap="none" spc="0" normalizeH="0" baseline="0" noProof="0" dirty="0" smtClean="0">
              <a:ln>
                <a:noFill/>
              </a:ln>
              <a:solidFill>
                <a:srgbClr val="7030A0"/>
              </a:solidFill>
              <a:effectLst/>
              <a:uLnTx/>
              <a:uFillTx/>
              <a:latin typeface="Trebuchet MS" panose="020B0603020202020204" pitchFamily="34" charset="0"/>
              <a:ea typeface="Cambria Math" pitchFamily="18" charset="0"/>
            </a:endParaRPr>
          </a:p>
          <a:p>
            <a:pPr marL="0" lvl="0" indent="0" algn="just">
              <a:lnSpc>
                <a:spcPct val="150000"/>
              </a:lnSpc>
              <a:spcBef>
                <a:spcPts val="0"/>
              </a:spcBef>
              <a:buNone/>
            </a:pPr>
            <a:r>
              <a:rPr lang="fr-FR" sz="2400" b="1" dirty="0">
                <a:solidFill>
                  <a:schemeClr val="accent2"/>
                </a:solidFill>
                <a:latin typeface="Trebuchet MS" panose="020B0603020202020204" pitchFamily="34" charset="0"/>
              </a:rPr>
              <a:t>*</a:t>
            </a:r>
            <a:r>
              <a:rPr lang="fr-FR" sz="2400" b="1" dirty="0" smtClean="0">
                <a:solidFill>
                  <a:schemeClr val="accent2"/>
                </a:solidFill>
                <a:latin typeface="Trebuchet MS" panose="020B0603020202020204" pitchFamily="34" charset="0"/>
              </a:rPr>
              <a:t>Selon </a:t>
            </a:r>
            <a:r>
              <a:rPr lang="fr-FR" sz="2400" b="1" dirty="0">
                <a:solidFill>
                  <a:schemeClr val="accent2"/>
                </a:solidFill>
                <a:latin typeface="Trebuchet MS" panose="020B0603020202020204" pitchFamily="34" charset="0"/>
              </a:rPr>
              <a:t>le </a:t>
            </a:r>
            <a:r>
              <a:rPr lang="fr-FR" sz="2400" b="1" dirty="0" smtClean="0">
                <a:solidFill>
                  <a:schemeClr val="accent2"/>
                </a:solidFill>
                <a:latin typeface="Trebuchet MS" panose="020B0603020202020204" pitchFamily="34" charset="0"/>
              </a:rPr>
              <a:t>moment: </a:t>
            </a:r>
          </a:p>
          <a:p>
            <a:pPr marL="0" lvl="0" indent="0" algn="just">
              <a:lnSpc>
                <a:spcPct val="150000"/>
              </a:lnSpc>
              <a:spcBef>
                <a:spcPts val="0"/>
              </a:spcBef>
              <a:buFont typeface="Wingdings" pitchFamily="2" charset="2"/>
              <a:buChar char="ü"/>
            </a:pPr>
            <a:r>
              <a:rPr lang="fr-FR" sz="2400" b="1" dirty="0" smtClean="0">
                <a:latin typeface="Trebuchet MS" panose="020B0603020202020204" pitchFamily="34" charset="0"/>
              </a:rPr>
              <a:t>Bruxisme d'éveil:  </a:t>
            </a:r>
            <a:r>
              <a:rPr lang="fr-FR" sz="2400" dirty="0" smtClean="0">
                <a:latin typeface="Trebuchet MS" panose="020B0603020202020204" pitchFamily="34" charset="0"/>
              </a:rPr>
              <a:t>Le </a:t>
            </a:r>
            <a:r>
              <a:rPr lang="fr-FR" sz="2400" dirty="0" smtClean="0">
                <a:latin typeface="Trebuchet MS" panose="020B0603020202020204" pitchFamily="34" charset="0"/>
              </a:rPr>
              <a:t>sujet </a:t>
            </a:r>
            <a:r>
              <a:rPr lang="fr-FR" sz="2400" dirty="0" err="1" smtClean="0">
                <a:solidFill>
                  <a:srgbClr val="FF0000"/>
                </a:solidFill>
                <a:latin typeface="Trebuchet MS" panose="020B0603020202020204" pitchFamily="34" charset="0"/>
              </a:rPr>
              <a:t>bruxe</a:t>
            </a:r>
            <a:r>
              <a:rPr lang="fr-FR" sz="2400" dirty="0" smtClean="0">
                <a:latin typeface="Trebuchet MS" panose="020B0603020202020204" pitchFamily="34" charset="0"/>
              </a:rPr>
              <a:t> pendant </a:t>
            </a:r>
            <a:r>
              <a:rPr lang="fr-FR" sz="2400" dirty="0">
                <a:latin typeface="Trebuchet MS" panose="020B0603020202020204" pitchFamily="34" charset="0"/>
              </a:rPr>
              <a:t>ses heures d'éveil </a:t>
            </a:r>
            <a:r>
              <a:rPr lang="fr-FR" sz="2400" dirty="0" smtClean="0">
                <a:latin typeface="Trebuchet MS" panose="020B0603020202020204" pitchFamily="34" charset="0"/>
              </a:rPr>
              <a:t>mais généralement il </a:t>
            </a:r>
            <a:r>
              <a:rPr lang="fr-FR" sz="2400" dirty="0">
                <a:latin typeface="Trebuchet MS" panose="020B0603020202020204" pitchFamily="34" charset="0"/>
              </a:rPr>
              <a:t>arrive à </a:t>
            </a:r>
            <a:r>
              <a:rPr lang="fr-FR" sz="2400" dirty="0" smtClean="0">
                <a:latin typeface="Trebuchet MS" panose="020B0603020202020204" pitchFamily="34" charset="0"/>
              </a:rPr>
              <a:t>se contrôler</a:t>
            </a:r>
            <a:r>
              <a:rPr lang="fr-FR" sz="2400" dirty="0">
                <a:latin typeface="Trebuchet MS" panose="020B0603020202020204" pitchFamily="34" charset="0"/>
              </a:rPr>
              <a:t>, son incidence est donc minime. Le bruxisme d'éveil est</a:t>
            </a:r>
          </a:p>
          <a:p>
            <a:pPr marL="0" lvl="0" indent="0" algn="just">
              <a:lnSpc>
                <a:spcPct val="150000"/>
              </a:lnSpc>
              <a:spcBef>
                <a:spcPts val="0"/>
              </a:spcBef>
              <a:buNone/>
            </a:pPr>
            <a:r>
              <a:rPr lang="fr-FR" sz="2400" dirty="0">
                <a:latin typeface="Trebuchet MS" panose="020B0603020202020204" pitchFamily="34" charset="0"/>
              </a:rPr>
              <a:t>généralement caractérisé par un serrement de la </a:t>
            </a:r>
            <a:r>
              <a:rPr lang="fr-FR" sz="2400" dirty="0" smtClean="0">
                <a:latin typeface="Trebuchet MS" panose="020B0603020202020204" pitchFamily="34" charset="0"/>
              </a:rPr>
              <a:t>mâchoire et </a:t>
            </a:r>
            <a:r>
              <a:rPr lang="fr-FR" sz="2400" dirty="0">
                <a:latin typeface="Trebuchet MS" panose="020B0603020202020204" pitchFamily="34" charset="0"/>
              </a:rPr>
              <a:t>en de </a:t>
            </a:r>
            <a:r>
              <a:rPr lang="fr-FR" sz="2400" dirty="0" smtClean="0">
                <a:latin typeface="Trebuchet MS" panose="020B0603020202020204" pitchFamily="34" charset="0"/>
              </a:rPr>
              <a:t>rares occasions par des grincements</a:t>
            </a:r>
            <a:r>
              <a:rPr lang="fr-FR" sz="2400" dirty="0" smtClean="0">
                <a:latin typeface="Trebuchet MS" panose="020B0603020202020204" pitchFamily="34" charset="0"/>
              </a:rPr>
              <a:t>.</a:t>
            </a:r>
          </a:p>
          <a:p>
            <a:pPr marL="0" lvl="0" indent="0" algn="just">
              <a:lnSpc>
                <a:spcPct val="150000"/>
              </a:lnSpc>
              <a:spcBef>
                <a:spcPts val="0"/>
              </a:spcBef>
              <a:buFont typeface="Wingdings" pitchFamily="2" charset="2"/>
              <a:buChar char="ü"/>
            </a:pPr>
            <a:r>
              <a:rPr lang="fr-FR" sz="2400" b="1" dirty="0">
                <a:latin typeface="Trebuchet MS" panose="020B0603020202020204" pitchFamily="34" charset="0"/>
              </a:rPr>
              <a:t>Bruxisme du sommeil</a:t>
            </a:r>
            <a:r>
              <a:rPr lang="fr-FR" sz="2400" b="1" dirty="0" smtClean="0">
                <a:latin typeface="Trebuchet MS" panose="020B0603020202020204" pitchFamily="34" charset="0"/>
              </a:rPr>
              <a:t>: </a:t>
            </a:r>
            <a:r>
              <a:rPr lang="fr-FR" sz="2400" dirty="0" smtClean="0">
                <a:latin typeface="Trebuchet MS" panose="020B0603020202020204" pitchFamily="34" charset="0"/>
              </a:rPr>
              <a:t>Il </a:t>
            </a:r>
            <a:r>
              <a:rPr lang="fr-FR" sz="2400" dirty="0">
                <a:latin typeface="Trebuchet MS" panose="020B0603020202020204" pitchFamily="34" charset="0"/>
              </a:rPr>
              <a:t>se produit la nuit c.à.d. le patient est </a:t>
            </a:r>
            <a:r>
              <a:rPr lang="fr-FR" sz="2400" dirty="0">
                <a:solidFill>
                  <a:srgbClr val="FF0000"/>
                </a:solidFill>
                <a:latin typeface="Trebuchet MS" panose="020B0603020202020204" pitchFamily="34" charset="0"/>
              </a:rPr>
              <a:t>inconscient</a:t>
            </a:r>
            <a:r>
              <a:rPr lang="fr-FR" sz="2400" dirty="0">
                <a:latin typeface="Trebuchet MS" panose="020B0603020202020204" pitchFamily="34" charset="0"/>
              </a:rPr>
              <a:t>. Il s’accompagne de </a:t>
            </a:r>
            <a:r>
              <a:rPr lang="fr-FR" sz="2400" dirty="0" err="1" smtClean="0">
                <a:solidFill>
                  <a:srgbClr val="FF0000"/>
                </a:solidFill>
                <a:latin typeface="Trebuchet MS" panose="020B0603020202020204" pitchFamily="34" charset="0"/>
              </a:rPr>
              <a:t>bruits</a:t>
            </a:r>
            <a:r>
              <a:rPr lang="fr-FR" sz="2400" dirty="0" err="1" smtClean="0">
                <a:latin typeface="Trebuchet MS" panose="020B0603020202020204" pitchFamily="34" charset="0"/>
              </a:rPr>
              <a:t>.Il</a:t>
            </a:r>
            <a:r>
              <a:rPr lang="fr-FR" sz="2400" dirty="0" smtClean="0">
                <a:latin typeface="Trebuchet MS" panose="020B0603020202020204" pitchFamily="34" charset="0"/>
              </a:rPr>
              <a:t> </a:t>
            </a:r>
            <a:r>
              <a:rPr lang="fr-FR" sz="2400" dirty="0">
                <a:latin typeface="Trebuchet MS" panose="020B0603020202020204" pitchFamily="34" charset="0"/>
              </a:rPr>
              <a:t>s’associe par une variation de la fréquence cardiaque et une vasoconstriction digitale ainsi qu’un changement de l’activité </a:t>
            </a:r>
            <a:r>
              <a:rPr lang="fr-FR" sz="2400" dirty="0" err="1">
                <a:latin typeface="Trebuchet MS" panose="020B0603020202020204" pitchFamily="34" charset="0"/>
              </a:rPr>
              <a:t>encéphalographique</a:t>
            </a:r>
            <a:r>
              <a:rPr lang="fr-FR" sz="2400" dirty="0">
                <a:latin typeface="Trebuchet MS" panose="020B0603020202020204" pitchFamily="34" charset="0"/>
              </a:rPr>
              <a:t>.</a:t>
            </a:r>
          </a:p>
          <a:p>
            <a:pPr marL="0" lvl="0" indent="0" algn="just">
              <a:lnSpc>
                <a:spcPct val="150000"/>
              </a:lnSpc>
              <a:spcBef>
                <a:spcPts val="0"/>
              </a:spcBef>
              <a:buNone/>
            </a:pPr>
            <a:endParaRPr lang="fr-FR" sz="2400" dirty="0">
              <a:latin typeface="Trebuchet MS" panose="020B0603020202020204" pitchFamily="34" charset="0"/>
            </a:endParaRPr>
          </a:p>
          <a:p>
            <a:pPr marL="0" lvl="0" indent="0" algn="just">
              <a:lnSpc>
                <a:spcPct val="150000"/>
              </a:lnSpc>
              <a:spcBef>
                <a:spcPts val="0"/>
              </a:spcBef>
              <a:buNone/>
            </a:pPr>
            <a:endParaRPr lang="fr-FR" sz="2400" b="1" dirty="0">
              <a:solidFill>
                <a:sysClr val="windowText" lastClr="000000"/>
              </a:solidFill>
              <a:latin typeface="Trebuchet MS" panose="020B0603020202020204" pitchFamily="34" charset="0"/>
            </a:endParaRPr>
          </a:p>
        </p:txBody>
      </p:sp>
      <p:sp>
        <p:nvSpPr>
          <p:cNvPr id="2" name="Rectangle 1"/>
          <p:cNvSpPr/>
          <p:nvPr/>
        </p:nvSpPr>
        <p:spPr>
          <a:xfrm>
            <a:off x="8511184" y="855453"/>
            <a:ext cx="269626" cy="430887"/>
          </a:xfrm>
          <a:prstGeom prst="rect">
            <a:avLst/>
          </a:prstGeom>
        </p:spPr>
        <p:txBody>
          <a:bodyPr wrap="none">
            <a:spAutoFit/>
          </a:bodyPr>
          <a:lstStyle/>
          <a:p>
            <a:r>
              <a:rPr lang="fr-FR" sz="2200" dirty="0">
                <a:solidFill>
                  <a:prstClr val="black">
                    <a:lumMod val="50000"/>
                    <a:lumOff val="50000"/>
                  </a:prstClr>
                </a:solidFill>
                <a:latin typeface="Trebuchet MS" panose="020B0603020202020204" pitchFamily="34" charset="0"/>
              </a:rPr>
              <a:t> </a:t>
            </a:r>
            <a:endParaRPr lang="en-US" sz="2800" b="1" dirty="0">
              <a:solidFill>
                <a:srgbClr val="00B0F0"/>
              </a:solidFill>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80736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nvSpPr>
        <p:spPr>
          <a:xfrm>
            <a:off x="406336" y="267148"/>
            <a:ext cx="11488455" cy="336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fr-FR" sz="2400" b="1" dirty="0">
                <a:solidFill>
                  <a:srgbClr val="C00000"/>
                </a:solidFill>
                <a:latin typeface="Trebuchet MS" panose="020B0603020202020204" pitchFamily="34" charset="0"/>
              </a:rPr>
              <a:t>3. LES DIFFÉRENTES PARAFONCTIONS </a:t>
            </a:r>
          </a:p>
          <a:p>
            <a:pPr marL="0" indent="0" algn="just">
              <a:spcBef>
                <a:spcPts val="0"/>
              </a:spcBef>
              <a:buNone/>
            </a:pPr>
            <a:r>
              <a:rPr lang="fr-FR" sz="2400" b="1" dirty="0">
                <a:solidFill>
                  <a:srgbClr val="00B0F0"/>
                </a:solidFill>
                <a:latin typeface="Trebuchet MS" panose="020B0603020202020204" pitchFamily="34" charset="0"/>
              </a:rPr>
              <a:t>3.1. Le bruxisme:</a:t>
            </a:r>
            <a:endParaRPr lang="en-US" sz="2400" b="1" dirty="0">
              <a:solidFill>
                <a:srgbClr val="00B0F0"/>
              </a:solidFill>
              <a:latin typeface="Trebuchet MS" panose="020B0603020202020204" pitchFamily="34" charset="0"/>
            </a:endParaRPr>
          </a:p>
          <a:p>
            <a:pPr marL="0" lvl="0" indent="0" algn="just">
              <a:spcBef>
                <a:spcPts val="0"/>
              </a:spcBef>
              <a:buNone/>
            </a:pPr>
            <a:r>
              <a:rPr lang="fr-FR" sz="2400" b="1" dirty="0">
                <a:solidFill>
                  <a:srgbClr val="7030A0"/>
                </a:solidFill>
                <a:latin typeface="Trebuchet MS" panose="020B0603020202020204" pitchFamily="34" charset="0"/>
                <a:ea typeface="Cambria Math" pitchFamily="18" charset="0"/>
              </a:rPr>
              <a:t>3.1.3.Classifications :</a:t>
            </a:r>
          </a:p>
          <a:p>
            <a:pPr marL="0" lvl="0" indent="0" algn="just">
              <a:lnSpc>
                <a:spcPct val="150000"/>
              </a:lnSpc>
              <a:buNone/>
            </a:pPr>
            <a:r>
              <a:rPr lang="fr-FR" sz="2400" dirty="0" smtClean="0">
                <a:solidFill>
                  <a:sysClr val="windowText" lastClr="000000"/>
                </a:solidFill>
                <a:latin typeface="Trebuchet MS"/>
              </a:rPr>
              <a:t>*</a:t>
            </a:r>
            <a:r>
              <a:rPr lang="fr-FR" sz="2400" dirty="0" smtClean="0">
                <a:solidFill>
                  <a:schemeClr val="accent2"/>
                </a:solidFill>
                <a:latin typeface="Trebuchet MS"/>
              </a:rPr>
              <a:t>Selon l'étiologie</a:t>
            </a:r>
          </a:p>
          <a:p>
            <a:pPr algn="just">
              <a:lnSpc>
                <a:spcPct val="150000"/>
              </a:lnSpc>
              <a:buFont typeface="Wingdings" pitchFamily="2" charset="2"/>
              <a:buChar char="ü"/>
            </a:pPr>
            <a:r>
              <a:rPr lang="fr-FR" sz="2400" b="1" dirty="0" smtClean="0">
                <a:latin typeface="Trebuchet MS" panose="020B0603020202020204" pitchFamily="34" charset="0"/>
              </a:rPr>
              <a:t>Primaire</a:t>
            </a:r>
            <a:r>
              <a:rPr lang="fr-FR" sz="2400" b="1" dirty="0">
                <a:latin typeface="Trebuchet MS" panose="020B0603020202020204" pitchFamily="34" charset="0"/>
              </a:rPr>
              <a:t>, le bruxisme essentiel ou </a:t>
            </a:r>
            <a:r>
              <a:rPr lang="fr-FR" sz="2400" b="1" dirty="0">
                <a:solidFill>
                  <a:srgbClr val="FF0000"/>
                </a:solidFill>
                <a:latin typeface="Trebuchet MS" panose="020B0603020202020204" pitchFamily="34" charset="0"/>
              </a:rPr>
              <a:t>idiopathique</a:t>
            </a:r>
            <a:r>
              <a:rPr lang="fr-FR" sz="2400" b="1" dirty="0">
                <a:latin typeface="Trebuchet MS" panose="020B0603020202020204" pitchFamily="34" charset="0"/>
              </a:rPr>
              <a:t> </a:t>
            </a:r>
            <a:r>
              <a:rPr lang="fr-FR" sz="2400" dirty="0">
                <a:latin typeface="Trebuchet MS" panose="020B0603020202020204" pitchFamily="34" charset="0"/>
              </a:rPr>
              <a:t>: bruxisme pour lequel il n'y a pas </a:t>
            </a:r>
            <a:r>
              <a:rPr lang="fr-FR" sz="2400" dirty="0" smtClean="0">
                <a:latin typeface="Trebuchet MS" panose="020B0603020202020204" pitchFamily="34" charset="0"/>
              </a:rPr>
              <a:t>de </a:t>
            </a:r>
            <a:r>
              <a:rPr lang="fr-FR" sz="2400" dirty="0">
                <a:latin typeface="Trebuchet MS" panose="020B0603020202020204" pitchFamily="34" charset="0"/>
              </a:rPr>
              <a:t>cause apparente </a:t>
            </a:r>
            <a:r>
              <a:rPr lang="fr-FR" sz="2400" dirty="0" smtClean="0">
                <a:latin typeface="Trebuchet MS" panose="020B0603020202020204" pitchFamily="34" charset="0"/>
              </a:rPr>
              <a:t>d'apparition. </a:t>
            </a:r>
            <a:endParaRPr lang="fr-FR" sz="2400" dirty="0" smtClean="0">
              <a:latin typeface="Trebuchet MS" panose="020B0603020202020204" pitchFamily="34" charset="0"/>
            </a:endParaRPr>
          </a:p>
          <a:p>
            <a:pPr algn="just">
              <a:lnSpc>
                <a:spcPct val="150000"/>
              </a:lnSpc>
              <a:buFont typeface="Wingdings" pitchFamily="2" charset="2"/>
              <a:buChar char="ü"/>
            </a:pPr>
            <a:r>
              <a:rPr lang="fr-FR" sz="2400" b="1" dirty="0">
                <a:latin typeface="Trebuchet MS" panose="020B0603020202020204" pitchFamily="34" charset="0"/>
              </a:rPr>
              <a:t>Secondaire</a:t>
            </a:r>
            <a:r>
              <a:rPr lang="fr-FR" sz="2400" dirty="0">
                <a:latin typeface="Trebuchet MS" panose="020B0603020202020204" pitchFamily="34" charset="0"/>
              </a:rPr>
              <a:t>  : secondaire à une maladie (coma,  infirmité motrice cérébrale),  à la prise de médicaments (antipsychotiques), à la prise de drogues (amphétamines, cocaïne)</a:t>
            </a:r>
            <a:endParaRPr lang="fr-FR" sz="2400" b="1" dirty="0">
              <a:solidFill>
                <a:sysClr val="windowText" lastClr="000000"/>
              </a:solidFill>
              <a:latin typeface="Trebuchet MS"/>
            </a:endParaRPr>
          </a:p>
          <a:p>
            <a:pPr algn="just">
              <a:lnSpc>
                <a:spcPct val="150000"/>
              </a:lnSpc>
              <a:buFont typeface="Wingdings" pitchFamily="2" charset="2"/>
              <a:buChar char="ü"/>
            </a:pPr>
            <a:endParaRPr lang="fr-FR" sz="2400" b="1" dirty="0">
              <a:solidFill>
                <a:sysClr val="windowText" lastClr="000000"/>
              </a:solidFill>
              <a:latin typeface="Trebuchet MS"/>
            </a:endParaRPr>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044629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Type de bois</Template>
  <TotalTime>22358</TotalTime>
  <Words>3766</Words>
  <Application>Microsoft Office PowerPoint</Application>
  <PresentationFormat>Grand écran</PresentationFormat>
  <Paragraphs>495</Paragraphs>
  <Slides>45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45</vt:i4>
      </vt:variant>
    </vt:vector>
  </HeadingPairs>
  <TitlesOfParts>
    <vt:vector size="56" baseType="lpstr">
      <vt:lpstr>Arial</vt:lpstr>
      <vt:lpstr>Calibri</vt:lpstr>
      <vt:lpstr>Cambria Math</vt:lpstr>
      <vt:lpstr>Forte</vt:lpstr>
      <vt:lpstr>Rockwell</vt:lpstr>
      <vt:lpstr>Rockwell Condensed</vt:lpstr>
      <vt:lpstr>Times New Roman</vt:lpstr>
      <vt:lpstr>Trebuchet MS</vt:lpstr>
      <vt:lpstr>Tw Cen MT</vt:lpstr>
      <vt:lpstr>Wingdings</vt:lpstr>
      <vt:lpstr>Type de bois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parafonctions</dc:title>
  <dc:creator>USER</dc:creator>
  <cp:lastModifiedBy>SBI</cp:lastModifiedBy>
  <cp:revision>126</cp:revision>
  <dcterms:created xsi:type="dcterms:W3CDTF">2015-02-26T17:01:16Z</dcterms:created>
  <dcterms:modified xsi:type="dcterms:W3CDTF">2020-04-05T00:44:35Z</dcterms:modified>
</cp:coreProperties>
</file>