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sldx" ContentType="application/vnd.openxmlformats-officedocument.presentationml.slide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96" r:id="rId9"/>
    <p:sldId id="295" r:id="rId10"/>
    <p:sldId id="264" r:id="rId11"/>
    <p:sldId id="265" r:id="rId12"/>
    <p:sldId id="298" r:id="rId13"/>
    <p:sldId id="299" r:id="rId14"/>
    <p:sldId id="266" r:id="rId15"/>
    <p:sldId id="267" r:id="rId16"/>
    <p:sldId id="297" r:id="rId17"/>
    <p:sldId id="269" r:id="rId18"/>
    <p:sldId id="270" r:id="rId19"/>
    <p:sldId id="271" r:id="rId20"/>
    <p:sldId id="309" r:id="rId21"/>
    <p:sldId id="308" r:id="rId22"/>
    <p:sldId id="310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11" r:id="rId31"/>
    <p:sldId id="281" r:id="rId32"/>
    <p:sldId id="282" r:id="rId33"/>
    <p:sldId id="307" r:id="rId34"/>
    <p:sldId id="312" r:id="rId35"/>
    <p:sldId id="313" r:id="rId36"/>
    <p:sldId id="314" r:id="rId37"/>
    <p:sldId id="315" r:id="rId38"/>
    <p:sldId id="316" r:id="rId3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F2BC44-B0E4-4BAD-B50C-8AC8F7BCC58D}" type="datetimeFigureOut">
              <a:rPr lang="fr-FR" smtClean="0"/>
              <a:t>25/04/2020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E28AC-D3D7-48AC-8748-5D8E4C0707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7001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9E28AC-D3D7-48AC-8748-5D8E4C070734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5113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5403-87C4-4BE8-AED8-9E66058472AC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C7B7-D489-438E-A735-908793D8F4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5403-87C4-4BE8-AED8-9E66058472AC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C7B7-D489-438E-A735-908793D8F4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5403-87C4-4BE8-AED8-9E66058472AC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C7B7-D489-438E-A735-908793D8F4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5403-87C4-4BE8-AED8-9E66058472AC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C7B7-D489-438E-A735-908793D8F4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5403-87C4-4BE8-AED8-9E66058472AC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C7B7-D489-438E-A735-908793D8F4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5403-87C4-4BE8-AED8-9E66058472AC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C7B7-D489-438E-A735-908793D8F4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5403-87C4-4BE8-AED8-9E66058472AC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C7B7-D489-438E-A735-908793D8F4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5403-87C4-4BE8-AED8-9E66058472AC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C7B7-D489-438E-A735-908793D8F4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5403-87C4-4BE8-AED8-9E66058472AC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C7B7-D489-438E-A735-908793D8F4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5403-87C4-4BE8-AED8-9E66058472AC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C7B7-D489-438E-A735-908793D8F4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5403-87C4-4BE8-AED8-9E66058472AC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7C7B7-D489-438E-A735-908793D8F4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45403-87C4-4BE8-AED8-9E66058472AC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7C7B7-D489-438E-A735-908793D8F4D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Diapositive_Microsoft_PowerPoint1.sldx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package" Target="../embeddings/Diapositive_Microsoft_PowerPoint2.sldx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938535"/>
          </a:xfrm>
        </p:spPr>
        <p:txBody>
          <a:bodyPr>
            <a:normAutofit fontScale="90000"/>
          </a:bodyPr>
          <a:lstStyle/>
          <a:p>
            <a:r>
              <a:rPr lang="fr-FR" b="1" dirty="0"/>
              <a:t>Arthrites septiques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Pr AYED.H</a:t>
            </a:r>
            <a:endParaRPr lang="fr-FR" dirty="0"/>
          </a:p>
          <a:p>
            <a:r>
              <a:rPr lang="fr-FR" dirty="0" smtClean="0"/>
              <a:t>Faculté de médecine d’Annaba </a:t>
            </a:r>
          </a:p>
          <a:p>
            <a:r>
              <a:rPr lang="fr-FR" dirty="0" smtClean="0"/>
              <a:t>Année universitaire 2019-2020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Examens biologiques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/>
          <a:lstStyle/>
          <a:p>
            <a:r>
              <a:rPr lang="fr-FR" sz="2400" dirty="0" smtClean="0"/>
              <a:t>FNS : une hyperleucocytose</a:t>
            </a:r>
          </a:p>
          <a:p>
            <a:r>
              <a:rPr lang="fr-FR" sz="2400" dirty="0" smtClean="0"/>
              <a:t>Vitesse  de sédimentation : accélérée </a:t>
            </a:r>
          </a:p>
          <a:p>
            <a:r>
              <a:rPr lang="fr-FR" sz="2400" dirty="0" smtClean="0"/>
              <a:t>CRP : augmentée </a:t>
            </a:r>
          </a:p>
          <a:p>
            <a:pPr>
              <a:buNone/>
            </a:pPr>
            <a:r>
              <a:rPr lang="fr-FR" sz="2400" dirty="0" smtClean="0"/>
              <a:t>	(un taux de protéine C réactive supérieur à 50 mg/l avait une sensibilité de 100% mais une spécificité de 40%).</a:t>
            </a:r>
          </a:p>
          <a:p>
            <a:r>
              <a:rPr lang="fr-FR" sz="2400" b="1" dirty="0" smtClean="0"/>
              <a:t>Hémocultures:</a:t>
            </a:r>
            <a:r>
              <a:rPr lang="fr-FR" sz="2400" dirty="0" smtClean="0"/>
              <a:t> doivent être réalisées systématiquement en cas de syndrome fébrile et d’arthrite aigue suspectée d’origine hématogène.  </a:t>
            </a:r>
          </a:p>
          <a:p>
            <a:endParaRPr lang="fr-FR" sz="2400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Analyse du liquide synovial </a:t>
            </a:r>
            <a:endParaRPr lang="fr-FR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9675122"/>
              </p:ext>
            </p:extLst>
          </p:nvPr>
        </p:nvGraphicFramePr>
        <p:xfrm>
          <a:off x="1005800" y="1562142"/>
          <a:ext cx="7022584" cy="46031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19384"/>
                <a:gridCol w="1842300"/>
                <a:gridCol w="3260900"/>
              </a:tblGrid>
              <a:tr h="435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/>
                        <a:t>  Type de liquide 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/>
                        <a:t>Normal 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/>
                        <a:t>Septique 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93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/>
                        <a:t>Transparence 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/>
                        <a:t>Transparent 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/>
                        <a:t>Opaque 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35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/>
                        <a:t>Coloration 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/>
                        <a:t>Clair 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/>
                        <a:t>opalescent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351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/>
                        <a:t>Viscosité 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/>
                        <a:t>Visqueux 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/>
                        <a:t>fluide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93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/>
                        <a:t>Taux de Globules blancs 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/>
                        <a:t>&lt; 200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/>
                        <a:t>Sup à 100 000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93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 err="1"/>
                        <a:t>Plynucléaires</a:t>
                      </a:r>
                      <a:r>
                        <a:rPr lang="fr-FR" sz="1600" b="1" dirty="0"/>
                        <a:t> neutrophiles 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/>
                        <a:t>&lt;25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/>
                        <a:t>Sup à 75 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93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/>
                        <a:t>Taux de proteines : g/dl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/>
                        <a:t>1 à 2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/>
                        <a:t>3 à 5 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93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/>
                        <a:t>Taux de LDH(/ aux sanguin)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/>
                        <a:t>Très bas 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/>
                        <a:t>variable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935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/>
                        <a:t>Taux de glucose mg/l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/>
                        <a:t>Egal au taux sanguin </a:t>
                      </a:r>
                      <a:endParaRPr lang="fr-FR" sz="14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b="1" dirty="0"/>
                        <a:t>&lt; 25, plus bas que le taux sanguin</a:t>
                      </a:r>
                      <a:endParaRPr lang="fr-FR" sz="14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fr-FR" sz="4000" b="1" u="sng" dirty="0" smtClean="0"/>
              <a:t>Radiologie </a:t>
            </a:r>
            <a:endParaRPr lang="fr-FR" sz="4000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fr-FR" sz="2400" b="1" dirty="0" smtClean="0"/>
              <a:t>Radiographie standard:</a:t>
            </a:r>
          </a:p>
          <a:p>
            <a:pPr lvl="1" algn="just"/>
            <a:r>
              <a:rPr lang="fr-FR" sz="2600" dirty="0" smtClean="0"/>
              <a:t>Peu utile pour le diagnostic des infections, </a:t>
            </a:r>
          </a:p>
          <a:p>
            <a:pPr lvl="1" algn="just"/>
            <a:r>
              <a:rPr lang="fr-FR" sz="2600" dirty="0" smtClean="0"/>
              <a:t>Au début la radio est normale,</a:t>
            </a:r>
          </a:p>
          <a:p>
            <a:pPr lvl="1" algn="just"/>
            <a:r>
              <a:rPr lang="fr-FR" sz="2600" dirty="0" smtClean="0"/>
              <a:t>10 à 15 jours, apparait une déminéralisation </a:t>
            </a:r>
            <a:r>
              <a:rPr lang="fr-FR" sz="2600" dirty="0" err="1" smtClean="0"/>
              <a:t>épiphysaire</a:t>
            </a:r>
            <a:r>
              <a:rPr lang="fr-FR" sz="2600" dirty="0" smtClean="0"/>
              <a:t>,</a:t>
            </a:r>
          </a:p>
          <a:p>
            <a:pPr lvl="1" algn="just"/>
            <a:r>
              <a:rPr lang="fr-FR" sz="2600" dirty="0" smtClean="0"/>
              <a:t>Puis un pincement au bout de 3 semaines</a:t>
            </a:r>
          </a:p>
          <a:p>
            <a:pPr algn="just"/>
            <a:r>
              <a:rPr lang="fr-FR" sz="2600" b="1" dirty="0" smtClean="0"/>
              <a:t>Echographie: </a:t>
            </a:r>
            <a:r>
              <a:rPr lang="fr-FR" sz="2600" dirty="0" smtClean="0"/>
              <a:t>intéressante pour les articulations profondes,</a:t>
            </a:r>
          </a:p>
          <a:p>
            <a:pPr marL="0" indent="0" algn="just">
              <a:buNone/>
            </a:pPr>
            <a:r>
              <a:rPr lang="fr-FR" sz="2600" b="1" dirty="0" smtClean="0"/>
              <a:t>     </a:t>
            </a:r>
            <a:r>
              <a:rPr lang="fr-FR" sz="2600" dirty="0" smtClean="0"/>
              <a:t>Elle met en évidence </a:t>
            </a:r>
          </a:p>
          <a:p>
            <a:pPr lvl="1" algn="just"/>
            <a:r>
              <a:rPr lang="fr-FR" sz="2600" dirty="0" smtClean="0"/>
              <a:t>Des collections des parties molles, sous </a:t>
            </a:r>
            <a:r>
              <a:rPr lang="fr-FR" sz="2600" dirty="0" err="1" smtClean="0"/>
              <a:t>périostées</a:t>
            </a:r>
            <a:r>
              <a:rPr lang="fr-FR" sz="2600" dirty="0" smtClean="0"/>
              <a:t> ou des épanchements intra-articulaires, </a:t>
            </a:r>
          </a:p>
          <a:p>
            <a:pPr lvl="1" algn="just"/>
            <a:r>
              <a:rPr lang="fr-FR" sz="2600" dirty="0" smtClean="0"/>
              <a:t>Permet des ponctions écho-guidées;</a:t>
            </a:r>
            <a:endParaRPr lang="fr-FR" sz="2600" dirty="0"/>
          </a:p>
          <a:p>
            <a:pPr marL="514350" indent="-457200" algn="just"/>
            <a:r>
              <a:rPr lang="fr-FR" sz="2600" b="1" dirty="0" smtClean="0"/>
              <a:t>TDM:  </a:t>
            </a:r>
            <a:r>
              <a:rPr lang="fr-FR" sz="2600" dirty="0" smtClean="0"/>
              <a:t>permet une meilleur analyse osseuse, même en présence d’un matériel d’ostéosynthèse, </a:t>
            </a:r>
          </a:p>
          <a:p>
            <a:pPr marL="514350" indent="-457200" algn="just"/>
            <a:r>
              <a:rPr lang="fr-FR" sz="2600" b="1" dirty="0" smtClean="0"/>
              <a:t>IRM: </a:t>
            </a:r>
            <a:r>
              <a:rPr lang="fr-FR" sz="2600" dirty="0" smtClean="0"/>
              <a:t>plus sensible et plus performante pour l’analyse des parties molles  </a:t>
            </a:r>
          </a:p>
        </p:txBody>
      </p:sp>
    </p:spTree>
    <p:extLst>
      <p:ext uri="{BB962C8B-B14F-4D97-AF65-F5344CB8AC3E}">
        <p14:creationId xmlns:p14="http://schemas.microsoft.com/office/powerpoint/2010/main" val="373408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fr-FR" sz="4000" u="sng" dirty="0" smtClean="0"/>
              <a:t>Diagnostics différentiels</a:t>
            </a:r>
            <a:endParaRPr lang="fr-FR" sz="4000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5256584"/>
          </a:xfrm>
        </p:spPr>
        <p:txBody>
          <a:bodyPr>
            <a:normAutofit/>
          </a:bodyPr>
          <a:lstStyle/>
          <a:p>
            <a:r>
              <a:rPr lang="fr-FR" sz="2400" dirty="0" smtClean="0"/>
              <a:t>Arthrites microcristallines qui peuvent mimer une arthrite septique, </a:t>
            </a:r>
          </a:p>
          <a:p>
            <a:r>
              <a:rPr lang="fr-FR" sz="2400" dirty="0" smtClean="0"/>
              <a:t>Arthrites réactionnelles, </a:t>
            </a:r>
          </a:p>
          <a:p>
            <a:r>
              <a:rPr lang="fr-FR" sz="2400" dirty="0" smtClean="0"/>
              <a:t>Arthrites infectieuses non purulentes: arthrite de </a:t>
            </a:r>
            <a:r>
              <a:rPr lang="fr-FR" sz="2400" dirty="0" err="1" smtClean="0"/>
              <a:t>Lyme</a:t>
            </a:r>
            <a:r>
              <a:rPr lang="fr-FR" sz="2400" dirty="0" smtClean="0"/>
              <a:t>, Parvovirus, </a:t>
            </a:r>
            <a:r>
              <a:rPr lang="fr-FR" sz="2400" dirty="0" err="1" smtClean="0"/>
              <a:t>Wipple</a:t>
            </a:r>
            <a:r>
              <a:rPr lang="fr-FR" sz="2400" dirty="0" smtClean="0"/>
              <a:t>, </a:t>
            </a:r>
          </a:p>
          <a:p>
            <a:r>
              <a:rPr lang="fr-FR" sz="2400" dirty="0" smtClean="0"/>
              <a:t>Bursites, </a:t>
            </a:r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268988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fr-FR" sz="3600" b="1" u="sng" dirty="0" smtClean="0"/>
              <a:t>Arthrites à germes spécifiques</a:t>
            </a:r>
            <a:endParaRPr lang="fr-FR" sz="3600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*</a:t>
            </a:r>
            <a:r>
              <a:rPr lang="fr-FR" sz="2800" b="1" dirty="0" smtClean="0"/>
              <a:t>Arthrite tuberculeuse:</a:t>
            </a:r>
          </a:p>
          <a:p>
            <a:r>
              <a:rPr lang="fr-FR" sz="2400" dirty="0" smtClean="0"/>
              <a:t>Est une localisation fréquente après une tuberculose pulmonaire.</a:t>
            </a:r>
          </a:p>
          <a:p>
            <a:r>
              <a:rPr lang="fr-FR" sz="2400" dirty="0" smtClean="0"/>
              <a:t>Siège: hanche, genou, coude et poignet</a:t>
            </a:r>
          </a:p>
          <a:p>
            <a:r>
              <a:rPr lang="fr-FR" sz="2400" dirty="0" smtClean="0"/>
              <a:t>Mode de contamination: voie sanguine ou lymphatique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Arthrites à germes spécifiques</a:t>
            </a:r>
            <a:br>
              <a:rPr lang="fr-FR" b="1" dirty="0" smtClean="0"/>
            </a:br>
            <a:r>
              <a:rPr lang="fr-FR" b="1" dirty="0" smtClean="0"/>
              <a:t>(Tuberculose)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2844" y="1600200"/>
            <a:ext cx="8821644" cy="4972072"/>
          </a:xfrm>
        </p:spPr>
        <p:txBody>
          <a:bodyPr>
            <a:normAutofit/>
          </a:bodyPr>
          <a:lstStyle/>
          <a:p>
            <a:r>
              <a:rPr lang="fr-FR" sz="2800" b="1" dirty="0" smtClean="0"/>
              <a:t>Clinique:</a:t>
            </a:r>
          </a:p>
          <a:p>
            <a:pPr lvl="1"/>
            <a:r>
              <a:rPr lang="fr-FR" sz="2400" dirty="0" smtClean="0"/>
              <a:t>Début : progressif</a:t>
            </a:r>
          </a:p>
          <a:p>
            <a:pPr lvl="1"/>
            <a:r>
              <a:rPr lang="fr-FR" sz="2400" dirty="0" smtClean="0"/>
              <a:t>Evolution: longue</a:t>
            </a:r>
          </a:p>
          <a:p>
            <a:pPr lvl="1"/>
            <a:r>
              <a:rPr lang="fr-FR" sz="2400" dirty="0" smtClean="0"/>
              <a:t>Syndrome douloureux: modéré</a:t>
            </a:r>
          </a:p>
          <a:p>
            <a:pPr lvl="1"/>
            <a:r>
              <a:rPr lang="fr-FR" sz="2400" dirty="0" smtClean="0"/>
              <a:t>Signes généraux: signes </a:t>
            </a:r>
            <a:r>
              <a:rPr lang="fr-FR" sz="2400" dirty="0"/>
              <a:t>d’ Imprégnation </a:t>
            </a:r>
            <a:r>
              <a:rPr lang="fr-FR" sz="2400" dirty="0" smtClean="0"/>
              <a:t>tuberculeuse: fièvre, frisson, asthénie, anorexie amaigrissement.</a:t>
            </a:r>
          </a:p>
          <a:p>
            <a:pPr lvl="1"/>
            <a:r>
              <a:rPr lang="fr-FR" sz="2400" dirty="0" smtClean="0"/>
              <a:t>Mouvement: limitation progressive des mouvements</a:t>
            </a:r>
          </a:p>
          <a:p>
            <a:pPr lvl="1"/>
            <a:r>
              <a:rPr lang="fr-FR" sz="2400" dirty="0" smtClean="0"/>
              <a:t>Signes inflammatoires locaux et adénopathies satellites</a:t>
            </a:r>
          </a:p>
          <a:p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000792"/>
          </a:xfrm>
        </p:spPr>
        <p:txBody>
          <a:bodyPr>
            <a:normAutofit fontScale="77500" lnSpcReduction="20000"/>
          </a:bodyPr>
          <a:lstStyle/>
          <a:p>
            <a:endParaRPr lang="fr-FR" sz="3100" b="1" dirty="0" smtClean="0"/>
          </a:p>
          <a:p>
            <a:r>
              <a:rPr lang="fr-FR" sz="3100" b="1" dirty="0" smtClean="0"/>
              <a:t>Radio:</a:t>
            </a:r>
          </a:p>
          <a:p>
            <a:pPr lvl="1"/>
            <a:r>
              <a:rPr lang="fr-FR" sz="2700" dirty="0" smtClean="0"/>
              <a:t>	</a:t>
            </a:r>
            <a:r>
              <a:rPr lang="fr-FR" sz="3100" dirty="0" smtClean="0"/>
              <a:t>Normale</a:t>
            </a:r>
          </a:p>
          <a:p>
            <a:pPr lvl="1"/>
            <a:r>
              <a:rPr lang="fr-FR" sz="3100" dirty="0" smtClean="0"/>
              <a:t>	Pincement</a:t>
            </a:r>
          </a:p>
          <a:p>
            <a:pPr lvl="1"/>
            <a:r>
              <a:rPr lang="fr-FR" sz="3100" dirty="0" smtClean="0"/>
              <a:t>	Erosions</a:t>
            </a:r>
          </a:p>
          <a:p>
            <a:endParaRPr lang="fr-FR" sz="3100" dirty="0" smtClean="0"/>
          </a:p>
          <a:p>
            <a:r>
              <a:rPr lang="fr-FR" sz="3100" b="1" dirty="0" smtClean="0"/>
              <a:t>Le diagnostic positif:</a:t>
            </a:r>
          </a:p>
          <a:p>
            <a:pPr lvl="1">
              <a:buFontTx/>
              <a:buChar char="-"/>
            </a:pPr>
            <a:r>
              <a:rPr lang="fr-FR" sz="3100" dirty="0" smtClean="0"/>
              <a:t>Interrogatoire</a:t>
            </a:r>
          </a:p>
          <a:p>
            <a:pPr lvl="1">
              <a:buFontTx/>
              <a:buChar char="-"/>
            </a:pPr>
            <a:r>
              <a:rPr lang="fr-FR" sz="3100" dirty="0" smtClean="0"/>
              <a:t>Examen clinique </a:t>
            </a:r>
          </a:p>
          <a:p>
            <a:pPr lvl="1">
              <a:buFontTx/>
              <a:buChar char="-"/>
            </a:pPr>
            <a:r>
              <a:rPr lang="fr-FR" sz="3100" dirty="0" smtClean="0"/>
              <a:t>Analyse du liquide synoviale: Examen directe et culture</a:t>
            </a:r>
          </a:p>
          <a:p>
            <a:pPr lvl="1">
              <a:buFontTx/>
              <a:buChar char="-"/>
            </a:pPr>
            <a:r>
              <a:rPr lang="fr-FR" sz="3100" dirty="0" smtClean="0"/>
              <a:t>Biopsie synoviale: follicule tuberculoïde avec nécrose tuberculoïde. </a:t>
            </a:r>
          </a:p>
          <a:p>
            <a:pPr>
              <a:buFontTx/>
              <a:buChar char="-"/>
            </a:pPr>
            <a:endParaRPr lang="fr-FR" sz="4500" b="1" dirty="0" smtClean="0"/>
          </a:p>
          <a:p>
            <a:pPr>
              <a:buFontTx/>
              <a:buChar char="-"/>
            </a:pPr>
            <a:endParaRPr lang="fr-FR" sz="4500" dirty="0" smtClean="0"/>
          </a:p>
          <a:p>
            <a:pPr>
              <a:buNone/>
            </a:pPr>
            <a:r>
              <a:rPr lang="fr-FR" sz="4500" dirty="0" smtClean="0"/>
              <a:t>  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163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 smtClean="0"/>
              <a:t>Brucellose 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1214422"/>
            <a:ext cx="8329642" cy="5429288"/>
          </a:xfrm>
        </p:spPr>
        <p:txBody>
          <a:bodyPr>
            <a:normAutofit/>
          </a:bodyPr>
          <a:lstStyle/>
          <a:p>
            <a:pPr algn="just"/>
            <a:r>
              <a:rPr lang="fr-FR" sz="2400" dirty="0" smtClean="0"/>
              <a:t>Se voit au cours de la phase septicémique ou une brucellose chronique </a:t>
            </a:r>
          </a:p>
          <a:p>
            <a:pPr algn="just"/>
            <a:r>
              <a:rPr lang="fr-FR" sz="2400" dirty="0" smtClean="0"/>
              <a:t>Fièvre </a:t>
            </a:r>
            <a:r>
              <a:rPr lang="fr-FR" sz="2400" dirty="0" err="1" smtClean="0"/>
              <a:t>sudero</a:t>
            </a:r>
            <a:r>
              <a:rPr lang="fr-FR" sz="2400" dirty="0" smtClean="0"/>
              <a:t>-algique </a:t>
            </a:r>
          </a:p>
          <a:p>
            <a:pPr algn="just"/>
            <a:r>
              <a:rPr lang="fr-FR" sz="2400" dirty="0" smtClean="0"/>
              <a:t>Siege préférentiel: hanche et sacro-iliaque</a:t>
            </a:r>
          </a:p>
          <a:p>
            <a:pPr algn="just"/>
            <a:r>
              <a:rPr lang="fr-FR" sz="2400" dirty="0" smtClean="0"/>
              <a:t>Diagnostic positif:</a:t>
            </a:r>
          </a:p>
          <a:p>
            <a:pPr lvl="1" algn="just">
              <a:buFontTx/>
              <a:buChar char="-"/>
            </a:pPr>
            <a:r>
              <a:rPr lang="fr-FR" sz="2400" dirty="0" smtClean="0"/>
              <a:t>interrogatoire: </a:t>
            </a:r>
          </a:p>
          <a:p>
            <a:pPr marL="457200" lvl="1" indent="0" algn="just">
              <a:buNone/>
            </a:pPr>
            <a:r>
              <a:rPr lang="fr-FR" sz="2400" dirty="0" smtClean="0"/>
              <a:t>            Exposition professionnelle, </a:t>
            </a:r>
          </a:p>
          <a:p>
            <a:pPr marL="457200" lvl="1" indent="0" algn="just">
              <a:buNone/>
            </a:pPr>
            <a:r>
              <a:rPr lang="fr-FR" sz="2400" dirty="0"/>
              <a:t> </a:t>
            </a:r>
            <a:r>
              <a:rPr lang="fr-FR" sz="2400" dirty="0" smtClean="0"/>
              <a:t>           ATCD de fièvre </a:t>
            </a:r>
            <a:r>
              <a:rPr lang="fr-FR" sz="2400" dirty="0" err="1" smtClean="0"/>
              <a:t>sudéroalgique</a:t>
            </a:r>
            <a:endParaRPr lang="fr-FR" sz="2400" dirty="0" smtClean="0"/>
          </a:p>
          <a:p>
            <a:pPr lvl="1" algn="just">
              <a:buFontTx/>
              <a:buChar char="-"/>
            </a:pPr>
            <a:r>
              <a:rPr lang="fr-FR" sz="2400" dirty="0" smtClean="0"/>
              <a:t>Sérologie de </a:t>
            </a:r>
            <a:r>
              <a:rPr lang="fr-FR" sz="2400" dirty="0" err="1" smtClean="0"/>
              <a:t>whright</a:t>
            </a:r>
            <a:r>
              <a:rPr lang="fr-FR" sz="2400" dirty="0" smtClean="0"/>
              <a:t> positive et mise en évidence du germe dans le liquide synovial.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86874" cy="1000132"/>
          </a:xfrm>
        </p:spPr>
        <p:txBody>
          <a:bodyPr>
            <a:normAutofit/>
          </a:bodyPr>
          <a:lstStyle/>
          <a:p>
            <a:r>
              <a:rPr lang="fr-FR" sz="4000" b="1" dirty="0" smtClean="0"/>
              <a:t>Arthrite gonococcique 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214422"/>
            <a:ext cx="8572560" cy="5357850"/>
          </a:xfrm>
        </p:spPr>
        <p:txBody>
          <a:bodyPr/>
          <a:lstStyle/>
          <a:p>
            <a:r>
              <a:rPr lang="fr-FR" dirty="0" err="1" smtClean="0"/>
              <a:t>Polyarthralgies</a:t>
            </a:r>
            <a:r>
              <a:rPr lang="fr-FR" dirty="0" smtClean="0"/>
              <a:t> migratrices: </a:t>
            </a:r>
          </a:p>
          <a:p>
            <a:r>
              <a:rPr lang="fr-FR" dirty="0" smtClean="0"/>
              <a:t>Fièvre</a:t>
            </a:r>
          </a:p>
          <a:p>
            <a:r>
              <a:rPr lang="fr-FR" dirty="0" smtClean="0"/>
              <a:t>Diagnostic positif:  </a:t>
            </a:r>
            <a:endParaRPr lang="fr-FR" dirty="0"/>
          </a:p>
          <a:p>
            <a:pPr lvl="1"/>
            <a:r>
              <a:rPr lang="fr-FR" dirty="0" smtClean="0"/>
              <a:t>Mise en évidence du germe dans le liquide articulaire</a:t>
            </a:r>
          </a:p>
          <a:p>
            <a:pPr lvl="1"/>
            <a:r>
              <a:rPr lang="fr-FR" dirty="0" smtClean="0"/>
              <a:t>Découverte d’une infection génitale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92088"/>
          </a:xfrm>
        </p:spPr>
        <p:txBody>
          <a:bodyPr>
            <a:normAutofit/>
          </a:bodyPr>
          <a:lstStyle/>
          <a:p>
            <a:r>
              <a:rPr lang="fr-FR" sz="4000" b="1" dirty="0" smtClean="0"/>
              <a:t>Arthrites virales 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Hépatite virale, </a:t>
            </a:r>
          </a:p>
          <a:p>
            <a:r>
              <a:rPr lang="fr-FR" sz="2800" dirty="0" smtClean="0"/>
              <a:t>Oreillons, </a:t>
            </a:r>
          </a:p>
          <a:p>
            <a:r>
              <a:rPr lang="fr-FR" sz="2800" dirty="0" smtClean="0"/>
              <a:t>MNI infectieuse</a:t>
            </a:r>
          </a:p>
          <a:p>
            <a:r>
              <a:rPr lang="fr-FR" sz="2800" dirty="0" smtClean="0"/>
              <a:t>Clinique: malaise généralisé, rarement fièvre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u="sng" dirty="0"/>
              <a:t>Définition généralités :</a:t>
            </a:r>
            <a:r>
              <a:rPr lang="fr-FR" u="sng" dirty="0"/>
              <a:t/>
            </a:r>
            <a:br>
              <a:rPr lang="fr-FR" u="sng" dirty="0"/>
            </a:b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196752"/>
            <a:ext cx="8572560" cy="5375520"/>
          </a:xfrm>
        </p:spPr>
        <p:txBody>
          <a:bodyPr>
            <a:normAutofit/>
          </a:bodyPr>
          <a:lstStyle/>
          <a:p>
            <a:pPr algn="just"/>
            <a:r>
              <a:rPr lang="fr-FR" sz="2600" dirty="0"/>
              <a:t>L'arthrite septique est une infection aiguë ou chronique d'une ou plusieurs articulations. </a:t>
            </a:r>
            <a:endParaRPr lang="fr-FR" sz="2600" dirty="0" smtClean="0"/>
          </a:p>
          <a:p>
            <a:pPr algn="just"/>
            <a:r>
              <a:rPr lang="fr-FR" sz="2600" dirty="0" smtClean="0"/>
              <a:t>Elle </a:t>
            </a:r>
            <a:r>
              <a:rPr lang="fr-FR" sz="2600" dirty="0"/>
              <a:t>est liée à la présence d'un germe dans l'articulation (bactérie, mycobactérie, champignons). </a:t>
            </a:r>
          </a:p>
          <a:p>
            <a:pPr algn="just"/>
            <a:r>
              <a:rPr lang="fr-FR" sz="2600" dirty="0"/>
              <a:t>Il s'agit d'une </a:t>
            </a:r>
            <a:r>
              <a:rPr lang="fr-FR" sz="2600" dirty="0" smtClean="0"/>
              <a:t>infection </a:t>
            </a:r>
            <a:r>
              <a:rPr lang="fr-FR" sz="2600" dirty="0"/>
              <a:t>grave, </a:t>
            </a:r>
            <a:endParaRPr lang="fr-FR" sz="2600" dirty="0" smtClean="0"/>
          </a:p>
          <a:p>
            <a:pPr lvl="1" algn="just"/>
            <a:r>
              <a:rPr lang="fr-FR" sz="2600" dirty="0" smtClean="0"/>
              <a:t>Elle survient </a:t>
            </a:r>
            <a:r>
              <a:rPr lang="fr-FR" sz="2600" dirty="0"/>
              <a:t>sur un terrain fragilisé (personne âgée, diabète, corticothérapie, immunodépression...), </a:t>
            </a:r>
            <a:endParaRPr lang="fr-FR" sz="2600" dirty="0" smtClean="0"/>
          </a:p>
          <a:p>
            <a:pPr lvl="1" algn="just"/>
            <a:r>
              <a:rPr lang="fr-FR" sz="2600" dirty="0" smtClean="0"/>
              <a:t>Elle s'accompagne </a:t>
            </a:r>
            <a:r>
              <a:rPr lang="fr-FR" sz="2600" dirty="0"/>
              <a:t>d'une bactériémie ou de localisations secondaires (endocardite, </a:t>
            </a:r>
            <a:r>
              <a:rPr lang="fr-FR" sz="2600" dirty="0" err="1"/>
              <a:t>spondylodiscite</a:t>
            </a:r>
            <a:r>
              <a:rPr lang="fr-FR" sz="2600" dirty="0"/>
              <a:t>...) et qu'il existe du matériel orthopédique sous-jacent. </a:t>
            </a:r>
          </a:p>
          <a:p>
            <a:pPr algn="ctr"/>
            <a:r>
              <a:rPr lang="fr-FR" sz="2600" b="1" dirty="0">
                <a:solidFill>
                  <a:srgbClr val="FF0000"/>
                </a:solidFill>
              </a:rPr>
              <a:t>Une porte d’entrée doit être recherchée. </a:t>
            </a:r>
            <a:endParaRPr lang="fr-FR" sz="2600" dirty="0">
              <a:solidFill>
                <a:srgbClr val="FF0000"/>
              </a:solidFill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2984"/>
          </a:xfrm>
        </p:spPr>
        <p:txBody>
          <a:bodyPr/>
          <a:lstStyle/>
          <a:p>
            <a:r>
              <a:rPr lang="fr-FR" dirty="0" smtClean="0"/>
              <a:t>Traitement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97244"/>
          </a:xfrm>
        </p:spPr>
        <p:txBody>
          <a:bodyPr>
            <a:normAutofit/>
          </a:bodyPr>
          <a:lstStyle/>
          <a:p>
            <a:r>
              <a:rPr lang="fr-FR" sz="2400" b="1" dirty="0" smtClean="0"/>
              <a:t>Traitement symptomatique:</a:t>
            </a:r>
          </a:p>
          <a:p>
            <a:pPr lvl="1"/>
            <a:r>
              <a:rPr lang="fr-FR" sz="2200" dirty="0" smtClean="0"/>
              <a:t>Antalgiques</a:t>
            </a:r>
          </a:p>
          <a:p>
            <a:pPr lvl="1"/>
            <a:r>
              <a:rPr lang="fr-FR" sz="2200" dirty="0" smtClean="0"/>
              <a:t>AINS</a:t>
            </a:r>
          </a:p>
          <a:p>
            <a:pPr lvl="1"/>
            <a:r>
              <a:rPr lang="fr-FR" sz="2200" dirty="0" smtClean="0"/>
              <a:t>Ponction articulaire </a:t>
            </a:r>
          </a:p>
          <a:p>
            <a:pPr lvl="1"/>
            <a:r>
              <a:rPr lang="fr-FR" sz="2200" dirty="0" smtClean="0"/>
              <a:t>Mise au repos </a:t>
            </a:r>
          </a:p>
          <a:p>
            <a:pPr>
              <a:buNone/>
            </a:pPr>
            <a:endParaRPr lang="fr-FR" sz="2000" dirty="0" smtClean="0"/>
          </a:p>
        </p:txBody>
      </p:sp>
    </p:spTree>
    <p:extLst>
      <p:ext uri="{BB962C8B-B14F-4D97-AF65-F5344CB8AC3E}">
        <p14:creationId xmlns:p14="http://schemas.microsoft.com/office/powerpoint/2010/main" val="183309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fr-FR" sz="4000" b="1" dirty="0" smtClean="0"/>
              <a:t>Traitement 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282730"/>
            <a:ext cx="8363272" cy="5386630"/>
          </a:xfrm>
        </p:spPr>
        <p:txBody>
          <a:bodyPr>
            <a:normAutofit/>
          </a:bodyPr>
          <a:lstStyle/>
          <a:p>
            <a:pPr algn="just"/>
            <a:r>
              <a:rPr lang="fr-FR" sz="2400" dirty="0" smtClean="0"/>
              <a:t>La prise en charge d’une infection ostéo-articulaire associe:  </a:t>
            </a:r>
          </a:p>
          <a:p>
            <a:pPr lvl="1" algn="just"/>
            <a:r>
              <a:rPr lang="fr-FR" sz="2400" b="1" dirty="0"/>
              <a:t>Traitement symptomatique:</a:t>
            </a:r>
          </a:p>
          <a:p>
            <a:pPr lvl="2" algn="just"/>
            <a:r>
              <a:rPr lang="fr-FR" dirty="0"/>
              <a:t>Antalgiques</a:t>
            </a:r>
          </a:p>
          <a:p>
            <a:pPr lvl="2" algn="just"/>
            <a:r>
              <a:rPr lang="fr-FR" dirty="0"/>
              <a:t>AINS</a:t>
            </a:r>
          </a:p>
          <a:p>
            <a:pPr lvl="2" algn="just"/>
            <a:r>
              <a:rPr lang="fr-FR" dirty="0"/>
              <a:t>Ponction articulaire </a:t>
            </a:r>
          </a:p>
          <a:p>
            <a:pPr lvl="2" algn="just"/>
            <a:r>
              <a:rPr lang="fr-FR" dirty="0"/>
              <a:t>Mise au repos </a:t>
            </a:r>
          </a:p>
          <a:p>
            <a:pPr algn="just"/>
            <a:r>
              <a:rPr lang="fr-FR" sz="2400" dirty="0"/>
              <a:t>Un traitement médical par antibiothérapie probabiliste puis adaptée selon le germe et l’antibiogramme, </a:t>
            </a:r>
            <a:r>
              <a:rPr lang="fr-FR" sz="2400" dirty="0" smtClean="0"/>
              <a:t>l’antibiothérapie </a:t>
            </a:r>
            <a:r>
              <a:rPr lang="fr-FR" sz="2400" dirty="0"/>
              <a:t>est intraveineuse bi ou tri-antibiothérapie. </a:t>
            </a:r>
            <a:endParaRPr lang="fr-FR" sz="2400" dirty="0" smtClean="0"/>
          </a:p>
          <a:p>
            <a:pPr lvl="1" algn="just"/>
            <a:r>
              <a:rPr lang="fr-FR" sz="2400" dirty="0" smtClean="0"/>
              <a:t>Si </a:t>
            </a:r>
            <a:r>
              <a:rPr lang="fr-FR" sz="2400" dirty="0"/>
              <a:t>staphylocoque: </a:t>
            </a:r>
            <a:r>
              <a:rPr lang="fr-FR" sz="2400" dirty="0" err="1"/>
              <a:t>bristopen</a:t>
            </a:r>
            <a:r>
              <a:rPr lang="fr-FR" sz="2400" dirty="0"/>
              <a:t> + gentamycine ou </a:t>
            </a:r>
            <a:r>
              <a:rPr lang="fr-FR" sz="2400" dirty="0" err="1"/>
              <a:t>amykacine</a:t>
            </a:r>
            <a:endParaRPr lang="fr-FR" sz="2400" dirty="0"/>
          </a:p>
          <a:p>
            <a:pPr lvl="1" algn="just"/>
            <a:r>
              <a:rPr lang="fr-FR" sz="2400" dirty="0"/>
              <a:t>Si gram-: </a:t>
            </a:r>
            <a:r>
              <a:rPr lang="fr-FR" sz="2400" dirty="0" err="1"/>
              <a:t>cephalosporine</a:t>
            </a:r>
            <a:r>
              <a:rPr lang="fr-FR" sz="2400" dirty="0"/>
              <a:t> 3° génération</a:t>
            </a:r>
          </a:p>
          <a:p>
            <a:pPr lvl="1" algn="just"/>
            <a:r>
              <a:rPr lang="fr-FR" sz="2400" dirty="0"/>
              <a:t>Antituberculeux en cas d’arthrite tuberculeuse 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9851677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fr-FR" sz="4000" b="1" dirty="0" smtClean="0"/>
              <a:t>Traitement 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145435"/>
          </a:xfrm>
        </p:spPr>
        <p:txBody>
          <a:bodyPr>
            <a:normAutofit/>
          </a:bodyPr>
          <a:lstStyle/>
          <a:p>
            <a:r>
              <a:rPr lang="fr-FR" sz="2400" dirty="0" smtClean="0"/>
              <a:t>L’antibiothérapie </a:t>
            </a:r>
            <a:r>
              <a:rPr lang="fr-FR" sz="2400" dirty="0"/>
              <a:t>probabiliste ne signifie pas à l’aveugle. Elle dépendra du mécanisme de l’infection, du terrain, l’état clinique du patient, de l’écologie bactérienne locale et la présence de matériel. </a:t>
            </a:r>
            <a:endParaRPr lang="fr-FR" sz="2400" dirty="0" smtClean="0"/>
          </a:p>
          <a:p>
            <a:r>
              <a:rPr lang="fr-FR" sz="2400" dirty="0"/>
              <a:t>La durée du traitement intraveineuse est de deux semaines chez l’adulte. </a:t>
            </a:r>
          </a:p>
          <a:p>
            <a:r>
              <a:rPr lang="fr-FR" sz="2400" b="1" dirty="0" smtClean="0"/>
              <a:t>La prise en charge chirurgicale</a:t>
            </a:r>
            <a:r>
              <a:rPr lang="fr-FR" sz="2400" dirty="0" smtClean="0"/>
              <a:t> est une urgence thérapeutique dans les infections aigues: lavage articulaire, drainage… </a:t>
            </a:r>
          </a:p>
          <a:p>
            <a:r>
              <a:rPr lang="fr-FR" sz="2400" b="1" dirty="0" smtClean="0"/>
              <a:t>Rééducation </a:t>
            </a:r>
            <a:endParaRPr lang="fr-FR" sz="2400" b="1" dirty="0"/>
          </a:p>
          <a:p>
            <a:endParaRPr lang="fr-FR" sz="2400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98295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fr-FR" sz="4000" b="1" dirty="0" err="1" smtClean="0"/>
              <a:t>Spondylodiscites</a:t>
            </a:r>
            <a:r>
              <a:rPr lang="fr-FR" sz="4000" b="1" dirty="0" smtClean="0"/>
              <a:t> infectieuses 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124744"/>
            <a:ext cx="8496944" cy="5256584"/>
          </a:xfrm>
        </p:spPr>
        <p:txBody>
          <a:bodyPr/>
          <a:lstStyle/>
          <a:p>
            <a:r>
              <a:rPr lang="fr-FR" b="1" dirty="0" smtClean="0"/>
              <a:t>Introduction: </a:t>
            </a:r>
          </a:p>
          <a:p>
            <a:pPr lvl="1" indent="-342900" algn="just"/>
            <a:r>
              <a:rPr lang="fr-FR" sz="2400" dirty="0" smtClean="0"/>
              <a:t>Une </a:t>
            </a:r>
            <a:r>
              <a:rPr lang="fr-FR" sz="2400" dirty="0" err="1" smtClean="0"/>
              <a:t>spondylodiscites</a:t>
            </a:r>
            <a:r>
              <a:rPr lang="fr-FR" sz="2400" dirty="0" smtClean="0"/>
              <a:t>  infectieuse est une infection du disque intervertébral (</a:t>
            </a:r>
            <a:r>
              <a:rPr lang="fr-FR" sz="2400" dirty="0" err="1" smtClean="0"/>
              <a:t>discite</a:t>
            </a:r>
            <a:r>
              <a:rPr lang="fr-FR" sz="2400" dirty="0" smtClean="0"/>
              <a:t>) et des plateaux vertébraux adjacents (spondylite</a:t>
            </a:r>
            <a:r>
              <a:rPr lang="fr-FR" sz="2000" dirty="0" smtClean="0"/>
              <a:t>). </a:t>
            </a:r>
          </a:p>
          <a:p>
            <a:pPr lvl="1" indent="-342900" algn="just"/>
            <a:r>
              <a:rPr lang="fr-FR" sz="2400" dirty="0" smtClean="0"/>
              <a:t>Urgence diagnostic et thérapeutique, </a:t>
            </a:r>
          </a:p>
          <a:p>
            <a:pPr lvl="1" indent="-342900" algn="just"/>
            <a:r>
              <a:rPr lang="fr-FR" sz="2400" dirty="0" smtClean="0"/>
              <a:t>Il s’agit le plus souvent d’une infection hématogène,</a:t>
            </a:r>
          </a:p>
          <a:p>
            <a:pPr lvl="1" indent="-342900" algn="just"/>
            <a:r>
              <a:rPr lang="fr-FR" sz="2400" dirty="0" smtClean="0"/>
              <a:t>La présentation clinique peut être très variées, ce qui rend le diagnostic difficile.</a:t>
            </a:r>
          </a:p>
          <a:p>
            <a:pPr lvl="1" indent="-342900" algn="just"/>
            <a:r>
              <a:rPr lang="fr-FR" sz="2400" dirty="0" smtClean="0"/>
              <a:t>L’IRM est l’examen clé, très sensible et spécifique. </a:t>
            </a:r>
          </a:p>
          <a:p>
            <a:pPr lvl="1" indent="-342900" algn="just"/>
            <a:r>
              <a:rPr lang="fr-FR" sz="2400" dirty="0" smtClean="0"/>
              <a:t>Grand intérêt pour  de l’enquête  bactériologique, </a:t>
            </a:r>
          </a:p>
          <a:p>
            <a:pPr lvl="1" indent="-342900" algn="just"/>
            <a:r>
              <a:rPr lang="fr-FR" sz="2400" dirty="0" smtClean="0"/>
              <a:t>Le diagnostic doit être le plus précoce possible. </a:t>
            </a:r>
          </a:p>
          <a:p>
            <a:pPr lvl="1" indent="-342900"/>
            <a:endParaRPr lang="fr-FR" sz="2400" dirty="0" smtClean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4963353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fr-FR" sz="4000" b="1" dirty="0" smtClean="0"/>
              <a:t>Epidémiologie 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8363272" cy="5328592"/>
          </a:xfrm>
        </p:spPr>
        <p:txBody>
          <a:bodyPr>
            <a:normAutofit/>
          </a:bodyPr>
          <a:lstStyle/>
          <a:p>
            <a:r>
              <a:rPr lang="fr-FR" sz="2400" dirty="0" smtClean="0"/>
              <a:t>Pathologie rare,</a:t>
            </a:r>
          </a:p>
          <a:p>
            <a:r>
              <a:rPr lang="fr-FR" sz="2400" dirty="0" smtClean="0"/>
              <a:t>3 à 5 % de la totalité des infections ostéo-articulaires, </a:t>
            </a:r>
          </a:p>
          <a:p>
            <a:r>
              <a:rPr lang="fr-FR" sz="2400" dirty="0" smtClean="0"/>
              <a:t>Facteurs favorisants: </a:t>
            </a:r>
            <a:r>
              <a:rPr lang="fr-FR" sz="2400" dirty="0" err="1" smtClean="0"/>
              <a:t>l’age</a:t>
            </a:r>
            <a:r>
              <a:rPr lang="fr-FR" sz="2400" dirty="0" smtClean="0"/>
              <a:t> avancé, immunodéprimés</a:t>
            </a:r>
          </a:p>
          <a:p>
            <a:pPr marL="0" indent="0">
              <a:buNone/>
            </a:pPr>
            <a:endParaRPr lang="fr-FR" sz="2400" dirty="0"/>
          </a:p>
          <a:p>
            <a:pPr marL="0" indent="0" algn="ctr">
              <a:buNone/>
            </a:pPr>
            <a:r>
              <a:rPr lang="fr-FR" sz="4000" b="1" dirty="0" smtClean="0"/>
              <a:t>Physiopathologie: </a:t>
            </a:r>
          </a:p>
          <a:p>
            <a:pPr marL="0" indent="0">
              <a:buNone/>
            </a:pPr>
            <a:r>
              <a:rPr lang="fr-FR" sz="2400" dirty="0" smtClean="0"/>
              <a:t>03 modes de contaminations: </a:t>
            </a:r>
          </a:p>
          <a:p>
            <a:r>
              <a:rPr lang="fr-FR" sz="2400" dirty="0" smtClean="0"/>
              <a:t>Infection hématogène, </a:t>
            </a:r>
          </a:p>
          <a:p>
            <a:r>
              <a:rPr lang="fr-FR" sz="2400" dirty="0" smtClean="0"/>
              <a:t>Infection du site opératoire,</a:t>
            </a:r>
          </a:p>
          <a:p>
            <a:r>
              <a:rPr lang="fr-FR" sz="2400" dirty="0" smtClean="0"/>
              <a:t>Infection par </a:t>
            </a:r>
            <a:r>
              <a:rPr lang="fr-FR" sz="2400" dirty="0" err="1" smtClean="0"/>
              <a:t>contiguité</a:t>
            </a:r>
            <a:r>
              <a:rPr lang="fr-FR" sz="2400" dirty="0" smtClean="0"/>
              <a:t>,</a:t>
            </a:r>
          </a:p>
          <a:p>
            <a:endParaRPr lang="fr-FR" sz="2400" dirty="0" smtClean="0"/>
          </a:p>
          <a:p>
            <a:pPr marL="0" indent="0">
              <a:buNone/>
            </a:pPr>
            <a:endParaRPr lang="fr-FR" sz="2400" dirty="0" smtClean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0323893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>
            <a:normAutofit/>
          </a:bodyPr>
          <a:lstStyle/>
          <a:p>
            <a:r>
              <a:rPr lang="fr-FR" sz="4000" b="1" dirty="0" smtClean="0"/>
              <a:t>Agents causals: 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00808"/>
            <a:ext cx="8291264" cy="4752528"/>
          </a:xfrm>
        </p:spPr>
        <p:txBody>
          <a:bodyPr>
            <a:normAutofit/>
          </a:bodyPr>
          <a:lstStyle/>
          <a:p>
            <a:r>
              <a:rPr lang="fr-FR" sz="2400" dirty="0" smtClean="0"/>
              <a:t>Staphylocoque le principal agent,</a:t>
            </a:r>
          </a:p>
          <a:p>
            <a:r>
              <a:rPr lang="fr-FR" sz="2400" dirty="0" smtClean="0"/>
              <a:t>Les entérobactéries: </a:t>
            </a:r>
            <a:r>
              <a:rPr lang="fr-FR" sz="2400" dirty="0"/>
              <a:t>E</a:t>
            </a:r>
            <a:r>
              <a:rPr lang="fr-FR" sz="2400" dirty="0" smtClean="0"/>
              <a:t>scherichia coli, </a:t>
            </a:r>
            <a:r>
              <a:rPr lang="fr-FR" sz="2400" dirty="0" err="1" smtClean="0"/>
              <a:t>Klebsiella</a:t>
            </a:r>
            <a:r>
              <a:rPr lang="fr-FR" sz="2400" dirty="0" smtClean="0"/>
              <a:t>, </a:t>
            </a:r>
            <a:r>
              <a:rPr lang="fr-FR" sz="2400" dirty="0" err="1" smtClean="0"/>
              <a:t>entérobacter</a:t>
            </a:r>
            <a:r>
              <a:rPr lang="fr-FR" sz="2400" dirty="0" smtClean="0"/>
              <a:t>,</a:t>
            </a:r>
          </a:p>
          <a:p>
            <a:r>
              <a:rPr lang="fr-FR" sz="2400" dirty="0" smtClean="0"/>
              <a:t>Streptocoque,</a:t>
            </a:r>
          </a:p>
          <a:p>
            <a:r>
              <a:rPr lang="fr-FR" sz="2400" dirty="0" smtClean="0"/>
              <a:t>BK: 50% des infections ostéo-articulaires,</a:t>
            </a:r>
          </a:p>
          <a:p>
            <a:r>
              <a:rPr lang="fr-FR" sz="2400" dirty="0" err="1" smtClean="0"/>
              <a:t>Spodylodiscites</a:t>
            </a:r>
            <a:r>
              <a:rPr lang="fr-FR" sz="2400" dirty="0" smtClean="0"/>
              <a:t> fongiques: rares</a:t>
            </a:r>
          </a:p>
          <a:p>
            <a:r>
              <a:rPr lang="fr-FR" sz="2400" dirty="0" smtClean="0"/>
              <a:t>Brucellose: professions exposées,</a:t>
            </a:r>
          </a:p>
          <a:p>
            <a:endParaRPr lang="fr-FR" sz="2400" dirty="0" smtClean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9078756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fr-FR" sz="4000" b="1" dirty="0" smtClean="0"/>
              <a:t>Clinique: 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/>
          </a:bodyPr>
          <a:lstStyle/>
          <a:p>
            <a:r>
              <a:rPr lang="fr-FR" sz="2400" dirty="0" smtClean="0"/>
              <a:t>Le diagnostic de </a:t>
            </a:r>
            <a:r>
              <a:rPr lang="fr-FR" sz="2400" dirty="0" err="1" smtClean="0"/>
              <a:t>spondylodiscite</a:t>
            </a:r>
            <a:r>
              <a:rPr lang="fr-FR" sz="2400" dirty="0" smtClean="0"/>
              <a:t> doit être évoqué devant des rachialgies avec fièvre. </a:t>
            </a:r>
          </a:p>
          <a:p>
            <a:r>
              <a:rPr lang="fr-FR" sz="2400" dirty="0" smtClean="0"/>
              <a:t>Syndrome rachidien: </a:t>
            </a:r>
          </a:p>
          <a:p>
            <a:pPr lvl="1"/>
            <a:r>
              <a:rPr lang="fr-FR" sz="2400" dirty="0" smtClean="0"/>
              <a:t>Douleurs rachidiennes d’horaire inflammatoire dans 80% des cas, </a:t>
            </a:r>
          </a:p>
          <a:p>
            <a:pPr lvl="1"/>
            <a:r>
              <a:rPr lang="fr-FR" sz="2400" dirty="0" smtClean="0"/>
              <a:t>D’installation brutale ou progressive,</a:t>
            </a:r>
          </a:p>
          <a:p>
            <a:pPr lvl="1"/>
            <a:r>
              <a:rPr lang="fr-FR" sz="2400" dirty="0" smtClean="0"/>
              <a:t>L’examen clinique retrouve une exacerbation des douleurs à la percussion des épineuses. </a:t>
            </a:r>
          </a:p>
          <a:p>
            <a:pPr lvl="1"/>
            <a:r>
              <a:rPr lang="fr-FR" sz="2400" dirty="0" smtClean="0"/>
              <a:t>Une raideur rachidienne et contractures des muscles para-vertébraux,</a:t>
            </a:r>
          </a:p>
          <a:p>
            <a:pPr lvl="1"/>
            <a:r>
              <a:rPr lang="fr-FR" sz="2400" dirty="0" smtClean="0"/>
              <a:t>Limitation douloureuse du rachis prédominant au niveau lombaire, moins fréquente au niveau dorsal et cervical,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1561137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fr-FR" sz="4000" b="1" dirty="0" smtClean="0"/>
              <a:t>Clinique: 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/>
          </a:bodyPr>
          <a:lstStyle/>
          <a:p>
            <a:r>
              <a:rPr lang="fr-FR" sz="2400" dirty="0" smtClean="0"/>
              <a:t>Les signes neurologiques sont associés dans 30% des cas à type de radiculalgies( crurale, sciatique, intercostale ou cervico-brachiale) ou syndrome de queue de cheval, </a:t>
            </a:r>
          </a:p>
          <a:p>
            <a:r>
              <a:rPr lang="fr-FR" sz="2400" dirty="0" smtClean="0"/>
              <a:t>Le syndrome infectieux peut être marqué, avec une fièvre élevée et frisson, </a:t>
            </a:r>
          </a:p>
          <a:p>
            <a:r>
              <a:rPr lang="fr-FR" sz="2400" dirty="0" smtClean="0"/>
              <a:t>Les différents tableaux cliniques sont très variables, avec parfois une symptomatologie bruyante et une clinique évocatrice ou un tableau subaigu ou chronique, sans fièvre, d’installation progressive, </a:t>
            </a:r>
          </a:p>
          <a:p>
            <a:r>
              <a:rPr lang="fr-FR" sz="2400" dirty="0" smtClean="0"/>
              <a:t>Il faut rechercher un autre foyer infectieux ou </a:t>
            </a:r>
            <a:r>
              <a:rPr lang="fr-FR" sz="2400" b="1" dirty="0" smtClean="0"/>
              <a:t>porte d’entrée </a:t>
            </a:r>
            <a:r>
              <a:rPr lang="fr-FR" sz="2400" dirty="0" smtClean="0"/>
              <a:t>infectieuse,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9741386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fr-FR" sz="4000" b="1" dirty="0" smtClean="0"/>
              <a:t>Complications 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 algn="just"/>
            <a:r>
              <a:rPr lang="fr-FR" sz="2400" dirty="0" smtClean="0"/>
              <a:t>La principale complication est neurologique: elle est redoutable à type de de radiculalgie ou compression médullaire ( paraplégie ou quadriplégie en fonction du niveau de </a:t>
            </a:r>
            <a:r>
              <a:rPr lang="fr-FR" sz="2400" smtClean="0"/>
              <a:t>l’atteinte)</a:t>
            </a:r>
          </a:p>
          <a:p>
            <a:pPr algn="just"/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0780849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fr-FR" sz="4000" b="1" dirty="0" smtClean="0"/>
              <a:t>Radiologie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/>
          <a:lstStyle/>
          <a:p>
            <a:r>
              <a:rPr lang="fr-FR" sz="2400" dirty="0" smtClean="0"/>
              <a:t>Radio standard: retard radio-clinique</a:t>
            </a:r>
          </a:p>
          <a:p>
            <a:r>
              <a:rPr lang="fr-FR" sz="2400" dirty="0" smtClean="0"/>
              <a:t>Cliches: radio du rachis  face/profil</a:t>
            </a:r>
          </a:p>
          <a:p>
            <a:pPr lvl="1"/>
            <a:r>
              <a:rPr lang="fr-FR" sz="2400" dirty="0" smtClean="0"/>
              <a:t>Pincement discal </a:t>
            </a:r>
          </a:p>
          <a:p>
            <a:pPr lvl="1"/>
            <a:r>
              <a:rPr lang="fr-FR" sz="2400" dirty="0" smtClean="0"/>
              <a:t>Erosions des plateaux vertébraux </a:t>
            </a:r>
          </a:p>
          <a:p>
            <a:pPr lvl="1"/>
            <a:r>
              <a:rPr lang="fr-FR" sz="2400" dirty="0" smtClean="0"/>
              <a:t>Géodes sous </a:t>
            </a:r>
            <a:r>
              <a:rPr lang="fr-FR" sz="2400" dirty="0" err="1" smtClean="0"/>
              <a:t>chondrales</a:t>
            </a:r>
            <a:r>
              <a:rPr lang="fr-FR" sz="2400" dirty="0" smtClean="0"/>
              <a:t> puis vertébrales intra </a:t>
            </a:r>
            <a:r>
              <a:rPr lang="fr-FR" sz="2400" dirty="0" err="1" smtClean="0"/>
              <a:t>corporiales</a:t>
            </a:r>
            <a:r>
              <a:rPr lang="fr-FR" sz="2400" dirty="0" smtClean="0"/>
              <a:t>, en miroir</a:t>
            </a:r>
          </a:p>
          <a:p>
            <a:pPr lvl="1"/>
            <a:r>
              <a:rPr lang="fr-FR" sz="2400" dirty="0" smtClean="0"/>
              <a:t>Tassement cunéiforme,</a:t>
            </a:r>
          </a:p>
          <a:p>
            <a:pPr lvl="1"/>
            <a:r>
              <a:rPr lang="fr-FR" sz="2400" dirty="0" smtClean="0"/>
              <a:t>Bloc vertébral et déformation de l’axe du rachis,</a:t>
            </a:r>
          </a:p>
          <a:p>
            <a:pPr lvl="1"/>
            <a:r>
              <a:rPr lang="fr-FR" sz="2400" dirty="0" smtClean="0"/>
              <a:t>Image d’abcès: fuseau opaque </a:t>
            </a:r>
            <a:r>
              <a:rPr lang="fr-FR" sz="2400" dirty="0" err="1" smtClean="0"/>
              <a:t>paravertébrale</a:t>
            </a:r>
            <a:r>
              <a:rPr lang="fr-FR" sz="2400" dirty="0" smtClean="0"/>
              <a:t>,</a:t>
            </a:r>
          </a:p>
          <a:p>
            <a:pPr lvl="1"/>
            <a:r>
              <a:rPr lang="fr-FR" sz="2400" dirty="0" smtClean="0"/>
              <a:t>Spondylite pure sans atteinte discale: rare </a:t>
            </a:r>
          </a:p>
          <a:p>
            <a:endParaRPr lang="fr-FR" sz="2400" dirty="0" smtClean="0"/>
          </a:p>
          <a:p>
            <a:endParaRPr lang="fr-FR" sz="2400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150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dirty="0"/>
              <a:t>Etiologie 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980728"/>
            <a:ext cx="8750776" cy="5591544"/>
          </a:xfrm>
        </p:spPr>
        <p:txBody>
          <a:bodyPr>
            <a:normAutofit/>
          </a:bodyPr>
          <a:lstStyle/>
          <a:p>
            <a:pPr algn="just"/>
            <a:r>
              <a:rPr lang="fr-FR" sz="2400" dirty="0"/>
              <a:t>L'incidence des arthrites septiques est de 2 à 10 cas/100 000/année. </a:t>
            </a:r>
          </a:p>
          <a:p>
            <a:pPr algn="just"/>
            <a:r>
              <a:rPr lang="fr-FR" sz="2400" dirty="0"/>
              <a:t>Cette infection survient à tout âge, avec une légère prédominance masculine. </a:t>
            </a:r>
          </a:p>
          <a:p>
            <a:pPr algn="just"/>
            <a:r>
              <a:rPr lang="fr-FR" sz="2400" dirty="0"/>
              <a:t>L'arthrite septique est plus fréquente en dessous de 30 ans, et au-delà de 60 ans. </a:t>
            </a:r>
          </a:p>
          <a:p>
            <a:pPr algn="just"/>
            <a:r>
              <a:rPr lang="fr-FR" sz="2400" dirty="0"/>
              <a:t>Deux tiers des arthrites septiques atteignent une articulation déjà lésée soit par un processus dégénératif (arthrose, rhumatisme inflammatoire comme la polyarthrite rhumatoïde, </a:t>
            </a:r>
            <a:r>
              <a:rPr lang="fr-FR" sz="2400" dirty="0" err="1"/>
              <a:t>tendinopathie</a:t>
            </a:r>
            <a:r>
              <a:rPr lang="fr-FR" sz="2400" dirty="0"/>
              <a:t>...), soit par une chirurgie récente</a:t>
            </a:r>
            <a:r>
              <a:rPr lang="fr-FR" sz="2400" dirty="0" smtClean="0"/>
              <a:t>.</a:t>
            </a:r>
          </a:p>
          <a:p>
            <a:pPr marL="0" indent="0" algn="just">
              <a:buNone/>
            </a:pPr>
            <a:r>
              <a:rPr lang="fr-FR" sz="2400" dirty="0" smtClean="0"/>
              <a:t> </a:t>
            </a:r>
            <a:endParaRPr lang="fr-FR" sz="2400" dirty="0"/>
          </a:p>
          <a:p>
            <a:pPr algn="just"/>
            <a:r>
              <a:rPr lang="fr-FR" sz="2400" dirty="0"/>
              <a:t>Il existe également d'autres circonstances favorisantes comme le diabète, les traitements immunosuppresseurs, la corticothérapie...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22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764704"/>
            <a:ext cx="7777391" cy="575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5965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38913" name="Object 1"/>
          <p:cNvGraphicFramePr>
            <a:graphicFrameLocks noChangeAspect="1"/>
          </p:cNvGraphicFramePr>
          <p:nvPr/>
        </p:nvGraphicFramePr>
        <p:xfrm>
          <a:off x="1049450" y="1142984"/>
          <a:ext cx="6658260" cy="50006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1" name="Diapositive" r:id="rId4" imgW="4570622" imgH="3427542" progId="PowerPoint.Slide.12">
                  <p:embed/>
                </p:oleObj>
              </mc:Choice>
              <mc:Fallback>
                <p:oleObj name="Diapositive" r:id="rId4" imgW="4570622" imgH="3427542" progId="PowerPoint.Slide.12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9450" y="1142984"/>
                        <a:ext cx="6658260" cy="50006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39937" name="Object 1"/>
          <p:cNvGraphicFramePr>
            <a:graphicFrameLocks noChangeAspect="1"/>
          </p:cNvGraphicFramePr>
          <p:nvPr/>
        </p:nvGraphicFramePr>
        <p:xfrm>
          <a:off x="1142976" y="1159274"/>
          <a:ext cx="6643734" cy="498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5" name="Diapositive" r:id="rId4" imgW="4570622" imgH="3427542" progId="PowerPoint.Slide.12">
                  <p:embed/>
                </p:oleObj>
              </mc:Choice>
              <mc:Fallback>
                <p:oleObj name="Diapositive" r:id="rId4" imgW="4570622" imgH="3427542" progId="PowerPoint.Slide.12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976" y="1159274"/>
                        <a:ext cx="6643734" cy="4989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fr-FR" sz="4000" b="1" dirty="0" smtClean="0"/>
              <a:t>Examens biologiques 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5256584"/>
          </a:xfrm>
        </p:spPr>
        <p:txBody>
          <a:bodyPr/>
          <a:lstStyle/>
          <a:p>
            <a:r>
              <a:rPr lang="fr-FR" dirty="0" smtClean="0"/>
              <a:t>Bilan inflammatoire: non spécifique</a:t>
            </a:r>
          </a:p>
          <a:p>
            <a:pPr marL="857250" lvl="1" indent="-457200"/>
            <a:r>
              <a:rPr lang="fr-FR" dirty="0" smtClean="0"/>
              <a:t>VS: accélérée</a:t>
            </a:r>
          </a:p>
          <a:p>
            <a:pPr marL="857250" lvl="1" indent="-457200"/>
            <a:r>
              <a:rPr lang="fr-FR" dirty="0" smtClean="0"/>
              <a:t>CRP: augmentée</a:t>
            </a:r>
          </a:p>
          <a:p>
            <a:pPr marL="857250" lvl="1" indent="-457200"/>
            <a:r>
              <a:rPr lang="fr-FR" dirty="0" smtClean="0"/>
              <a:t>Augmentation des alpha2 globulines </a:t>
            </a:r>
          </a:p>
          <a:p>
            <a:pPr marL="857250" lvl="1" indent="-457200"/>
            <a:r>
              <a:rPr lang="fr-FR" dirty="0" smtClean="0"/>
              <a:t>Hyperleucocytose: inconstante</a:t>
            </a:r>
          </a:p>
          <a:p>
            <a:pPr marL="857250" lvl="1" indent="-45720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20448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fr-FR" sz="3600" b="1" dirty="0" smtClean="0"/>
              <a:t>Examen bactériologiques: 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r>
              <a:rPr lang="fr-FR" sz="2400" dirty="0" smtClean="0"/>
              <a:t>Les prélèvements bactériologiques doivent  être effectuer avant de débuter le traitement</a:t>
            </a:r>
          </a:p>
          <a:p>
            <a:r>
              <a:rPr lang="fr-FR" sz="2400" dirty="0" smtClean="0"/>
              <a:t> Multiplication des prélèvements même en absence de fièvre, </a:t>
            </a:r>
          </a:p>
          <a:p>
            <a:r>
              <a:rPr lang="fr-FR" sz="2400" dirty="0" smtClean="0"/>
              <a:t>Prélèvement de la porte d’entée, </a:t>
            </a:r>
          </a:p>
          <a:p>
            <a:r>
              <a:rPr lang="fr-FR" sz="2400" dirty="0" smtClean="0"/>
              <a:t>Ponction biopsie disco-vertébrale,</a:t>
            </a:r>
          </a:p>
          <a:p>
            <a:r>
              <a:rPr lang="fr-FR" sz="2400" dirty="0" smtClean="0"/>
              <a:t>Ponction d’éventuels abcès, </a:t>
            </a:r>
          </a:p>
          <a:p>
            <a:endParaRPr lang="fr-FR" sz="2400" dirty="0" smtClean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0511557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fr-FR" sz="4000" b="1" dirty="0" smtClean="0"/>
              <a:t>Formes cliniques 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lnSpcReduction="10000"/>
          </a:bodyPr>
          <a:lstStyle/>
          <a:p>
            <a:r>
              <a:rPr lang="fr-FR" sz="2400" b="1" dirty="0" smtClean="0"/>
              <a:t>Selon le germe: </a:t>
            </a:r>
          </a:p>
          <a:p>
            <a:pPr lvl="1"/>
            <a:r>
              <a:rPr lang="fr-FR" sz="2400" dirty="0" err="1" smtClean="0"/>
              <a:t>Spondylodiscite</a:t>
            </a:r>
            <a:r>
              <a:rPr lang="fr-FR" sz="2400" dirty="0" smtClean="0"/>
              <a:t> tuberculeuse: mal de pott</a:t>
            </a:r>
          </a:p>
          <a:p>
            <a:pPr lvl="2"/>
            <a:r>
              <a:rPr lang="fr-FR" dirty="0" smtClean="0"/>
              <a:t>Localisation: </a:t>
            </a:r>
          </a:p>
          <a:p>
            <a:pPr lvl="3"/>
            <a:r>
              <a:rPr lang="fr-FR" sz="2400" dirty="0" smtClean="0"/>
              <a:t>dorsale ou lombaire surtout </a:t>
            </a:r>
          </a:p>
          <a:p>
            <a:pPr lvl="3"/>
            <a:r>
              <a:rPr lang="fr-FR" sz="2400" dirty="0" smtClean="0"/>
              <a:t>Parfois multi-étagée </a:t>
            </a:r>
          </a:p>
          <a:p>
            <a:pPr lvl="3"/>
            <a:r>
              <a:rPr lang="fr-FR" sz="2400" dirty="0" smtClean="0"/>
              <a:t>Cervicale</a:t>
            </a:r>
          </a:p>
          <a:p>
            <a:pPr lvl="2"/>
            <a:r>
              <a:rPr lang="fr-FR" dirty="0" smtClean="0"/>
              <a:t>Physiopathologie:</a:t>
            </a:r>
            <a:r>
              <a:rPr lang="fr-FR" sz="2800" dirty="0" smtClean="0"/>
              <a:t> </a:t>
            </a:r>
          </a:p>
          <a:p>
            <a:pPr lvl="3"/>
            <a:r>
              <a:rPr lang="fr-FR" sz="2400" dirty="0" smtClean="0"/>
              <a:t>Caractère </a:t>
            </a:r>
            <a:r>
              <a:rPr lang="fr-FR" sz="2400" dirty="0" err="1" smtClean="0"/>
              <a:t>paucibacilaire</a:t>
            </a:r>
            <a:r>
              <a:rPr lang="fr-FR" sz="2400" dirty="0" smtClean="0"/>
              <a:t> </a:t>
            </a:r>
          </a:p>
          <a:p>
            <a:pPr lvl="3"/>
            <a:r>
              <a:rPr lang="fr-FR" sz="2400" dirty="0" smtClean="0"/>
              <a:t>Dissémination hématogène (poumon)</a:t>
            </a:r>
          </a:p>
          <a:p>
            <a:pPr lvl="3"/>
            <a:r>
              <a:rPr lang="fr-FR" sz="2400" dirty="0" smtClean="0"/>
              <a:t> ostéomyélite initialement puis progression lente vers une ostéolyse. </a:t>
            </a:r>
          </a:p>
          <a:p>
            <a:pPr lvl="3"/>
            <a:r>
              <a:rPr lang="fr-FR" sz="2400" dirty="0" smtClean="0"/>
              <a:t>Extension de l’infection vers les parties molles: abcès froids, </a:t>
            </a:r>
          </a:p>
          <a:p>
            <a:pPr lvl="3"/>
            <a:endParaRPr lang="fr-FR" sz="2400" dirty="0" smtClean="0"/>
          </a:p>
          <a:p>
            <a:pPr lvl="3"/>
            <a:endParaRPr lang="fr-FR" sz="2400" dirty="0" smtClean="0"/>
          </a:p>
          <a:p>
            <a:pPr lvl="2"/>
            <a:endParaRPr lang="fr-FR" dirty="0" smtClean="0"/>
          </a:p>
          <a:p>
            <a:pPr lvl="2"/>
            <a:endParaRPr lang="fr-FR" dirty="0" smtClean="0"/>
          </a:p>
          <a:p>
            <a:endParaRPr lang="fr-FR" sz="2400" b="1" dirty="0" smtClean="0"/>
          </a:p>
          <a:p>
            <a:pPr marL="0" indent="0">
              <a:buNone/>
            </a:pPr>
            <a:endParaRPr 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12859780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16624"/>
          </a:xfrm>
        </p:spPr>
        <p:txBody>
          <a:bodyPr>
            <a:normAutofit/>
          </a:bodyPr>
          <a:lstStyle/>
          <a:p>
            <a:r>
              <a:rPr lang="fr-FR" sz="2400" b="1" dirty="0" smtClean="0"/>
              <a:t>Clinique:</a:t>
            </a:r>
          </a:p>
          <a:p>
            <a:pPr lvl="1"/>
            <a:r>
              <a:rPr lang="fr-FR" sz="2400" b="1" dirty="0" smtClean="0"/>
              <a:t>Début: </a:t>
            </a:r>
            <a:r>
              <a:rPr lang="fr-FR" sz="2400" dirty="0" smtClean="0"/>
              <a:t>insidieux, </a:t>
            </a:r>
            <a:r>
              <a:rPr lang="fr-FR" sz="2400" dirty="0" err="1" smtClean="0"/>
              <a:t>sub</a:t>
            </a:r>
            <a:r>
              <a:rPr lang="fr-FR" sz="2400" dirty="0" smtClean="0"/>
              <a:t> aigue ou chronique, </a:t>
            </a:r>
          </a:p>
          <a:p>
            <a:pPr lvl="1"/>
            <a:r>
              <a:rPr lang="fr-FR" sz="2400" dirty="0" smtClean="0"/>
              <a:t> signes d’imprégnation tuberculeuse et douleur rachidienne</a:t>
            </a:r>
          </a:p>
          <a:p>
            <a:r>
              <a:rPr lang="fr-FR" sz="2400" b="1" dirty="0" smtClean="0"/>
              <a:t>Brucellose: </a:t>
            </a:r>
          </a:p>
          <a:p>
            <a:pPr lvl="1"/>
            <a:r>
              <a:rPr lang="fr-FR" sz="2400" dirty="0" smtClean="0"/>
              <a:t>Notion de contage professionnel</a:t>
            </a:r>
          </a:p>
          <a:p>
            <a:pPr lvl="1"/>
            <a:r>
              <a:rPr lang="fr-FR" sz="2400" dirty="0" smtClean="0"/>
              <a:t>Début progressif et notion de fièvre </a:t>
            </a:r>
            <a:r>
              <a:rPr lang="fr-FR" sz="2400" dirty="0" err="1" smtClean="0"/>
              <a:t>sudéro</a:t>
            </a:r>
            <a:r>
              <a:rPr lang="fr-FR" sz="2400" dirty="0" smtClean="0"/>
              <a:t>-algique</a:t>
            </a:r>
          </a:p>
          <a:p>
            <a:pPr lvl="1"/>
            <a:r>
              <a:rPr lang="fr-FR" sz="2400" dirty="0" smtClean="0"/>
              <a:t>localisation: lombaire</a:t>
            </a:r>
          </a:p>
          <a:p>
            <a:pPr lvl="1"/>
            <a:r>
              <a:rPr lang="fr-FR" sz="2400" dirty="0" smtClean="0"/>
              <a:t>Diagnostic: sérologie de Wright</a:t>
            </a:r>
          </a:p>
          <a:p>
            <a:r>
              <a:rPr lang="fr-FR" sz="2400" b="1" dirty="0" smtClean="0"/>
              <a:t>Mycose: rare  </a:t>
            </a:r>
            <a:r>
              <a:rPr lang="fr-FR" dirty="0" smtClean="0"/>
              <a:t> </a:t>
            </a:r>
          </a:p>
          <a:p>
            <a:pPr lvl="1"/>
            <a:endParaRPr lang="fr-FR" sz="2400" dirty="0" smtClean="0"/>
          </a:p>
        </p:txBody>
      </p:sp>
    </p:spTree>
    <p:extLst>
      <p:ext uri="{BB962C8B-B14F-4D97-AF65-F5344CB8AC3E}">
        <p14:creationId xmlns:p14="http://schemas.microsoft.com/office/powerpoint/2010/main" val="25290518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fr-FR" sz="4000" b="1" dirty="0" smtClean="0"/>
              <a:t>Traitement 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124744"/>
            <a:ext cx="8568952" cy="5256584"/>
          </a:xfrm>
        </p:spPr>
        <p:txBody>
          <a:bodyPr>
            <a:normAutofit/>
          </a:bodyPr>
          <a:lstStyle/>
          <a:p>
            <a:r>
              <a:rPr lang="fr-FR" sz="2400" dirty="0" smtClean="0"/>
              <a:t>Immobilisation du rachis en urgence </a:t>
            </a:r>
          </a:p>
          <a:p>
            <a:r>
              <a:rPr lang="fr-FR" sz="2400" dirty="0" smtClean="0"/>
              <a:t>Même traitement antibiotiques que les arthrites périphériques, </a:t>
            </a:r>
          </a:p>
          <a:p>
            <a:pPr marL="0" indent="0">
              <a:buNone/>
            </a:pPr>
            <a:r>
              <a:rPr lang="fr-FR" sz="2400" dirty="0" smtClean="0"/>
              <a:t>  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734238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fr-FR" sz="4000" b="1" dirty="0" smtClean="0"/>
              <a:t>Conclusion 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Les </a:t>
            </a:r>
            <a:r>
              <a:rPr lang="fr-FR" sz="2800" dirty="0" err="1" smtClean="0"/>
              <a:t>spondylodiscites</a:t>
            </a:r>
            <a:r>
              <a:rPr lang="fr-FR" sz="2800" dirty="0" smtClean="0"/>
              <a:t> sont mois fréquente  infections ostéo-articulaires périphériques, </a:t>
            </a:r>
          </a:p>
          <a:p>
            <a:r>
              <a:rPr lang="fr-FR" sz="2800" dirty="0" smtClean="0"/>
              <a:t>La stratégie diagnostic et thérapeutique doit être bien codifiée. </a:t>
            </a:r>
          </a:p>
          <a:p>
            <a:r>
              <a:rPr lang="fr-FR" sz="2800" dirty="0" smtClean="0"/>
              <a:t>Grand intérêt de </a:t>
            </a:r>
            <a:r>
              <a:rPr lang="fr-FR" sz="2800" dirty="0"/>
              <a:t>l’ Enquête </a:t>
            </a:r>
            <a:r>
              <a:rPr lang="fr-FR" sz="2800" dirty="0" smtClean="0"/>
              <a:t>bactériologique,  </a:t>
            </a:r>
          </a:p>
          <a:p>
            <a:r>
              <a:rPr lang="fr-FR" sz="2800" dirty="0" smtClean="0"/>
              <a:t>Le pronostic des infections s’est amélioré grâce au progrès des antibiotiques. </a:t>
            </a:r>
          </a:p>
          <a:p>
            <a:endParaRPr lang="fr-FR" sz="2800" dirty="0" smtClean="0"/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196863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dirty="0"/>
              <a:t>Mécanisme  physiopathologique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857232"/>
            <a:ext cx="8572560" cy="56436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   </a:t>
            </a:r>
            <a:r>
              <a:rPr lang="fr-FR" b="1" dirty="0" smtClean="0"/>
              <a:t>Mode de contamination: </a:t>
            </a:r>
          </a:p>
          <a:p>
            <a:pPr algn="just">
              <a:buFontTx/>
              <a:buChar char="-"/>
            </a:pPr>
            <a:r>
              <a:rPr lang="fr-FR" sz="2800" b="1" dirty="0" smtClean="0"/>
              <a:t>Par voie hématogène</a:t>
            </a:r>
            <a:r>
              <a:rPr lang="fr-FR" sz="2800" dirty="0" smtClean="0"/>
              <a:t>: l'ensemencement de l'articulation se fait à l'occasion d'une bactériémie même transitoire. C'est le mécanisme le plus fréquent.</a:t>
            </a:r>
          </a:p>
          <a:p>
            <a:pPr algn="just">
              <a:buFontTx/>
              <a:buChar char="-"/>
            </a:pPr>
            <a:r>
              <a:rPr lang="fr-FR" sz="2800" b="1" dirty="0" smtClean="0"/>
              <a:t>Par inoculation directe</a:t>
            </a:r>
            <a:r>
              <a:rPr lang="fr-FR" sz="2800" dirty="0" smtClean="0"/>
              <a:t> (traumatisme pénétrant, injection, chirurgie...).</a:t>
            </a:r>
          </a:p>
          <a:p>
            <a:pPr algn="just">
              <a:buFontTx/>
              <a:buChar char="-"/>
            </a:pPr>
            <a:r>
              <a:rPr lang="fr-FR" sz="2800" b="1" dirty="0" smtClean="0"/>
              <a:t>Par continuité </a:t>
            </a:r>
            <a:r>
              <a:rPr lang="fr-FR" sz="2800" dirty="0" smtClean="0"/>
              <a:t>(cellulite, abcès, bursite septique...).</a:t>
            </a:r>
          </a:p>
          <a:p>
            <a:pPr algn="just">
              <a:buFontTx/>
              <a:buChar char="-"/>
            </a:pPr>
            <a:r>
              <a:rPr lang="fr-FR" sz="2800" b="1" dirty="0" smtClean="0"/>
              <a:t>Par contamination </a:t>
            </a:r>
            <a:r>
              <a:rPr lang="fr-FR" sz="2800" dirty="0" smtClean="0"/>
              <a:t>articulaire d'une ostéomyélite.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Mécanisme  physiopathologique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fr-FR" sz="2800" b="1" dirty="0" smtClean="0"/>
              <a:t>Facteurs de risques associés:</a:t>
            </a:r>
            <a:endParaRPr lang="fr-FR" b="1" dirty="0" smtClean="0"/>
          </a:p>
          <a:p>
            <a:r>
              <a:rPr lang="fr-FR" sz="2400" dirty="0" smtClean="0"/>
              <a:t>Pathologies articulaires préexistantes </a:t>
            </a:r>
          </a:p>
          <a:p>
            <a:r>
              <a:rPr lang="fr-FR" sz="2400" dirty="0" smtClean="0"/>
              <a:t>PR</a:t>
            </a:r>
          </a:p>
          <a:p>
            <a:r>
              <a:rPr lang="fr-FR" sz="2400" dirty="0" smtClean="0"/>
              <a:t>Prothèses articulaires </a:t>
            </a:r>
          </a:p>
          <a:p>
            <a:r>
              <a:rPr lang="fr-FR" sz="2400" dirty="0" smtClean="0"/>
              <a:t>Infections cutanées</a:t>
            </a:r>
          </a:p>
          <a:p>
            <a:r>
              <a:rPr lang="fr-FR" sz="2400" dirty="0" smtClean="0"/>
              <a:t>Age sup 65 ans </a:t>
            </a:r>
          </a:p>
          <a:p>
            <a:r>
              <a:rPr lang="fr-FR" sz="2400" dirty="0" smtClean="0"/>
              <a:t>Diabète sucré, alcoolisme</a:t>
            </a:r>
          </a:p>
          <a:p>
            <a:r>
              <a:rPr lang="fr-FR" sz="2400" dirty="0" smtClean="0"/>
              <a:t>Traumatisme</a:t>
            </a:r>
          </a:p>
          <a:p>
            <a:r>
              <a:rPr lang="fr-FR" sz="2400" dirty="0" smtClean="0"/>
              <a:t>Immunodéprimé (HIV, immunosuppresseur)</a:t>
            </a:r>
          </a:p>
          <a:p>
            <a:r>
              <a:rPr lang="fr-FR" sz="2400" dirty="0" smtClean="0"/>
              <a:t>Toxicomanie</a:t>
            </a:r>
          </a:p>
          <a:p>
            <a:r>
              <a:rPr lang="fr-FR" sz="2400" dirty="0" err="1" smtClean="0"/>
              <a:t>Cathéthers</a:t>
            </a:r>
            <a:r>
              <a:rPr lang="fr-FR" sz="2400" dirty="0" smtClean="0"/>
              <a:t>  centraux</a:t>
            </a:r>
          </a:p>
          <a:p>
            <a:endParaRPr lang="fr-FR" sz="2400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b="1" dirty="0" smtClean="0"/>
              <a:t>Arthrites à germe banal</a:t>
            </a:r>
            <a:endParaRPr lang="fr-FR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Germes en causes:</a:t>
            </a:r>
          </a:p>
          <a:p>
            <a:r>
              <a:rPr lang="fr-FR" dirty="0" smtClean="0"/>
              <a:t>BGN+: </a:t>
            </a:r>
            <a:r>
              <a:rPr lang="fr-FR" dirty="0" err="1" smtClean="0"/>
              <a:t>staph</a:t>
            </a:r>
            <a:r>
              <a:rPr lang="fr-FR" dirty="0" smtClean="0"/>
              <a:t>, </a:t>
            </a:r>
            <a:r>
              <a:rPr lang="fr-FR" dirty="0" err="1" smtClean="0"/>
              <a:t>strepto</a:t>
            </a:r>
            <a:r>
              <a:rPr lang="fr-FR" dirty="0" smtClean="0"/>
              <a:t>, pneumocoque</a:t>
            </a:r>
          </a:p>
          <a:p>
            <a:r>
              <a:rPr lang="fr-FR" dirty="0" smtClean="0"/>
              <a:t>BGN-: surtout les immunodéprimés, les toxico… </a:t>
            </a:r>
          </a:p>
          <a:p>
            <a:pPr>
              <a:buNone/>
            </a:pP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CLINIQUE </a:t>
            </a:r>
            <a:r>
              <a:rPr lang="fr-FR" b="1" dirty="0" smtClean="0"/>
              <a:t/>
            </a:r>
            <a:br>
              <a:rPr lang="fr-FR" b="1" dirty="0" smtClean="0"/>
            </a:b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340768"/>
            <a:ext cx="8280920" cy="4392488"/>
          </a:xfrm>
        </p:spPr>
        <p:txBody>
          <a:bodyPr>
            <a:normAutofit/>
          </a:bodyPr>
          <a:lstStyle/>
          <a:p>
            <a:r>
              <a:rPr lang="fr-FR" sz="2800" b="1" dirty="0" smtClean="0"/>
              <a:t>Signes fonctionnels</a:t>
            </a:r>
          </a:p>
          <a:p>
            <a:pPr>
              <a:buNone/>
            </a:pPr>
            <a:r>
              <a:rPr lang="fr-FR" sz="2400" dirty="0" smtClean="0"/>
              <a:t>	</a:t>
            </a:r>
            <a:r>
              <a:rPr lang="fr-FR" sz="2800" b="1" dirty="0"/>
              <a:t>D</a:t>
            </a:r>
            <a:r>
              <a:rPr lang="fr-FR" sz="2800" b="1" dirty="0" smtClean="0"/>
              <a:t>ouleurs:   </a:t>
            </a:r>
            <a:r>
              <a:rPr lang="fr-FR" sz="2800" dirty="0" smtClean="0"/>
              <a:t>aigue, brutale et intense </a:t>
            </a:r>
            <a:r>
              <a:rPr lang="fr-FR" sz="2800" b="1" dirty="0" smtClean="0"/>
              <a:t> </a:t>
            </a:r>
          </a:p>
          <a:p>
            <a:pPr>
              <a:buNone/>
            </a:pPr>
            <a:r>
              <a:rPr lang="fr-FR" sz="2800" b="1" dirty="0"/>
              <a:t>	</a:t>
            </a:r>
            <a:r>
              <a:rPr lang="fr-FR" sz="2400" dirty="0" smtClean="0"/>
              <a:t>de type inflammatoire avec un gonflement au niveau de l’articulation atteinte</a:t>
            </a:r>
          </a:p>
          <a:p>
            <a:pPr>
              <a:buNone/>
            </a:pPr>
            <a:r>
              <a:rPr lang="fr-FR" sz="2400" dirty="0" smtClean="0"/>
              <a:t>	</a:t>
            </a:r>
            <a:r>
              <a:rPr lang="fr-FR" sz="2800" b="1" dirty="0" smtClean="0"/>
              <a:t>Signes généraux</a:t>
            </a:r>
            <a:r>
              <a:rPr lang="fr-FR" sz="2400" dirty="0" smtClean="0"/>
              <a:t>: </a:t>
            </a:r>
          </a:p>
          <a:p>
            <a:pPr lvl="1"/>
            <a:r>
              <a:rPr lang="fr-FR" sz="2000" dirty="0"/>
              <a:t>	</a:t>
            </a:r>
            <a:r>
              <a:rPr lang="fr-FR" sz="2400" dirty="0" smtClean="0"/>
              <a:t>Fièvre, </a:t>
            </a:r>
          </a:p>
          <a:p>
            <a:pPr lvl="1"/>
            <a:r>
              <a:rPr lang="fr-FR" sz="2400" dirty="0" smtClean="0"/>
              <a:t>	Frissons</a:t>
            </a:r>
          </a:p>
          <a:p>
            <a:pPr lvl="1"/>
            <a:r>
              <a:rPr lang="fr-FR" sz="2400" dirty="0" smtClean="0"/>
              <a:t>	Altération de l’état général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000" b="1" dirty="0" smtClean="0"/>
              <a:t>Clinique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/>
              <a:t>Examen </a:t>
            </a:r>
            <a:r>
              <a:rPr lang="fr-FR" b="1" dirty="0" smtClean="0"/>
              <a:t>clinique: </a:t>
            </a:r>
          </a:p>
          <a:p>
            <a:pPr lvl="1" algn="just"/>
            <a:r>
              <a:rPr lang="fr-FR" sz="2600" dirty="0" smtClean="0"/>
              <a:t>L’articulation </a:t>
            </a:r>
            <a:r>
              <a:rPr lang="fr-FR" sz="2600" dirty="0"/>
              <a:t>atteinte: siège de phénomènes inflammatoires marqués. </a:t>
            </a:r>
            <a:endParaRPr lang="fr-FR" sz="2600" dirty="0" smtClean="0"/>
          </a:p>
          <a:p>
            <a:pPr lvl="1" algn="just"/>
            <a:r>
              <a:rPr lang="fr-FR" sz="2600" dirty="0" smtClean="0"/>
              <a:t>L'atteinte </a:t>
            </a:r>
            <a:r>
              <a:rPr lang="fr-FR" sz="2600" dirty="0"/>
              <a:t>est le plus souvent mono-articulaire, </a:t>
            </a:r>
            <a:endParaRPr lang="fr-FR" sz="2600" dirty="0" smtClean="0"/>
          </a:p>
          <a:p>
            <a:pPr lvl="1" algn="just"/>
            <a:r>
              <a:rPr lang="fr-FR" sz="2600" dirty="0" smtClean="0"/>
              <a:t>Dans </a:t>
            </a:r>
            <a:r>
              <a:rPr lang="fr-FR" sz="2600" dirty="0"/>
              <a:t>5% des cas, plusieurs articulations peuvent être atteintes. </a:t>
            </a:r>
          </a:p>
          <a:p>
            <a:pPr lvl="1" algn="just"/>
            <a:r>
              <a:rPr lang="fr-FR" sz="2600" dirty="0" smtClean="0"/>
              <a:t>La mobilisation </a:t>
            </a:r>
            <a:r>
              <a:rPr lang="fr-FR" sz="2600" dirty="0"/>
              <a:t>passive de l'articulation atteinte </a:t>
            </a:r>
            <a:r>
              <a:rPr lang="fr-FR" sz="2600" dirty="0" smtClean="0"/>
              <a:t>est</a:t>
            </a:r>
          </a:p>
          <a:p>
            <a:pPr marL="0" indent="0" algn="just">
              <a:buNone/>
            </a:pPr>
            <a:r>
              <a:rPr lang="fr-FR" sz="2600" dirty="0"/>
              <a:t>	</a:t>
            </a:r>
            <a:r>
              <a:rPr lang="fr-FR" sz="2600" dirty="0" smtClean="0"/>
              <a:t>extrêmement </a:t>
            </a:r>
            <a:r>
              <a:rPr lang="fr-FR" sz="2600" dirty="0"/>
              <a:t>douloureuse, voire impossible.  </a:t>
            </a:r>
            <a:endParaRPr lang="fr-FR" sz="2600" dirty="0" smtClean="0"/>
          </a:p>
          <a:p>
            <a:pPr lvl="1" algn="just"/>
            <a:r>
              <a:rPr lang="fr-FR" sz="2600" dirty="0" smtClean="0"/>
              <a:t>L’amyotrophie </a:t>
            </a:r>
            <a:r>
              <a:rPr lang="fr-FR" sz="2600" dirty="0"/>
              <a:t>est rapide au contact de l’articulation atteinte.</a:t>
            </a:r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2234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fr-FR" sz="3600" b="1" dirty="0" smtClean="0"/>
              <a:t>Localisation des arthrites septiques </a:t>
            </a:r>
            <a:endParaRPr lang="fr-FR" sz="3600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6244647"/>
              </p:ext>
            </p:extLst>
          </p:nvPr>
        </p:nvGraphicFramePr>
        <p:xfrm>
          <a:off x="1475656" y="1600200"/>
          <a:ext cx="6408712" cy="457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04356"/>
                <a:gridCol w="32043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Articulation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fr-FR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Genou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44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Hanche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17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Epaule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10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Cheville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2400" b="1" dirty="0" smtClean="0"/>
                        <a:t>      8	</a:t>
                      </a:r>
                      <a:endParaRPr lang="fr-FR" sz="24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Coude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2400" b="1" dirty="0" smtClean="0"/>
                        <a:t>      7 	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2400" b="1" dirty="0" smtClean="0"/>
                        <a:t>Poignet 	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2400" b="1" dirty="0" smtClean="0"/>
                        <a:t>      6	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2400" b="1" dirty="0" smtClean="0"/>
                        <a:t>Pied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2400" b="1" dirty="0" smtClean="0"/>
                        <a:t>3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2400" b="1" dirty="0" smtClean="0"/>
                        <a:t>Main 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fr-FR" sz="2400" b="1" dirty="0" smtClean="0"/>
                        <a:t>4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b="1" dirty="0" smtClean="0"/>
                        <a:t>Atteinte </a:t>
                      </a:r>
                      <a:r>
                        <a:rPr lang="fr-FR" sz="2400" b="1" dirty="0" err="1" smtClean="0"/>
                        <a:t>polyarticulaire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1" dirty="0" smtClean="0"/>
                        <a:t>13</a:t>
                      </a:r>
                      <a:endParaRPr lang="fr-FR" sz="24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0439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1058</TotalTime>
  <Words>1479</Words>
  <Application>Microsoft Office PowerPoint</Application>
  <PresentationFormat>Affichage à l'écran (4:3)</PresentationFormat>
  <Paragraphs>298</Paragraphs>
  <Slides>38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38</vt:i4>
      </vt:variant>
    </vt:vector>
  </HeadingPairs>
  <TitlesOfParts>
    <vt:vector size="40" baseType="lpstr">
      <vt:lpstr>Thème Office</vt:lpstr>
      <vt:lpstr>Diapositive</vt:lpstr>
      <vt:lpstr>Arthrites septiques </vt:lpstr>
      <vt:lpstr>Définition généralités : </vt:lpstr>
      <vt:lpstr>Etiologie   </vt:lpstr>
      <vt:lpstr>Mécanisme  physiopathologique  </vt:lpstr>
      <vt:lpstr>Mécanisme  physiopathologique  </vt:lpstr>
      <vt:lpstr>Arthrites à germe banal</vt:lpstr>
      <vt:lpstr> CLINIQUE  </vt:lpstr>
      <vt:lpstr>Clinique </vt:lpstr>
      <vt:lpstr>Localisation des arthrites septiques </vt:lpstr>
      <vt:lpstr>Examens biologiques  </vt:lpstr>
      <vt:lpstr>Analyse du liquide synovial </vt:lpstr>
      <vt:lpstr>Radiologie </vt:lpstr>
      <vt:lpstr>Diagnostics différentiels</vt:lpstr>
      <vt:lpstr>Arthrites à germes spécifiques</vt:lpstr>
      <vt:lpstr>Arthrites à germes spécifiques (Tuberculose) </vt:lpstr>
      <vt:lpstr>Présentation PowerPoint</vt:lpstr>
      <vt:lpstr>Brucellose </vt:lpstr>
      <vt:lpstr>Arthrite gonococcique </vt:lpstr>
      <vt:lpstr>Arthrites virales </vt:lpstr>
      <vt:lpstr>Traitement </vt:lpstr>
      <vt:lpstr>Traitement </vt:lpstr>
      <vt:lpstr>Traitement </vt:lpstr>
      <vt:lpstr>Spondylodiscites infectieuses </vt:lpstr>
      <vt:lpstr>Epidémiologie </vt:lpstr>
      <vt:lpstr>Agents causals: </vt:lpstr>
      <vt:lpstr>Clinique: </vt:lpstr>
      <vt:lpstr>Clinique: </vt:lpstr>
      <vt:lpstr>Complications </vt:lpstr>
      <vt:lpstr>Radiologie </vt:lpstr>
      <vt:lpstr>Présentation PowerPoint</vt:lpstr>
      <vt:lpstr>Présentation PowerPoint</vt:lpstr>
      <vt:lpstr>Présentation PowerPoint</vt:lpstr>
      <vt:lpstr>Examens biologiques </vt:lpstr>
      <vt:lpstr>Examen bactériologiques: </vt:lpstr>
      <vt:lpstr>Formes cliniques </vt:lpstr>
      <vt:lpstr>Présentation PowerPoint</vt:lpstr>
      <vt:lpstr>Traitement </vt:lpstr>
      <vt:lpstr>Conclusion </vt:lpstr>
    </vt:vector>
  </TitlesOfParts>
  <Company>Sweet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Arthrites septiques </dc:title>
  <dc:creator>SWEET</dc:creator>
  <cp:lastModifiedBy>Utilisateur Windows</cp:lastModifiedBy>
  <cp:revision>57</cp:revision>
  <dcterms:created xsi:type="dcterms:W3CDTF">2014-02-02T21:21:22Z</dcterms:created>
  <dcterms:modified xsi:type="dcterms:W3CDTF">2020-04-25T17:30:37Z</dcterms:modified>
</cp:coreProperties>
</file>