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59801-F6D5-45F8-AE9F-4612F026167F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21475-90FE-4D91-9ADC-7B117FFD43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7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ANTIBIOTIQUE 2</a:t>
            </a:r>
            <a:endParaRPr lang="fr-FR" sz="7200" b="1" dirty="0">
              <a:solidFill>
                <a:srgbClr val="FF0066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r"/>
            <a:r>
              <a:rPr lang="fr-FR" sz="4000" b="1" cap="all" dirty="0" smtClean="0">
                <a:ln/>
                <a:solidFill>
                  <a:srgbClr val="FF006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PR. </a:t>
            </a:r>
            <a:r>
              <a:rPr lang="fr-FR" sz="4000" b="1" cap="all" dirty="0" err="1" smtClean="0">
                <a:ln/>
                <a:solidFill>
                  <a:srgbClr val="FF006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AïDAOUI</a:t>
            </a:r>
            <a:endParaRPr lang="fr-FR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PENICILLINE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b="1" dirty="0" err="1" smtClean="0"/>
              <a:t>Ticarcilline</a:t>
            </a:r>
            <a:r>
              <a:rPr lang="en-US" sz="3000" b="1" dirty="0" smtClean="0"/>
              <a:t>:       </a:t>
            </a:r>
            <a:r>
              <a:rPr lang="en-US" sz="3000" b="1" dirty="0"/>
              <a:t>flacon  1g   IV </a:t>
            </a:r>
            <a:r>
              <a:rPr lang="en-US" sz="3000" b="1" dirty="0" smtClean="0"/>
              <a:t>lent,  2g</a:t>
            </a:r>
            <a:r>
              <a:rPr lang="fr-FR" sz="3000" b="1" dirty="0" smtClean="0"/>
              <a:t>, </a:t>
            </a:r>
            <a:r>
              <a:rPr lang="en-US" sz="3000" b="1" dirty="0" smtClean="0"/>
              <a:t>5g               </a:t>
            </a:r>
            <a:r>
              <a:rPr lang="en-US" sz="3000" b="1" dirty="0"/>
              <a:t>250mg/kg/j</a:t>
            </a:r>
            <a:endParaRPr lang="fr-FR" sz="3000" b="1" dirty="0"/>
          </a:p>
          <a:p>
            <a:r>
              <a:rPr lang="fr-FR" sz="3000" b="1" dirty="0" err="1"/>
              <a:t>Mezlocilline</a:t>
            </a:r>
            <a:r>
              <a:rPr lang="fr-FR" sz="3000" b="1" dirty="0"/>
              <a:t> </a:t>
            </a:r>
            <a:r>
              <a:rPr lang="fr-FR" sz="3000" b="1" dirty="0" smtClean="0"/>
              <a:t>:   </a:t>
            </a:r>
            <a:r>
              <a:rPr lang="fr-FR" sz="3000" b="1" dirty="0"/>
              <a:t>flacon  </a:t>
            </a:r>
            <a:r>
              <a:rPr lang="fr-FR" sz="3000" b="1" dirty="0" smtClean="0"/>
              <a:t>2g-5g, IV lente</a:t>
            </a:r>
          </a:p>
          <a:p>
            <a:pPr>
              <a:buNone/>
            </a:pPr>
            <a:r>
              <a:rPr lang="fr-FR" sz="3000" b="1" dirty="0" smtClean="0"/>
              <a:t>    6à15g/j</a:t>
            </a:r>
            <a:endParaRPr lang="fr-FR" sz="3000" b="1" dirty="0"/>
          </a:p>
          <a:p>
            <a:r>
              <a:rPr lang="fr-FR" sz="3000" b="1" dirty="0" err="1" smtClean="0"/>
              <a:t>Piperacilline</a:t>
            </a:r>
            <a:r>
              <a:rPr lang="fr-FR" sz="3000" b="1" dirty="0" smtClean="0"/>
              <a:t>:    </a:t>
            </a:r>
            <a:r>
              <a:rPr lang="fr-FR" sz="3000" b="1" dirty="0"/>
              <a:t>flacon </a:t>
            </a:r>
            <a:r>
              <a:rPr lang="fr-FR" sz="3000" b="1" dirty="0" smtClean="0"/>
              <a:t>1g, 2g, 4g : 6à15g/j</a:t>
            </a:r>
            <a:endParaRPr lang="fr-FR" sz="3000" b="1" dirty="0"/>
          </a:p>
          <a:p>
            <a:r>
              <a:rPr lang="fr-FR" sz="3000" b="1" dirty="0" err="1" smtClean="0"/>
              <a:t>Pivmecillinam</a:t>
            </a:r>
            <a:r>
              <a:rPr lang="fr-FR" sz="3000" b="1" dirty="0" smtClean="0"/>
              <a:t>: </a:t>
            </a:r>
            <a:r>
              <a:rPr lang="fr-FR" sz="3000" b="1" dirty="0" err="1"/>
              <a:t>cp</a:t>
            </a:r>
            <a:r>
              <a:rPr lang="fr-FR" sz="3000" b="1" dirty="0"/>
              <a:t> 200mg </a:t>
            </a:r>
            <a:r>
              <a:rPr lang="fr-FR" sz="3000" b="1" dirty="0" smtClean="0"/>
              <a:t>: 10 à 25 </a:t>
            </a:r>
            <a:r>
              <a:rPr lang="fr-FR" sz="3000" b="1" dirty="0"/>
              <a:t>mg/kg/j</a:t>
            </a:r>
          </a:p>
          <a:p>
            <a:r>
              <a:rPr lang="fr-FR" sz="3000" b="1" dirty="0" err="1" smtClean="0"/>
              <a:t>Augmentin</a:t>
            </a:r>
            <a:r>
              <a:rPr lang="fr-FR" sz="3000" b="1" dirty="0" smtClean="0"/>
              <a:t>:       sirop, </a:t>
            </a:r>
            <a:r>
              <a:rPr lang="fr-FR" sz="3000" b="1" dirty="0" err="1" smtClean="0"/>
              <a:t>cp</a:t>
            </a:r>
            <a:r>
              <a:rPr lang="fr-FR" sz="3000" b="1" dirty="0" smtClean="0"/>
              <a:t> , </a:t>
            </a:r>
            <a:r>
              <a:rPr lang="fr-FR" sz="3000" b="1" dirty="0" err="1" smtClean="0"/>
              <a:t>amp</a:t>
            </a:r>
            <a:r>
              <a:rPr lang="fr-FR" sz="3000" b="1" dirty="0" smtClean="0"/>
              <a:t> </a:t>
            </a:r>
            <a:r>
              <a:rPr lang="fr-FR" sz="3000" b="1" dirty="0"/>
              <a:t>IV   0,5 </a:t>
            </a:r>
            <a:r>
              <a:rPr lang="fr-FR" sz="3000" b="1" dirty="0" smtClean="0"/>
              <a:t>g, 1g, 2g</a:t>
            </a:r>
            <a:endParaRPr lang="fr-FR" sz="3000" b="1" dirty="0"/>
          </a:p>
          <a:p>
            <a:r>
              <a:rPr lang="fr-FR" sz="3000" b="1" dirty="0" err="1" smtClean="0"/>
              <a:t>Imipenem</a:t>
            </a:r>
            <a:r>
              <a:rPr lang="fr-FR" sz="3000" b="1" dirty="0" smtClean="0"/>
              <a:t>:       flacon  </a:t>
            </a:r>
            <a:r>
              <a:rPr lang="fr-FR" sz="3000" b="1" dirty="0"/>
              <a:t>250- 500mg</a:t>
            </a:r>
          </a:p>
          <a:p>
            <a:pPr>
              <a:buNone/>
            </a:pPr>
            <a:r>
              <a:rPr lang="fr-FR" sz="3000" b="1" dirty="0" smtClean="0"/>
              <a:t>   1à2g/j  </a:t>
            </a:r>
            <a:r>
              <a:rPr lang="fr-FR" sz="3000" b="1" dirty="0"/>
              <a:t>perfusion IV IM</a:t>
            </a:r>
          </a:p>
          <a:p>
            <a:endParaRPr lang="fr-FR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b="1" u="sng" dirty="0" smtClean="0">
                <a:solidFill>
                  <a:srgbClr val="002060"/>
                </a:solidFill>
              </a:rPr>
              <a:t>PENICILLINE G</a:t>
            </a:r>
          </a:p>
          <a:p>
            <a:r>
              <a:rPr lang="fr-FR" sz="2800" b="1" dirty="0" smtClean="0"/>
              <a:t>Infections </a:t>
            </a:r>
            <a:r>
              <a:rPr lang="fr-FR" sz="2800" b="1" dirty="0"/>
              <a:t>respiratoires</a:t>
            </a:r>
          </a:p>
          <a:p>
            <a:r>
              <a:rPr lang="fr-FR" sz="2800" b="1" dirty="0"/>
              <a:t>ORL</a:t>
            </a:r>
          </a:p>
          <a:p>
            <a:r>
              <a:rPr lang="fr-FR" sz="2800" b="1" dirty="0" smtClean="0"/>
              <a:t>Méningites</a:t>
            </a:r>
            <a:endParaRPr lang="fr-FR" sz="2800" b="1" dirty="0"/>
          </a:p>
          <a:p>
            <a:r>
              <a:rPr lang="fr-FR" sz="2800" b="1" dirty="0"/>
              <a:t>Endocardites</a:t>
            </a:r>
          </a:p>
          <a:p>
            <a:r>
              <a:rPr lang="fr-FR" sz="2800" b="1" dirty="0" smtClean="0"/>
              <a:t>IST</a:t>
            </a:r>
            <a:endParaRPr lang="fr-FR" sz="2800" b="1" dirty="0"/>
          </a:p>
          <a:p>
            <a:r>
              <a:rPr lang="fr-FR" sz="2800" b="1" dirty="0" smtClean="0"/>
              <a:t>Anaérobies</a:t>
            </a:r>
            <a:endParaRPr lang="fr-FR" sz="2800" b="1" dirty="0"/>
          </a:p>
          <a:p>
            <a:r>
              <a:rPr lang="fr-FR" sz="2800" b="1" dirty="0"/>
              <a:t>Streptococcies</a:t>
            </a:r>
          </a:p>
          <a:p>
            <a:r>
              <a:rPr lang="fr-FR" sz="2800" b="1" dirty="0" smtClean="0"/>
              <a:t>Prévention </a:t>
            </a:r>
            <a:r>
              <a:rPr lang="fr-FR" sz="2800" b="1" dirty="0"/>
              <a:t>RAA</a:t>
            </a:r>
          </a:p>
          <a:p>
            <a:r>
              <a:rPr lang="fr-FR" sz="2800" b="1" dirty="0" smtClean="0"/>
              <a:t>Pneumocoque: terrain</a:t>
            </a:r>
            <a:endParaRPr lang="fr-FR" sz="2800" b="1" dirty="0"/>
          </a:p>
          <a:p>
            <a:pPr>
              <a:buNone/>
            </a:pPr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PENICILLINE M:</a:t>
            </a:r>
            <a:r>
              <a:rPr lang="fr-FR" b="1" dirty="0" smtClean="0"/>
              <a:t>  staphylocoque</a:t>
            </a:r>
            <a:endParaRPr lang="fr-FR" b="1" dirty="0"/>
          </a:p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PENICILLINE A:</a:t>
            </a:r>
            <a:r>
              <a:rPr lang="fr-FR" b="1" dirty="0" smtClean="0"/>
              <a:t>  BGN, </a:t>
            </a:r>
            <a:r>
              <a:rPr lang="fr-FR" b="1" dirty="0" err="1"/>
              <a:t>shigelles</a:t>
            </a:r>
            <a:r>
              <a:rPr lang="fr-FR" b="1" dirty="0"/>
              <a:t> </a:t>
            </a:r>
            <a:r>
              <a:rPr lang="fr-FR" b="1" dirty="0" smtClean="0"/>
              <a:t>, salmonelles, </a:t>
            </a:r>
            <a:r>
              <a:rPr lang="fr-FR" b="1" dirty="0"/>
              <a:t>HI- listeria- </a:t>
            </a:r>
            <a:r>
              <a:rPr lang="fr-FR" b="1" dirty="0" smtClean="0"/>
              <a:t>streptocoque D</a:t>
            </a:r>
            <a:endParaRPr lang="fr-FR" b="1" dirty="0"/>
          </a:p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CARBENICILLINES-DERIVÉS:</a:t>
            </a:r>
            <a:r>
              <a:rPr lang="fr-FR" b="1" dirty="0" smtClean="0"/>
              <a:t>  </a:t>
            </a:r>
            <a:r>
              <a:rPr lang="fr-FR" b="1" dirty="0"/>
              <a:t>pyocyanique</a:t>
            </a:r>
          </a:p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UREIDOPENICILLINE:</a:t>
            </a:r>
            <a:r>
              <a:rPr lang="fr-FR" b="1" dirty="0" smtClean="0"/>
              <a:t> BGN, pyocyanique</a:t>
            </a:r>
            <a:endParaRPr lang="fr-FR" b="1" dirty="0"/>
          </a:p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IMIPENEME:</a:t>
            </a:r>
            <a:r>
              <a:rPr lang="fr-FR" b="1" dirty="0" smtClean="0"/>
              <a:t>  </a:t>
            </a:r>
            <a:r>
              <a:rPr lang="fr-FR" b="1" dirty="0"/>
              <a:t>infections </a:t>
            </a:r>
            <a:r>
              <a:rPr lang="fr-FR" b="1" dirty="0" smtClean="0"/>
              <a:t>nosocomiales</a:t>
            </a:r>
          </a:p>
          <a:p>
            <a:pPr>
              <a:buNone/>
            </a:pPr>
            <a:r>
              <a:rPr lang="fr-FR" b="1" dirty="0" smtClean="0"/>
              <a:t>    et </a:t>
            </a:r>
            <a:r>
              <a:rPr lang="fr-FR" b="1" dirty="0"/>
              <a:t>pluri </a:t>
            </a:r>
            <a:r>
              <a:rPr lang="fr-FR" b="1" dirty="0" smtClean="0"/>
              <a:t>microbiennes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ACCIDENTS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000" b="1" dirty="0"/>
              <a:t>Choc anaphylactique</a:t>
            </a:r>
          </a:p>
          <a:p>
            <a:r>
              <a:rPr lang="fr-FR" sz="3000" b="1" dirty="0"/>
              <a:t>Bronchospasme</a:t>
            </a:r>
          </a:p>
          <a:p>
            <a:r>
              <a:rPr lang="fr-FR" sz="3000" b="1" dirty="0" err="1" smtClean="0"/>
              <a:t>Oedème</a:t>
            </a:r>
            <a:r>
              <a:rPr lang="fr-FR" sz="3000" b="1" dirty="0" smtClean="0"/>
              <a:t> </a:t>
            </a:r>
            <a:r>
              <a:rPr lang="fr-FR" sz="3000" b="1" dirty="0"/>
              <a:t>de </a:t>
            </a:r>
            <a:r>
              <a:rPr lang="fr-FR" sz="3000" b="1" dirty="0" err="1"/>
              <a:t>quincke</a:t>
            </a:r>
            <a:endParaRPr lang="fr-FR" sz="3000" b="1" dirty="0"/>
          </a:p>
          <a:p>
            <a:pPr>
              <a:buNone/>
            </a:pPr>
            <a:r>
              <a:rPr lang="fr-FR" sz="3000" b="1" dirty="0">
                <a:solidFill>
                  <a:srgbClr val="002060"/>
                </a:solidFill>
              </a:rPr>
              <a:t>Cutané</a:t>
            </a:r>
            <a:r>
              <a:rPr lang="fr-FR" sz="3000" b="1" dirty="0"/>
              <a:t> : prurit-urticaire</a:t>
            </a:r>
          </a:p>
          <a:p>
            <a:r>
              <a:rPr lang="fr-FR" sz="3000" b="1" dirty="0"/>
              <a:t>&gt;3j  =  </a:t>
            </a:r>
            <a:r>
              <a:rPr lang="fr-FR" sz="3000" b="1" dirty="0" smtClean="0"/>
              <a:t>érythème </a:t>
            </a:r>
            <a:r>
              <a:rPr lang="fr-FR" sz="3000" b="1" dirty="0" err="1" smtClean="0"/>
              <a:t>morbiliforme</a:t>
            </a:r>
            <a:r>
              <a:rPr lang="fr-FR" sz="3000" b="1" dirty="0" smtClean="0"/>
              <a:t>, scarlatiniforme, polymorphe</a:t>
            </a:r>
            <a:endParaRPr lang="fr-FR" sz="3000" b="1" dirty="0"/>
          </a:p>
          <a:p>
            <a:r>
              <a:rPr lang="fr-FR" sz="3000" b="1" dirty="0"/>
              <a:t>Syndrome de S</a:t>
            </a:r>
            <a:r>
              <a:rPr lang="fr-FR" sz="3000" b="1" dirty="0" smtClean="0"/>
              <a:t>tevens </a:t>
            </a:r>
            <a:r>
              <a:rPr lang="fr-FR" sz="3000" b="1" dirty="0"/>
              <a:t>J</a:t>
            </a:r>
            <a:r>
              <a:rPr lang="fr-FR" sz="3000" b="1" dirty="0" smtClean="0"/>
              <a:t>ohnson</a:t>
            </a:r>
            <a:endParaRPr lang="fr-FR" sz="3000" b="1" dirty="0"/>
          </a:p>
          <a:p>
            <a:r>
              <a:rPr lang="fr-FR" sz="3000" b="1" dirty="0" err="1"/>
              <a:t>Syndromme</a:t>
            </a:r>
            <a:r>
              <a:rPr lang="fr-FR" sz="3000" b="1" dirty="0"/>
              <a:t> de L</a:t>
            </a:r>
            <a:r>
              <a:rPr lang="fr-FR" sz="3000" b="1" dirty="0" smtClean="0"/>
              <a:t>yell</a:t>
            </a:r>
            <a:endParaRPr lang="fr-FR" sz="3000" b="1" dirty="0"/>
          </a:p>
          <a:p>
            <a:r>
              <a:rPr lang="fr-FR" sz="3000" b="1" dirty="0"/>
              <a:t>Eruption </a:t>
            </a:r>
            <a:r>
              <a:rPr lang="fr-FR" sz="3000" b="1" dirty="0" err="1"/>
              <a:t>maculopapuleuse</a:t>
            </a:r>
            <a:r>
              <a:rPr lang="fr-FR" sz="3000" b="1" dirty="0"/>
              <a:t> (MNI)</a:t>
            </a:r>
          </a:p>
          <a:p>
            <a:r>
              <a:rPr lang="fr-FR" sz="3000" b="1" dirty="0"/>
              <a:t>Urticaire</a:t>
            </a:r>
          </a:p>
          <a:p>
            <a:endParaRPr lang="fr-FR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ACCIDENTS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sz="3600" b="1" dirty="0">
                <a:solidFill>
                  <a:srgbClr val="002060"/>
                </a:solidFill>
              </a:rPr>
              <a:t>Maladies </a:t>
            </a:r>
            <a:r>
              <a:rPr lang="fr-FR" sz="3600" b="1" dirty="0" smtClean="0">
                <a:solidFill>
                  <a:srgbClr val="002060"/>
                </a:solidFill>
              </a:rPr>
              <a:t>sériques  </a:t>
            </a:r>
            <a:r>
              <a:rPr lang="fr-FR" b="1" dirty="0"/>
              <a:t>4-12j</a:t>
            </a:r>
          </a:p>
          <a:p>
            <a:r>
              <a:rPr lang="fr-FR" b="1" dirty="0"/>
              <a:t>Diarrhée</a:t>
            </a:r>
          </a:p>
          <a:p>
            <a:r>
              <a:rPr lang="fr-FR" b="1" dirty="0" smtClean="0"/>
              <a:t>Encéphalopathies</a:t>
            </a:r>
            <a:endParaRPr lang="fr-FR" b="1" dirty="0"/>
          </a:p>
          <a:p>
            <a:r>
              <a:rPr lang="fr-FR" b="1" dirty="0"/>
              <a:t>Accidents </a:t>
            </a:r>
            <a:r>
              <a:rPr lang="fr-FR" b="1" dirty="0" smtClean="0"/>
              <a:t>hématologiques</a:t>
            </a:r>
            <a:endParaRPr lang="fr-FR" b="1" dirty="0"/>
          </a:p>
          <a:p>
            <a:pPr>
              <a:buNone/>
            </a:pPr>
            <a:r>
              <a:rPr lang="fr-FR" sz="3600" b="1" dirty="0" smtClean="0">
                <a:solidFill>
                  <a:srgbClr val="002060"/>
                </a:solidFill>
              </a:rPr>
              <a:t>Autres</a:t>
            </a:r>
            <a:r>
              <a:rPr lang="fr-FR" sz="3600" b="1" dirty="0">
                <a:solidFill>
                  <a:srgbClr val="002060"/>
                </a:solidFill>
              </a:rPr>
              <a:t> :</a:t>
            </a:r>
          </a:p>
          <a:p>
            <a:r>
              <a:rPr lang="en-US" b="1" dirty="0" err="1" smtClean="0"/>
              <a:t>HypoKaliémie</a:t>
            </a:r>
            <a:endParaRPr lang="fr-FR" b="1" dirty="0"/>
          </a:p>
          <a:p>
            <a:r>
              <a:rPr lang="en-US" b="1" dirty="0" err="1"/>
              <a:t>H</a:t>
            </a:r>
            <a:r>
              <a:rPr lang="en-US" b="1" dirty="0" err="1" smtClean="0"/>
              <a:t>erxheimer</a:t>
            </a:r>
            <a:endParaRPr lang="fr-FR" b="1" dirty="0"/>
          </a:p>
          <a:p>
            <a:r>
              <a:rPr lang="en-US" b="1" dirty="0" smtClean="0"/>
              <a:t>Reactions locales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CEPHALOSPORINES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4000" b="1" u="sng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en-US" sz="4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GENERATION </a:t>
            </a:r>
            <a:r>
              <a:rPr lang="en-US" sz="3600" b="1" dirty="0" smtClean="0"/>
              <a:t>: 50-100mg/kg/j</a:t>
            </a:r>
            <a:endParaRPr lang="fr-FR" sz="3600" b="1" dirty="0" smtClean="0"/>
          </a:p>
          <a:p>
            <a:r>
              <a:rPr lang="en-US" sz="3600" b="1" dirty="0" err="1" smtClean="0"/>
              <a:t>Céfalotine</a:t>
            </a:r>
            <a:r>
              <a:rPr lang="en-US" sz="3600" b="1" dirty="0" smtClean="0"/>
              <a:t>   </a:t>
            </a:r>
            <a:r>
              <a:rPr lang="en-US" sz="3600" b="1" dirty="0" err="1" smtClean="0"/>
              <a:t>Kéflin</a:t>
            </a:r>
            <a:r>
              <a:rPr lang="en-US" sz="3600" b="1" dirty="0" smtClean="0"/>
              <a:t>  1g-2g IV IM</a:t>
            </a:r>
            <a:endParaRPr lang="fr-FR" sz="3600" b="1" dirty="0" smtClean="0"/>
          </a:p>
          <a:p>
            <a:r>
              <a:rPr lang="en-US" sz="3600" b="1" dirty="0" err="1" smtClean="0"/>
              <a:t>Céfalexine</a:t>
            </a:r>
            <a:r>
              <a:rPr lang="en-US" sz="3600" b="1" dirty="0" smtClean="0"/>
              <a:t>   </a:t>
            </a:r>
            <a:r>
              <a:rPr lang="en-US" sz="3600" b="1" dirty="0" err="1" smtClean="0"/>
              <a:t>Kéforal</a:t>
            </a:r>
            <a:r>
              <a:rPr lang="en-US" sz="3600" b="1" dirty="0" smtClean="0"/>
              <a:t>  0,5-1g-250</a:t>
            </a:r>
            <a:endParaRPr lang="fr-FR" sz="3600" b="1" dirty="0" smtClean="0"/>
          </a:p>
          <a:p>
            <a:r>
              <a:rPr lang="en-US" sz="3600" b="1" dirty="0" err="1" smtClean="0"/>
              <a:t>Céfazoline</a:t>
            </a:r>
            <a:r>
              <a:rPr lang="en-US" sz="3600" b="1" dirty="0" smtClean="0"/>
              <a:t>   </a:t>
            </a:r>
            <a:r>
              <a:rPr lang="en-US" sz="3600" b="1" dirty="0" err="1" smtClean="0"/>
              <a:t>Céfacidal</a:t>
            </a:r>
            <a:r>
              <a:rPr lang="en-US" sz="3600" b="1" dirty="0" smtClean="0"/>
              <a:t>  1-2-0,5g</a:t>
            </a:r>
            <a:endParaRPr lang="fr-FR" sz="3600" b="1" dirty="0" smtClean="0"/>
          </a:p>
          <a:p>
            <a:r>
              <a:rPr lang="en-US" sz="3600" b="1" dirty="0" err="1" smtClean="0"/>
              <a:t>Céfapirine</a:t>
            </a:r>
            <a:r>
              <a:rPr lang="en-US" sz="3600" b="1" dirty="0" smtClean="0"/>
              <a:t>   </a:t>
            </a:r>
            <a:r>
              <a:rPr lang="en-US" sz="3600" b="1" dirty="0" err="1" smtClean="0"/>
              <a:t>Céfaloject</a:t>
            </a:r>
            <a:r>
              <a:rPr lang="en-US" sz="3600" b="1" dirty="0" smtClean="0"/>
              <a:t>  1g </a:t>
            </a:r>
            <a:endParaRPr lang="fr-FR" sz="3600" b="1" dirty="0" smtClean="0"/>
          </a:p>
          <a:p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CEPHALOSPORINES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2ÈME GENERATION:</a:t>
            </a:r>
            <a:endParaRPr lang="fr-FR" sz="40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 err="1" smtClean="0"/>
              <a:t>Céfamandole</a:t>
            </a:r>
            <a:r>
              <a:rPr lang="en-US" sz="3600" b="1" dirty="0" smtClean="0"/>
              <a:t>  </a:t>
            </a:r>
            <a:r>
              <a:rPr lang="en-US" sz="3600" b="1" dirty="0" err="1" smtClean="0"/>
              <a:t>Kéfandol</a:t>
            </a:r>
            <a:endParaRPr lang="fr-FR" sz="3600" b="1" dirty="0" smtClean="0"/>
          </a:p>
          <a:p>
            <a:r>
              <a:rPr lang="en-US" sz="3600" b="1" dirty="0" err="1" smtClean="0"/>
              <a:t>Céfuroxime</a:t>
            </a:r>
            <a:r>
              <a:rPr lang="en-US" sz="3600" b="1" dirty="0" smtClean="0"/>
              <a:t>     </a:t>
            </a:r>
            <a:r>
              <a:rPr lang="en-US" sz="3600" b="1" dirty="0" err="1" smtClean="0"/>
              <a:t>Curoxime</a:t>
            </a:r>
            <a:endParaRPr lang="fr-FR" sz="3600" b="1" dirty="0" smtClean="0"/>
          </a:p>
          <a:p>
            <a:r>
              <a:rPr lang="en-US" sz="3600" b="1" dirty="0" err="1" smtClean="0"/>
              <a:t>Céfoxitine</a:t>
            </a:r>
            <a:r>
              <a:rPr lang="en-US" sz="3600" b="1" dirty="0" smtClean="0"/>
              <a:t>        </a:t>
            </a:r>
            <a:r>
              <a:rPr lang="en-US" sz="3600" b="1" dirty="0" err="1" smtClean="0"/>
              <a:t>Mefoxin</a:t>
            </a:r>
            <a:endParaRPr lang="fr-FR" sz="3600" b="1" dirty="0" smtClean="0"/>
          </a:p>
          <a:p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CEPHALOSPORINES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4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3ÈME GENERATION:</a:t>
            </a:r>
            <a:endParaRPr lang="fr-FR" sz="40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 err="1" smtClean="0"/>
              <a:t>Céfotaxime</a:t>
            </a:r>
            <a:r>
              <a:rPr lang="en-US" sz="3600" b="1" dirty="0" smtClean="0"/>
              <a:t>      </a:t>
            </a:r>
            <a:r>
              <a:rPr lang="en-US" sz="3600" b="1" dirty="0" err="1" smtClean="0"/>
              <a:t>Claforan</a:t>
            </a:r>
            <a:endParaRPr lang="fr-FR" sz="3600" b="1" dirty="0" smtClean="0"/>
          </a:p>
          <a:p>
            <a:r>
              <a:rPr lang="en-US" sz="3600" b="1" dirty="0" err="1" smtClean="0"/>
              <a:t>Céftazidime</a:t>
            </a:r>
            <a:r>
              <a:rPr lang="en-US" sz="3600" b="1" dirty="0" smtClean="0"/>
              <a:t>     </a:t>
            </a:r>
            <a:r>
              <a:rPr lang="en-US" sz="3600" b="1" dirty="0" err="1" smtClean="0"/>
              <a:t>Fortum</a:t>
            </a:r>
            <a:endParaRPr lang="fr-FR" sz="3600" b="1" dirty="0" smtClean="0"/>
          </a:p>
          <a:p>
            <a:r>
              <a:rPr lang="en-US" sz="3600" b="1" dirty="0" err="1" smtClean="0"/>
              <a:t>Céftriaxone</a:t>
            </a:r>
            <a:r>
              <a:rPr lang="en-US" sz="3600" b="1" dirty="0" smtClean="0"/>
              <a:t>      </a:t>
            </a:r>
            <a:r>
              <a:rPr lang="en-US" sz="3600" b="1" dirty="0" err="1" smtClean="0"/>
              <a:t>Rocéphine</a:t>
            </a:r>
            <a:endParaRPr lang="fr-FR" sz="3600" b="1" dirty="0" smtClean="0"/>
          </a:p>
          <a:p>
            <a:r>
              <a:rPr lang="en-US" sz="3600" b="1" dirty="0" err="1" smtClean="0"/>
              <a:t>Céfoperazone</a:t>
            </a:r>
            <a:r>
              <a:rPr lang="en-US" sz="3600" b="1" dirty="0" smtClean="0"/>
              <a:t>  </a:t>
            </a:r>
            <a:r>
              <a:rPr lang="en-US" sz="3600" b="1" dirty="0" err="1" smtClean="0"/>
              <a:t>Cefobis</a:t>
            </a:r>
            <a:endParaRPr lang="fr-FR" sz="3600" b="1" dirty="0" smtClean="0"/>
          </a:p>
          <a:p>
            <a:r>
              <a:rPr lang="fr-FR" sz="3600" b="1" dirty="0" err="1" smtClean="0"/>
              <a:t>Céfsulodine</a:t>
            </a:r>
            <a:r>
              <a:rPr lang="fr-FR" sz="3600" b="1" dirty="0" smtClean="0"/>
              <a:t>      </a:t>
            </a:r>
            <a:r>
              <a:rPr lang="fr-FR" sz="3600" b="1" dirty="0" err="1" smtClean="0"/>
              <a:t>Pyocéfal</a:t>
            </a:r>
            <a:endParaRPr lang="fr-FR" sz="3600" b="1" dirty="0" smtClean="0"/>
          </a:p>
          <a:p>
            <a:r>
              <a:rPr lang="fr-FR" sz="3600" b="1" dirty="0" smtClean="0"/>
              <a:t>Nouvelles :       </a:t>
            </a:r>
            <a:r>
              <a:rPr lang="fr-FR" sz="3600" b="1" dirty="0" err="1" smtClean="0"/>
              <a:t>Céfepime</a:t>
            </a:r>
            <a:r>
              <a:rPr lang="fr-FR" sz="3600" b="1" dirty="0" smtClean="0"/>
              <a:t>  </a:t>
            </a:r>
            <a:r>
              <a:rPr lang="fr-FR" sz="3600" b="1" dirty="0" err="1" smtClean="0"/>
              <a:t>Axepim</a:t>
            </a:r>
            <a:endParaRPr lang="fr-FR" sz="3600" b="1" dirty="0" smtClean="0"/>
          </a:p>
          <a:p>
            <a:pPr>
              <a:buNone/>
            </a:pPr>
            <a:r>
              <a:rPr lang="fr-FR" sz="3600" b="1" dirty="0" smtClean="0"/>
              <a:t>                               </a:t>
            </a:r>
            <a:r>
              <a:rPr lang="fr-FR" sz="3600" b="1" dirty="0" err="1" smtClean="0"/>
              <a:t>Céfpirome</a:t>
            </a:r>
            <a:r>
              <a:rPr lang="fr-FR" sz="3600" b="1" dirty="0" smtClean="0"/>
              <a:t>  </a:t>
            </a:r>
            <a:r>
              <a:rPr lang="fr-FR" sz="3600" b="1" dirty="0" err="1" smtClean="0"/>
              <a:t>Céfron</a:t>
            </a:r>
            <a:endParaRPr lang="fr-FR" sz="3600" b="1" dirty="0" smtClean="0"/>
          </a:p>
          <a:p>
            <a:pPr>
              <a:buNone/>
            </a:pPr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CEPHALOSPORINES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4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CEPHAMYCINES</a:t>
            </a:r>
            <a:r>
              <a:rPr lang="fr-FR" sz="4000" b="1" dirty="0" smtClean="0">
                <a:solidFill>
                  <a:srgbClr val="002060"/>
                </a:solidFill>
              </a:rPr>
              <a:t> :</a:t>
            </a:r>
          </a:p>
          <a:p>
            <a:r>
              <a:rPr lang="fr-FR" sz="3600" b="1" dirty="0" err="1" smtClean="0"/>
              <a:t>Céfotetam</a:t>
            </a:r>
            <a:r>
              <a:rPr lang="fr-FR" sz="3600" b="1" dirty="0" smtClean="0"/>
              <a:t>   </a:t>
            </a:r>
            <a:r>
              <a:rPr lang="fr-FR" sz="3600" b="1" dirty="0" err="1" smtClean="0"/>
              <a:t>Apacef</a:t>
            </a:r>
            <a:endParaRPr lang="fr-FR" sz="3600" b="1" dirty="0" smtClean="0"/>
          </a:p>
          <a:p>
            <a:r>
              <a:rPr lang="fr-FR" sz="3600" b="1" dirty="0" err="1" smtClean="0"/>
              <a:t>Latamoxef</a:t>
            </a:r>
            <a:r>
              <a:rPr lang="fr-FR" sz="3600" b="1" dirty="0" smtClean="0"/>
              <a:t>    </a:t>
            </a:r>
            <a:r>
              <a:rPr lang="fr-FR" sz="3600" b="1" dirty="0" err="1" smtClean="0"/>
              <a:t>Moxalactam</a:t>
            </a:r>
            <a:endParaRPr lang="fr-FR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CEPHALOSPORINES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PEROS:</a:t>
            </a:r>
            <a:endParaRPr lang="fr-FR" sz="40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 err="1" smtClean="0"/>
              <a:t>Cefixime</a:t>
            </a:r>
            <a:r>
              <a:rPr lang="en-US" sz="3600" b="1" dirty="0" smtClean="0"/>
              <a:t>      </a:t>
            </a:r>
            <a:r>
              <a:rPr lang="en-US" sz="3600" b="1" dirty="0" err="1" smtClean="0"/>
              <a:t>Oroken</a:t>
            </a:r>
            <a:r>
              <a:rPr lang="en-US" sz="3600" b="1" dirty="0" smtClean="0"/>
              <a:t> cp 200</a:t>
            </a:r>
            <a:endParaRPr lang="fr-FR" sz="3600" b="1" dirty="0" smtClean="0"/>
          </a:p>
          <a:p>
            <a:r>
              <a:rPr lang="en-US" sz="3600" b="1" dirty="0" err="1" smtClean="0"/>
              <a:t>Cefaclor</a:t>
            </a:r>
            <a:r>
              <a:rPr lang="en-US" sz="3600" b="1" dirty="0" smtClean="0"/>
              <a:t>       </a:t>
            </a:r>
            <a:r>
              <a:rPr lang="en-US" sz="3600" b="1" dirty="0" err="1" smtClean="0"/>
              <a:t>Alfatil</a:t>
            </a:r>
            <a:r>
              <a:rPr lang="en-US" sz="3600" b="1" dirty="0" smtClean="0"/>
              <a:t>  250-500</a:t>
            </a:r>
            <a:endParaRPr lang="fr-FR" sz="3600" b="1" dirty="0" smtClean="0"/>
          </a:p>
          <a:p>
            <a:r>
              <a:rPr lang="en-US" sz="3600" b="1" dirty="0" err="1" smtClean="0"/>
              <a:t>Cefadroxil</a:t>
            </a:r>
            <a:r>
              <a:rPr lang="en-US" sz="3600" b="1" dirty="0" smtClean="0"/>
              <a:t>    </a:t>
            </a:r>
            <a:r>
              <a:rPr lang="en-US" sz="3600" b="1" dirty="0" err="1" smtClean="0"/>
              <a:t>Oracefal</a:t>
            </a:r>
            <a:endParaRPr lang="fr-FR" sz="3600" b="1" dirty="0" smtClean="0"/>
          </a:p>
          <a:p>
            <a:r>
              <a:rPr lang="en-US" sz="3600" b="1" dirty="0" err="1" smtClean="0"/>
              <a:t>Cefradine</a:t>
            </a:r>
            <a:r>
              <a:rPr lang="en-US" sz="3600" b="1" dirty="0" smtClean="0"/>
              <a:t>     </a:t>
            </a:r>
            <a:r>
              <a:rPr lang="en-US" sz="3600" b="1" dirty="0" err="1" smtClean="0"/>
              <a:t>Zeefra</a:t>
            </a:r>
            <a:r>
              <a:rPr lang="en-US" sz="3600" b="1" dirty="0" smtClean="0"/>
              <a:t>  gel 500</a:t>
            </a:r>
            <a:endParaRPr lang="fr-FR" sz="3600" b="1" dirty="0" smtClean="0"/>
          </a:p>
          <a:p>
            <a:r>
              <a:rPr lang="en-US" sz="3600" b="1" dirty="0" err="1" smtClean="0"/>
              <a:t>Cefuroxime</a:t>
            </a:r>
            <a:r>
              <a:rPr lang="en-US" sz="3600" b="1" dirty="0" smtClean="0"/>
              <a:t>   </a:t>
            </a:r>
            <a:r>
              <a:rPr lang="en-US" sz="3600" b="1" dirty="0" err="1" smtClean="0"/>
              <a:t>Zinnat</a:t>
            </a:r>
            <a:r>
              <a:rPr lang="en-US" sz="3600" b="1" dirty="0" smtClean="0"/>
              <a:t>   125-250</a:t>
            </a:r>
            <a:endParaRPr lang="fr-FR" sz="3600" b="1" dirty="0" smtClean="0"/>
          </a:p>
          <a:p>
            <a:r>
              <a:rPr lang="en-US" sz="3600" b="1" dirty="0" err="1" smtClean="0"/>
              <a:t>Cefpodoxime-proxetil</a:t>
            </a:r>
            <a:r>
              <a:rPr lang="en-US" sz="3600" b="1" dirty="0" smtClean="0"/>
              <a:t>   </a:t>
            </a:r>
            <a:r>
              <a:rPr lang="en-US" sz="3600" b="1" dirty="0" err="1" smtClean="0"/>
              <a:t>Orelox</a:t>
            </a:r>
            <a:endParaRPr lang="fr-FR" sz="3600" b="1" dirty="0" smtClean="0"/>
          </a:p>
          <a:p>
            <a:pPr>
              <a:buNone/>
            </a:pPr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 smtClean="0"/>
          </a:p>
          <a:p>
            <a:pPr algn="ctr">
              <a:buNone/>
            </a:pPr>
            <a:endParaRPr lang="fr-FR" dirty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B.LACTAMINES</a:t>
            </a:r>
            <a:endParaRPr lang="fr-FR" sz="6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C1G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err="1" smtClean="0"/>
              <a:t>Spectre</a:t>
            </a:r>
            <a:r>
              <a:rPr lang="en-US" b="1" dirty="0" smtClean="0"/>
              <a:t>: </a:t>
            </a:r>
            <a:r>
              <a:rPr lang="en-US" b="1" dirty="0" err="1" smtClean="0"/>
              <a:t>staphylocoque</a:t>
            </a:r>
            <a:r>
              <a:rPr lang="en-US" b="1" dirty="0" smtClean="0"/>
              <a:t> </a:t>
            </a:r>
            <a:r>
              <a:rPr lang="en-US" b="1" dirty="0" err="1" smtClean="0"/>
              <a:t>méth</a:t>
            </a:r>
            <a:r>
              <a:rPr lang="en-US" b="1" dirty="0" err="1"/>
              <a:t>i</a:t>
            </a:r>
            <a:r>
              <a:rPr lang="en-US" b="1" dirty="0" smtClean="0"/>
              <a:t> S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                    streptocoque A et B &lt; </a:t>
            </a:r>
            <a:r>
              <a:rPr lang="fr-FR" b="1" dirty="0" err="1" smtClean="0"/>
              <a:t>penicilline</a:t>
            </a:r>
            <a:r>
              <a:rPr lang="fr-FR" b="1" dirty="0" smtClean="0"/>
              <a:t> G</a:t>
            </a:r>
          </a:p>
          <a:p>
            <a:pPr>
              <a:buNone/>
            </a:pPr>
            <a:r>
              <a:rPr lang="fr-FR" b="1" dirty="0" smtClean="0"/>
              <a:t>                    pneumocoque</a:t>
            </a:r>
          </a:p>
          <a:p>
            <a:pPr>
              <a:buNone/>
            </a:pPr>
            <a:r>
              <a:rPr lang="fr-FR" b="1" dirty="0" smtClean="0"/>
              <a:t>                    BGN &gt; ampicilline</a:t>
            </a:r>
          </a:p>
          <a:p>
            <a:pPr>
              <a:buNone/>
            </a:pPr>
            <a:r>
              <a:rPr lang="fr-FR" b="1" dirty="0" smtClean="0"/>
              <a:t>                    Listeria(-)</a:t>
            </a:r>
          </a:p>
          <a:p>
            <a:r>
              <a:rPr lang="fr-FR" b="1" dirty="0" smtClean="0"/>
              <a:t>Elimination urinaire</a:t>
            </a:r>
          </a:p>
          <a:p>
            <a:r>
              <a:rPr lang="fr-FR" b="1" dirty="0" smtClean="0"/>
              <a:t>Diffusion  LCR(-)</a:t>
            </a:r>
          </a:p>
          <a:p>
            <a:r>
              <a:rPr lang="fr-FR" b="1" dirty="0" smtClean="0"/>
              <a:t>½ vie  30min – 2h</a:t>
            </a:r>
          </a:p>
          <a:p>
            <a:r>
              <a:rPr lang="fr-FR" b="1" dirty="0" smtClean="0"/>
              <a:t>Liaison protéique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C2G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b="1" dirty="0" smtClean="0"/>
              <a:t>&gt;C1G—BGN</a:t>
            </a:r>
          </a:p>
          <a:p>
            <a:r>
              <a:rPr lang="fr-FR" sz="3600" b="1" dirty="0" smtClean="0"/>
              <a:t>Sinon=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INDICATIONS C1G ET C2G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Infections des voies respiratoires hautes</a:t>
            </a:r>
          </a:p>
          <a:p>
            <a:r>
              <a:rPr lang="fr-FR" sz="3600" b="1" dirty="0" smtClean="0"/>
              <a:t>Pneumopathies du sujet âgé à risque</a:t>
            </a:r>
          </a:p>
          <a:p>
            <a:r>
              <a:rPr lang="fr-FR" sz="3600" b="1" dirty="0" smtClean="0"/>
              <a:t>Pyélonéphrites aigues</a:t>
            </a:r>
          </a:p>
          <a:p>
            <a:r>
              <a:rPr lang="fr-FR" sz="3600" b="1" dirty="0" smtClean="0"/>
              <a:t>Septicémies à BGN, urinaire</a:t>
            </a:r>
          </a:p>
          <a:p>
            <a:r>
              <a:rPr lang="fr-FR" sz="3600" b="1" dirty="0" smtClean="0"/>
              <a:t>Antibioprévention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C3G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36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Céfotaxime</a:t>
            </a:r>
            <a:endParaRPr lang="fr-FR" sz="36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sz="3600" b="1" dirty="0" smtClean="0"/>
              <a:t>BGN: ampicilline R  C1G R</a:t>
            </a:r>
          </a:p>
          <a:p>
            <a:r>
              <a:rPr lang="fr-FR" sz="3600" b="1" dirty="0" err="1" smtClean="0"/>
              <a:t>Haemophilus</a:t>
            </a:r>
            <a:endParaRPr lang="fr-FR" sz="3600" b="1" dirty="0" smtClean="0"/>
          </a:p>
          <a:p>
            <a:r>
              <a:rPr lang="fr-FR" sz="3600" b="1" dirty="0" err="1" smtClean="0"/>
              <a:t>Neisseria</a:t>
            </a:r>
            <a:endParaRPr lang="fr-FR" sz="3600" b="1" dirty="0" smtClean="0"/>
          </a:p>
          <a:p>
            <a:r>
              <a:rPr lang="fr-FR" sz="3600" b="1" dirty="0" smtClean="0"/>
              <a:t>Streptocoques</a:t>
            </a:r>
          </a:p>
          <a:p>
            <a:r>
              <a:rPr lang="fr-FR" sz="3600" b="1" dirty="0" smtClean="0"/>
              <a:t>Pneumocoque</a:t>
            </a:r>
          </a:p>
          <a:p>
            <a:pPr>
              <a:buNone/>
            </a:pPr>
            <a:r>
              <a:rPr lang="fr-FR" sz="36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Céftriaxone</a:t>
            </a:r>
            <a:r>
              <a:rPr lang="fr-FR" sz="3600" b="1" dirty="0" smtClean="0"/>
              <a:t>: 1/2 vie augmenté-1inj/j</a:t>
            </a:r>
          </a:p>
          <a:p>
            <a:r>
              <a:rPr lang="fr-FR" sz="3600" b="1" dirty="0" smtClean="0"/>
              <a:t>FT et infections vésiculaires ou biliaires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C3G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 err="1" smtClean="0"/>
              <a:t>Céfoperazone</a:t>
            </a:r>
            <a:r>
              <a:rPr lang="fr-FR" sz="4000" b="1" dirty="0" smtClean="0"/>
              <a:t>   </a:t>
            </a:r>
            <a:r>
              <a:rPr lang="fr-FR" sz="4000" b="1" dirty="0" err="1" smtClean="0"/>
              <a:t>pseudomonas</a:t>
            </a:r>
            <a:endParaRPr lang="fr-FR" sz="4000" b="1" dirty="0" smtClean="0"/>
          </a:p>
          <a:p>
            <a:r>
              <a:rPr lang="fr-FR" sz="4000" b="1" dirty="0" err="1" smtClean="0"/>
              <a:t>Céfsulodine</a:t>
            </a:r>
            <a:r>
              <a:rPr lang="fr-FR" sz="4000" b="1" dirty="0" smtClean="0"/>
              <a:t>       </a:t>
            </a:r>
            <a:r>
              <a:rPr lang="fr-FR" sz="4000" b="1" dirty="0" err="1" smtClean="0"/>
              <a:t>pseudomonas</a:t>
            </a:r>
            <a:endParaRPr lang="fr-FR" sz="4000" b="1" dirty="0" smtClean="0"/>
          </a:p>
          <a:p>
            <a:r>
              <a:rPr lang="fr-FR" sz="4000" b="1" dirty="0" err="1" smtClean="0"/>
              <a:t>Céftazidime</a:t>
            </a:r>
            <a:r>
              <a:rPr lang="fr-FR" sz="4000" b="1" dirty="0" smtClean="0"/>
              <a:t>       </a:t>
            </a:r>
            <a:r>
              <a:rPr lang="fr-FR" sz="4000" b="1" dirty="0" err="1" smtClean="0"/>
              <a:t>pseudomonas</a:t>
            </a:r>
            <a:endParaRPr lang="fr-FR" sz="4000" b="1" dirty="0" smtClean="0"/>
          </a:p>
          <a:p>
            <a:pPr>
              <a:buNone/>
            </a:pPr>
            <a:r>
              <a:rPr lang="fr-FR" sz="4000" b="1" dirty="0" smtClean="0"/>
              <a:t>Diffusion LCR++</a:t>
            </a:r>
          </a:p>
          <a:p>
            <a:pPr>
              <a:buNone/>
            </a:pPr>
            <a:endParaRPr lang="fr-F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INDICATIONS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/>
              <a:t>BGN  septicémies</a:t>
            </a:r>
          </a:p>
          <a:p>
            <a:r>
              <a:rPr lang="fr-FR" sz="3600" b="1" dirty="0" smtClean="0"/>
              <a:t>          méningites</a:t>
            </a:r>
          </a:p>
          <a:p>
            <a:r>
              <a:rPr lang="fr-FR" sz="3600" b="1" dirty="0" smtClean="0"/>
              <a:t>          endocardites</a:t>
            </a:r>
          </a:p>
          <a:p>
            <a:r>
              <a:rPr lang="fr-FR" sz="3600" b="1" dirty="0" smtClean="0"/>
              <a:t>Staphylocoque(-)</a:t>
            </a:r>
          </a:p>
          <a:p>
            <a:pPr>
              <a:buNone/>
            </a:pPr>
            <a:r>
              <a:rPr lang="fr-FR" sz="3600" b="1" dirty="0" smtClean="0"/>
              <a:t>   Sauf: </a:t>
            </a:r>
            <a:r>
              <a:rPr lang="fr-FR" sz="3600" b="1" dirty="0" err="1" smtClean="0"/>
              <a:t>céfotaxime</a:t>
            </a:r>
            <a:r>
              <a:rPr lang="fr-FR" sz="3600" b="1" dirty="0" smtClean="0"/>
              <a:t> + </a:t>
            </a:r>
            <a:r>
              <a:rPr lang="fr-FR" sz="3600" b="1" dirty="0" err="1" smtClean="0"/>
              <a:t>fosfomycine</a:t>
            </a:r>
            <a:endParaRPr lang="fr-FR" sz="3600" b="1" dirty="0" smtClean="0"/>
          </a:p>
          <a:p>
            <a:r>
              <a:rPr lang="fr-FR" sz="3600" b="1" dirty="0" smtClean="0"/>
              <a:t>Neutropénies</a:t>
            </a:r>
          </a:p>
          <a:p>
            <a:r>
              <a:rPr lang="fr-FR" sz="3600" b="1" dirty="0" smtClean="0"/>
              <a:t>Prophylaxie en chirurgie digestive en association avec le </a:t>
            </a:r>
            <a:r>
              <a:rPr lang="fr-FR" sz="3600" b="1" dirty="0" err="1" smtClean="0"/>
              <a:t>métronidazole</a:t>
            </a:r>
            <a:endParaRPr lang="fr-FR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INCIDENTS-ACCIDENTS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fr-FR" b="1" dirty="0" smtClean="0"/>
              <a:t>Tolérance locale</a:t>
            </a:r>
          </a:p>
          <a:p>
            <a:r>
              <a:rPr lang="fr-FR" b="1" dirty="0" err="1" smtClean="0"/>
              <a:t>Véinites</a:t>
            </a:r>
            <a:endParaRPr lang="fr-FR" b="1" dirty="0" smtClean="0"/>
          </a:p>
          <a:p>
            <a:r>
              <a:rPr lang="fr-FR" b="1" dirty="0" smtClean="0"/>
              <a:t>Thromboses</a:t>
            </a:r>
          </a:p>
          <a:p>
            <a:r>
              <a:rPr lang="fr-FR" b="1" dirty="0" smtClean="0"/>
              <a:t>Allergies</a:t>
            </a:r>
          </a:p>
          <a:p>
            <a:r>
              <a:rPr lang="fr-FR" b="1" dirty="0" smtClean="0"/>
              <a:t>Erythème-urticaire</a:t>
            </a:r>
          </a:p>
          <a:p>
            <a:r>
              <a:rPr lang="fr-FR" b="1" dirty="0" smtClean="0"/>
              <a:t>Choc anaphylactique  très rare</a:t>
            </a:r>
          </a:p>
          <a:p>
            <a:r>
              <a:rPr lang="fr-FR" b="1" dirty="0" smtClean="0"/>
              <a:t>Rénaux: Néphropathies tubulaires interstitielles</a:t>
            </a:r>
          </a:p>
          <a:p>
            <a:r>
              <a:rPr lang="fr-FR" b="1" dirty="0" smtClean="0"/>
              <a:t>C1G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fr-FR" b="1" dirty="0" smtClean="0"/>
              <a:t>Digestifs </a:t>
            </a:r>
          </a:p>
          <a:p>
            <a:r>
              <a:rPr lang="fr-FR" b="1" dirty="0" smtClean="0"/>
              <a:t>Diarrhée</a:t>
            </a:r>
          </a:p>
          <a:p>
            <a:r>
              <a:rPr lang="fr-FR" b="1" dirty="0" smtClean="0"/>
              <a:t>Colites pseudomembraneuse</a:t>
            </a:r>
          </a:p>
          <a:p>
            <a:r>
              <a:rPr lang="fr-FR" b="1" dirty="0" smtClean="0"/>
              <a:t>Cytolyse: C3G</a:t>
            </a:r>
          </a:p>
          <a:p>
            <a:r>
              <a:rPr lang="fr-FR" b="1" dirty="0" smtClean="0"/>
              <a:t>Hématologique</a:t>
            </a:r>
          </a:p>
          <a:p>
            <a:r>
              <a:rPr lang="fr-FR" b="1" dirty="0" smtClean="0"/>
              <a:t>Eosinophilie	</a:t>
            </a:r>
          </a:p>
          <a:p>
            <a:r>
              <a:rPr lang="fr-FR" b="1" dirty="0" smtClean="0"/>
              <a:t>Thrombopénies</a:t>
            </a:r>
          </a:p>
          <a:p>
            <a:r>
              <a:rPr lang="fr-FR" b="1" dirty="0" smtClean="0"/>
              <a:t>TP bas—C3G</a:t>
            </a:r>
          </a:p>
          <a:p>
            <a:r>
              <a:rPr lang="fr-FR" b="1" dirty="0" smtClean="0"/>
              <a:t>Autres    convulsions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AMINOSIDES</a:t>
            </a:r>
            <a:endParaRPr lang="fr-FR" sz="5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57192"/>
          </a:xfrm>
        </p:spPr>
        <p:txBody>
          <a:bodyPr>
            <a:noAutofit/>
          </a:bodyPr>
          <a:lstStyle/>
          <a:p>
            <a:r>
              <a:rPr lang="fr-FR" b="1" dirty="0" smtClean="0"/>
              <a:t>Streptomycine      </a:t>
            </a:r>
            <a:r>
              <a:rPr lang="fr-FR" b="1" dirty="0" err="1" smtClean="0"/>
              <a:t>Streptomycine</a:t>
            </a:r>
            <a:endParaRPr lang="fr-FR" b="1" dirty="0" smtClean="0"/>
          </a:p>
          <a:p>
            <a:r>
              <a:rPr lang="fr-FR" b="1" dirty="0" err="1" smtClean="0"/>
              <a:t>Kanamycine</a:t>
            </a:r>
            <a:r>
              <a:rPr lang="fr-FR" b="1" dirty="0" smtClean="0"/>
              <a:t>           </a:t>
            </a:r>
            <a:r>
              <a:rPr lang="fr-FR" b="1" dirty="0" err="1" smtClean="0"/>
              <a:t>Kamycine</a:t>
            </a:r>
            <a:endParaRPr lang="fr-FR" b="1" dirty="0" smtClean="0"/>
          </a:p>
          <a:p>
            <a:r>
              <a:rPr lang="fr-FR" b="1" dirty="0" smtClean="0"/>
              <a:t>Gentamicine          </a:t>
            </a:r>
            <a:r>
              <a:rPr lang="fr-FR" b="1" dirty="0" err="1" smtClean="0"/>
              <a:t>Gentalline</a:t>
            </a:r>
            <a:endParaRPr lang="fr-FR" b="1" dirty="0" smtClean="0"/>
          </a:p>
          <a:p>
            <a:r>
              <a:rPr lang="fr-FR" b="1" dirty="0" err="1" smtClean="0"/>
              <a:t>Tobramycine</a:t>
            </a:r>
            <a:r>
              <a:rPr lang="fr-FR" b="1" dirty="0" smtClean="0"/>
              <a:t>          </a:t>
            </a:r>
            <a:r>
              <a:rPr lang="fr-FR" b="1" dirty="0" err="1" smtClean="0"/>
              <a:t>Nebcine</a:t>
            </a:r>
            <a:endParaRPr lang="fr-FR" b="1" dirty="0" smtClean="0"/>
          </a:p>
          <a:p>
            <a:r>
              <a:rPr lang="fr-FR" b="1" dirty="0" err="1" smtClean="0"/>
              <a:t>Amikacine</a:t>
            </a:r>
            <a:r>
              <a:rPr lang="fr-FR" b="1" dirty="0" smtClean="0"/>
              <a:t>              </a:t>
            </a:r>
            <a:r>
              <a:rPr lang="fr-FR" b="1" dirty="0" err="1" smtClean="0"/>
              <a:t>Amiklin</a:t>
            </a:r>
            <a:endParaRPr lang="fr-FR" b="1" dirty="0" smtClean="0"/>
          </a:p>
          <a:p>
            <a:r>
              <a:rPr lang="fr-FR" b="1" dirty="0" err="1" smtClean="0"/>
              <a:t>Framycetine</a:t>
            </a:r>
            <a:r>
              <a:rPr lang="fr-FR" b="1" dirty="0" smtClean="0"/>
              <a:t>           </a:t>
            </a:r>
            <a:r>
              <a:rPr lang="fr-FR" b="1" dirty="0" err="1" smtClean="0"/>
              <a:t>Soframycine</a:t>
            </a:r>
            <a:endParaRPr lang="fr-FR" b="1" dirty="0" smtClean="0"/>
          </a:p>
          <a:p>
            <a:r>
              <a:rPr lang="fr-FR" b="1" dirty="0" err="1" smtClean="0"/>
              <a:t>Paromomycine</a:t>
            </a:r>
            <a:r>
              <a:rPr lang="fr-FR" b="1" dirty="0" smtClean="0"/>
              <a:t>      </a:t>
            </a:r>
            <a:r>
              <a:rPr lang="fr-FR" b="1" dirty="0" err="1" smtClean="0"/>
              <a:t>Humatin</a:t>
            </a:r>
            <a:endParaRPr lang="fr-FR" b="1" dirty="0" smtClean="0"/>
          </a:p>
          <a:p>
            <a:r>
              <a:rPr lang="fr-FR" b="1" dirty="0" err="1" smtClean="0"/>
              <a:t>Spectinomycine</a:t>
            </a:r>
            <a:r>
              <a:rPr lang="fr-FR" b="1" dirty="0" smtClean="0"/>
              <a:t>    </a:t>
            </a:r>
            <a:r>
              <a:rPr lang="fr-FR" b="1" dirty="0" err="1" smtClean="0"/>
              <a:t>Trobicine</a:t>
            </a:r>
            <a:endParaRPr lang="fr-FR" b="1" dirty="0" smtClean="0"/>
          </a:p>
          <a:p>
            <a:r>
              <a:rPr lang="fr-FR" b="1" dirty="0" err="1" smtClean="0"/>
              <a:t>Nétilmicine</a:t>
            </a:r>
            <a:r>
              <a:rPr lang="fr-FR" b="1" dirty="0" smtClean="0"/>
              <a:t>            </a:t>
            </a:r>
            <a:r>
              <a:rPr lang="fr-FR" b="1" dirty="0" err="1" smtClean="0"/>
              <a:t>Netromicine</a:t>
            </a:r>
            <a:endParaRPr lang="fr-F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AMINOSIDES</a:t>
            </a:r>
            <a:endParaRPr lang="fr-FR" sz="5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/>
              <a:t>Spectre: BGN, </a:t>
            </a:r>
            <a:r>
              <a:rPr lang="fr-FR" sz="3600" b="1" dirty="0" err="1" smtClean="0"/>
              <a:t>cocci</a:t>
            </a:r>
            <a:r>
              <a:rPr lang="fr-FR" sz="3600" b="1" dirty="0" smtClean="0"/>
              <a:t> G(+), BK</a:t>
            </a:r>
          </a:p>
          <a:p>
            <a:r>
              <a:rPr lang="fr-FR" sz="3600" b="1" dirty="0" smtClean="0"/>
              <a:t>Diffusion: LCR (-), tissu adipeux(-)</a:t>
            </a:r>
          </a:p>
          <a:p>
            <a:pPr>
              <a:buNone/>
            </a:pPr>
            <a:r>
              <a:rPr lang="fr-FR" sz="4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Accidents :</a:t>
            </a:r>
            <a:r>
              <a:rPr lang="fr-FR" sz="3600" b="1" dirty="0" smtClean="0"/>
              <a:t> </a:t>
            </a:r>
          </a:p>
          <a:p>
            <a:r>
              <a:rPr lang="fr-FR" sz="3600" b="1" dirty="0" err="1" smtClean="0"/>
              <a:t>cochléovestibulaires</a:t>
            </a:r>
            <a:endParaRPr lang="fr-FR" sz="3600" b="1" dirty="0" smtClean="0"/>
          </a:p>
          <a:p>
            <a:r>
              <a:rPr lang="fr-FR" sz="3600" b="1" dirty="0" smtClean="0"/>
              <a:t>Rénale</a:t>
            </a:r>
          </a:p>
          <a:p>
            <a:r>
              <a:rPr lang="fr-FR" sz="3600" b="1" dirty="0" smtClean="0"/>
              <a:t>Action curarisante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AMINOSIDES</a:t>
            </a:r>
            <a:endParaRPr lang="fr-FR" sz="5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3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Indications:</a:t>
            </a:r>
          </a:p>
          <a:p>
            <a:r>
              <a:rPr lang="fr-FR" b="1" dirty="0" smtClean="0"/>
              <a:t>TBC</a:t>
            </a:r>
          </a:p>
          <a:p>
            <a:r>
              <a:rPr lang="fr-FR" b="1" dirty="0" smtClean="0"/>
              <a:t>Association : Brucellose, </a:t>
            </a:r>
            <a:r>
              <a:rPr lang="fr-FR" b="1" dirty="0" err="1" smtClean="0"/>
              <a:t>Yersinioses</a:t>
            </a:r>
            <a:endParaRPr lang="fr-FR" b="1" dirty="0" smtClean="0"/>
          </a:p>
          <a:p>
            <a:pPr>
              <a:buNone/>
            </a:pPr>
            <a:r>
              <a:rPr lang="fr-FR" sz="3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Contre indications:</a:t>
            </a:r>
          </a:p>
          <a:p>
            <a:r>
              <a:rPr lang="fr-FR" b="1" dirty="0" smtClean="0"/>
              <a:t>Femme enceinte</a:t>
            </a:r>
          </a:p>
          <a:p>
            <a:r>
              <a:rPr lang="fr-FR" b="1" dirty="0" smtClean="0"/>
              <a:t>Insuffisance rénale</a:t>
            </a:r>
          </a:p>
          <a:p>
            <a:r>
              <a:rPr lang="fr-FR" b="1" dirty="0" smtClean="0"/>
              <a:t>Vieillard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PENAMES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35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PENI-DÉRIVÉS:</a:t>
            </a:r>
          </a:p>
          <a:p>
            <a:r>
              <a:rPr lang="fr-FR" b="1" dirty="0" err="1" smtClean="0"/>
              <a:t>Benzyl</a:t>
            </a:r>
            <a:r>
              <a:rPr lang="fr-FR" b="1" dirty="0" smtClean="0"/>
              <a:t> </a:t>
            </a:r>
            <a:r>
              <a:rPr lang="fr-FR" b="1" dirty="0" err="1"/>
              <a:t>penicilline</a:t>
            </a:r>
            <a:r>
              <a:rPr lang="fr-FR" b="1" dirty="0"/>
              <a:t> </a:t>
            </a:r>
            <a:r>
              <a:rPr lang="fr-FR" b="1" dirty="0" err="1"/>
              <a:t>peni</a:t>
            </a:r>
            <a:r>
              <a:rPr lang="fr-FR" b="1" dirty="0"/>
              <a:t> G</a:t>
            </a:r>
          </a:p>
          <a:p>
            <a:r>
              <a:rPr lang="fr-FR" b="1" dirty="0" err="1"/>
              <a:t>Benethamine</a:t>
            </a:r>
            <a:r>
              <a:rPr lang="fr-FR" b="1" dirty="0"/>
              <a:t> </a:t>
            </a:r>
            <a:r>
              <a:rPr lang="fr-FR" b="1" dirty="0" err="1"/>
              <a:t>benzyl</a:t>
            </a:r>
            <a:r>
              <a:rPr lang="fr-FR" b="1" dirty="0"/>
              <a:t> </a:t>
            </a:r>
            <a:r>
              <a:rPr lang="fr-FR" b="1" dirty="0" err="1"/>
              <a:t>peni</a:t>
            </a:r>
            <a:r>
              <a:rPr lang="fr-FR" b="1" dirty="0"/>
              <a:t> </a:t>
            </a:r>
            <a:r>
              <a:rPr lang="fr-FR" b="1" dirty="0" err="1"/>
              <a:t>B</a:t>
            </a:r>
            <a:r>
              <a:rPr lang="fr-FR" b="1" dirty="0" err="1" smtClean="0"/>
              <a:t>iclinocilline</a:t>
            </a:r>
            <a:endParaRPr lang="fr-FR" b="1" dirty="0"/>
          </a:p>
          <a:p>
            <a:r>
              <a:rPr lang="fr-FR" b="1" dirty="0" err="1"/>
              <a:t>Benzathine</a:t>
            </a:r>
            <a:r>
              <a:rPr lang="fr-FR" b="1" dirty="0"/>
              <a:t> </a:t>
            </a:r>
            <a:r>
              <a:rPr lang="fr-FR" b="1" dirty="0" err="1"/>
              <a:t>benzyl</a:t>
            </a:r>
            <a:r>
              <a:rPr lang="fr-FR" b="1" dirty="0"/>
              <a:t> </a:t>
            </a:r>
            <a:r>
              <a:rPr lang="fr-FR" b="1" dirty="0" err="1"/>
              <a:t>peni</a:t>
            </a:r>
            <a:r>
              <a:rPr lang="fr-FR" b="1" dirty="0"/>
              <a:t> </a:t>
            </a:r>
            <a:r>
              <a:rPr lang="fr-FR" b="1" dirty="0" err="1"/>
              <a:t>E</a:t>
            </a:r>
            <a:r>
              <a:rPr lang="fr-FR" b="1" dirty="0" err="1" smtClean="0"/>
              <a:t>xtencilline</a:t>
            </a:r>
            <a:endParaRPr lang="fr-FR" b="1" dirty="0"/>
          </a:p>
          <a:p>
            <a:r>
              <a:rPr lang="fr-FR" b="1" dirty="0" err="1"/>
              <a:t>Benzylpeni</a:t>
            </a:r>
            <a:r>
              <a:rPr lang="fr-FR" b="1" dirty="0"/>
              <a:t>+</a:t>
            </a:r>
            <a:r>
              <a:rPr lang="fr-FR" b="1" dirty="0" err="1"/>
              <a:t>procaine</a:t>
            </a:r>
            <a:r>
              <a:rPr lang="fr-FR" b="1" dirty="0"/>
              <a:t> </a:t>
            </a:r>
            <a:r>
              <a:rPr lang="fr-FR" b="1" dirty="0" err="1" smtClean="0"/>
              <a:t>bipenicilline</a:t>
            </a:r>
            <a:endParaRPr lang="fr-FR" b="1" dirty="0"/>
          </a:p>
          <a:p>
            <a:r>
              <a:rPr lang="fr-FR" b="1" dirty="0" err="1"/>
              <a:t>Phenoxymethyl</a:t>
            </a:r>
            <a:r>
              <a:rPr lang="fr-FR" b="1" dirty="0"/>
              <a:t> </a:t>
            </a:r>
            <a:r>
              <a:rPr lang="fr-FR" b="1" dirty="0" err="1"/>
              <a:t>P</a:t>
            </a:r>
            <a:r>
              <a:rPr lang="fr-FR" b="1" dirty="0" err="1" smtClean="0"/>
              <a:t>enicilline</a:t>
            </a:r>
            <a:r>
              <a:rPr lang="fr-FR" b="1" dirty="0" smtClean="0"/>
              <a:t> V </a:t>
            </a:r>
            <a:r>
              <a:rPr lang="fr-FR" b="1" dirty="0" err="1" smtClean="0"/>
              <a:t>ospen</a:t>
            </a:r>
            <a:r>
              <a:rPr lang="fr-FR" b="1" dirty="0" smtClean="0"/>
              <a:t> </a:t>
            </a:r>
            <a:r>
              <a:rPr lang="fr-FR" b="1" dirty="0" err="1"/>
              <a:t>O</a:t>
            </a:r>
            <a:r>
              <a:rPr lang="fr-FR" b="1" dirty="0" err="1" smtClean="0"/>
              <a:t>racilline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5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IZOXAZOLYL PENICILLINES M</a:t>
            </a:r>
            <a:r>
              <a:rPr lang="en-US" sz="3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fr-FR" sz="35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err="1"/>
              <a:t>Methicilline</a:t>
            </a:r>
            <a:r>
              <a:rPr lang="en-US" b="1" dirty="0"/>
              <a:t> </a:t>
            </a:r>
            <a:r>
              <a:rPr lang="en-US" b="1" dirty="0" err="1"/>
              <a:t>penistaph</a:t>
            </a:r>
            <a:endParaRPr lang="fr-FR" b="1" dirty="0"/>
          </a:p>
          <a:p>
            <a:r>
              <a:rPr lang="en-US" b="1" dirty="0" err="1"/>
              <a:t>Oxacilline</a:t>
            </a:r>
            <a:r>
              <a:rPr lang="en-US" b="1" dirty="0"/>
              <a:t> </a:t>
            </a:r>
            <a:r>
              <a:rPr lang="en-US" b="1" dirty="0" err="1"/>
              <a:t>bristopen</a:t>
            </a:r>
            <a:endParaRPr lang="fr-FR" b="1" dirty="0"/>
          </a:p>
          <a:p>
            <a:r>
              <a:rPr lang="en-US" b="1" dirty="0" err="1"/>
              <a:t>Cloxacilline</a:t>
            </a:r>
            <a:r>
              <a:rPr lang="en-US" b="1" dirty="0"/>
              <a:t> </a:t>
            </a:r>
            <a:r>
              <a:rPr lang="en-US" b="1" dirty="0" err="1"/>
              <a:t>cloxypen</a:t>
            </a:r>
            <a:endParaRPr lang="fr-FR" b="1" dirty="0"/>
          </a:p>
          <a:p>
            <a:r>
              <a:rPr lang="en-US" b="1" dirty="0" err="1"/>
              <a:t>Dicloxacilline</a:t>
            </a:r>
            <a:r>
              <a:rPr lang="en-US" b="1" dirty="0"/>
              <a:t> </a:t>
            </a:r>
            <a:r>
              <a:rPr lang="en-US" b="1" dirty="0" err="1"/>
              <a:t>diclocil</a:t>
            </a:r>
            <a:endParaRPr lang="fr-FR" b="1" dirty="0"/>
          </a:p>
          <a:p>
            <a:r>
              <a:rPr lang="en-US" b="1" dirty="0" err="1"/>
              <a:t>Aminopenicillines</a:t>
            </a:r>
            <a:r>
              <a:rPr lang="en-US" b="1" dirty="0"/>
              <a:t> A</a:t>
            </a:r>
            <a:endParaRPr lang="fr-FR" b="1" dirty="0"/>
          </a:p>
          <a:p>
            <a:r>
              <a:rPr lang="en-US" b="1" dirty="0" err="1"/>
              <a:t>Ampicilline</a:t>
            </a:r>
            <a:r>
              <a:rPr lang="en-US" b="1" dirty="0"/>
              <a:t> </a:t>
            </a:r>
            <a:r>
              <a:rPr lang="en-US" b="1" dirty="0" err="1"/>
              <a:t>totapen</a:t>
            </a:r>
            <a:endParaRPr lang="fr-FR" b="1" dirty="0"/>
          </a:p>
          <a:p>
            <a:r>
              <a:rPr lang="en-US" b="1" dirty="0" err="1"/>
              <a:t>Amoxicilline</a:t>
            </a:r>
            <a:r>
              <a:rPr lang="en-US" b="1" dirty="0"/>
              <a:t> </a:t>
            </a:r>
            <a:r>
              <a:rPr lang="en-US" b="1" dirty="0" err="1" smtClean="0"/>
              <a:t>amoxil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PENAMES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36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Aminopénicillines</a:t>
            </a:r>
            <a:r>
              <a:rPr lang="en-US" sz="3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fr-FR" sz="36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b="1" dirty="0" err="1"/>
              <a:t>Ampicilline</a:t>
            </a:r>
            <a:r>
              <a:rPr lang="en-US" sz="3000" b="1" dirty="0"/>
              <a:t> </a:t>
            </a:r>
            <a:r>
              <a:rPr lang="en-US" sz="3000" b="1" dirty="0" err="1"/>
              <a:t>totapen</a:t>
            </a:r>
            <a:endParaRPr lang="fr-FR" sz="3000" b="1" dirty="0"/>
          </a:p>
          <a:p>
            <a:r>
              <a:rPr lang="en-US" sz="3000" b="1" dirty="0" err="1"/>
              <a:t>Amoxicilline</a:t>
            </a:r>
            <a:r>
              <a:rPr lang="en-US" sz="3000" b="1" dirty="0"/>
              <a:t> </a:t>
            </a:r>
            <a:r>
              <a:rPr lang="en-US" sz="3000" b="1" dirty="0" err="1"/>
              <a:t>amoxil</a:t>
            </a:r>
            <a:endParaRPr lang="fr-FR" sz="3000" b="1" dirty="0"/>
          </a:p>
          <a:p>
            <a:pPr>
              <a:buNone/>
            </a:pPr>
            <a:endParaRPr lang="en-US" sz="36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36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6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Carboxypénicillines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b="1" dirty="0" err="1"/>
              <a:t>Carbenicilline</a:t>
            </a:r>
            <a:r>
              <a:rPr lang="en-US" sz="3000" b="1" dirty="0"/>
              <a:t> </a:t>
            </a:r>
            <a:r>
              <a:rPr lang="en-US" sz="3000" b="1" dirty="0" err="1"/>
              <a:t>pyopen</a:t>
            </a:r>
            <a:endParaRPr lang="fr-FR" sz="3000" b="1" dirty="0"/>
          </a:p>
          <a:p>
            <a:r>
              <a:rPr lang="en-US" sz="3000" b="1" dirty="0" err="1"/>
              <a:t>Ticarcilline</a:t>
            </a:r>
            <a:r>
              <a:rPr lang="en-US" sz="3000" b="1" dirty="0"/>
              <a:t> </a:t>
            </a:r>
            <a:r>
              <a:rPr lang="en-US" sz="3000" b="1" dirty="0" err="1"/>
              <a:t>ticarpen</a:t>
            </a:r>
            <a:endParaRPr lang="fr-FR" sz="3000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Uréidopénicillines</a:t>
            </a:r>
            <a:endParaRPr lang="fr-FR" sz="36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b="1" dirty="0" err="1"/>
              <a:t>Azlocilline</a:t>
            </a:r>
            <a:r>
              <a:rPr lang="en-US" sz="3000" b="1" dirty="0"/>
              <a:t> </a:t>
            </a:r>
            <a:r>
              <a:rPr lang="en-US" sz="3000" b="1" dirty="0" err="1"/>
              <a:t>securopen</a:t>
            </a:r>
            <a:endParaRPr lang="fr-FR" sz="3000" b="1" dirty="0"/>
          </a:p>
          <a:p>
            <a:r>
              <a:rPr lang="en-US" sz="3000" b="1" dirty="0" err="1"/>
              <a:t>Mezlocilline</a:t>
            </a:r>
            <a:r>
              <a:rPr lang="en-US" sz="3000" b="1" dirty="0"/>
              <a:t> </a:t>
            </a:r>
            <a:r>
              <a:rPr lang="en-US" sz="3000" b="1" dirty="0" err="1"/>
              <a:t>baypen</a:t>
            </a:r>
            <a:endParaRPr lang="fr-FR" sz="3000" b="1" dirty="0"/>
          </a:p>
          <a:p>
            <a:r>
              <a:rPr lang="en-US" sz="3000" b="1" dirty="0" err="1"/>
              <a:t>Piperacilline</a:t>
            </a:r>
            <a:r>
              <a:rPr lang="en-US" sz="3000" b="1" dirty="0"/>
              <a:t> </a:t>
            </a:r>
            <a:r>
              <a:rPr lang="en-US" sz="3000" b="1" dirty="0" err="1" smtClean="0"/>
              <a:t>piperilline</a:t>
            </a:r>
            <a:endParaRPr lang="fr-FR" sz="3000" b="1" dirty="0"/>
          </a:p>
          <a:p>
            <a:endParaRPr lang="en-US" sz="36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6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Amidinopénicillines</a:t>
            </a:r>
            <a:endParaRPr lang="fr-FR" sz="36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b="1" dirty="0" err="1"/>
              <a:t>Pivmecillinam</a:t>
            </a:r>
            <a:r>
              <a:rPr lang="en-US" sz="3000" b="1" dirty="0"/>
              <a:t> </a:t>
            </a:r>
            <a:r>
              <a:rPr lang="en-US" sz="3000" b="1" dirty="0" err="1"/>
              <a:t>selexid</a:t>
            </a:r>
            <a:endParaRPr lang="fr-FR" sz="3000" b="1" dirty="0"/>
          </a:p>
          <a:p>
            <a:endParaRPr lang="fr-FR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CARBAPENEMES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51090"/>
            <a:ext cx="8229600" cy="38241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CLAVAMES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 err="1"/>
              <a:t>Acide</a:t>
            </a:r>
            <a:r>
              <a:rPr lang="en-US" sz="3600" b="1" dirty="0"/>
              <a:t> </a:t>
            </a:r>
            <a:r>
              <a:rPr lang="en-US" sz="3600" b="1" dirty="0" err="1" smtClean="0"/>
              <a:t>clavulanique+Amoxicilline</a:t>
            </a:r>
            <a:r>
              <a:rPr lang="en-US" sz="3600" b="1" dirty="0" smtClean="0"/>
              <a:t>  </a:t>
            </a:r>
            <a:r>
              <a:rPr lang="en-US" sz="3600" b="1" dirty="0" err="1"/>
              <a:t>A</a:t>
            </a:r>
            <a:r>
              <a:rPr lang="en-US" sz="3600" b="1" dirty="0" err="1" smtClean="0"/>
              <a:t>ugmentin</a:t>
            </a:r>
            <a:endParaRPr lang="fr-FR" sz="3600" b="1" dirty="0"/>
          </a:p>
          <a:p>
            <a:r>
              <a:rPr lang="en-US" sz="3600" b="1" dirty="0" smtClean="0"/>
              <a:t>+</a:t>
            </a:r>
            <a:r>
              <a:rPr lang="en-US" sz="3600" b="1" dirty="0" err="1"/>
              <a:t>T</a:t>
            </a:r>
            <a:r>
              <a:rPr lang="en-US" sz="3600" b="1" dirty="0" err="1" smtClean="0"/>
              <a:t>icarcilline</a:t>
            </a:r>
            <a:r>
              <a:rPr lang="en-US" sz="3600" b="1" dirty="0" smtClean="0"/>
              <a:t>  </a:t>
            </a:r>
            <a:r>
              <a:rPr lang="en-US" sz="3600" b="1" dirty="0" err="1"/>
              <a:t>C</a:t>
            </a:r>
            <a:r>
              <a:rPr lang="en-US" sz="3600" b="1" dirty="0" err="1" smtClean="0"/>
              <a:t>laventin</a:t>
            </a:r>
            <a:endParaRPr lang="fr-FR" sz="3600" b="1" dirty="0"/>
          </a:p>
          <a:p>
            <a:r>
              <a:rPr lang="en-US" sz="3600" b="1" dirty="0" err="1"/>
              <a:t>Sulbactam</a:t>
            </a:r>
            <a:r>
              <a:rPr lang="en-US" sz="3600" b="1" dirty="0"/>
              <a:t> </a:t>
            </a:r>
            <a:r>
              <a:rPr lang="en-US" sz="3600" b="1" dirty="0" err="1"/>
              <a:t>B</a:t>
            </a:r>
            <a:r>
              <a:rPr lang="en-US" sz="3600" b="1" dirty="0" err="1" smtClean="0"/>
              <a:t>etamaze</a:t>
            </a:r>
            <a:endParaRPr lang="fr-FR" sz="3600" b="1" dirty="0"/>
          </a:p>
          <a:p>
            <a:r>
              <a:rPr lang="en-US" sz="3600" b="1" dirty="0" err="1" smtClean="0"/>
              <a:t>Tazobactam</a:t>
            </a:r>
            <a:endParaRPr lang="fr-FR" sz="3600" b="1" dirty="0"/>
          </a:p>
          <a:p>
            <a:r>
              <a:rPr lang="en-US" sz="3600" b="1" dirty="0" smtClean="0"/>
              <a:t>+</a:t>
            </a:r>
            <a:r>
              <a:rPr lang="en-US" sz="3600" b="1" dirty="0" err="1" smtClean="0"/>
              <a:t>Piperacilline</a:t>
            </a:r>
            <a:r>
              <a:rPr lang="en-US" sz="3600" b="1" dirty="0" smtClean="0"/>
              <a:t>  </a:t>
            </a:r>
            <a:r>
              <a:rPr lang="en-US" sz="3600" b="1" dirty="0" err="1"/>
              <a:t>T</a:t>
            </a:r>
            <a:r>
              <a:rPr lang="en-US" sz="3600" b="1" dirty="0" err="1" smtClean="0"/>
              <a:t>azocilline</a:t>
            </a:r>
            <a:endParaRPr lang="fr-FR" sz="3600" b="1" dirty="0"/>
          </a:p>
          <a:p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PENICILLINE G DERIVES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3600" b="1" dirty="0" smtClean="0"/>
              <a:t>Pénicilline </a:t>
            </a:r>
            <a:r>
              <a:rPr lang="fr-FR" sz="3600" b="1" dirty="0"/>
              <a:t>G : naturelle</a:t>
            </a:r>
          </a:p>
          <a:p>
            <a:pPr>
              <a:buNone/>
            </a:pPr>
            <a:r>
              <a:rPr lang="fr-FR" sz="3600" b="1" dirty="0"/>
              <a:t>Forme sodique 1,7 </a:t>
            </a:r>
            <a:r>
              <a:rPr lang="fr-FR" sz="3600" b="1" dirty="0" err="1"/>
              <a:t>meq</a:t>
            </a:r>
            <a:r>
              <a:rPr lang="fr-FR" sz="3600" b="1" dirty="0"/>
              <a:t>/1m</a:t>
            </a:r>
          </a:p>
          <a:p>
            <a:pPr>
              <a:buNone/>
            </a:pPr>
            <a:r>
              <a:rPr lang="fr-FR" sz="3600" b="1" dirty="0"/>
              <a:t>Forme potassique 1,6meq/1m</a:t>
            </a:r>
          </a:p>
          <a:p>
            <a:pPr>
              <a:buNone/>
            </a:pPr>
            <a:r>
              <a:rPr lang="fr-FR" sz="3600" b="1" dirty="0"/>
              <a:t>Flacons 1M-5M : 500000 IM, IV</a:t>
            </a:r>
          </a:p>
          <a:p>
            <a:pPr>
              <a:buNone/>
            </a:pPr>
            <a:r>
              <a:rPr lang="fr-FR" sz="3600" b="1" dirty="0"/>
              <a:t>½ vie : 0,5H</a:t>
            </a:r>
          </a:p>
          <a:p>
            <a:pPr>
              <a:buNone/>
            </a:pPr>
            <a:r>
              <a:rPr lang="fr-FR" sz="3600" b="1" dirty="0"/>
              <a:t>Liaison </a:t>
            </a:r>
            <a:r>
              <a:rPr lang="fr-FR" sz="3600" b="1" dirty="0" smtClean="0"/>
              <a:t>protéique </a:t>
            </a:r>
            <a:r>
              <a:rPr lang="fr-FR" sz="3600" b="1" dirty="0"/>
              <a:t>40-65%</a:t>
            </a:r>
          </a:p>
          <a:p>
            <a:pPr>
              <a:buNone/>
            </a:pPr>
            <a:r>
              <a:rPr lang="fr-FR" sz="3600" b="1" dirty="0"/>
              <a:t>Diffusion LCR++</a:t>
            </a:r>
          </a:p>
          <a:p>
            <a:pPr>
              <a:buNone/>
            </a:pPr>
            <a:r>
              <a:rPr lang="fr-FR" sz="3600" b="1" dirty="0" smtClean="0"/>
              <a:t>Excrétion </a:t>
            </a:r>
            <a:r>
              <a:rPr lang="fr-FR" sz="3600" b="1" dirty="0"/>
              <a:t>urinaire  60-90%</a:t>
            </a:r>
          </a:p>
          <a:p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PENICILLINE G DERIVES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300" b="1" dirty="0" err="1"/>
              <a:t>Extencilline</a:t>
            </a:r>
            <a:r>
              <a:rPr lang="fr-FR" sz="3300" b="1" dirty="0"/>
              <a:t>  600000 </a:t>
            </a:r>
            <a:r>
              <a:rPr lang="fr-FR" sz="3300" b="1" dirty="0" smtClean="0"/>
              <a:t>IM  1,2 </a:t>
            </a:r>
            <a:r>
              <a:rPr lang="fr-FR" sz="3300" b="1" dirty="0"/>
              <a:t>M    15j</a:t>
            </a:r>
          </a:p>
          <a:p>
            <a:pPr>
              <a:buNone/>
            </a:pPr>
            <a:r>
              <a:rPr lang="fr-FR" sz="3300" b="1" dirty="0" smtClean="0"/>
              <a:t>                                                 2,4 M    21J</a:t>
            </a:r>
            <a:endParaRPr lang="fr-FR" sz="3300" b="1" dirty="0"/>
          </a:p>
          <a:p>
            <a:r>
              <a:rPr lang="fr-FR" sz="3300" b="1" dirty="0" err="1" smtClean="0"/>
              <a:t>Bipeniclline</a:t>
            </a:r>
            <a:r>
              <a:rPr lang="fr-FR" sz="3300" b="1" dirty="0" smtClean="0"/>
              <a:t>  500000 </a:t>
            </a:r>
            <a:r>
              <a:rPr lang="fr-FR" sz="3300" b="1" dirty="0"/>
              <a:t>IM</a:t>
            </a:r>
          </a:p>
          <a:p>
            <a:r>
              <a:rPr lang="en-US" sz="3300" b="1" dirty="0" err="1" smtClean="0"/>
              <a:t>Biclinocilline</a:t>
            </a:r>
            <a:r>
              <a:rPr lang="en-US" sz="3300" b="1" dirty="0" smtClean="0"/>
              <a:t> 1M  (24H     48H)</a:t>
            </a:r>
            <a:endParaRPr lang="fr-FR" sz="3300" b="1" dirty="0"/>
          </a:p>
          <a:p>
            <a:r>
              <a:rPr lang="en-US" sz="3300" b="1" dirty="0" err="1" smtClean="0"/>
              <a:t>Penicilline</a:t>
            </a:r>
            <a:r>
              <a:rPr lang="en-US" sz="3300" b="1" dirty="0" smtClean="0"/>
              <a:t> V </a:t>
            </a:r>
            <a:r>
              <a:rPr lang="en-US" sz="3300" b="1" dirty="0"/>
              <a:t>cp 1M </a:t>
            </a:r>
            <a:r>
              <a:rPr lang="fr-FR" sz="3300" b="1" dirty="0" smtClean="0"/>
              <a:t>, Sirop   6M, </a:t>
            </a:r>
            <a:r>
              <a:rPr lang="en-US" sz="3300" b="1" dirty="0" err="1" smtClean="0"/>
              <a:t>Sirop</a:t>
            </a:r>
            <a:r>
              <a:rPr lang="en-US" sz="3300" b="1" dirty="0" smtClean="0"/>
              <a:t>  </a:t>
            </a:r>
            <a:r>
              <a:rPr lang="en-US" sz="3300" b="1" dirty="0"/>
              <a:t>250000</a:t>
            </a:r>
            <a:endParaRPr lang="fr-FR" sz="3300" b="1" dirty="0"/>
          </a:p>
          <a:p>
            <a:r>
              <a:rPr lang="fr-FR" sz="3300" b="1" dirty="0"/>
              <a:t>Stable à PH acide</a:t>
            </a:r>
          </a:p>
          <a:p>
            <a:r>
              <a:rPr lang="fr-FR" sz="3300" b="1" dirty="0"/>
              <a:t>4CP/J</a:t>
            </a:r>
          </a:p>
          <a:p>
            <a:r>
              <a:rPr lang="en-US" sz="3300" b="1" dirty="0" err="1"/>
              <a:t>Peni</a:t>
            </a:r>
            <a:r>
              <a:rPr lang="en-US" sz="3300" b="1" dirty="0"/>
              <a:t> G  </a:t>
            </a:r>
            <a:r>
              <a:rPr lang="en-US" sz="3300" b="1" dirty="0" smtClean="0"/>
              <a:t>100000-300000u/kg/j</a:t>
            </a:r>
            <a:endParaRPr lang="fr-FR" sz="33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PENICILLINE</a:t>
            </a:r>
            <a:endParaRPr lang="fr-FR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err="1"/>
              <a:t>Oxacilline</a:t>
            </a:r>
            <a:r>
              <a:rPr lang="en-US" sz="2800" b="1" dirty="0"/>
              <a:t> flacons 1g      cp250</a:t>
            </a:r>
            <a:endParaRPr lang="fr-FR" sz="2800" b="1" dirty="0"/>
          </a:p>
          <a:p>
            <a:pPr>
              <a:buNone/>
            </a:pPr>
            <a:r>
              <a:rPr lang="en-US" sz="2800" b="1" dirty="0" smtClean="0"/>
              <a:t>                                   </a:t>
            </a:r>
            <a:r>
              <a:rPr lang="en-US" sz="2800" b="1" dirty="0"/>
              <a:t>0,5g      500</a:t>
            </a:r>
            <a:endParaRPr lang="fr-FR" sz="2800" b="1" dirty="0"/>
          </a:p>
          <a:p>
            <a:r>
              <a:rPr lang="en-US" sz="2800" b="1" dirty="0"/>
              <a:t>100-200mg/kg/j    0,250g   </a:t>
            </a:r>
            <a:r>
              <a:rPr lang="en-US" sz="2800" b="1" dirty="0" err="1"/>
              <a:t>sirop</a:t>
            </a:r>
            <a:endParaRPr lang="fr-FR" sz="2800" b="1" dirty="0"/>
          </a:p>
          <a:p>
            <a:r>
              <a:rPr lang="fr-FR" sz="2800" b="1" dirty="0"/>
              <a:t>Ampicilline  flacon  1g    cp250</a:t>
            </a:r>
          </a:p>
          <a:p>
            <a:r>
              <a:rPr lang="fr-FR" sz="2800" b="1" dirty="0"/>
              <a:t>                                  0,5g     500</a:t>
            </a:r>
          </a:p>
          <a:p>
            <a:r>
              <a:rPr lang="en-US" sz="2800" b="1" dirty="0"/>
              <a:t>100-200mg/kg/j        0,250g   </a:t>
            </a:r>
            <a:r>
              <a:rPr lang="en-US" sz="2800" b="1" dirty="0" err="1"/>
              <a:t>sirop</a:t>
            </a:r>
            <a:endParaRPr lang="fr-FR" sz="2800" b="1" dirty="0"/>
          </a:p>
          <a:p>
            <a:r>
              <a:rPr lang="en-US" sz="2800" b="1" dirty="0" err="1"/>
              <a:t>Amoxicilline</a:t>
            </a:r>
            <a:r>
              <a:rPr lang="en-US" sz="2800" b="1" dirty="0"/>
              <a:t>   flacons  1g    cp250</a:t>
            </a:r>
            <a:endParaRPr lang="fr-FR" sz="2800" b="1" dirty="0"/>
          </a:p>
          <a:p>
            <a:pPr>
              <a:buNone/>
            </a:pPr>
            <a:r>
              <a:rPr lang="en-US" sz="2800" b="1" dirty="0" smtClean="0"/>
              <a:t>                                          </a:t>
            </a:r>
            <a:r>
              <a:rPr lang="en-US" sz="2800" b="1" dirty="0"/>
              <a:t>0,5g     1g</a:t>
            </a:r>
            <a:endParaRPr lang="fr-FR" sz="2800" b="1" dirty="0"/>
          </a:p>
          <a:p>
            <a:r>
              <a:rPr lang="en-US" sz="2800" b="1" dirty="0"/>
              <a:t>100-200mg/kg/j       </a:t>
            </a:r>
            <a:r>
              <a:rPr lang="en-US" sz="2800" b="1" dirty="0" smtClean="0"/>
              <a:t> </a:t>
            </a:r>
            <a:r>
              <a:rPr lang="en-US" sz="2800" b="1" dirty="0"/>
              <a:t>0,250    </a:t>
            </a:r>
            <a:r>
              <a:rPr lang="en-US" sz="2800" b="1" dirty="0" smtClean="0"/>
              <a:t>500</a:t>
            </a:r>
            <a:endParaRPr lang="fr-FR" sz="2800" b="1" dirty="0" smtClean="0"/>
          </a:p>
          <a:p>
            <a:pPr>
              <a:buNone/>
            </a:pPr>
            <a:r>
              <a:rPr lang="en-US" sz="2800" b="1" dirty="0" smtClean="0"/>
              <a:t>                                          </a:t>
            </a:r>
            <a:r>
              <a:rPr lang="en-US" sz="2800" b="1" dirty="0" err="1" smtClean="0"/>
              <a:t>Sirop</a:t>
            </a:r>
            <a:endParaRPr lang="fr-FR" sz="2800" b="1" dirty="0" smtClean="0"/>
          </a:p>
          <a:p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220</TotalTime>
  <Words>547</Words>
  <Application>Microsoft Office PowerPoint</Application>
  <PresentationFormat>Affichage à l'écran (4:3)</PresentationFormat>
  <Paragraphs>235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Thème Office</vt:lpstr>
      <vt:lpstr>ANTIBIOTIQUE 2</vt:lpstr>
      <vt:lpstr>Présentation PowerPoint</vt:lpstr>
      <vt:lpstr>PENAMES</vt:lpstr>
      <vt:lpstr>PENAMES</vt:lpstr>
      <vt:lpstr>CARBAPENEMES</vt:lpstr>
      <vt:lpstr>CLAVAMES</vt:lpstr>
      <vt:lpstr>PENICILLINE G DERIVES</vt:lpstr>
      <vt:lpstr>PENICILLINE G DERIVES</vt:lpstr>
      <vt:lpstr>PENICILLINE</vt:lpstr>
      <vt:lpstr>PENICILLINE</vt:lpstr>
      <vt:lpstr>INDICATION</vt:lpstr>
      <vt:lpstr>INDICATION</vt:lpstr>
      <vt:lpstr>ACCIDENTS</vt:lpstr>
      <vt:lpstr>ACCIDENTS</vt:lpstr>
      <vt:lpstr>CEPHALOSPORINES</vt:lpstr>
      <vt:lpstr>CEPHALOSPORINES</vt:lpstr>
      <vt:lpstr>CEPHALOSPORINES</vt:lpstr>
      <vt:lpstr>CEPHALOSPORINES</vt:lpstr>
      <vt:lpstr>CEPHALOSPORINES</vt:lpstr>
      <vt:lpstr>C1G</vt:lpstr>
      <vt:lpstr>C2G</vt:lpstr>
      <vt:lpstr>INDICATIONS C1G ET C2G</vt:lpstr>
      <vt:lpstr>C3G</vt:lpstr>
      <vt:lpstr>C3G</vt:lpstr>
      <vt:lpstr>INDICATIONS</vt:lpstr>
      <vt:lpstr>INCIDENTS-ACCIDENTS</vt:lpstr>
      <vt:lpstr>AMINOSIDES</vt:lpstr>
      <vt:lpstr>AMINOSIDES</vt:lpstr>
      <vt:lpstr>AMINOSIDES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DARSOUNI DALEL</dc:creator>
  <cp:lastModifiedBy>Infectieux</cp:lastModifiedBy>
  <cp:revision>37</cp:revision>
  <dcterms:created xsi:type="dcterms:W3CDTF">2011-01-05T19:43:32Z</dcterms:created>
  <dcterms:modified xsi:type="dcterms:W3CDTF">2018-09-16T11:14:59Z</dcterms:modified>
</cp:coreProperties>
</file>