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2" r:id="rId3"/>
    <p:sldId id="258" r:id="rId4"/>
    <p:sldId id="259" r:id="rId5"/>
    <p:sldId id="260" r:id="rId6"/>
    <p:sldId id="281" r:id="rId7"/>
    <p:sldId id="261" r:id="rId8"/>
    <p:sldId id="262" r:id="rId9"/>
    <p:sldId id="263" r:id="rId10"/>
    <p:sldId id="264" r:id="rId11"/>
    <p:sldId id="265" r:id="rId12"/>
    <p:sldId id="280"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E70728A-95B2-4132-BEA2-5B3D2CC3328B}"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A8D320-EE28-448C-A404-38D0AE227E8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0728A-95B2-4132-BEA2-5B3D2CC3328B}" type="datetimeFigureOut">
              <a:rPr lang="fr-FR" smtClean="0"/>
              <a:pPr/>
              <a:t>20/04/2020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8D320-EE28-448C-A404-38D0AE227E8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57166"/>
            <a:ext cx="8715436" cy="4647426"/>
          </a:xfrm>
          <a:prstGeom prst="rect">
            <a:avLst/>
          </a:prstGeom>
          <a:noFill/>
        </p:spPr>
        <p:txBody>
          <a:bodyPr wrap="square" rtlCol="0">
            <a:spAutoFit/>
          </a:bodyPr>
          <a:lstStyle/>
          <a:p>
            <a:pPr rtl="1"/>
            <a:r>
              <a:rPr lang="fr-FR" sz="3200" b="1" dirty="0" smtClean="0">
                <a:solidFill>
                  <a:srgbClr val="C00000"/>
                </a:solidFill>
                <a:effectLst>
                  <a:outerShdw blurRad="38100" dist="38100" dir="2700000" algn="tl">
                    <a:srgbClr val="000000">
                      <a:alpha val="43137"/>
                    </a:srgbClr>
                  </a:outerShdw>
                </a:effectLst>
              </a:rPr>
              <a:t> </a:t>
            </a:r>
          </a:p>
          <a:p>
            <a:pPr rtl="1"/>
            <a:endParaRPr lang="fr-FR" sz="3200" b="1" dirty="0" smtClean="0">
              <a:solidFill>
                <a:srgbClr val="C00000"/>
              </a:solidFill>
              <a:effectLst>
                <a:outerShdw blurRad="38100" dist="38100" dir="2700000" algn="tl">
                  <a:srgbClr val="000000">
                    <a:alpha val="43137"/>
                  </a:srgbClr>
                </a:outerShdw>
              </a:effectLst>
            </a:endParaRPr>
          </a:p>
          <a:p>
            <a:pPr rtl="1"/>
            <a:r>
              <a:rPr lang="fr-FR" sz="3200" b="1" smtClean="0">
                <a:solidFill>
                  <a:srgbClr val="C00000"/>
                </a:solidFill>
                <a:effectLst>
                  <a:outerShdw blurRad="38100" dist="38100" dir="2700000" algn="tl">
                    <a:srgbClr val="000000">
                      <a:alpha val="43137"/>
                    </a:srgbClr>
                  </a:outerShdw>
                </a:effectLst>
              </a:rPr>
              <a:t>     C</a:t>
            </a:r>
            <a:r>
              <a:rPr lang="fr-FR" sz="3600" b="1" smtClean="0">
                <a:solidFill>
                  <a:srgbClr val="C00000"/>
                </a:solidFill>
                <a:effectLst>
                  <a:outerShdw blurRad="38100" dist="38100" dir="2700000" algn="tl">
                    <a:srgbClr val="000000">
                      <a:alpha val="43137"/>
                    </a:srgbClr>
                  </a:outerShdw>
                </a:effectLst>
              </a:rPr>
              <a:t>roissance </a:t>
            </a:r>
            <a:r>
              <a:rPr lang="fr-FR" sz="3600" b="1" dirty="0">
                <a:solidFill>
                  <a:srgbClr val="C00000"/>
                </a:solidFill>
                <a:effectLst>
                  <a:outerShdw blurRad="38100" dist="38100" dir="2700000" algn="tl">
                    <a:srgbClr val="000000">
                      <a:alpha val="43137"/>
                    </a:srgbClr>
                  </a:outerShdw>
                </a:effectLst>
              </a:rPr>
              <a:t>des dépenses de santé et les </a:t>
            </a:r>
            <a:r>
              <a:rPr lang="fr-FR" sz="3600" b="1" dirty="0" smtClean="0">
                <a:solidFill>
                  <a:srgbClr val="C00000"/>
                </a:solidFill>
                <a:effectLst>
                  <a:outerShdw blurRad="38100" dist="38100" dir="2700000" algn="tl">
                    <a:srgbClr val="000000">
                      <a:alpha val="43137"/>
                    </a:srgbClr>
                  </a:outerShdw>
                </a:effectLst>
              </a:rPr>
              <a:t>   </a:t>
            </a:r>
          </a:p>
          <a:p>
            <a:pPr rtl="1"/>
            <a:r>
              <a:rPr lang="fr-FR" sz="3600" b="1" dirty="0" smtClean="0">
                <a:solidFill>
                  <a:srgbClr val="C00000"/>
                </a:solidFill>
                <a:effectLst>
                  <a:outerShdw blurRad="38100" dist="38100" dir="2700000" algn="tl">
                    <a:srgbClr val="000000">
                      <a:alpha val="43137"/>
                    </a:srgbClr>
                  </a:outerShdw>
                </a:effectLst>
              </a:rPr>
              <a:t>     moyens </a:t>
            </a:r>
            <a:r>
              <a:rPr lang="fr-FR" sz="3600" b="1" dirty="0">
                <a:solidFill>
                  <a:srgbClr val="C00000"/>
                </a:solidFill>
                <a:effectLst>
                  <a:outerShdw blurRad="38100" dist="38100" dir="2700000" algn="tl">
                    <a:srgbClr val="000000">
                      <a:alpha val="43137"/>
                    </a:srgbClr>
                  </a:outerShdw>
                </a:effectLst>
              </a:rPr>
              <a:t>proposés pour </a:t>
            </a:r>
            <a:r>
              <a:rPr lang="fr-FR" sz="3600" b="1" dirty="0" smtClean="0">
                <a:solidFill>
                  <a:srgbClr val="C00000"/>
                </a:solidFill>
                <a:effectLst>
                  <a:outerShdw blurRad="38100" dist="38100" dir="2700000" algn="tl">
                    <a:srgbClr val="000000">
                      <a:alpha val="43137"/>
                    </a:srgbClr>
                  </a:outerShdw>
                </a:effectLst>
              </a:rPr>
              <a:t>les </a:t>
            </a:r>
            <a:r>
              <a:rPr lang="fr-FR" sz="3600" b="1" dirty="0">
                <a:solidFill>
                  <a:srgbClr val="C00000"/>
                </a:solidFill>
                <a:effectLst>
                  <a:outerShdw blurRad="38100" dist="38100" dir="2700000" algn="tl">
                    <a:srgbClr val="000000">
                      <a:alpha val="43137"/>
                    </a:srgbClr>
                  </a:outerShdw>
                </a:effectLst>
              </a:rPr>
              <a:t>maitriser  </a:t>
            </a:r>
            <a:endParaRPr lang="fr-FR" sz="3600" dirty="0">
              <a:solidFill>
                <a:srgbClr val="C00000"/>
              </a:solidFill>
              <a:effectLst>
                <a:outerShdw blurRad="38100" dist="38100" dir="2700000" algn="tl">
                  <a:srgbClr val="000000">
                    <a:alpha val="43137"/>
                  </a:srgbClr>
                </a:outerShdw>
              </a:effectLst>
            </a:endParaRPr>
          </a:p>
          <a:p>
            <a:pPr rtl="1"/>
            <a:r>
              <a:rPr lang="fr-FR" sz="3200" b="1" dirty="0"/>
              <a:t> </a:t>
            </a:r>
            <a:endParaRPr lang="fr-FR" sz="3200" dirty="0"/>
          </a:p>
          <a:p>
            <a:pPr rtl="1"/>
            <a:endParaRPr lang="fr-FR" sz="3200" dirty="0" smtClean="0"/>
          </a:p>
          <a:p>
            <a:pPr rtl="1"/>
            <a:r>
              <a:rPr lang="fr-FR" sz="3200" dirty="0" smtClean="0"/>
              <a:t>         </a:t>
            </a:r>
            <a:r>
              <a:rPr lang="fr-FR" sz="3200" b="1" dirty="0" smtClean="0"/>
              <a:t>Pr. Gharbi Med. / SEMEP CHU Annaba  </a:t>
            </a:r>
            <a:endParaRPr lang="fr-FR" sz="3200" b="1" dirty="0"/>
          </a:p>
          <a:p>
            <a:pPr algn="just"/>
            <a:r>
              <a:rPr lang="fr-FR" sz="3200" b="1" dirty="0"/>
              <a:t> </a:t>
            </a:r>
            <a:endParaRPr lang="fr-FR" sz="3200" dirty="0"/>
          </a:p>
          <a:p>
            <a:endParaRPr lang="fr-F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214290"/>
            <a:ext cx="8501122" cy="6878806"/>
          </a:xfrm>
          <a:prstGeom prst="rect">
            <a:avLst/>
          </a:prstGeom>
          <a:noFill/>
        </p:spPr>
        <p:txBody>
          <a:bodyPr wrap="square" rtlCol="0">
            <a:spAutoFit/>
          </a:bodyPr>
          <a:lstStyle/>
          <a:p>
            <a:pPr algn="just"/>
            <a:r>
              <a:rPr lang="fr-FR" sz="3200" b="1" i="1" dirty="0">
                <a:solidFill>
                  <a:srgbClr val="C00000"/>
                </a:solidFill>
              </a:rPr>
              <a:t>2-4) Les facteurs socio – économiques </a:t>
            </a:r>
            <a:r>
              <a:rPr lang="fr-FR" sz="3200" b="1" i="1" dirty="0" smtClean="0">
                <a:solidFill>
                  <a:srgbClr val="C00000"/>
                </a:solidFill>
              </a:rPr>
              <a:t>:</a:t>
            </a:r>
          </a:p>
          <a:p>
            <a:pPr algn="just"/>
            <a:endParaRPr lang="fr-FR" sz="1400" dirty="0"/>
          </a:p>
          <a:p>
            <a:pPr algn="just"/>
            <a:r>
              <a:rPr lang="fr-FR" sz="3200" dirty="0"/>
              <a:t> </a:t>
            </a:r>
            <a:r>
              <a:rPr lang="fr-FR" sz="3200" b="1" dirty="0" smtClean="0">
                <a:solidFill>
                  <a:srgbClr val="C00000"/>
                </a:solidFill>
              </a:rPr>
              <a:t>a</a:t>
            </a:r>
            <a:r>
              <a:rPr lang="fr-FR" sz="3200" b="1" dirty="0">
                <a:solidFill>
                  <a:srgbClr val="C00000"/>
                </a:solidFill>
              </a:rPr>
              <a:t>) L'âge : </a:t>
            </a:r>
            <a:r>
              <a:rPr lang="fr-FR" sz="3200" dirty="0"/>
              <a:t>l'âge exerce  une influence très marqué sur le recours aux soins, les 1</a:t>
            </a:r>
            <a:r>
              <a:rPr lang="fr-FR" sz="3200" baseline="30000" dirty="0"/>
              <a:t>ères</a:t>
            </a:r>
            <a:r>
              <a:rPr lang="fr-FR" sz="3200" dirty="0"/>
              <a:t> et les dernières années de la vie sont celles de la plus grande vulnérabilité donc  de la plus grande consommation. </a:t>
            </a:r>
            <a:endParaRPr lang="fr-FR" sz="3200" dirty="0" smtClean="0"/>
          </a:p>
          <a:p>
            <a:pPr algn="just"/>
            <a:endParaRPr lang="fr-FR" sz="500" dirty="0"/>
          </a:p>
          <a:p>
            <a:pPr algn="just"/>
            <a:r>
              <a:rPr lang="fr-FR" sz="3200" dirty="0"/>
              <a:t> </a:t>
            </a:r>
            <a:r>
              <a:rPr lang="fr-FR" sz="3200" b="1" dirty="0" smtClean="0">
                <a:solidFill>
                  <a:srgbClr val="C00000"/>
                </a:solidFill>
              </a:rPr>
              <a:t>b</a:t>
            </a:r>
            <a:r>
              <a:rPr lang="fr-FR" sz="3200" b="1" dirty="0">
                <a:solidFill>
                  <a:srgbClr val="C00000"/>
                </a:solidFill>
              </a:rPr>
              <a:t>) Le sexe : </a:t>
            </a:r>
            <a:r>
              <a:rPr lang="fr-FR" sz="3200" dirty="0"/>
              <a:t>les femmes semblent se soigner davantage que les hommes à partir d'une quinzaine d'années et au delà de 75ans c’est le contraire. Le net accroissement des dépenses observé au début de la fécondité des femmes est dû aux postes de gynécologie et obstétrique.</a:t>
            </a:r>
          </a:p>
          <a:p>
            <a:pPr algn="just"/>
            <a:endParaRPr lang="fr-F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572560" cy="6001643"/>
          </a:xfrm>
          <a:prstGeom prst="rect">
            <a:avLst/>
          </a:prstGeom>
          <a:noFill/>
        </p:spPr>
        <p:txBody>
          <a:bodyPr wrap="square" rtlCol="0">
            <a:spAutoFit/>
          </a:bodyPr>
          <a:lstStyle/>
          <a:p>
            <a:pPr algn="just"/>
            <a:r>
              <a:rPr lang="fr-FR" sz="3200" b="1" dirty="0">
                <a:solidFill>
                  <a:srgbClr val="C00000"/>
                </a:solidFill>
              </a:rPr>
              <a:t>c) La catégorie socio – professionnelle : </a:t>
            </a:r>
            <a:r>
              <a:rPr lang="fr-FR" sz="3200" dirty="0"/>
              <a:t>les ouvriers et les artisans-commerçants consultent moins que les autres catégories socioprofessionnelles. Le revenu a une faible influence sur la consommation médicale. Nombreuses études montrent une très nette égalisation dans le recours aux soins. De même, la demande de soins est largement indépendante du prix que le patient doit en définitive payer pour obtenir ceux-ci.</a:t>
            </a:r>
          </a:p>
          <a:p>
            <a:r>
              <a:rPr lang="fr-FR" sz="3200" dirty="0"/>
              <a:t> </a:t>
            </a:r>
          </a:p>
          <a:p>
            <a:r>
              <a:rPr lang="fr-FR" sz="3200" dirty="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632311"/>
          </a:xfrm>
          <a:prstGeom prst="rect">
            <a:avLst/>
          </a:prstGeom>
          <a:noFill/>
        </p:spPr>
        <p:txBody>
          <a:bodyPr wrap="square" rtlCol="0">
            <a:spAutoFit/>
          </a:bodyPr>
          <a:lstStyle/>
          <a:p>
            <a:pPr algn="just"/>
            <a:r>
              <a:rPr lang="fr-FR" sz="3600" b="1" dirty="0" smtClean="0">
                <a:solidFill>
                  <a:srgbClr val="C00000"/>
                </a:solidFill>
              </a:rPr>
              <a:t>d) Le niveau d'instruction : </a:t>
            </a:r>
            <a:r>
              <a:rPr lang="fr-FR" sz="3600" dirty="0" smtClean="0"/>
              <a:t>la consommation médicale augmente avec l'instruction. Plus les individus sont instruits, plus ils sont sensibles aux anomalies de leur état de santé et moins ils hésitent à consulter, car ils seront capables de se protéger vers l'avenir et donc de comprendre l'importance de la prévention de la maladie. </a:t>
            </a:r>
          </a:p>
          <a:p>
            <a:pPr algn="just"/>
            <a:r>
              <a:rPr lang="fr-FR" sz="3600" dirty="0" smtClean="0"/>
              <a:t>( Controversé)</a:t>
            </a:r>
          </a:p>
          <a:p>
            <a:endParaRPr lang="fr-FR"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428604"/>
            <a:ext cx="8643998" cy="6001643"/>
          </a:xfrm>
          <a:prstGeom prst="rect">
            <a:avLst/>
          </a:prstGeom>
          <a:noFill/>
        </p:spPr>
        <p:txBody>
          <a:bodyPr wrap="square" rtlCol="0">
            <a:spAutoFit/>
          </a:bodyPr>
          <a:lstStyle/>
          <a:p>
            <a:pPr algn="just"/>
            <a:r>
              <a:rPr lang="fr-FR" sz="3200" b="1" dirty="0">
                <a:solidFill>
                  <a:srgbClr val="C00000"/>
                </a:solidFill>
              </a:rPr>
              <a:t>e) Région : </a:t>
            </a:r>
            <a:r>
              <a:rPr lang="fr-FR" sz="3200" dirty="0"/>
              <a:t>Les populations des villes consomment plus de soins que celles des campagnes. En règle générale la consommation décroît à mesure que la distance au producteur de soins augmente. </a:t>
            </a:r>
          </a:p>
          <a:p>
            <a:pPr algn="just"/>
            <a:r>
              <a:rPr lang="fr-FR" sz="3200" dirty="0"/>
              <a:t> </a:t>
            </a:r>
          </a:p>
          <a:p>
            <a:pPr algn="just"/>
            <a:r>
              <a:rPr lang="fr-FR" sz="3200" b="1" dirty="0">
                <a:solidFill>
                  <a:srgbClr val="C00000"/>
                </a:solidFill>
              </a:rPr>
              <a:t>f) Taille de la famille : </a:t>
            </a:r>
            <a:r>
              <a:rPr lang="fr-FR" sz="3200" dirty="0"/>
              <a:t>quand on considère la dépense par individu, les ménages de 1 à 2 personnes détiennent le plus haut % de grands consommations de soins, les familles très nombreuses consomment proportionnellement beaucoup</a:t>
            </a:r>
            <a:r>
              <a:rPr lang="fr-FR" sz="3200" b="1" dirty="0"/>
              <a:t> </a:t>
            </a:r>
            <a:r>
              <a:rPr lang="fr-FR" sz="3200" dirty="0"/>
              <a:t>moins.</a:t>
            </a:r>
          </a:p>
          <a:p>
            <a:pPr algn="just"/>
            <a:endParaRPr lang="fr-F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214290"/>
            <a:ext cx="9001156" cy="4524315"/>
          </a:xfrm>
          <a:prstGeom prst="rect">
            <a:avLst/>
          </a:prstGeom>
          <a:noFill/>
        </p:spPr>
        <p:txBody>
          <a:bodyPr wrap="square" rtlCol="0">
            <a:spAutoFit/>
          </a:bodyPr>
          <a:lstStyle/>
          <a:p>
            <a:endParaRPr lang="fr-FR" sz="3200" b="1" i="1" dirty="0" smtClean="0">
              <a:solidFill>
                <a:srgbClr val="C00000"/>
              </a:solidFill>
            </a:endParaRPr>
          </a:p>
          <a:p>
            <a:endParaRPr lang="fr-FR" sz="3200" b="1" i="1" dirty="0" smtClean="0">
              <a:solidFill>
                <a:srgbClr val="C00000"/>
              </a:solidFill>
            </a:endParaRPr>
          </a:p>
          <a:p>
            <a:r>
              <a:rPr lang="fr-FR" sz="3200" b="1" i="1" dirty="0" smtClean="0">
                <a:solidFill>
                  <a:srgbClr val="C00000"/>
                </a:solidFill>
              </a:rPr>
              <a:t>2-5</a:t>
            </a:r>
            <a:r>
              <a:rPr lang="fr-FR" sz="3200" b="1" i="1" dirty="0">
                <a:solidFill>
                  <a:srgbClr val="C00000"/>
                </a:solidFill>
              </a:rPr>
              <a:t>) Le financement collectif :</a:t>
            </a:r>
            <a:r>
              <a:rPr lang="fr-FR" sz="3200" dirty="0"/>
              <a:t> Plus on</a:t>
            </a:r>
            <a:r>
              <a:rPr lang="fr-FR" sz="3200" b="1" dirty="0"/>
              <a:t> </a:t>
            </a:r>
            <a:r>
              <a:rPr lang="fr-FR" sz="3200" dirty="0" smtClean="0"/>
              <a:t>protège, </a:t>
            </a:r>
            <a:r>
              <a:rPr lang="fr-FR" sz="3200" dirty="0"/>
              <a:t>plus on consomme des soins de santé. La relative gratuité des soins conduit à multiplier les demandes d'actes diagnostiques et thérapeutiques.</a:t>
            </a:r>
          </a:p>
          <a:p>
            <a:r>
              <a:rPr lang="fr-FR" sz="3200" dirty="0"/>
              <a:t> </a:t>
            </a:r>
            <a:r>
              <a:rPr lang="fr-FR" sz="3200" b="1" i="1" dirty="0" smtClean="0">
                <a:solidFill>
                  <a:srgbClr val="C00000"/>
                </a:solidFill>
              </a:rPr>
              <a:t>2-6</a:t>
            </a:r>
            <a:r>
              <a:rPr lang="fr-FR" sz="3200" b="1" i="1" dirty="0">
                <a:solidFill>
                  <a:srgbClr val="C00000"/>
                </a:solidFill>
              </a:rPr>
              <a:t>) L'influence des préférences individuelles sur </a:t>
            </a:r>
            <a:endParaRPr lang="fr-FR" sz="3200" b="1" i="1" dirty="0" smtClean="0">
              <a:solidFill>
                <a:srgbClr val="C00000"/>
              </a:solidFill>
            </a:endParaRPr>
          </a:p>
          <a:p>
            <a:r>
              <a:rPr lang="fr-FR" sz="3200" b="1" i="1" dirty="0">
                <a:solidFill>
                  <a:srgbClr val="C00000"/>
                </a:solidFill>
              </a:rPr>
              <a:t> </a:t>
            </a:r>
            <a:r>
              <a:rPr lang="fr-FR" sz="3200" b="1" i="1" dirty="0" smtClean="0">
                <a:solidFill>
                  <a:srgbClr val="C00000"/>
                </a:solidFill>
              </a:rPr>
              <a:t>        la </a:t>
            </a:r>
            <a:r>
              <a:rPr lang="fr-FR" sz="3200" b="1" i="1" dirty="0">
                <a:solidFill>
                  <a:srgbClr val="C00000"/>
                </a:solidFill>
              </a:rPr>
              <a:t>consommation médicale:</a:t>
            </a:r>
            <a:endParaRPr lang="fr-FR" sz="3200" i="1" dirty="0">
              <a:solidFill>
                <a:srgbClr val="C00000"/>
              </a:solidFill>
            </a:endParaRPr>
          </a:p>
          <a:p>
            <a:r>
              <a:rPr lang="fr-FR" sz="3200" b="1" dirty="0"/>
              <a:t> </a:t>
            </a:r>
            <a:endParaRPr lang="fr-F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642918"/>
            <a:ext cx="8358246" cy="4462760"/>
          </a:xfrm>
          <a:prstGeom prst="rect">
            <a:avLst/>
          </a:prstGeom>
          <a:noFill/>
        </p:spPr>
        <p:txBody>
          <a:bodyPr wrap="square" rtlCol="0">
            <a:spAutoFit/>
          </a:bodyPr>
          <a:lstStyle/>
          <a:p>
            <a:r>
              <a:rPr lang="fr-FR" sz="3600" b="1" dirty="0">
                <a:solidFill>
                  <a:srgbClr val="C00000"/>
                </a:solidFill>
              </a:rPr>
              <a:t>III- </a:t>
            </a:r>
            <a:r>
              <a:rPr lang="fr-FR" sz="3600" b="1" u="sng" dirty="0">
                <a:solidFill>
                  <a:srgbClr val="C00000"/>
                </a:solidFill>
              </a:rPr>
              <a:t>Les moyens proposés pour maitriser  les dépenses de santé</a:t>
            </a:r>
            <a:r>
              <a:rPr lang="fr-FR" sz="3600" b="1" dirty="0">
                <a:solidFill>
                  <a:srgbClr val="C00000"/>
                </a:solidFill>
              </a:rPr>
              <a:t> :</a:t>
            </a:r>
            <a:endParaRPr lang="fr-FR" sz="3600" dirty="0">
              <a:solidFill>
                <a:srgbClr val="C00000"/>
              </a:solidFill>
            </a:endParaRPr>
          </a:p>
          <a:p>
            <a:r>
              <a:rPr lang="fr-FR" sz="3200" b="1" dirty="0">
                <a:solidFill>
                  <a:srgbClr val="C00000"/>
                </a:solidFill>
              </a:rPr>
              <a:t> </a:t>
            </a:r>
            <a:endParaRPr lang="fr-FR" sz="3200" dirty="0">
              <a:solidFill>
                <a:srgbClr val="C00000"/>
              </a:solidFill>
            </a:endParaRPr>
          </a:p>
          <a:p>
            <a:pPr algn="just"/>
            <a:r>
              <a:rPr lang="fr-FR" b="1" dirty="0"/>
              <a:t>	</a:t>
            </a:r>
            <a:r>
              <a:rPr lang="fr-FR" sz="3600" dirty="0"/>
              <a:t>Dans la plupart des systèmes de santé, le contrôle des couts s’applique surtout à l’offre. Il est plus facile de bloquer l’offre que de diminuer la demande. </a:t>
            </a:r>
          </a:p>
          <a:p>
            <a:pPr algn="just"/>
            <a:endParaRPr lang="fr-FR"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14290"/>
            <a:ext cx="8572560" cy="7478970"/>
          </a:xfrm>
          <a:prstGeom prst="rect">
            <a:avLst/>
          </a:prstGeom>
          <a:noFill/>
        </p:spPr>
        <p:txBody>
          <a:bodyPr wrap="square" rtlCol="0">
            <a:spAutoFit/>
          </a:bodyPr>
          <a:lstStyle/>
          <a:p>
            <a:r>
              <a:rPr lang="fr-FR" sz="3200" b="1" i="1" dirty="0">
                <a:solidFill>
                  <a:srgbClr val="C00000"/>
                </a:solidFill>
              </a:rPr>
              <a:t>1) </a:t>
            </a:r>
            <a:r>
              <a:rPr lang="fr-FR" sz="3200" b="1" i="1" u="sng" dirty="0">
                <a:solidFill>
                  <a:srgbClr val="C00000"/>
                </a:solidFill>
              </a:rPr>
              <a:t>L’augmentation de la participation des ménages aux dépenses de santé</a:t>
            </a:r>
            <a:r>
              <a:rPr lang="fr-FR" sz="3200" b="1" i="1" dirty="0">
                <a:solidFill>
                  <a:srgbClr val="C00000"/>
                </a:solidFill>
              </a:rPr>
              <a:t> :</a:t>
            </a:r>
            <a:endParaRPr lang="fr-FR" sz="3200" i="1" dirty="0">
              <a:solidFill>
                <a:srgbClr val="C00000"/>
              </a:solidFill>
            </a:endParaRPr>
          </a:p>
          <a:p>
            <a:pPr algn="just"/>
            <a:r>
              <a:rPr lang="fr-FR" sz="3200" b="1" dirty="0"/>
              <a:t> 	</a:t>
            </a:r>
            <a:r>
              <a:rPr lang="fr-FR" sz="3200" dirty="0"/>
              <a:t>C’est le principe du ticket modérateur qui paraît d'une efficacité très limitée. En réalité l'effet modérateur sur les comportements de consommation est peu efficace, si ce n'est sur les catégories défavorisés. Des effets pervers risqueraient d'apparaître : par exemple, un moindre remboursement du petit risque, lequel est surtout supporté par la médecine ambulatoire, pourrait induire un transfert de charges vers le système hospitalier, lequel est particulièrement coûteux. </a:t>
            </a:r>
          </a:p>
          <a:p>
            <a:r>
              <a:rPr lang="fr-FR" sz="3200" dirty="0"/>
              <a:t> </a:t>
            </a:r>
          </a:p>
          <a:p>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428604"/>
            <a:ext cx="8215370" cy="6278642"/>
          </a:xfrm>
          <a:prstGeom prst="rect">
            <a:avLst/>
          </a:prstGeom>
          <a:noFill/>
        </p:spPr>
        <p:txBody>
          <a:bodyPr wrap="square" rtlCol="0">
            <a:spAutoFit/>
          </a:bodyPr>
          <a:lstStyle/>
          <a:p>
            <a:r>
              <a:rPr lang="fr-FR" sz="3200" b="1" dirty="0">
                <a:solidFill>
                  <a:srgbClr val="C00000"/>
                </a:solidFill>
                <a:effectLst>
                  <a:outerShdw blurRad="38100" dist="38100" dir="2700000" algn="tl">
                    <a:srgbClr val="000000">
                      <a:alpha val="43137"/>
                    </a:srgbClr>
                  </a:outerShdw>
                </a:effectLst>
              </a:rPr>
              <a:t>2) </a:t>
            </a:r>
            <a:r>
              <a:rPr lang="fr-FR" sz="3200" b="1" u="sng" dirty="0">
                <a:solidFill>
                  <a:srgbClr val="C00000"/>
                </a:solidFill>
                <a:effectLst>
                  <a:outerShdw blurRad="38100" dist="38100" dir="2700000" algn="tl">
                    <a:srgbClr val="000000">
                      <a:alpha val="43137"/>
                    </a:srgbClr>
                  </a:outerShdw>
                </a:effectLst>
              </a:rPr>
              <a:t>Action sur l'offre de soins </a:t>
            </a:r>
            <a:r>
              <a:rPr lang="fr-FR" sz="3200" b="1" dirty="0">
                <a:solidFill>
                  <a:srgbClr val="C00000"/>
                </a:solidFill>
                <a:effectLst>
                  <a:outerShdw blurRad="38100" dist="38100" dir="2700000" algn="tl">
                    <a:srgbClr val="000000">
                      <a:alpha val="43137"/>
                    </a:srgbClr>
                  </a:outerShdw>
                </a:effectLst>
              </a:rPr>
              <a:t>: </a:t>
            </a:r>
            <a:endParaRPr lang="fr-FR" sz="3200" dirty="0">
              <a:solidFill>
                <a:srgbClr val="C00000"/>
              </a:solidFill>
              <a:effectLst>
                <a:outerShdw blurRad="38100" dist="38100" dir="2700000" algn="tl">
                  <a:srgbClr val="000000">
                    <a:alpha val="43137"/>
                  </a:srgbClr>
                </a:outerShdw>
              </a:effectLst>
            </a:endParaRPr>
          </a:p>
          <a:p>
            <a:r>
              <a:rPr lang="fr-FR" sz="3200" b="1" dirty="0"/>
              <a:t> </a:t>
            </a:r>
            <a:endParaRPr lang="fr-FR" sz="3200" b="1" dirty="0" smtClean="0"/>
          </a:p>
          <a:p>
            <a:r>
              <a:rPr lang="fr-FR" sz="3200" b="1" i="1" dirty="0" smtClean="0">
                <a:solidFill>
                  <a:srgbClr val="C00000"/>
                </a:solidFill>
              </a:rPr>
              <a:t>2-1 </a:t>
            </a:r>
            <a:r>
              <a:rPr lang="fr-FR" sz="3200" b="1" i="1" dirty="0">
                <a:solidFill>
                  <a:srgbClr val="C00000"/>
                </a:solidFill>
              </a:rPr>
              <a:t>Contrôle et organisation de la démographie médicale: </a:t>
            </a:r>
            <a:r>
              <a:rPr lang="fr-FR" sz="3200" dirty="0"/>
              <a:t>contrôle de la production des personnel de santé(demande induite) par l’utilisation de quotas théoriques servant à limiter le nombre de médecins par habitant et par là ne pas laisser se développer une offre de santé trop importante. C’est la pratique du numerus clausus à l’entrée des études médicales.</a:t>
            </a:r>
          </a:p>
          <a:p>
            <a:r>
              <a:rPr lang="fr-FR" sz="3200" dirty="0"/>
              <a:t> </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0042"/>
            <a:ext cx="8215370" cy="4801314"/>
          </a:xfrm>
          <a:prstGeom prst="rect">
            <a:avLst/>
          </a:prstGeom>
          <a:noFill/>
        </p:spPr>
        <p:txBody>
          <a:bodyPr wrap="square" rtlCol="0">
            <a:spAutoFit/>
          </a:bodyPr>
          <a:lstStyle/>
          <a:p>
            <a:pPr algn="just"/>
            <a:r>
              <a:rPr lang="fr-FR" sz="3200" b="1" dirty="0">
                <a:solidFill>
                  <a:srgbClr val="C00000"/>
                </a:solidFill>
              </a:rPr>
              <a:t>2-2 Négociation de «conventions »entre personnels libéraux et assurances sociales </a:t>
            </a:r>
            <a:r>
              <a:rPr lang="fr-FR" sz="3200" b="1" dirty="0" smtClean="0">
                <a:solidFill>
                  <a:srgbClr val="C00000"/>
                </a:solidFill>
              </a:rPr>
              <a:t>:</a:t>
            </a:r>
          </a:p>
          <a:p>
            <a:pPr algn="just"/>
            <a:r>
              <a:rPr lang="fr-FR" sz="3200" b="1" dirty="0" smtClean="0">
                <a:solidFill>
                  <a:srgbClr val="C00000"/>
                </a:solidFill>
              </a:rPr>
              <a:t>        </a:t>
            </a:r>
            <a:r>
              <a:rPr lang="fr-FR" sz="3200" b="1" dirty="0">
                <a:solidFill>
                  <a:srgbClr val="C00000"/>
                </a:solidFill>
              </a:rPr>
              <a:t> </a:t>
            </a:r>
            <a:r>
              <a:rPr lang="fr-FR" sz="3200" b="1" dirty="0"/>
              <a:t>Le but est de déterminer les obligations des deux parties (assurances et professions de santé) en fixant une tarification aux services médicaux. Non obligatoire, mais faite de telle sorte qu’elle les incite très fortement à y souscrire.</a:t>
            </a:r>
          </a:p>
          <a:p>
            <a:r>
              <a:rPr lang="fr-FR" sz="3200" b="1" dirty="0"/>
              <a:t> </a:t>
            </a:r>
          </a:p>
          <a:p>
            <a:endParaRPr lang="fr-F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643998" cy="6001643"/>
          </a:xfrm>
          <a:prstGeom prst="rect">
            <a:avLst/>
          </a:prstGeom>
          <a:noFill/>
        </p:spPr>
        <p:txBody>
          <a:bodyPr wrap="square" rtlCol="0">
            <a:spAutoFit/>
          </a:bodyPr>
          <a:lstStyle/>
          <a:p>
            <a:r>
              <a:rPr lang="fr-FR" sz="3200" b="1" dirty="0">
                <a:solidFill>
                  <a:srgbClr val="C00000"/>
                </a:solidFill>
                <a:effectLst>
                  <a:outerShdw blurRad="38100" dist="38100" dir="2700000" algn="tl">
                    <a:srgbClr val="000000">
                      <a:alpha val="43137"/>
                    </a:srgbClr>
                  </a:outerShdw>
                </a:effectLst>
              </a:rPr>
              <a:t>2-3 Mise en place de mécanismes de régulation du fonctionnement des </a:t>
            </a:r>
            <a:r>
              <a:rPr lang="fr-FR" sz="3200" b="1" dirty="0" smtClean="0">
                <a:solidFill>
                  <a:srgbClr val="C00000"/>
                </a:solidFill>
                <a:effectLst>
                  <a:outerShdw blurRad="38100" dist="38100" dir="2700000" algn="tl">
                    <a:srgbClr val="000000">
                      <a:alpha val="43137"/>
                    </a:srgbClr>
                  </a:outerShdw>
                </a:effectLst>
              </a:rPr>
              <a:t>systèmes  </a:t>
            </a:r>
            <a:r>
              <a:rPr lang="fr-FR" sz="3200" b="1" dirty="0">
                <a:solidFill>
                  <a:srgbClr val="C00000"/>
                </a:solidFill>
                <a:effectLst>
                  <a:outerShdw blurRad="38100" dist="38100" dir="2700000" algn="tl">
                    <a:srgbClr val="000000">
                      <a:alpha val="43137"/>
                    </a:srgbClr>
                  </a:outerShdw>
                </a:effectLst>
              </a:rPr>
              <a:t>de soins :</a:t>
            </a:r>
            <a:r>
              <a:rPr lang="fr-FR" b="1" dirty="0"/>
              <a:t> </a:t>
            </a:r>
            <a:endParaRPr lang="fr-FR" b="1" dirty="0" smtClean="0"/>
          </a:p>
          <a:p>
            <a:r>
              <a:rPr lang="fr-FR" sz="3200" dirty="0" smtClean="0"/>
              <a:t>Contrôle </a:t>
            </a:r>
            <a:r>
              <a:rPr lang="fr-FR" sz="3200" dirty="0"/>
              <a:t>de l'activité et de la prescription médicale en imposant des règles de conduite rigides en matière de prescription médicale ; ayant un double rôle </a:t>
            </a:r>
            <a:r>
              <a:rPr lang="fr-FR" sz="3200" dirty="0" smtClean="0"/>
              <a:t>:</a:t>
            </a:r>
            <a:r>
              <a:rPr lang="fr-FR" sz="3200" dirty="0"/>
              <a:t> </a:t>
            </a:r>
          </a:p>
          <a:p>
            <a:r>
              <a:rPr lang="fr-FR" sz="3200" dirty="0">
                <a:solidFill>
                  <a:srgbClr val="C00000"/>
                </a:solidFill>
              </a:rPr>
              <a:t>*</a:t>
            </a:r>
            <a:r>
              <a:rPr lang="fr-FR" sz="3200" dirty="0"/>
              <a:t> Un rôle informatif permettant d'éclairer le médecin sur les conséquences économiques de son activité.</a:t>
            </a:r>
          </a:p>
          <a:p>
            <a:r>
              <a:rPr lang="fr-FR" sz="3200" dirty="0"/>
              <a:t> </a:t>
            </a:r>
            <a:r>
              <a:rPr lang="fr-FR" sz="3200" dirty="0" smtClean="0">
                <a:solidFill>
                  <a:srgbClr val="C00000"/>
                </a:solidFill>
              </a:rPr>
              <a:t>* </a:t>
            </a:r>
            <a:r>
              <a:rPr lang="fr-FR" sz="3200" dirty="0" smtClean="0"/>
              <a:t> </a:t>
            </a:r>
            <a:r>
              <a:rPr lang="fr-FR" sz="3200" dirty="0"/>
              <a:t>Un rôle coercitif ? Essentiellement compris dans le sens d'une auto- discipline.</a:t>
            </a:r>
          </a:p>
          <a:p>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214290"/>
            <a:ext cx="8715436" cy="5509200"/>
          </a:xfrm>
          <a:prstGeom prst="rect">
            <a:avLst/>
          </a:prstGeom>
          <a:noFill/>
        </p:spPr>
        <p:txBody>
          <a:bodyPr wrap="square" rtlCol="0">
            <a:spAutoFit/>
          </a:bodyPr>
          <a:lstStyle/>
          <a:p>
            <a:pPr rtl="1"/>
            <a:r>
              <a:rPr lang="fr-FR" sz="3200" b="1" dirty="0"/>
              <a:t> </a:t>
            </a:r>
            <a:endParaRPr lang="fr-FR" sz="3200" dirty="0"/>
          </a:p>
          <a:p>
            <a:pPr rtl="1"/>
            <a:r>
              <a:rPr lang="fr-FR" sz="3200" b="1" i="1" u="sng" dirty="0">
                <a:solidFill>
                  <a:srgbClr val="C00000"/>
                </a:solidFill>
                <a:effectLst>
                  <a:outerShdw blurRad="38100" dist="38100" dir="2700000" algn="tl">
                    <a:srgbClr val="000000">
                      <a:alpha val="43137"/>
                    </a:srgbClr>
                  </a:outerShdw>
                </a:effectLst>
              </a:rPr>
              <a:t>Objectifs</a:t>
            </a:r>
            <a:endParaRPr lang="fr-FR" sz="3200" i="1" dirty="0">
              <a:solidFill>
                <a:srgbClr val="C00000"/>
              </a:solidFill>
              <a:effectLst>
                <a:outerShdw blurRad="38100" dist="38100" dir="2700000" algn="tl">
                  <a:srgbClr val="000000">
                    <a:alpha val="43137"/>
                  </a:srgbClr>
                </a:outerShdw>
              </a:effectLst>
            </a:endParaRPr>
          </a:p>
          <a:p>
            <a:r>
              <a:rPr lang="fr-FR" sz="3200" b="1" i="1" dirty="0">
                <a:solidFill>
                  <a:srgbClr val="C00000"/>
                </a:solidFill>
                <a:effectLst>
                  <a:outerShdw blurRad="38100" dist="38100" dir="2700000" algn="tl">
                    <a:srgbClr val="000000">
                      <a:alpha val="43137"/>
                    </a:srgbClr>
                  </a:outerShdw>
                </a:effectLst>
              </a:rPr>
              <a:t> </a:t>
            </a:r>
            <a:endParaRPr lang="fr-FR" sz="3200" i="1" dirty="0">
              <a:solidFill>
                <a:srgbClr val="C00000"/>
              </a:solidFill>
              <a:effectLst>
                <a:outerShdw blurRad="38100" dist="38100" dir="2700000" algn="tl">
                  <a:srgbClr val="000000">
                    <a:alpha val="43137"/>
                  </a:srgbClr>
                </a:outerShdw>
              </a:effectLst>
            </a:endParaRPr>
          </a:p>
          <a:p>
            <a:pPr algn="just">
              <a:buClr>
                <a:srgbClr val="C00000"/>
              </a:buClr>
              <a:buFont typeface="Wingdings" pitchFamily="2" charset="2"/>
              <a:buChar char="Ø"/>
            </a:pPr>
            <a:r>
              <a:rPr lang="fr-FR" sz="3200" b="1" dirty="0"/>
              <a:t> </a:t>
            </a:r>
            <a:r>
              <a:rPr lang="fr-FR" sz="3200" b="1" dirty="0" smtClean="0"/>
              <a:t>  </a:t>
            </a:r>
            <a:r>
              <a:rPr lang="fr-FR" sz="3200" b="1" dirty="0"/>
              <a:t>Comprendre pourquoi </a:t>
            </a:r>
            <a:r>
              <a:rPr lang="fr-FR" sz="3200" b="1" dirty="0" smtClean="0"/>
              <a:t> le  médecin  ne  peut</a:t>
            </a:r>
          </a:p>
          <a:p>
            <a:pPr algn="just">
              <a:buClr>
                <a:srgbClr val="C00000"/>
              </a:buClr>
            </a:pPr>
            <a:r>
              <a:rPr lang="fr-FR" sz="3200" b="1" dirty="0"/>
              <a:t> </a:t>
            </a:r>
            <a:r>
              <a:rPr lang="fr-FR" sz="3200" b="1" dirty="0" smtClean="0"/>
              <a:t>      </a:t>
            </a:r>
            <a:r>
              <a:rPr lang="fr-FR" sz="3200" b="1" dirty="0"/>
              <a:t>rester a l'écart des réalités </a:t>
            </a:r>
            <a:r>
              <a:rPr lang="fr-FR" sz="3200" b="1" dirty="0" smtClean="0"/>
              <a:t>économiques  de</a:t>
            </a:r>
          </a:p>
          <a:p>
            <a:pPr algn="just">
              <a:buClr>
                <a:srgbClr val="C00000"/>
              </a:buClr>
            </a:pPr>
            <a:r>
              <a:rPr lang="fr-FR" sz="3200" b="1" dirty="0"/>
              <a:t> </a:t>
            </a:r>
            <a:r>
              <a:rPr lang="fr-FR" sz="3200" b="1" dirty="0" smtClean="0"/>
              <a:t>     de </a:t>
            </a:r>
            <a:r>
              <a:rPr lang="fr-FR" sz="3200" b="1" dirty="0"/>
              <a:t>son pays</a:t>
            </a:r>
            <a:r>
              <a:rPr lang="fr-FR" sz="3200" b="1" dirty="0" smtClean="0"/>
              <a:t>.</a:t>
            </a:r>
          </a:p>
          <a:p>
            <a:pPr algn="just"/>
            <a:endParaRPr lang="fr-FR" sz="3200" dirty="0"/>
          </a:p>
          <a:p>
            <a:pPr algn="just">
              <a:buClr>
                <a:srgbClr val="C00000"/>
              </a:buClr>
              <a:buFont typeface="Wingdings" pitchFamily="2" charset="2"/>
              <a:buChar char="Ø"/>
            </a:pPr>
            <a:r>
              <a:rPr lang="fr-FR" sz="3200" b="1" dirty="0" smtClean="0"/>
              <a:t>   Comprendre    l'intérêt     d'une    prescription </a:t>
            </a:r>
          </a:p>
          <a:p>
            <a:pPr algn="just">
              <a:buClr>
                <a:srgbClr val="C00000"/>
              </a:buClr>
            </a:pPr>
            <a:r>
              <a:rPr lang="fr-FR" sz="3200" b="1" dirty="0"/>
              <a:t> </a:t>
            </a:r>
            <a:r>
              <a:rPr lang="fr-FR" sz="3200" b="1" dirty="0" smtClean="0"/>
              <a:t>     rationnelle</a:t>
            </a:r>
            <a:r>
              <a:rPr lang="fr-FR" sz="3200" b="1" dirty="0"/>
              <a:t>.</a:t>
            </a:r>
            <a:endParaRPr lang="fr-FR" sz="3200" dirty="0"/>
          </a:p>
          <a:p>
            <a:pPr algn="just"/>
            <a:r>
              <a:rPr lang="fr-FR" sz="3200" b="1" dirty="0"/>
              <a:t> </a:t>
            </a:r>
            <a:endParaRPr lang="fr-FR" sz="3200" dirty="0"/>
          </a:p>
          <a:p>
            <a:endParaRPr lang="fr-FR"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643998" cy="5786199"/>
          </a:xfrm>
          <a:prstGeom prst="rect">
            <a:avLst/>
          </a:prstGeom>
          <a:noFill/>
        </p:spPr>
        <p:txBody>
          <a:bodyPr wrap="square" rtlCol="0">
            <a:spAutoFit/>
          </a:bodyPr>
          <a:lstStyle/>
          <a:p>
            <a:pPr algn="just"/>
            <a:r>
              <a:rPr lang="fr-FR" sz="3200" b="1" dirty="0">
                <a:solidFill>
                  <a:srgbClr val="C00000"/>
                </a:solidFill>
              </a:rPr>
              <a:t>2-4- Contrôle de l'offre et politique des prix exercée à l'égard des médicaments :</a:t>
            </a:r>
            <a:r>
              <a:rPr lang="fr-FR" sz="3200" dirty="0">
                <a:solidFill>
                  <a:srgbClr val="C00000"/>
                </a:solidFill>
              </a:rPr>
              <a:t> </a:t>
            </a:r>
            <a:endParaRPr lang="fr-FR" sz="3200" dirty="0" smtClean="0">
              <a:solidFill>
                <a:srgbClr val="C00000"/>
              </a:solidFill>
            </a:endParaRPr>
          </a:p>
          <a:p>
            <a:pPr algn="just"/>
            <a:r>
              <a:rPr lang="fr-FR" sz="3200" dirty="0" smtClean="0"/>
              <a:t>La </a:t>
            </a:r>
            <a:r>
              <a:rPr lang="fr-FR" sz="3200" dirty="0"/>
              <a:t>consommation des médicaments doit être rendue plus rationnelle, certains médicaments d'utilité discutable devaient disparaître; d'ou nécessité de campagne d'éducation pour un meilleur usage des médicaments. L'information des médecins devraient être améliorée, notamment dans le sens d'une plus grande objectivité.</a:t>
            </a:r>
          </a:p>
          <a:p>
            <a:pPr algn="just"/>
            <a:r>
              <a:rPr lang="fr-FR" sz="3200" dirty="0"/>
              <a:t> </a:t>
            </a:r>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500042"/>
            <a:ext cx="8358246" cy="5293757"/>
          </a:xfrm>
          <a:prstGeom prst="rect">
            <a:avLst/>
          </a:prstGeom>
          <a:noFill/>
        </p:spPr>
        <p:txBody>
          <a:bodyPr wrap="square" rtlCol="0">
            <a:spAutoFit/>
          </a:bodyPr>
          <a:lstStyle/>
          <a:p>
            <a:pPr algn="just"/>
            <a:r>
              <a:rPr lang="fr-FR" sz="3200" b="1" dirty="0">
                <a:solidFill>
                  <a:srgbClr val="C00000"/>
                </a:solidFill>
              </a:rPr>
              <a:t>2-5 Contrôle de la distribution et du nombre de lits d’hôpitaux </a:t>
            </a:r>
            <a:r>
              <a:rPr lang="fr-FR" sz="3200" b="1" dirty="0" smtClean="0">
                <a:solidFill>
                  <a:srgbClr val="C00000"/>
                </a:solidFill>
              </a:rPr>
              <a:t>: </a:t>
            </a:r>
            <a:r>
              <a:rPr lang="fr-FR" sz="3200" dirty="0" smtClean="0"/>
              <a:t>(</a:t>
            </a:r>
            <a:r>
              <a:rPr lang="fr-FR" sz="3200" dirty="0"/>
              <a:t>demande induite).Rôle des cartes sanitaires qui sont un outil gouvernemental de planification et d’organisation sanitaires qui définit un certain nombre de quotas régionaux.</a:t>
            </a:r>
          </a:p>
          <a:p>
            <a:pPr algn="just"/>
            <a:r>
              <a:rPr lang="fr-FR" sz="3200" dirty="0"/>
              <a:t> </a:t>
            </a:r>
          </a:p>
          <a:p>
            <a:pPr algn="just"/>
            <a:r>
              <a:rPr lang="fr-FR" sz="3200" b="1" dirty="0">
                <a:solidFill>
                  <a:srgbClr val="C00000"/>
                </a:solidFill>
              </a:rPr>
              <a:t>2-6  Contrôle de la haute technologie:</a:t>
            </a:r>
            <a:r>
              <a:rPr lang="fr-FR" sz="3200" b="1" dirty="0"/>
              <a:t> </a:t>
            </a:r>
            <a:r>
              <a:rPr lang="fr-FR" sz="3200" dirty="0"/>
              <a:t>Comme pour les hôpitaux ce principe rentre dans le cadre de la carte sanitaire.</a:t>
            </a:r>
          </a:p>
          <a:p>
            <a:pPr algn="just"/>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4616648"/>
          </a:xfrm>
          <a:prstGeom prst="rect">
            <a:avLst/>
          </a:prstGeom>
          <a:noFill/>
        </p:spPr>
        <p:txBody>
          <a:bodyPr wrap="square" rtlCol="0">
            <a:spAutoFit/>
          </a:bodyPr>
          <a:lstStyle/>
          <a:p>
            <a:pPr algn="just"/>
            <a:r>
              <a:rPr lang="fr-FR" sz="3200" b="1" dirty="0">
                <a:solidFill>
                  <a:srgbClr val="C00000"/>
                </a:solidFill>
              </a:rPr>
              <a:t>2-7 Enveloppe «  globale » des hôpitaux (budget global ou dotation </a:t>
            </a:r>
            <a:r>
              <a:rPr lang="fr-FR" sz="3200" b="1" dirty="0" smtClean="0">
                <a:solidFill>
                  <a:srgbClr val="C00000"/>
                </a:solidFill>
              </a:rPr>
              <a:t>globale)</a:t>
            </a:r>
            <a:r>
              <a:rPr lang="fr-FR" sz="3200" b="1" dirty="0">
                <a:solidFill>
                  <a:srgbClr val="C00000"/>
                </a:solidFill>
              </a:rPr>
              <a:t> </a:t>
            </a:r>
            <a:r>
              <a:rPr lang="fr-FR" sz="3200" b="1" dirty="0" smtClean="0">
                <a:solidFill>
                  <a:srgbClr val="C00000"/>
                </a:solidFill>
              </a:rPr>
              <a:t>:  </a:t>
            </a:r>
          </a:p>
          <a:p>
            <a:pPr algn="just"/>
            <a:endParaRPr lang="fr-FR" sz="1100" b="1" dirty="0">
              <a:solidFill>
                <a:srgbClr val="C00000"/>
              </a:solidFill>
            </a:endParaRPr>
          </a:p>
          <a:p>
            <a:pPr algn="just"/>
            <a:r>
              <a:rPr lang="fr-FR" sz="3200" dirty="0" smtClean="0"/>
              <a:t>Chaque </a:t>
            </a:r>
            <a:r>
              <a:rPr lang="fr-FR" sz="3200" dirty="0"/>
              <a:t>hôpital  ne doit pas dépasser les crédits qui lui sont attribuer . Il dépend directement de la caisse d’assurance maladie après négociation périodique selon l’activité prévisionnelle des différents services hospitaliers ( pas de tarification proprement dit).</a:t>
            </a:r>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714356"/>
            <a:ext cx="8501122" cy="5509200"/>
          </a:xfrm>
          <a:prstGeom prst="rect">
            <a:avLst/>
          </a:prstGeom>
          <a:noFill/>
        </p:spPr>
        <p:txBody>
          <a:bodyPr wrap="square" rtlCol="0">
            <a:spAutoFit/>
          </a:bodyPr>
          <a:lstStyle/>
          <a:p>
            <a:pPr algn="just"/>
            <a:r>
              <a:rPr lang="fr-FR" sz="3200" b="1" dirty="0" smtClean="0">
                <a:solidFill>
                  <a:srgbClr val="C00000"/>
                </a:solidFill>
                <a:effectLst>
                  <a:outerShdw blurRad="38100" dist="38100" dir="2700000" algn="tl">
                    <a:srgbClr val="000000">
                      <a:alpha val="43137"/>
                    </a:srgbClr>
                  </a:outerShdw>
                </a:effectLst>
              </a:rPr>
              <a:t>3)L'évaluation </a:t>
            </a:r>
            <a:r>
              <a:rPr lang="fr-FR" sz="3200" b="1" dirty="0">
                <a:solidFill>
                  <a:srgbClr val="C00000"/>
                </a:solidFill>
                <a:effectLst>
                  <a:outerShdw blurRad="38100" dist="38100" dir="2700000" algn="tl">
                    <a:srgbClr val="000000">
                      <a:alpha val="43137"/>
                    </a:srgbClr>
                  </a:outerShdw>
                </a:effectLst>
              </a:rPr>
              <a:t>des résultats et du fonctionnement du système de santé : </a:t>
            </a:r>
            <a:endParaRPr lang="fr-FR" sz="3200" dirty="0">
              <a:solidFill>
                <a:srgbClr val="C00000"/>
              </a:solidFill>
              <a:effectLst>
                <a:outerShdw blurRad="38100" dist="38100" dir="2700000" algn="tl">
                  <a:srgbClr val="000000">
                    <a:alpha val="43137"/>
                  </a:srgbClr>
                </a:outerShdw>
              </a:effectLst>
            </a:endParaRPr>
          </a:p>
          <a:p>
            <a:pPr algn="just"/>
            <a:r>
              <a:rPr lang="fr-FR" sz="3200" dirty="0"/>
              <a:t>   Perfectionner le recueil des données statistiques concernant les coûts et l'activité des systèmes de soins et  développer la recherche sur les indicateurs de santé. Il faut évaluer les besoins en matériel et les effets des progrès techniques à l’hôpital. De même favoriser l'essor des procédures d'évaluation de la qualité des soins.</a:t>
            </a:r>
          </a:p>
          <a:p>
            <a:pPr algn="just"/>
            <a:r>
              <a:rPr lang="fr-FR" sz="3200" b="1" dirty="0"/>
              <a:t> </a:t>
            </a:r>
            <a:endParaRPr lang="fr-FR" sz="3200" dirty="0"/>
          </a:p>
          <a:p>
            <a:pPr algn="just"/>
            <a:endParaRPr lang="fr-FR"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715436" cy="5078313"/>
          </a:xfrm>
          <a:prstGeom prst="rect">
            <a:avLst/>
          </a:prstGeom>
          <a:noFill/>
        </p:spPr>
        <p:txBody>
          <a:bodyPr wrap="square" rtlCol="0">
            <a:spAutoFit/>
          </a:bodyPr>
          <a:lstStyle/>
          <a:p>
            <a:pPr marL="514350" indent="-514350" algn="just">
              <a:buAutoNum type="arabicParenR" startAt="4"/>
            </a:pPr>
            <a:r>
              <a:rPr lang="fr-FR" sz="3200" b="1" dirty="0" smtClean="0">
                <a:solidFill>
                  <a:srgbClr val="C00000"/>
                </a:solidFill>
                <a:effectLst>
                  <a:outerShdw blurRad="38100" dist="38100" dir="2700000" algn="tl">
                    <a:srgbClr val="000000">
                      <a:alpha val="43137"/>
                    </a:srgbClr>
                  </a:outerShdw>
                </a:effectLst>
              </a:rPr>
              <a:t>Développement </a:t>
            </a:r>
            <a:r>
              <a:rPr lang="fr-FR" sz="3200" b="1" dirty="0">
                <a:solidFill>
                  <a:srgbClr val="C00000"/>
                </a:solidFill>
                <a:effectLst>
                  <a:outerShdw blurRad="38100" dist="38100" dir="2700000" algn="tl">
                    <a:srgbClr val="000000">
                      <a:alpha val="43137"/>
                    </a:srgbClr>
                  </a:outerShdw>
                </a:effectLst>
              </a:rPr>
              <a:t>de l'éducation sanitaire : </a:t>
            </a:r>
            <a:endParaRPr lang="fr-FR" sz="3200" b="1" dirty="0" smtClean="0">
              <a:solidFill>
                <a:srgbClr val="C00000"/>
              </a:solidFill>
              <a:effectLst>
                <a:outerShdw blurRad="38100" dist="38100" dir="2700000" algn="tl">
                  <a:srgbClr val="000000">
                    <a:alpha val="43137"/>
                  </a:srgbClr>
                </a:outerShdw>
              </a:effectLst>
            </a:endParaRPr>
          </a:p>
          <a:p>
            <a:pPr marL="514350" indent="-514350" algn="just"/>
            <a:r>
              <a:rPr lang="fr-FR" sz="3200" dirty="0" smtClean="0"/>
              <a:t>Il     a     </a:t>
            </a:r>
            <a:r>
              <a:rPr lang="fr-FR" sz="3200" dirty="0"/>
              <a:t>un </a:t>
            </a:r>
            <a:r>
              <a:rPr lang="fr-FR" sz="3200" dirty="0" smtClean="0"/>
              <a:t>   objectif   </a:t>
            </a:r>
            <a:r>
              <a:rPr lang="fr-FR" sz="3200" dirty="0"/>
              <a:t>particulier, </a:t>
            </a:r>
            <a:r>
              <a:rPr lang="fr-FR" sz="3200" dirty="0" smtClean="0"/>
              <a:t>  amener   chaque </a:t>
            </a:r>
          </a:p>
          <a:p>
            <a:pPr marL="514350" indent="-514350" algn="just"/>
            <a:r>
              <a:rPr lang="fr-FR" sz="3200" dirty="0" smtClean="0"/>
              <a:t>personne   à   </a:t>
            </a:r>
            <a:r>
              <a:rPr lang="fr-FR" sz="3200" dirty="0"/>
              <a:t>se </a:t>
            </a:r>
            <a:r>
              <a:rPr lang="fr-FR" sz="3200" dirty="0" smtClean="0"/>
              <a:t>  prendre  plus   </a:t>
            </a:r>
            <a:r>
              <a:rPr lang="fr-FR" sz="3200" dirty="0"/>
              <a:t>en </a:t>
            </a:r>
            <a:r>
              <a:rPr lang="fr-FR" sz="3200" dirty="0" smtClean="0"/>
              <a:t>  charge  sur  le</a:t>
            </a:r>
          </a:p>
          <a:p>
            <a:pPr marL="514350" indent="-514350" algn="just"/>
            <a:r>
              <a:rPr lang="fr-FR" sz="3200" dirty="0" smtClean="0"/>
              <a:t>plan   de   la   conservation  de  la   santé. Ceci  peut</a:t>
            </a:r>
          </a:p>
          <a:p>
            <a:pPr marL="514350" indent="-514350" algn="just"/>
            <a:r>
              <a:rPr lang="fr-FR" sz="3200" dirty="0" smtClean="0"/>
              <a:t>amener    </a:t>
            </a:r>
            <a:r>
              <a:rPr lang="fr-FR" sz="3200" dirty="0"/>
              <a:t>à </a:t>
            </a:r>
            <a:r>
              <a:rPr lang="fr-FR" sz="3200" dirty="0" smtClean="0"/>
              <a:t>   la     </a:t>
            </a:r>
            <a:r>
              <a:rPr lang="fr-FR" sz="3200" dirty="0"/>
              <a:t>réduction </a:t>
            </a:r>
            <a:r>
              <a:rPr lang="fr-FR" sz="3200" dirty="0" smtClean="0"/>
              <a:t>   des     dépenses    par</a:t>
            </a:r>
          </a:p>
          <a:p>
            <a:pPr marL="514350" indent="-514350" algn="just"/>
            <a:r>
              <a:rPr lang="fr-FR" sz="3200" dirty="0" smtClean="0"/>
              <a:t>diminution     des     maladies   </a:t>
            </a:r>
            <a:r>
              <a:rPr lang="fr-FR" sz="3200" dirty="0"/>
              <a:t>(carie dentaire</a:t>
            </a:r>
            <a:r>
              <a:rPr lang="fr-FR" sz="3200" dirty="0" smtClean="0"/>
              <a:t>)     et</a:t>
            </a:r>
          </a:p>
          <a:p>
            <a:pPr marL="514350" indent="-514350" algn="just"/>
            <a:r>
              <a:rPr lang="fr-FR" sz="3200" dirty="0" smtClean="0"/>
              <a:t>réduction    de    </a:t>
            </a:r>
            <a:r>
              <a:rPr lang="fr-FR" sz="3200" dirty="0"/>
              <a:t>la </a:t>
            </a:r>
            <a:r>
              <a:rPr lang="fr-FR" sz="3200" dirty="0" smtClean="0"/>
              <a:t>    médicalisation     </a:t>
            </a:r>
            <a:r>
              <a:rPr lang="fr-FR" sz="3200" dirty="0"/>
              <a:t>de </a:t>
            </a:r>
            <a:r>
              <a:rPr lang="fr-FR" sz="3200" dirty="0" smtClean="0"/>
              <a:t>   certains</a:t>
            </a:r>
          </a:p>
          <a:p>
            <a:pPr marL="514350" indent="-514350" algn="just"/>
            <a:r>
              <a:rPr lang="fr-FR" sz="3200" dirty="0" smtClean="0"/>
              <a:t>problèmes    de    santé    (certains   Problèmes    de</a:t>
            </a:r>
          </a:p>
          <a:p>
            <a:pPr marL="514350" indent="-514350" algn="just"/>
            <a:r>
              <a:rPr lang="fr-FR" sz="3200" dirty="0" smtClean="0"/>
              <a:t>nutrition</a:t>
            </a:r>
            <a:r>
              <a:rPr lang="fr-FR" sz="3200" dirty="0"/>
              <a:t>). </a:t>
            </a:r>
          </a:p>
          <a:p>
            <a:pPr algn="just"/>
            <a:r>
              <a:rPr lang="fr-FR" b="1" dirty="0"/>
              <a:t> </a:t>
            </a:r>
            <a:endParaRPr lang="fr-FR" dirty="0"/>
          </a:p>
          <a:p>
            <a:pPr algn="just"/>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500042"/>
            <a:ext cx="8643998" cy="5786199"/>
          </a:xfrm>
          <a:prstGeom prst="rect">
            <a:avLst/>
          </a:prstGeom>
          <a:noFill/>
        </p:spPr>
        <p:txBody>
          <a:bodyPr wrap="square" rtlCol="0">
            <a:spAutoFit/>
          </a:bodyPr>
          <a:lstStyle/>
          <a:p>
            <a:r>
              <a:rPr lang="fr-FR" sz="3600" b="1" i="1" dirty="0">
                <a:solidFill>
                  <a:srgbClr val="C00000"/>
                </a:solidFill>
                <a:effectLst>
                  <a:outerShdw blurRad="38100" dist="38100" dir="2700000" algn="tl">
                    <a:srgbClr val="000000">
                      <a:alpha val="43137"/>
                    </a:srgbClr>
                  </a:outerShdw>
                </a:effectLst>
              </a:rPr>
              <a:t>I- </a:t>
            </a:r>
            <a:r>
              <a:rPr lang="fr-FR" sz="3600" b="1" i="1" u="sng" dirty="0">
                <a:solidFill>
                  <a:srgbClr val="C00000"/>
                </a:solidFill>
                <a:effectLst>
                  <a:outerShdw blurRad="38100" dist="38100" dir="2700000" algn="tl">
                    <a:srgbClr val="000000">
                      <a:alpha val="43137"/>
                    </a:srgbClr>
                  </a:outerShdw>
                </a:effectLst>
              </a:rPr>
              <a:t>Introduction</a:t>
            </a:r>
            <a:r>
              <a:rPr lang="fr-FR" sz="3600" b="1" i="1" dirty="0">
                <a:solidFill>
                  <a:srgbClr val="C00000"/>
                </a:solidFill>
                <a:effectLst>
                  <a:outerShdw blurRad="38100" dist="38100" dir="2700000" algn="tl">
                    <a:srgbClr val="000000">
                      <a:alpha val="43137"/>
                    </a:srgbClr>
                  </a:outerShdw>
                </a:effectLst>
              </a:rPr>
              <a:t> </a:t>
            </a:r>
            <a:r>
              <a:rPr lang="fr-FR" sz="3600" b="1" i="1" dirty="0" smtClean="0">
                <a:solidFill>
                  <a:srgbClr val="C00000"/>
                </a:solidFill>
                <a:effectLst>
                  <a:outerShdw blurRad="38100" dist="38100" dir="2700000" algn="tl">
                    <a:srgbClr val="000000">
                      <a:alpha val="43137"/>
                    </a:srgbClr>
                  </a:outerShdw>
                </a:effectLst>
              </a:rPr>
              <a:t>:</a:t>
            </a:r>
          </a:p>
          <a:p>
            <a:endParaRPr lang="fr-FR" sz="2400" i="1" dirty="0">
              <a:solidFill>
                <a:srgbClr val="C00000"/>
              </a:solidFill>
              <a:effectLst>
                <a:outerShdw blurRad="38100" dist="38100" dir="2700000" algn="tl">
                  <a:srgbClr val="000000">
                    <a:alpha val="43137"/>
                  </a:srgbClr>
                </a:outerShdw>
              </a:effectLst>
            </a:endParaRPr>
          </a:p>
          <a:p>
            <a:pPr algn="just"/>
            <a:r>
              <a:rPr lang="fr-FR" sz="3200" dirty="0"/>
              <a:t> 	</a:t>
            </a:r>
            <a:r>
              <a:rPr lang="fr-FR" sz="3200" b="1" dirty="0"/>
              <a:t>Actuellement les praticiens sont confrontés à une double pression : l’une émanant des pouvoirs publics qui souhaiteraient les voir devenir les acteurs d’une politique de maitrise des dépenses de santé, l’autre provenant des patients qui demanderaient à bénéficier sans limites des innovations technologiques médicales, souvent couteuses. </a:t>
            </a:r>
          </a:p>
          <a:p>
            <a:r>
              <a:rPr lang="fr-FR" sz="3200" b="1" dirty="0"/>
              <a:t> </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501122" cy="3539430"/>
          </a:xfrm>
          <a:prstGeom prst="rect">
            <a:avLst/>
          </a:prstGeom>
          <a:noFill/>
        </p:spPr>
        <p:txBody>
          <a:bodyPr wrap="square" rtlCol="0">
            <a:spAutoFit/>
          </a:bodyPr>
          <a:lstStyle/>
          <a:p>
            <a:pPr algn="just"/>
            <a:r>
              <a:rPr lang="fr-FR" sz="3200" b="1" dirty="0" smtClean="0"/>
              <a:t>Les mesures de maitrise des dépenses de santé engagées ne font qu’accélérer la prise de conscience que toute décision médicale a des conséquences concrètes en terme d’allocation de ressources et implique un choix(implicite) de ne plus pouvoir utiliser les ressources ainsi consommées à d’autres fins.</a:t>
            </a:r>
            <a:endParaRPr lang="fr-FR" sz="3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001643"/>
          </a:xfrm>
          <a:prstGeom prst="rect">
            <a:avLst/>
          </a:prstGeom>
          <a:noFill/>
        </p:spPr>
        <p:txBody>
          <a:bodyPr wrap="square" rtlCol="0">
            <a:spAutoFit/>
          </a:bodyPr>
          <a:lstStyle/>
          <a:p>
            <a:r>
              <a:rPr lang="fr-FR" sz="3200" b="1" dirty="0">
                <a:solidFill>
                  <a:srgbClr val="C00000"/>
                </a:solidFill>
                <a:effectLst>
                  <a:outerShdw blurRad="38100" dist="38100" dir="2700000" algn="tl">
                    <a:srgbClr val="000000">
                      <a:alpha val="43137"/>
                    </a:srgbClr>
                  </a:outerShdw>
                </a:effectLst>
              </a:rPr>
              <a:t>II- </a:t>
            </a:r>
            <a:r>
              <a:rPr lang="fr-FR" sz="3200" b="1" u="sng" dirty="0">
                <a:solidFill>
                  <a:srgbClr val="C00000"/>
                </a:solidFill>
                <a:effectLst>
                  <a:outerShdw blurRad="38100" dist="38100" dir="2700000" algn="tl">
                    <a:srgbClr val="000000">
                      <a:alpha val="43137"/>
                    </a:srgbClr>
                  </a:outerShdw>
                </a:effectLst>
              </a:rPr>
              <a:t>Les facteurs de l’évolution des dépenses de santé</a:t>
            </a:r>
            <a:r>
              <a:rPr lang="fr-FR" sz="3200" b="1" dirty="0">
                <a:solidFill>
                  <a:srgbClr val="C00000"/>
                </a:solidFill>
                <a:effectLst>
                  <a:outerShdw blurRad="38100" dist="38100" dir="2700000" algn="tl">
                    <a:srgbClr val="000000">
                      <a:alpha val="43137"/>
                    </a:srgbClr>
                  </a:outerShdw>
                </a:effectLst>
              </a:rPr>
              <a:t> :</a:t>
            </a:r>
            <a:endParaRPr lang="fr-FR" sz="3200" dirty="0">
              <a:solidFill>
                <a:srgbClr val="C00000"/>
              </a:solidFill>
              <a:effectLst>
                <a:outerShdw blurRad="38100" dist="38100" dir="2700000" algn="tl">
                  <a:srgbClr val="000000">
                    <a:alpha val="43137"/>
                  </a:srgbClr>
                </a:outerShdw>
              </a:effectLst>
            </a:endParaRPr>
          </a:p>
          <a:p>
            <a:r>
              <a:rPr lang="fr-FR" sz="3200" b="1" dirty="0">
                <a:solidFill>
                  <a:srgbClr val="C00000"/>
                </a:solidFill>
              </a:rPr>
              <a:t> </a:t>
            </a:r>
            <a:r>
              <a:rPr lang="fr-FR" sz="3200" b="1" dirty="0" smtClean="0">
                <a:solidFill>
                  <a:srgbClr val="C00000"/>
                </a:solidFill>
              </a:rPr>
              <a:t>1)</a:t>
            </a:r>
            <a:r>
              <a:rPr lang="fr-FR" sz="3200" b="1" i="1" u="sng" dirty="0" smtClean="0">
                <a:solidFill>
                  <a:srgbClr val="C00000"/>
                </a:solidFill>
              </a:rPr>
              <a:t>Les </a:t>
            </a:r>
            <a:r>
              <a:rPr lang="fr-FR" sz="3200" b="1" i="1" u="sng" dirty="0">
                <a:solidFill>
                  <a:srgbClr val="C00000"/>
                </a:solidFill>
              </a:rPr>
              <a:t>facteurs d’offre</a:t>
            </a:r>
            <a:r>
              <a:rPr lang="fr-FR" sz="3200" b="1" i="1" dirty="0">
                <a:solidFill>
                  <a:srgbClr val="C00000"/>
                </a:solidFill>
              </a:rPr>
              <a:t> </a:t>
            </a:r>
            <a:r>
              <a:rPr lang="fr-FR" sz="3200" b="1" i="1" dirty="0" smtClean="0">
                <a:solidFill>
                  <a:srgbClr val="C00000"/>
                </a:solidFill>
              </a:rPr>
              <a:t>:</a:t>
            </a:r>
            <a:endParaRPr lang="fr-FR" sz="3200" i="1" dirty="0">
              <a:solidFill>
                <a:srgbClr val="C00000"/>
              </a:solidFill>
            </a:endParaRPr>
          </a:p>
          <a:p>
            <a:r>
              <a:rPr lang="fr-FR" sz="3200" b="1" i="1" dirty="0" smtClean="0"/>
              <a:t>a)</a:t>
            </a:r>
            <a:r>
              <a:rPr lang="fr-FR" sz="3200" dirty="0" smtClean="0"/>
              <a:t>Les </a:t>
            </a:r>
            <a:r>
              <a:rPr lang="fr-FR" sz="3200" dirty="0"/>
              <a:t>progrès techniques et leur diffusion qui nécessitent des investissements et des personnels plus qualifiés. </a:t>
            </a:r>
            <a:endParaRPr lang="fr-FR" sz="3200" dirty="0" smtClean="0"/>
          </a:p>
          <a:p>
            <a:pPr algn="just">
              <a:buClr>
                <a:srgbClr val="C00000"/>
              </a:buClr>
            </a:pPr>
            <a:r>
              <a:rPr lang="fr-FR" sz="3200" b="1" dirty="0" smtClean="0"/>
              <a:t>b)</a:t>
            </a:r>
            <a:r>
              <a:rPr lang="fr-FR" sz="3200" dirty="0" smtClean="0"/>
              <a:t>L'apparition </a:t>
            </a:r>
            <a:r>
              <a:rPr lang="fr-FR" sz="3200" dirty="0"/>
              <a:t>de nouvelles techniques n'entraîne pas toujours la disparition </a:t>
            </a:r>
            <a:r>
              <a:rPr lang="fr-FR" sz="3200" dirty="0" smtClean="0"/>
              <a:t>des    anciennes</a:t>
            </a:r>
            <a:r>
              <a:rPr lang="fr-FR" sz="3200" dirty="0"/>
              <a:t>. (scanographes / artériographies), il est des cas où la difficulté du </a:t>
            </a:r>
            <a:r>
              <a:rPr lang="fr-FR" sz="3200" dirty="0" smtClean="0"/>
              <a:t>  </a:t>
            </a:r>
            <a:r>
              <a:rPr lang="fr-FR" sz="3200" dirty="0"/>
              <a:t>diagnostic nécessite de maintenir les explorations anciennes </a:t>
            </a:r>
            <a:r>
              <a:rPr lang="fr-FR" sz="3200" dirty="0" smtClean="0"/>
              <a:t>conjointement  </a:t>
            </a:r>
            <a:r>
              <a:rPr lang="fr-FR" sz="3200" dirty="0"/>
              <a:t>aux  </a:t>
            </a:r>
            <a:r>
              <a:rPr lang="fr-FR" sz="3200" dirty="0" smtClean="0"/>
              <a:t>nouvelles.</a:t>
            </a:r>
          </a:p>
          <a:p>
            <a:pPr algn="just"/>
            <a:r>
              <a:rPr lang="fr-FR" sz="3200" b="1" dirty="0" smtClean="0"/>
              <a:t>c)</a:t>
            </a:r>
            <a:r>
              <a:rPr lang="fr-FR" sz="3200" dirty="0" smtClean="0"/>
              <a:t> Prescription de traitements préventifs de longue durée .</a:t>
            </a:r>
            <a:endParaRPr lang="fr-F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225581"/>
            <a:ext cx="7786742" cy="6186309"/>
          </a:xfrm>
          <a:prstGeom prst="rect">
            <a:avLst/>
          </a:prstGeom>
        </p:spPr>
        <p:txBody>
          <a:bodyPr wrap="square">
            <a:spAutoFit/>
          </a:bodyPr>
          <a:lstStyle/>
          <a:p>
            <a:endParaRPr lang="fr-FR" sz="3600" b="1" i="1" dirty="0" smtClean="0">
              <a:solidFill>
                <a:srgbClr val="C00000"/>
              </a:solidFill>
            </a:endParaRPr>
          </a:p>
          <a:p>
            <a:r>
              <a:rPr lang="fr-FR" sz="3600" b="1" dirty="0" smtClean="0"/>
              <a:t>d)</a:t>
            </a:r>
            <a:r>
              <a:rPr lang="fr-FR" sz="3600" dirty="0" smtClean="0"/>
              <a:t>La multiplication des centres de soins.</a:t>
            </a:r>
          </a:p>
          <a:p>
            <a:r>
              <a:rPr lang="fr-FR" sz="3600" b="1" i="1" dirty="0" smtClean="0">
                <a:solidFill>
                  <a:srgbClr val="FF0000"/>
                </a:solidFill>
              </a:rPr>
              <a:t>e)</a:t>
            </a:r>
            <a:r>
              <a:rPr lang="fr-FR" sz="3600" b="1" i="1" dirty="0" smtClean="0">
                <a:solidFill>
                  <a:srgbClr val="C00000"/>
                </a:solidFill>
              </a:rPr>
              <a:t> </a:t>
            </a:r>
            <a:r>
              <a:rPr lang="fr-FR" sz="3600" b="1" i="1" dirty="0" smtClean="0">
                <a:solidFill>
                  <a:srgbClr val="FF0000"/>
                </a:solidFill>
              </a:rPr>
              <a:t>L’influence des médias : </a:t>
            </a:r>
            <a:r>
              <a:rPr lang="fr-FR" sz="3600" dirty="0" smtClean="0"/>
              <a:t>par leurs nombreuses informations écrites et télévisées qui vulgarisent et prônent le progrès  médical et les mérites de la technique .</a:t>
            </a:r>
          </a:p>
          <a:p>
            <a:r>
              <a:rPr lang="fr-FR" sz="3600" b="1" dirty="0" smtClean="0"/>
              <a:t>(demande induite).</a:t>
            </a:r>
          </a:p>
          <a:p>
            <a:r>
              <a:rPr lang="fr-FR" sz="3600" b="1" i="1" smtClean="0">
                <a:solidFill>
                  <a:srgbClr val="C00000"/>
                </a:solidFill>
              </a:rPr>
              <a:t>f) </a:t>
            </a:r>
            <a:r>
              <a:rPr lang="fr-FR" sz="3600" b="1" i="1" dirty="0" smtClean="0">
                <a:solidFill>
                  <a:srgbClr val="FF0000"/>
                </a:solidFill>
              </a:rPr>
              <a:t>L'inadaptation, l'inadéquation de la formation</a:t>
            </a:r>
          </a:p>
          <a:p>
            <a:endParaRPr lang="fr-FR"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428604"/>
            <a:ext cx="8643998" cy="4524315"/>
          </a:xfrm>
          <a:prstGeom prst="rect">
            <a:avLst/>
          </a:prstGeom>
          <a:noFill/>
        </p:spPr>
        <p:txBody>
          <a:bodyPr wrap="square" rtlCol="0">
            <a:spAutoFit/>
          </a:bodyPr>
          <a:lstStyle/>
          <a:p>
            <a:pPr lvl="0"/>
            <a:r>
              <a:rPr lang="fr-FR" sz="3600" b="1" u="sng" dirty="0" smtClean="0">
                <a:solidFill>
                  <a:srgbClr val="C00000"/>
                </a:solidFill>
                <a:effectLst>
                  <a:outerShdw blurRad="38100" dist="38100" dir="2700000" algn="tl">
                    <a:srgbClr val="000000">
                      <a:alpha val="43137"/>
                    </a:srgbClr>
                  </a:outerShdw>
                </a:effectLst>
              </a:rPr>
              <a:t>2)Les facteurs de demande :</a:t>
            </a:r>
            <a:endParaRPr lang="fr-FR" sz="3600" dirty="0" smtClean="0">
              <a:solidFill>
                <a:srgbClr val="C00000"/>
              </a:solidFill>
              <a:effectLst>
                <a:outerShdw blurRad="38100" dist="38100" dir="2700000" algn="tl">
                  <a:srgbClr val="000000">
                    <a:alpha val="43137"/>
                  </a:srgbClr>
                </a:outerShdw>
              </a:effectLst>
            </a:endParaRPr>
          </a:p>
          <a:p>
            <a:r>
              <a:rPr lang="fr-FR" sz="3600" b="1" dirty="0" smtClean="0"/>
              <a:t>      </a:t>
            </a:r>
            <a:r>
              <a:rPr lang="fr-FR" sz="3600" b="1" i="1" dirty="0" smtClean="0">
                <a:solidFill>
                  <a:srgbClr val="C00000"/>
                </a:solidFill>
              </a:rPr>
              <a:t>2-1) Les modifications des processus </a:t>
            </a:r>
          </a:p>
          <a:p>
            <a:r>
              <a:rPr lang="fr-FR" sz="3600" b="1" i="1" dirty="0" smtClean="0">
                <a:solidFill>
                  <a:srgbClr val="C00000"/>
                </a:solidFill>
              </a:rPr>
              <a:t>               morbides :</a:t>
            </a:r>
            <a:endParaRPr lang="fr-FR" sz="3600" i="1" dirty="0" smtClean="0">
              <a:solidFill>
                <a:srgbClr val="C00000"/>
              </a:solidFill>
            </a:endParaRPr>
          </a:p>
          <a:p>
            <a:pPr algn="just"/>
            <a:r>
              <a:rPr lang="fr-FR" sz="3600" dirty="0" smtClean="0"/>
              <a:t> La prolongation de la vie de certains malades, autrefois condamnés, entraîne des sur coûts liés au passage à la chronicité de ces affections.</a:t>
            </a:r>
          </a:p>
          <a:p>
            <a:pPr algn="just"/>
            <a:r>
              <a:rPr lang="fr-FR" sz="3600" dirty="0" smtClean="0"/>
              <a:t> </a:t>
            </a:r>
            <a:endParaRPr lang="fr-FR"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714356"/>
            <a:ext cx="8715436" cy="4801314"/>
          </a:xfrm>
          <a:prstGeom prst="rect">
            <a:avLst/>
          </a:prstGeom>
          <a:noFill/>
        </p:spPr>
        <p:txBody>
          <a:bodyPr wrap="square" rtlCol="0">
            <a:spAutoFit/>
          </a:bodyPr>
          <a:lstStyle/>
          <a:p>
            <a:r>
              <a:rPr lang="fr-FR" sz="3200" b="1" i="1" dirty="0" smtClean="0">
                <a:solidFill>
                  <a:srgbClr val="C00000"/>
                </a:solidFill>
              </a:rPr>
              <a:t>2-2) La médicalisation des problèmes sociaux :</a:t>
            </a:r>
          </a:p>
          <a:p>
            <a:endParaRPr lang="fr-FR" sz="800" i="1" dirty="0" smtClean="0">
              <a:solidFill>
                <a:srgbClr val="C00000"/>
              </a:solidFill>
            </a:endParaRPr>
          </a:p>
          <a:p>
            <a:pPr algn="just"/>
            <a:r>
              <a:rPr lang="fr-FR" sz="3200" b="1" dirty="0" smtClean="0"/>
              <a:t>	</a:t>
            </a:r>
            <a:r>
              <a:rPr lang="fr-FR" sz="3200" dirty="0" smtClean="0"/>
              <a:t>D'une part des pathologies nouvelles sont liées aux conditions de vie d'habitat et de travail. D'autre part de nombreux problèmes sociaux : difficultés relationnelles ou conjugales, problèmes d'habitat… ont été médicalisés. Les avis divergent sur l'opportunité de réponses uniquement médicales ou sociales à ces problèmes.</a:t>
            </a:r>
          </a:p>
          <a:p>
            <a:pPr algn="just"/>
            <a:endParaRPr lang="fr-FR"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94692"/>
            <a:ext cx="8286840" cy="7017306"/>
          </a:xfrm>
          <a:prstGeom prst="rect">
            <a:avLst/>
          </a:prstGeom>
          <a:noFill/>
        </p:spPr>
        <p:txBody>
          <a:bodyPr wrap="square" rtlCol="0">
            <a:spAutoFit/>
          </a:bodyPr>
          <a:lstStyle/>
          <a:p>
            <a:pPr algn="just"/>
            <a:r>
              <a:rPr lang="fr-FR" b="1" dirty="0"/>
              <a:t> </a:t>
            </a:r>
            <a:r>
              <a:rPr lang="fr-FR" sz="3600" b="1" i="1" dirty="0">
                <a:solidFill>
                  <a:srgbClr val="C00000"/>
                </a:solidFill>
              </a:rPr>
              <a:t>2-3) Le besoin ressenti :</a:t>
            </a:r>
            <a:endParaRPr lang="fr-FR" sz="3600" i="1" dirty="0">
              <a:solidFill>
                <a:srgbClr val="C00000"/>
              </a:solidFill>
            </a:endParaRPr>
          </a:p>
          <a:p>
            <a:pPr algn="just"/>
            <a:r>
              <a:rPr lang="fr-FR" sz="3600" dirty="0"/>
              <a:t>	Actuellement la société semble être à l'origine de nouveaux comportements. On ne supporte plus la maladie, ou le symptôme gênant, bénin, la douleur, et même parfois de simples modifications du rythme de vie. Le recours aux systèmes de soins pour ces divers dysfonctionnement et le développement de la pathologie " psycho – somatique " sont  responsables de sur coûts.</a:t>
            </a:r>
          </a:p>
          <a:p>
            <a:pPr algn="just"/>
            <a:r>
              <a:rPr lang="fr-FR" sz="3600" dirty="0"/>
              <a:t>	</a:t>
            </a:r>
          </a:p>
          <a:p>
            <a:r>
              <a:rPr lang="fr-FR" dirty="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534</Words>
  <Application>Microsoft Office PowerPoint</Application>
  <PresentationFormat>Affichage à l'écran (4:3)</PresentationFormat>
  <Paragraphs>103</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chu</dc:creator>
  <cp:lastModifiedBy>degh_khal</cp:lastModifiedBy>
  <cp:revision>29</cp:revision>
  <dcterms:created xsi:type="dcterms:W3CDTF">2010-10-17T10:22:56Z</dcterms:created>
  <dcterms:modified xsi:type="dcterms:W3CDTF">2020-04-20T16:09:31Z</dcterms:modified>
</cp:coreProperties>
</file>