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5"/>
  </p:notesMasterIdLst>
  <p:sldIdLst>
    <p:sldId id="256" r:id="rId2"/>
    <p:sldId id="258" r:id="rId3"/>
    <p:sldId id="259" r:id="rId4"/>
    <p:sldId id="260" r:id="rId5"/>
    <p:sldId id="290" r:id="rId6"/>
    <p:sldId id="291" r:id="rId7"/>
    <p:sldId id="261" r:id="rId8"/>
    <p:sldId id="262" r:id="rId9"/>
    <p:sldId id="264" r:id="rId10"/>
    <p:sldId id="292" r:id="rId11"/>
    <p:sldId id="265" r:id="rId12"/>
    <p:sldId id="293" r:id="rId13"/>
    <p:sldId id="266" r:id="rId14"/>
    <p:sldId id="267" r:id="rId15"/>
    <p:sldId id="268" r:id="rId16"/>
    <p:sldId id="269" r:id="rId17"/>
    <p:sldId id="270" r:id="rId18"/>
    <p:sldId id="271" r:id="rId19"/>
    <p:sldId id="273" r:id="rId20"/>
    <p:sldId id="272" r:id="rId21"/>
    <p:sldId id="275" r:id="rId22"/>
    <p:sldId id="276" r:id="rId23"/>
    <p:sldId id="278" r:id="rId24"/>
    <p:sldId id="279" r:id="rId25"/>
    <p:sldId id="281" r:id="rId26"/>
    <p:sldId id="282" r:id="rId27"/>
    <p:sldId id="283" r:id="rId28"/>
    <p:sldId id="284" r:id="rId29"/>
    <p:sldId id="285" r:id="rId30"/>
    <p:sldId id="286" r:id="rId31"/>
    <p:sldId id="299" r:id="rId32"/>
    <p:sldId id="288" r:id="rId33"/>
    <p:sldId id="298" r:id="rId3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771" autoAdjust="0"/>
    <p:restoredTop sz="94660"/>
  </p:normalViewPr>
  <p:slideViewPr>
    <p:cSldViewPr>
      <p:cViewPr varScale="1">
        <p:scale>
          <a:sx n="86" d="100"/>
          <a:sy n="86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D2F37-45B3-4A5F-9991-F91659A812B8}" type="datetimeFigureOut">
              <a:rPr lang="fr-FR" smtClean="0"/>
              <a:pPr/>
              <a:t>04/04/2020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ED59D-D577-4593-9164-8378C8A8358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ED59D-D577-4593-9164-8378C8A83588}" type="slidenum">
              <a:rPr lang="fr-FR" smtClean="0"/>
              <a:pPr/>
              <a:t>33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04/04/2020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04/04/2020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04/04/2020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04/04/2020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5786" y="2928934"/>
            <a:ext cx="7406640" cy="147218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tabLst>
                <a:tab pos="7083425" algn="l"/>
              </a:tabLst>
            </a:pPr>
            <a:r>
              <a:rPr lang="fr-FR" sz="5300" b="1" dirty="0" smtClean="0"/>
              <a:t>CAT DEVANT UN ICTÈRE</a:t>
            </a:r>
            <a:endParaRPr lang="fr-FR" sz="5300" b="1" dirty="0"/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251520" y="260649"/>
            <a:ext cx="8229600" cy="22322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Université BADJI MOKHTAR – ANNABA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Faculté de médecine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Cours du module d’hépato-gastro-entérologie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Docteur DAMMENNE DEBBIH F.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85852" y="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Enquête étiologique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214422"/>
            <a:ext cx="8929718" cy="5643578"/>
          </a:xfrm>
        </p:spPr>
        <p:txBody>
          <a:bodyPr>
            <a:normAutofit/>
          </a:bodyPr>
          <a:lstStyle/>
          <a:p>
            <a:pPr lvl="0"/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Caractères de l’ictère : </a:t>
            </a:r>
          </a:p>
          <a:p>
            <a:pPr>
              <a:buNone/>
            </a:pPr>
            <a:r>
              <a:rPr lang="fr-FR" sz="2800" b="1" dirty="0" smtClean="0">
                <a:cs typeface="Aharoni" pitchFamily="2" charset="-79"/>
              </a:rPr>
              <a:t>  - Prodromes : Sd pseudo grippal, asthénie, triade de CAROLI (céphalées, urticaire, arthralgies), prurit pré-ictère. </a:t>
            </a:r>
          </a:p>
          <a:p>
            <a:pPr>
              <a:buNone/>
            </a:pPr>
            <a:r>
              <a:rPr lang="fr-FR" sz="2800" b="1" dirty="0" smtClean="0">
                <a:cs typeface="Aharoni" pitchFamily="2" charset="-79"/>
              </a:rPr>
              <a:t>  - Ancienneté : récent, enfance (métabolique).</a:t>
            </a:r>
          </a:p>
          <a:p>
            <a:pPr>
              <a:buNone/>
            </a:pPr>
            <a:r>
              <a:rPr lang="fr-FR" sz="2800" b="1" dirty="0" smtClean="0">
                <a:cs typeface="Aharoni" pitchFamily="2" charset="-79"/>
              </a:rPr>
              <a:t>  - Mode début, circonstances d’apparition, évolution (continue, à rechute)</a:t>
            </a:r>
          </a:p>
          <a:p>
            <a:endParaRPr lang="fr-FR" sz="2800" dirty="0" smtClean="0">
              <a:latin typeface="Aharoni" pitchFamily="2" charset="-79"/>
              <a:cs typeface="Aharoni" pitchFamily="2" charset="-79"/>
            </a:endParaRPr>
          </a:p>
          <a:p>
            <a:endParaRPr lang="fr-FR" sz="2800" dirty="0">
              <a:solidFill>
                <a:schemeClr val="accent1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85852" y="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Enquête étiologique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5643578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fr-FR" sz="2800" b="1" dirty="0" smtClean="0">
              <a:cs typeface="Aharoni" pitchFamily="2" charset="-79"/>
            </a:endParaRPr>
          </a:p>
          <a:p>
            <a:pPr lvl="0"/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Signes accompagnateurs :</a:t>
            </a:r>
          </a:p>
          <a:p>
            <a:pPr lvl="0"/>
            <a:endParaRPr lang="fr-FR" sz="2800" b="1" dirty="0" smtClean="0">
              <a:solidFill>
                <a:schemeClr val="accent1">
                  <a:lumMod val="75000"/>
                </a:schemeClr>
              </a:solidFill>
              <a:cs typeface="Aharoni" pitchFamily="2" charset="-79"/>
            </a:endParaRPr>
          </a:p>
          <a:p>
            <a:pPr lvl="0">
              <a:buNone/>
            </a:pPr>
            <a:r>
              <a:rPr lang="fr-FR" sz="2800" b="1" dirty="0" smtClean="0">
                <a:cs typeface="Aharoni" pitchFamily="2" charset="-79"/>
              </a:rPr>
              <a:t> - Digestifs : syndrome de cholestase</a:t>
            </a:r>
          </a:p>
          <a:p>
            <a:pPr lvl="0">
              <a:buNone/>
            </a:pPr>
            <a:r>
              <a:rPr lang="fr-FR" sz="2800" b="1" dirty="0" smtClean="0">
                <a:cs typeface="Aharoni" pitchFamily="2" charset="-79"/>
              </a:rPr>
              <a:t> (urines foncées, selles décolorées, prurit), </a:t>
            </a:r>
          </a:p>
          <a:p>
            <a:pPr lvl="0">
              <a:buNone/>
            </a:pPr>
            <a:endParaRPr lang="fr-FR" sz="2800" b="1" dirty="0">
              <a:cs typeface="Aharoni" pitchFamily="2" charset="-79"/>
            </a:endParaRPr>
          </a:p>
          <a:p>
            <a:pPr lvl="0">
              <a:buNone/>
            </a:pPr>
            <a:endParaRPr lang="fr-FR" sz="2800" b="1" dirty="0" smtClean="0">
              <a:cs typeface="Aharoni" pitchFamily="2" charset="-79"/>
            </a:endParaRPr>
          </a:p>
          <a:p>
            <a:pPr lvl="0">
              <a:buNone/>
            </a:pPr>
            <a:r>
              <a:rPr lang="fr-FR" sz="2800" b="1" dirty="0" smtClean="0">
                <a:cs typeface="Aharoni" pitchFamily="2" charset="-79"/>
              </a:rPr>
              <a:t> </a:t>
            </a:r>
            <a:endParaRPr lang="fr-FR" sz="2800" dirty="0">
              <a:solidFill>
                <a:schemeClr val="accent1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5" descr="Résultat de recherche d'images pour &quot;selles décolorées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00504"/>
            <a:ext cx="5548070" cy="2857496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6604" y="4000504"/>
            <a:ext cx="3627396" cy="285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85852" y="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Enquête étiologique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5643578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fr-FR" sz="2800" b="1" dirty="0" smtClean="0">
              <a:cs typeface="Aharoni" pitchFamily="2" charset="-79"/>
            </a:endParaRPr>
          </a:p>
          <a:p>
            <a:pPr lvl="0"/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Signes accompagnateurs :</a:t>
            </a:r>
            <a:endParaRPr lang="fr-FR" sz="2800" b="1" dirty="0">
              <a:cs typeface="Aharoni" pitchFamily="2" charset="-79"/>
            </a:endParaRPr>
          </a:p>
          <a:p>
            <a:pPr lvl="0">
              <a:buNone/>
            </a:pPr>
            <a:endParaRPr lang="fr-FR" sz="2800" b="1" dirty="0" smtClean="0">
              <a:cs typeface="Aharoni" pitchFamily="2" charset="-79"/>
            </a:endParaRPr>
          </a:p>
          <a:p>
            <a:pPr lvl="0">
              <a:buNone/>
            </a:pPr>
            <a:r>
              <a:rPr lang="fr-FR" sz="2800" b="1" dirty="0" smtClean="0">
                <a:cs typeface="Aharoni" pitchFamily="2" charset="-79"/>
              </a:rPr>
              <a:t>    -douleurs abdominales (biliaires ou pancréatiques)</a:t>
            </a:r>
          </a:p>
          <a:p>
            <a:pPr lvl="0">
              <a:buNone/>
            </a:pPr>
            <a:r>
              <a:rPr lang="fr-FR" sz="2800" b="1" dirty="0" smtClean="0">
                <a:cs typeface="Aharoni" pitchFamily="2" charset="-79"/>
              </a:rPr>
              <a:t>   -diarrhée+stéatorrhée (cancer du pancréas) , </a:t>
            </a:r>
          </a:p>
          <a:p>
            <a:pPr lvl="0">
              <a:buNone/>
            </a:pPr>
            <a:r>
              <a:rPr lang="fr-FR" sz="2800" b="1" dirty="0">
                <a:cs typeface="Aharoni" pitchFamily="2" charset="-79"/>
              </a:rPr>
              <a:t> </a:t>
            </a:r>
            <a:r>
              <a:rPr lang="fr-FR" sz="2800" b="1" dirty="0" smtClean="0">
                <a:cs typeface="Aharoni" pitchFamily="2" charset="-79"/>
              </a:rPr>
              <a:t>  - hémorragie digestive.</a:t>
            </a:r>
          </a:p>
          <a:p>
            <a:pPr lvl="0">
              <a:buNone/>
            </a:pPr>
            <a:endParaRPr lang="fr-FR" sz="2800" b="1" dirty="0" smtClean="0">
              <a:cs typeface="Aharoni" pitchFamily="2" charset="-79"/>
            </a:endParaRPr>
          </a:p>
          <a:p>
            <a:pPr lvl="0">
              <a:buNone/>
            </a:pPr>
            <a:r>
              <a:rPr lang="fr-FR" sz="2800" b="1" dirty="0" smtClean="0">
                <a:cs typeface="Aharoni" pitchFamily="2" charset="-79"/>
              </a:rPr>
              <a:t> - Extradigestifs :</a:t>
            </a:r>
          </a:p>
          <a:p>
            <a:pPr lvl="0">
              <a:buNone/>
            </a:pPr>
            <a:r>
              <a:rPr lang="fr-FR" sz="2800" b="1" dirty="0">
                <a:cs typeface="Aharoni" pitchFamily="2" charset="-79"/>
              </a:rPr>
              <a:t> </a:t>
            </a:r>
            <a:r>
              <a:rPr lang="fr-FR" sz="2800" b="1" dirty="0" smtClean="0">
                <a:cs typeface="Aharoni" pitchFamily="2" charset="-79"/>
              </a:rPr>
              <a:t>  AMG, asthénie, anorexie, manifs auto-immunes, diabète</a:t>
            </a:r>
          </a:p>
          <a:p>
            <a:endParaRPr lang="fr-FR" sz="2800" dirty="0" smtClean="0">
              <a:latin typeface="Aharoni" pitchFamily="2" charset="-79"/>
              <a:cs typeface="Aharoni" pitchFamily="2" charset="-79"/>
            </a:endParaRPr>
          </a:p>
          <a:p>
            <a:endParaRPr lang="fr-FR" sz="2800" dirty="0">
              <a:solidFill>
                <a:schemeClr val="accent1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7290" y="14285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Enquête étiologique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85860"/>
            <a:ext cx="8926808" cy="55721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2</a:t>
            </a: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. </a:t>
            </a: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Examen clinique: </a:t>
            </a:r>
          </a:p>
          <a:p>
            <a:pPr lvl="0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SG :</a:t>
            </a:r>
            <a:r>
              <a:rPr lang="fr-FR" sz="2400" b="1" dirty="0" smtClean="0">
                <a:cs typeface="Aharoni" pitchFamily="2" charset="-79"/>
              </a:rPr>
              <a:t> état général, faciès particulier, T°, état de conscience.</a:t>
            </a:r>
          </a:p>
          <a:p>
            <a:pPr lvl="0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Examen de l’abdomen : </a:t>
            </a:r>
          </a:p>
          <a:p>
            <a:pPr>
              <a:buNone/>
            </a:pPr>
            <a:r>
              <a:rPr lang="fr-FR" sz="2400" b="1" dirty="0" smtClean="0">
                <a:cs typeface="Aharoni" pitchFamily="2" charset="-79"/>
              </a:rPr>
              <a:t>  - Foie : cholestase (mou, sensible ou régulier ferme), malin (primitif : dureté pierreuse, secondaire : foie maronnée), cirrhose (ferme, bord inferieur tranchant), kyste hydatique du foie (rénitent, bombant en verre de montre).</a:t>
            </a:r>
          </a:p>
          <a:p>
            <a:pPr>
              <a:buNone/>
            </a:pPr>
            <a:r>
              <a:rPr lang="fr-FR" sz="2400" b="1" dirty="0" smtClean="0">
                <a:cs typeface="Aharoni" pitchFamily="2" charset="-79"/>
              </a:rPr>
              <a:t>  - S. d’HTP et complications : SPM, CVC, ascite.</a:t>
            </a:r>
          </a:p>
          <a:p>
            <a:pPr>
              <a:buNone/>
            </a:pPr>
            <a:r>
              <a:rPr lang="fr-FR" sz="2400" b="1" dirty="0" smtClean="0">
                <a:cs typeface="Aharoni" pitchFamily="2" charset="-79"/>
              </a:rPr>
              <a:t>  - S. d’IHC : angiomes stellaires, érythrose palmaire, hippocratisme digital…</a:t>
            </a:r>
          </a:p>
          <a:p>
            <a:pPr>
              <a:buNone/>
            </a:pPr>
            <a:r>
              <a:rPr lang="fr-FR" sz="2400" b="1" dirty="0" smtClean="0">
                <a:cs typeface="Aharoni" pitchFamily="2" charset="-79"/>
              </a:rPr>
              <a:t>  - Autres : masse palpable, grosse vésicule, s. de Murphy (+), TR (masse rectale ou anale).</a:t>
            </a:r>
          </a:p>
          <a:p>
            <a:pPr lvl="0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Examen lympho-ganglionnaire : </a:t>
            </a:r>
            <a:r>
              <a:rPr lang="fr-FR" sz="2400" b="1" dirty="0" smtClean="0">
                <a:cs typeface="Aharoni" pitchFamily="2" charset="-79"/>
              </a:rPr>
              <a:t>ADP, ganglion de Troisier.</a:t>
            </a:r>
          </a:p>
          <a:p>
            <a:pPr lvl="0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Examen neurologique :</a:t>
            </a:r>
            <a:r>
              <a:rPr lang="fr-FR" sz="2400" b="1" dirty="0" smtClean="0">
                <a:cs typeface="Aharoni" pitchFamily="2" charset="-79"/>
              </a:rPr>
              <a:t> signes d’encéphalopathie hépatique.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728" y="14285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Enquête étiologique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214422"/>
            <a:ext cx="8786842" cy="5357850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fr-FR" sz="2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3. Examens paracliniques :</a:t>
            </a:r>
          </a:p>
          <a:p>
            <a:r>
              <a:rPr lang="fr-FR" sz="2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Examens systématiques : </a:t>
            </a:r>
            <a:r>
              <a:rPr lang="fr-FR" sz="2600" b="1" dirty="0" smtClean="0">
                <a:latin typeface="Calibri" pitchFamily="34" charset="0"/>
              </a:rPr>
              <a:t>1</a:t>
            </a:r>
            <a:r>
              <a:rPr lang="fr-FR" sz="2600" b="1" baseline="30000" dirty="0" smtClean="0">
                <a:latin typeface="Calibri" pitchFamily="34" charset="0"/>
              </a:rPr>
              <a:t>ère</a:t>
            </a:r>
            <a:r>
              <a:rPr lang="fr-FR" sz="2600" b="1" dirty="0" smtClean="0">
                <a:latin typeface="Calibri" pitchFamily="34" charset="0"/>
              </a:rPr>
              <a:t> intention :</a:t>
            </a:r>
          </a:p>
          <a:p>
            <a:pPr lvl="0">
              <a:buNone/>
            </a:pPr>
            <a:r>
              <a:rPr lang="fr-FR" sz="2600" b="1" dirty="0" smtClean="0">
                <a:latin typeface="Calibri" pitchFamily="34" charset="0"/>
              </a:rPr>
              <a:t>     </a:t>
            </a:r>
            <a:r>
              <a:rPr lang="fr-FR" sz="2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a. Biologie :</a:t>
            </a:r>
          </a:p>
          <a:p>
            <a:pPr lvl="0">
              <a:buFontTx/>
              <a:buChar char="-"/>
            </a:pPr>
            <a:r>
              <a:rPr lang="fr-FR" sz="2600" b="1" dirty="0" smtClean="0">
                <a:latin typeface="Calibri" pitchFamily="34" charset="0"/>
              </a:rPr>
              <a:t>FNS :    GB ( angiocholite, néo du foie), </a:t>
            </a:r>
          </a:p>
          <a:p>
            <a:pPr lvl="0">
              <a:buNone/>
            </a:pPr>
            <a:r>
              <a:rPr lang="fr-FR" sz="2600" b="1" dirty="0">
                <a:latin typeface="Calibri" pitchFamily="34" charset="0"/>
              </a:rPr>
              <a:t> </a:t>
            </a:r>
            <a:r>
              <a:rPr lang="fr-FR" sz="2600" b="1" dirty="0" smtClean="0">
                <a:latin typeface="Calibri" pitchFamily="34" charset="0"/>
              </a:rPr>
              <a:t>    anémie (KC, cirrhose, hémolyse, ampulome vatérien), hyperéosinophilie (parasitose, hépatite médicamenteuse)</a:t>
            </a:r>
          </a:p>
          <a:p>
            <a:pPr lvl="0">
              <a:buNone/>
            </a:pPr>
            <a:r>
              <a:rPr lang="fr-FR" sz="2600" b="1" dirty="0" smtClean="0">
                <a:latin typeface="Calibri" pitchFamily="34" charset="0"/>
              </a:rPr>
              <a:t> -Fer sérique, taux de réticulocyte.</a:t>
            </a:r>
          </a:p>
          <a:p>
            <a:pPr lvl="0">
              <a:buNone/>
            </a:pPr>
            <a:r>
              <a:rPr lang="fr-FR" sz="2600" b="1" dirty="0" smtClean="0">
                <a:latin typeface="Calibri" pitchFamily="34" charset="0"/>
              </a:rPr>
              <a:t>- Bilan hépatique complet : syndrome de cholestase, IHC, cytolyse, syndrome inflammatoire.</a:t>
            </a:r>
          </a:p>
          <a:p>
            <a:pPr lvl="0">
              <a:buNone/>
            </a:pPr>
            <a:r>
              <a:rPr lang="fr-FR" sz="2600" b="1" dirty="0" smtClean="0">
                <a:latin typeface="Calibri" pitchFamily="34" charset="0"/>
              </a:rPr>
              <a:t>- Amylasémie, amylasurie, lipasémie.</a:t>
            </a:r>
          </a:p>
          <a:p>
            <a:pPr>
              <a:buNone/>
            </a:pPr>
            <a:r>
              <a:rPr lang="fr-FR" sz="2600" b="1" dirty="0" smtClean="0">
                <a:latin typeface="Calibri" pitchFamily="34" charset="0"/>
              </a:rPr>
              <a:t>- Glycémie, bilan rénale, ionogramme sanguin.</a:t>
            </a:r>
          </a:p>
        </p:txBody>
      </p:sp>
      <p:sp>
        <p:nvSpPr>
          <p:cNvPr id="4" name="Flèche vers le haut 3"/>
          <p:cNvSpPr/>
          <p:nvPr/>
        </p:nvSpPr>
        <p:spPr>
          <a:xfrm flipH="1">
            <a:off x="1571604" y="2714620"/>
            <a:ext cx="71438" cy="28575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  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Enquête étiologique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4351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fr-FR" sz="3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b. Morphologie :</a:t>
            </a:r>
          </a:p>
          <a:p>
            <a:pPr lvl="0">
              <a:buFontTx/>
              <a:buChar char="-"/>
            </a:pPr>
            <a:r>
              <a:rPr lang="fr-FR" sz="3000" b="1" dirty="0" smtClean="0">
                <a:latin typeface="Calibri" pitchFamily="34" charset="0"/>
              </a:rPr>
              <a:t>ASP : </a:t>
            </a:r>
            <a:r>
              <a:rPr lang="fr-FR" sz="3000" dirty="0" smtClean="0">
                <a:latin typeface="Calibri" pitchFamily="34" charset="0"/>
              </a:rPr>
              <a:t>centré sur l’hypochondre droit : Calcifications </a:t>
            </a:r>
            <a:r>
              <a:rPr lang="fr-FR" sz="3000" dirty="0" err="1" smtClean="0">
                <a:latin typeface="Calibri" pitchFamily="34" charset="0"/>
              </a:rPr>
              <a:t>bilio</a:t>
            </a:r>
            <a:r>
              <a:rPr lang="fr-FR" sz="3000" dirty="0" smtClean="0">
                <a:latin typeface="Calibri" pitchFamily="34" charset="0"/>
              </a:rPr>
              <a:t>-pancréatiques et Calculs radio-opaques.</a:t>
            </a:r>
          </a:p>
          <a:p>
            <a:pPr lvl="0">
              <a:buNone/>
            </a:pPr>
            <a:endParaRPr lang="fr-FR" sz="3000" b="1" dirty="0" smtClean="0">
              <a:latin typeface="Calibri" pitchFamily="34" charset="0"/>
            </a:endParaRPr>
          </a:p>
          <a:p>
            <a:pPr lvl="0">
              <a:buNone/>
            </a:pPr>
            <a:r>
              <a:rPr lang="fr-FR" sz="3000" b="1" dirty="0" smtClean="0">
                <a:solidFill>
                  <a:srgbClr val="FF0000"/>
                </a:solidFill>
                <a:latin typeface="Calibri" pitchFamily="34" charset="0"/>
              </a:rPr>
              <a:t>- </a:t>
            </a:r>
            <a:r>
              <a:rPr lang="fr-FR" sz="3000" b="1" u="sng" dirty="0" smtClean="0">
                <a:solidFill>
                  <a:srgbClr val="FF0000"/>
                </a:solidFill>
                <a:latin typeface="Calibri" pitchFamily="34" charset="0"/>
              </a:rPr>
              <a:t>Echographie abdominale</a:t>
            </a:r>
            <a:r>
              <a:rPr lang="fr-FR" sz="3000" b="1" dirty="0" smtClean="0">
                <a:latin typeface="Calibri" pitchFamily="34" charset="0"/>
              </a:rPr>
              <a:t> : examen de référence, de 1</a:t>
            </a:r>
            <a:r>
              <a:rPr lang="fr-FR" sz="3000" b="1" baseline="30000" dirty="0" smtClean="0">
                <a:latin typeface="Calibri" pitchFamily="34" charset="0"/>
              </a:rPr>
              <a:t>ère</a:t>
            </a:r>
            <a:r>
              <a:rPr lang="fr-FR" sz="3000" b="1" dirty="0" smtClean="0">
                <a:latin typeface="Calibri" pitchFamily="34" charset="0"/>
              </a:rPr>
              <a:t>  intention, non invasif reproductible, analyse morphologique du foie, des voies biliaires (dilatation) pancréas, rate, les vaisseaux, signes d’HTP, épanchement péritonéal, adénopathies.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Enquête étiologique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72072"/>
          </a:xfrm>
        </p:spPr>
        <p:txBody>
          <a:bodyPr>
            <a:normAutofit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Examens spécifiques</a:t>
            </a:r>
            <a:r>
              <a:rPr lang="fr-FR" b="1" dirty="0" smtClean="0"/>
              <a:t> 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fr-FR" b="1" dirty="0" smtClean="0"/>
              <a:t> 2</a:t>
            </a:r>
            <a:r>
              <a:rPr lang="fr-FR" b="1" baseline="30000" dirty="0" smtClean="0"/>
              <a:t>ème</a:t>
            </a:r>
            <a:r>
              <a:rPr lang="fr-FR" b="1" dirty="0" smtClean="0"/>
              <a:t> intention :</a:t>
            </a:r>
            <a:endParaRPr lang="fr-FR" sz="2400" b="1" dirty="0" smtClean="0"/>
          </a:p>
          <a:p>
            <a:pPr lvl="0"/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 a. Biologie :</a:t>
            </a:r>
            <a:r>
              <a:rPr lang="fr-FR" b="1" dirty="0" smtClean="0"/>
              <a:t> </a:t>
            </a:r>
          </a:p>
          <a:p>
            <a:pPr lvl="0">
              <a:buNone/>
            </a:pPr>
            <a:r>
              <a:rPr lang="fr-FR" b="1" dirty="0" smtClean="0"/>
              <a:t>- Sérologies virales </a:t>
            </a:r>
            <a:r>
              <a:rPr lang="fr-FR" b="1" dirty="0" err="1" smtClean="0"/>
              <a:t>syst</a:t>
            </a:r>
            <a:r>
              <a:rPr lang="fr-FR" b="1" dirty="0" smtClean="0"/>
              <a:t> : A, B, C, HIV ;</a:t>
            </a:r>
          </a:p>
          <a:p>
            <a:pPr lvl="0">
              <a:buNone/>
            </a:pPr>
            <a:r>
              <a:rPr lang="fr-FR" b="1" dirty="0" smtClean="0"/>
              <a:t>- Bilan cuprique et martial ;</a:t>
            </a:r>
          </a:p>
          <a:p>
            <a:pPr lvl="0">
              <a:buNone/>
            </a:pPr>
            <a:r>
              <a:rPr lang="fr-FR" b="1" dirty="0" smtClean="0"/>
              <a:t>- Dosage de l’alpha-1-antitrypsine ;</a:t>
            </a:r>
          </a:p>
          <a:p>
            <a:pPr lvl="0">
              <a:buNone/>
            </a:pPr>
            <a:r>
              <a:rPr lang="fr-FR" b="1" dirty="0" smtClean="0"/>
              <a:t>- Bilan d’auto-immunité ; </a:t>
            </a:r>
          </a:p>
          <a:p>
            <a:pPr lvl="0">
              <a:buNone/>
            </a:pPr>
            <a:r>
              <a:rPr lang="fr-FR" b="1" dirty="0" smtClean="0"/>
              <a:t>- Frottis sanguin, PBO , électrophorèse d’hémoglobine.</a:t>
            </a:r>
          </a:p>
          <a:p>
            <a:pPr>
              <a:buNone/>
            </a:pPr>
            <a:endParaRPr lang="fr-F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  <a:latin typeface="Calibri" pitchFamily="34" charset="0"/>
              </a:rPr>
              <a:t>Enquête étiologique</a:t>
            </a:r>
            <a:endParaRPr lang="fr-FR" sz="48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500174"/>
            <a:ext cx="8858280" cy="535782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b. Morphologie :</a:t>
            </a:r>
            <a:endParaRPr lang="fr-FR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lvl="0"/>
            <a:r>
              <a:rPr lang="fr-FR" sz="3000" b="1" dirty="0" smtClean="0">
                <a:latin typeface="Calibri" pitchFamily="34" charset="0"/>
              </a:rPr>
              <a:t>FOGD : </a:t>
            </a:r>
            <a:r>
              <a:rPr lang="fr-FR" sz="3000" dirty="0" smtClean="0">
                <a:latin typeface="Calibri" pitchFamily="34" charset="0"/>
              </a:rPr>
              <a:t>recherche les signes d’HTP</a:t>
            </a:r>
            <a:r>
              <a:rPr lang="fr-FR" sz="3000" b="1" dirty="0" smtClean="0">
                <a:latin typeface="Calibri" pitchFamily="34" charset="0"/>
              </a:rPr>
              <a:t>.</a:t>
            </a:r>
            <a:endParaRPr lang="fr-FR" sz="3000" dirty="0" smtClean="0">
              <a:latin typeface="Calibri" pitchFamily="34" charset="0"/>
            </a:endParaRPr>
          </a:p>
          <a:p>
            <a:pPr lvl="0"/>
            <a:r>
              <a:rPr lang="fr-FR" sz="3000" b="1" dirty="0" smtClean="0">
                <a:latin typeface="Calibri" pitchFamily="34" charset="0"/>
              </a:rPr>
              <a:t>Echo-endoscopie : </a:t>
            </a:r>
            <a:r>
              <a:rPr lang="fr-FR" sz="3000" dirty="0" smtClean="0">
                <a:latin typeface="Calibri" pitchFamily="34" charset="0"/>
              </a:rPr>
              <a:t>plus performante que l’</a:t>
            </a:r>
            <a:r>
              <a:rPr lang="fr-FR" sz="3000" dirty="0" err="1" smtClean="0">
                <a:latin typeface="Calibri" pitchFamily="34" charset="0"/>
              </a:rPr>
              <a:t>echographie</a:t>
            </a:r>
            <a:r>
              <a:rPr lang="fr-FR" sz="3000" dirty="0" smtClean="0">
                <a:latin typeface="Calibri" pitchFamily="34" charset="0"/>
              </a:rPr>
              <a:t> et la TDM.</a:t>
            </a:r>
          </a:p>
          <a:p>
            <a:pPr lvl="0"/>
            <a:r>
              <a:rPr lang="fr-FR" sz="3000" b="1" dirty="0" smtClean="0">
                <a:latin typeface="Calibri" pitchFamily="34" charset="0"/>
              </a:rPr>
              <a:t>TDM abdominale : </a:t>
            </a:r>
            <a:endParaRPr lang="fr-FR" sz="3000" dirty="0" smtClean="0">
              <a:latin typeface="Calibri" pitchFamily="34" charset="0"/>
            </a:endParaRPr>
          </a:p>
          <a:p>
            <a:pPr lvl="0"/>
            <a:r>
              <a:rPr lang="fr-FR" sz="3000" b="1" dirty="0" err="1" smtClean="0">
                <a:latin typeface="Calibri" pitchFamily="34" charset="0"/>
              </a:rPr>
              <a:t>Bili</a:t>
            </a:r>
            <a:r>
              <a:rPr lang="fr-FR" sz="3000" b="1" dirty="0" smtClean="0">
                <a:latin typeface="Calibri" pitchFamily="34" charset="0"/>
              </a:rPr>
              <a:t>-IRM : </a:t>
            </a:r>
            <a:r>
              <a:rPr lang="fr-FR" sz="3000" dirty="0" smtClean="0">
                <a:latin typeface="Calibri" pitchFamily="34" charset="0"/>
              </a:rPr>
              <a:t>moins invasive que la CPRE.</a:t>
            </a:r>
          </a:p>
          <a:p>
            <a:pPr lvl="0"/>
            <a:r>
              <a:rPr lang="fr-FR" sz="3000" b="1" dirty="0" smtClean="0">
                <a:latin typeface="Calibri" pitchFamily="34" charset="0"/>
              </a:rPr>
              <a:t>CPRE : </a:t>
            </a:r>
            <a:r>
              <a:rPr lang="fr-FR" sz="3000" dirty="0" smtClean="0">
                <a:latin typeface="Calibri" pitchFamily="34" charset="0"/>
              </a:rPr>
              <a:t>si geste thérapeutique associé.</a:t>
            </a:r>
          </a:p>
          <a:p>
            <a:pPr lvl="0"/>
            <a:r>
              <a:rPr lang="fr-FR" sz="3000" b="1" dirty="0" smtClean="0">
                <a:latin typeface="Calibri" pitchFamily="34" charset="0"/>
              </a:rPr>
              <a:t>PBF : </a:t>
            </a:r>
            <a:r>
              <a:rPr lang="fr-FR" sz="3000" dirty="0" smtClean="0">
                <a:latin typeface="Calibri" pitchFamily="34" charset="0"/>
              </a:rPr>
              <a:t>si cholestase </a:t>
            </a:r>
            <a:r>
              <a:rPr lang="fr-FR" sz="3000" dirty="0" err="1" smtClean="0">
                <a:latin typeface="Calibri" pitchFamily="34" charset="0"/>
              </a:rPr>
              <a:t>intrahépatique</a:t>
            </a:r>
            <a:r>
              <a:rPr lang="fr-FR" sz="3000" dirty="0" smtClean="0">
                <a:latin typeface="Calibri" pitchFamily="34" charset="0"/>
              </a:rPr>
              <a:t>.</a:t>
            </a:r>
          </a:p>
          <a:p>
            <a:pPr lvl="0"/>
            <a:r>
              <a:rPr lang="fr-FR" sz="3000" b="1" dirty="0" smtClean="0">
                <a:latin typeface="Calibri" pitchFamily="34" charset="0"/>
              </a:rPr>
              <a:t>Laparoscopie/laparotomie :</a:t>
            </a:r>
            <a:r>
              <a:rPr lang="fr-FR" sz="3000" dirty="0" smtClean="0">
                <a:latin typeface="Calibri" pitchFamily="34" charset="0"/>
              </a:rPr>
              <a:t> si toute l’exploration est négative.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Etiologies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0" y="1428736"/>
            <a:ext cx="7786742" cy="50006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fr-FR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r-FR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 Ictères à Bilirubine libre: : </a:t>
            </a:r>
          </a:p>
          <a:p>
            <a:pPr>
              <a:buNone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   - Déficit de la conjugaison (Gilbert)</a:t>
            </a:r>
          </a:p>
          <a:p>
            <a:pPr>
              <a:buNone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   - Hémolyse. </a:t>
            </a:r>
          </a:p>
          <a:p>
            <a:pPr>
              <a:buNone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*clinique: selles normales.</a:t>
            </a:r>
          </a:p>
          <a:p>
            <a:pPr>
              <a:buNone/>
            </a:pP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*bilan hépatique normal.</a:t>
            </a:r>
          </a:p>
          <a:p>
            <a:pPr>
              <a:buNone/>
            </a:pPr>
            <a:endParaRPr lang="fr-FR" dirty="0" smtClean="0"/>
          </a:p>
          <a:p>
            <a:pPr lvl="0">
              <a:buNone/>
            </a:pPr>
            <a:r>
              <a:rPr lang="fr-FR" b="1" dirty="0" smtClean="0"/>
              <a:t> 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Etiologies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8844" y="1214422"/>
            <a:ext cx="8985156" cy="53309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6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2</a:t>
            </a:r>
            <a:r>
              <a:rPr lang="fr-FR" sz="26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. I à BRB conjuguée:</a:t>
            </a:r>
          </a:p>
          <a:p>
            <a:pPr>
              <a:buNone/>
            </a:pP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 </a:t>
            </a:r>
            <a:r>
              <a:rPr lang="fr-FR" sz="26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   </a:t>
            </a:r>
            <a:r>
              <a:rPr lang="fr-FR" sz="2600" b="1" dirty="0" smtClean="0">
                <a:cs typeface="Aharoni" pitchFamily="2" charset="-79"/>
              </a:rPr>
              <a:t>rétention hépatique ou ictère cholestatique. </a:t>
            </a:r>
          </a:p>
          <a:p>
            <a:pPr>
              <a:buNone/>
            </a:pPr>
            <a:r>
              <a:rPr lang="fr-FR" sz="2600" b="1" dirty="0" smtClean="0">
                <a:cs typeface="Aharoni" pitchFamily="2" charset="-79"/>
              </a:rPr>
              <a:t>   </a:t>
            </a:r>
            <a:r>
              <a:rPr lang="fr-FR" sz="2600" b="1" dirty="0" smtClean="0">
                <a:solidFill>
                  <a:schemeClr val="accent3"/>
                </a:solidFill>
                <a:cs typeface="Aharoni" pitchFamily="2" charset="-79"/>
              </a:rPr>
              <a:t>Cholestase:</a:t>
            </a:r>
            <a:r>
              <a:rPr lang="fr-FR" sz="2600" b="1" dirty="0" smtClean="0">
                <a:solidFill>
                  <a:schemeClr val="accent5"/>
                </a:solidFill>
                <a:cs typeface="Aharoni" pitchFamily="2" charset="-79"/>
              </a:rPr>
              <a:t> </a:t>
            </a:r>
            <a:r>
              <a:rPr lang="fr-FR" sz="2600" b="1" dirty="0" smtClean="0">
                <a:cs typeface="Aharoni" pitchFamily="2" charset="-79"/>
              </a:rPr>
              <a:t>-obstruction des voies biliaires;</a:t>
            </a:r>
          </a:p>
          <a:p>
            <a:pPr>
              <a:buNone/>
            </a:pPr>
            <a:r>
              <a:rPr lang="fr-FR" sz="2600" b="1" dirty="0" smtClean="0">
                <a:cs typeface="Aharoni" pitchFamily="2" charset="-79"/>
              </a:rPr>
              <a:t>                       -arrêt ou </a:t>
            </a:r>
            <a:r>
              <a:rPr lang="fr-FR" sz="2600" b="1" dirty="0" err="1" smtClean="0">
                <a:cs typeface="Aharoni" pitchFamily="2" charset="-79"/>
              </a:rPr>
              <a:t>dimunition</a:t>
            </a:r>
            <a:r>
              <a:rPr lang="fr-FR" sz="2600" b="1" dirty="0" smtClean="0">
                <a:cs typeface="Aharoni" pitchFamily="2" charset="-79"/>
              </a:rPr>
              <a:t> production de bile.</a:t>
            </a:r>
          </a:p>
          <a:p>
            <a:pPr>
              <a:buNone/>
            </a:pPr>
            <a:endParaRPr lang="fr-FR" sz="2600" b="1" dirty="0" smtClean="0">
              <a:cs typeface="Aharoni" pitchFamily="2" charset="-79"/>
            </a:endParaRPr>
          </a:p>
          <a:p>
            <a:pPr>
              <a:buNone/>
            </a:pPr>
            <a:r>
              <a:rPr lang="fr-FR" sz="2600" b="1" dirty="0" smtClean="0">
                <a:solidFill>
                  <a:schemeClr val="accent3"/>
                </a:solidFill>
                <a:cs typeface="Aharoni" pitchFamily="2" charset="-79"/>
              </a:rPr>
              <a:t>  - Cholestase extrahépatique: </a:t>
            </a:r>
            <a:r>
              <a:rPr lang="fr-FR" sz="2600" b="1" dirty="0" err="1" smtClean="0">
                <a:cs typeface="Aharoni" pitchFamily="2" charset="-79"/>
              </a:rPr>
              <a:t>obst</a:t>
            </a:r>
            <a:r>
              <a:rPr lang="fr-FR" sz="2600" b="1" dirty="0" smtClean="0">
                <a:cs typeface="Aharoni" pitchFamily="2" charset="-79"/>
              </a:rPr>
              <a:t>. VBEH;</a:t>
            </a:r>
          </a:p>
          <a:p>
            <a:pPr>
              <a:buNone/>
            </a:pPr>
            <a:r>
              <a:rPr lang="fr-FR" sz="2600" b="1" dirty="0" smtClean="0">
                <a:solidFill>
                  <a:schemeClr val="accent3"/>
                </a:solidFill>
                <a:cs typeface="Aharoni" pitchFamily="2" charset="-79"/>
              </a:rPr>
              <a:t>  - </a:t>
            </a:r>
            <a:r>
              <a:rPr lang="fr-FR" sz="2600" b="1" dirty="0" err="1" smtClean="0">
                <a:solidFill>
                  <a:schemeClr val="accent3"/>
                </a:solidFill>
                <a:cs typeface="Aharoni" pitchFamily="2" charset="-79"/>
              </a:rPr>
              <a:t>Cholestase</a:t>
            </a:r>
            <a:r>
              <a:rPr lang="fr-FR" sz="2600" b="1" dirty="0" smtClean="0">
                <a:solidFill>
                  <a:schemeClr val="accent3"/>
                </a:solidFill>
                <a:cs typeface="Aharoni" pitchFamily="2" charset="-79"/>
              </a:rPr>
              <a:t> </a:t>
            </a:r>
            <a:r>
              <a:rPr lang="fr-FR" sz="2600" b="1" dirty="0" err="1" smtClean="0">
                <a:solidFill>
                  <a:schemeClr val="accent3"/>
                </a:solidFill>
                <a:cs typeface="Aharoni" pitchFamily="2" charset="-79"/>
              </a:rPr>
              <a:t>intrahépatique</a:t>
            </a:r>
            <a:r>
              <a:rPr lang="fr-FR" sz="2600" b="1" dirty="0" smtClean="0">
                <a:solidFill>
                  <a:schemeClr val="accent3"/>
                </a:solidFill>
                <a:cs typeface="Aharoni" pitchFamily="2" charset="-79"/>
              </a:rPr>
              <a:t>: </a:t>
            </a:r>
            <a:r>
              <a:rPr lang="fr-FR" sz="2600" b="1" dirty="0" err="1" smtClean="0">
                <a:cs typeface="Aharoni" pitchFamily="2" charset="-79"/>
              </a:rPr>
              <a:t>obst</a:t>
            </a:r>
            <a:r>
              <a:rPr lang="fr-FR" sz="2600" b="1" dirty="0" smtClean="0">
                <a:cs typeface="Aharoni" pitchFamily="2" charset="-79"/>
              </a:rPr>
              <a:t>. VBIH. </a:t>
            </a:r>
          </a:p>
          <a:p>
            <a:pPr>
              <a:buNone/>
            </a:pPr>
            <a:r>
              <a:rPr lang="fr-FR" sz="2600" b="1" dirty="0" smtClean="0">
                <a:cs typeface="Aharoni" pitchFamily="2" charset="-79"/>
              </a:rPr>
              <a:t>                                             Atteinte </a:t>
            </a:r>
            <a:r>
              <a:rPr lang="fr-FR" sz="2600" b="1" dirty="0" err="1" smtClean="0">
                <a:cs typeface="Aharoni" pitchFamily="2" charset="-79"/>
              </a:rPr>
              <a:t>hépatocyt</a:t>
            </a:r>
            <a:r>
              <a:rPr lang="fr-FR" sz="2600" b="1" dirty="0" smtClean="0">
                <a:cs typeface="Aharoni" pitchFamily="2" charset="-79"/>
              </a:rPr>
              <a:t>.</a:t>
            </a:r>
          </a:p>
          <a:p>
            <a:pPr>
              <a:buNone/>
            </a:pPr>
            <a:endParaRPr lang="fr-FR" sz="2600" b="1" dirty="0" smtClean="0">
              <a:cs typeface="Aharoni" pitchFamily="2" charset="-79"/>
            </a:endParaRPr>
          </a:p>
          <a:p>
            <a:pPr>
              <a:buNone/>
            </a:pPr>
            <a:r>
              <a:rPr lang="fr-FR" sz="2600" b="1" dirty="0" smtClean="0">
                <a:cs typeface="Aharoni" pitchFamily="2" charset="-79"/>
              </a:rPr>
              <a:t> </a:t>
            </a:r>
            <a:r>
              <a:rPr lang="fr-FR" sz="2600" b="1" dirty="0" smtClean="0">
                <a:solidFill>
                  <a:schemeClr val="accent3">
                    <a:lumMod val="75000"/>
                  </a:schemeClr>
                </a:solidFill>
                <a:cs typeface="Aharoni" pitchFamily="2" charset="-79"/>
              </a:rPr>
              <a:t>Clinique: selles décolorées, urines foncées</a:t>
            </a:r>
          </a:p>
          <a:p>
            <a:pPr>
              <a:buNone/>
            </a:pPr>
            <a:r>
              <a:rPr lang="fr-FR" sz="26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Introduction</a:t>
            </a:r>
            <a:endParaRPr lang="fr-FR" sz="4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571612"/>
            <a:ext cx="8576530" cy="5286388"/>
          </a:xfrm>
        </p:spPr>
        <p:txBody>
          <a:bodyPr>
            <a:normAutofit fontScale="85000" lnSpcReduction="10000"/>
          </a:bodyPr>
          <a:lstStyle/>
          <a:p>
            <a:r>
              <a:rPr lang="fr-FR" sz="36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Clinique:</a:t>
            </a:r>
            <a:r>
              <a:rPr lang="fr-FR" sz="3600" b="1" dirty="0" smtClean="0">
                <a:cs typeface="Aharoni" pitchFamily="2" charset="-79"/>
              </a:rPr>
              <a:t> </a:t>
            </a:r>
            <a:r>
              <a:rPr lang="fr-FR" b="1" dirty="0" smtClean="0">
                <a:cs typeface="Aharoni" pitchFamily="2" charset="-79"/>
              </a:rPr>
              <a:t>coloration jaune des téguments et des muqueuses liée à    de la bilirubine plasmatique.</a:t>
            </a:r>
          </a:p>
          <a:p>
            <a:pPr>
              <a:buNone/>
            </a:pPr>
            <a:endParaRPr lang="fr-FR" b="1" dirty="0" smtClean="0">
              <a:cs typeface="Aharoni" pitchFamily="2" charset="-79"/>
            </a:endParaRPr>
          </a:p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Biologique:</a:t>
            </a:r>
            <a:r>
              <a:rPr lang="fr-FR" b="1" dirty="0" smtClean="0">
                <a:cs typeface="Aharoni" pitchFamily="2" charset="-79"/>
              </a:rPr>
              <a:t> BRB totale: ≥11mg/l =20 </a:t>
            </a:r>
            <a:r>
              <a:rPr lang="el-GR" b="1" dirty="0" smtClean="0">
                <a:cs typeface="Aharoni" pitchFamily="2" charset="-79"/>
              </a:rPr>
              <a:t>μ</a:t>
            </a:r>
            <a:r>
              <a:rPr lang="fr-FR" b="1" dirty="0" smtClean="0">
                <a:cs typeface="Aharoni" pitchFamily="2" charset="-79"/>
              </a:rPr>
              <a:t>mol/l (</a:t>
            </a:r>
            <a:r>
              <a:rPr lang="fr-FR" b="1" dirty="0" err="1" smtClean="0">
                <a:cs typeface="Aharoni" pitchFamily="2" charset="-79"/>
              </a:rPr>
              <a:t>nl</a:t>
            </a:r>
            <a:r>
              <a:rPr lang="fr-FR" b="1" dirty="0" smtClean="0">
                <a:cs typeface="Aharoni" pitchFamily="2" charset="-79"/>
              </a:rPr>
              <a:t>:5-20);</a:t>
            </a:r>
          </a:p>
          <a:p>
            <a:pPr>
              <a:buNone/>
            </a:pPr>
            <a:r>
              <a:rPr lang="fr-FR" b="1" dirty="0" smtClean="0">
                <a:cs typeface="Aharoni" pitchFamily="2" charset="-79"/>
              </a:rPr>
              <a:t>                      subictère conj = 9 mg/l =15 </a:t>
            </a:r>
            <a:r>
              <a:rPr lang="el-GR" b="1" dirty="0" smtClean="0">
                <a:cs typeface="Aharoni" pitchFamily="2" charset="-79"/>
              </a:rPr>
              <a:t>μ</a:t>
            </a:r>
            <a:r>
              <a:rPr lang="fr-FR" b="1" dirty="0" smtClean="0">
                <a:cs typeface="Aharoni" pitchFamily="2" charset="-79"/>
              </a:rPr>
              <a:t>mol/l; </a:t>
            </a:r>
          </a:p>
          <a:p>
            <a:pPr>
              <a:buNone/>
            </a:pPr>
            <a:r>
              <a:rPr lang="fr-FR" b="1" dirty="0" smtClean="0">
                <a:cs typeface="Aharoni" pitchFamily="2" charset="-79"/>
              </a:rPr>
              <a:t>                      ictère franc &gt; 29 mg/l = 50 </a:t>
            </a:r>
            <a:r>
              <a:rPr lang="el-GR" b="1" dirty="0" smtClean="0">
                <a:cs typeface="Aharoni" pitchFamily="2" charset="-79"/>
              </a:rPr>
              <a:t>μ</a:t>
            </a:r>
            <a:r>
              <a:rPr lang="fr-FR" b="1" dirty="0" smtClean="0">
                <a:cs typeface="Aharoni" pitchFamily="2" charset="-79"/>
              </a:rPr>
              <a:t>mol/l </a:t>
            </a:r>
          </a:p>
          <a:p>
            <a:pPr>
              <a:buNone/>
            </a:pPr>
            <a:endParaRPr lang="fr-FR" b="1" dirty="0" smtClean="0">
              <a:cs typeface="Aharoni" pitchFamily="2" charset="-79"/>
            </a:endParaRPr>
          </a:p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Classification 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étiopathogénique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: </a:t>
            </a:r>
            <a:r>
              <a:rPr lang="fr-FR" b="1" dirty="0" smtClean="0">
                <a:cs typeface="Aharoni" pitchFamily="2" charset="-79"/>
              </a:rPr>
              <a:t>                      </a:t>
            </a:r>
          </a:p>
          <a:p>
            <a:pPr>
              <a:buNone/>
            </a:pPr>
            <a:r>
              <a:rPr lang="fr-FR" b="1" dirty="0" smtClean="0">
                <a:cs typeface="Aharoni" pitchFamily="2" charset="-79"/>
              </a:rPr>
              <a:t>                     I. BRB conjuguée = 80% de la totale;                      </a:t>
            </a:r>
          </a:p>
          <a:p>
            <a:pPr>
              <a:buNone/>
            </a:pPr>
            <a:r>
              <a:rPr lang="fr-FR" b="1" dirty="0" smtClean="0">
                <a:cs typeface="Aharoni" pitchFamily="2" charset="-79"/>
              </a:rPr>
              <a:t>                     I. BRB Libre = 70%; </a:t>
            </a:r>
          </a:p>
          <a:p>
            <a:pPr>
              <a:buNone/>
            </a:pPr>
            <a:r>
              <a:rPr lang="fr-FR" b="1" dirty="0" smtClean="0">
                <a:cs typeface="Aharoni" pitchFamily="2" charset="-79"/>
              </a:rPr>
              <a:t>                     I. BRB Mixte = 50% vs 50%. </a:t>
            </a:r>
          </a:p>
          <a:p>
            <a:endParaRPr lang="fr-FR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Flèche vers le haut 4"/>
          <p:cNvSpPr/>
          <p:nvPr/>
        </p:nvSpPr>
        <p:spPr>
          <a:xfrm flipH="1">
            <a:off x="3357554" y="2071678"/>
            <a:ext cx="162876" cy="28575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0298" y="928670"/>
            <a:ext cx="6400800" cy="2286000"/>
          </a:xfrm>
        </p:spPr>
        <p:txBody>
          <a:bodyPr/>
          <a:lstStyle/>
          <a:p>
            <a:pPr lvl="0" algn="ctr"/>
            <a:r>
              <a:rPr lang="fr-FR" dirty="0" smtClean="0">
                <a:solidFill>
                  <a:srgbClr val="FF0000"/>
                </a:solidFill>
              </a:rPr>
              <a:t>Ictère à bilirubine libre  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1472" y="1857364"/>
            <a:ext cx="7643866" cy="2643206"/>
          </a:xfrm>
        </p:spPr>
        <p:txBody>
          <a:bodyPr>
            <a:normAutofit/>
          </a:bodyPr>
          <a:lstStyle/>
          <a:p>
            <a:pPr lvl="0">
              <a:buFont typeface="Gill Sans MT" pitchFamily="34" charset="0"/>
              <a:buChar char="•"/>
            </a:pPr>
            <a:r>
              <a:rPr lang="fr-FR" b="1" dirty="0" smtClean="0"/>
              <a:t>  </a:t>
            </a:r>
            <a:r>
              <a:rPr lang="fr-FR" sz="2800" b="1" dirty="0" smtClean="0">
                <a:solidFill>
                  <a:schemeClr val="tx1"/>
                </a:solidFill>
                <a:latin typeface="Calibri" pitchFamily="34" charset="0"/>
              </a:rPr>
              <a:t>Excès de production de la bilirubine</a:t>
            </a:r>
          </a:p>
          <a:p>
            <a:pPr lvl="0"/>
            <a:endParaRPr lang="fr-FR" sz="28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fr-FR" sz="2800" b="1" dirty="0" smtClean="0">
                <a:solidFill>
                  <a:schemeClr val="tx1"/>
                </a:solidFill>
                <a:latin typeface="Calibri" pitchFamily="34" charset="0"/>
              </a:rPr>
              <a:t> Réduction de la conjugaison :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</p:spPr>
        <p:txBody>
          <a:bodyPr/>
          <a:lstStyle/>
          <a:p>
            <a:pPr algn="ctr"/>
            <a:r>
              <a:rPr lang="fr-FR" sz="4400" b="1" dirty="0" smtClean="0">
                <a:solidFill>
                  <a:srgbClr val="FF0000"/>
                </a:solidFill>
              </a:rPr>
              <a:t>Ictère à bilirubine libre</a:t>
            </a:r>
            <a:r>
              <a:rPr lang="fr-FR" b="1" dirty="0" smtClean="0">
                <a:solidFill>
                  <a:srgbClr val="FF0000"/>
                </a:solidFill>
              </a:rPr>
              <a:t> 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285860"/>
            <a:ext cx="7498080" cy="4962540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1. Excès de production de la bilirubine :</a:t>
            </a:r>
            <a:endParaRPr lang="fr-FR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pPr lvl="0">
              <a:buNone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a. Ictères hémolytiques : </a:t>
            </a:r>
            <a:endParaRPr lang="fr-FR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r>
              <a:rPr lang="fr-FR" b="1" dirty="0" smtClean="0">
                <a:latin typeface="Calibri" pitchFamily="34" charset="0"/>
              </a:rPr>
              <a:t>Clinique : </a:t>
            </a:r>
          </a:p>
          <a:p>
            <a:pPr>
              <a:buNone/>
            </a:pPr>
            <a:r>
              <a:rPr lang="fr-FR" b="1" dirty="0" smtClean="0">
                <a:latin typeface="Calibri" pitchFamily="34" charset="0"/>
              </a:rPr>
              <a:t>   - Hémolyse chronique</a:t>
            </a:r>
            <a:r>
              <a:rPr lang="fr-FR" dirty="0" smtClean="0">
                <a:latin typeface="Calibri" pitchFamily="34" charset="0"/>
              </a:rPr>
              <a:t> : Pâleur, ictère, splénomégalie ;</a:t>
            </a:r>
          </a:p>
          <a:p>
            <a:pPr>
              <a:buNone/>
            </a:pPr>
            <a:r>
              <a:rPr lang="fr-FR" dirty="0" smtClean="0">
                <a:latin typeface="Calibri" pitchFamily="34" charset="0"/>
              </a:rPr>
              <a:t>   </a:t>
            </a:r>
            <a:r>
              <a:rPr lang="fr-FR" b="1" dirty="0" smtClean="0">
                <a:latin typeface="Calibri" pitchFamily="34" charset="0"/>
              </a:rPr>
              <a:t>- Hémolyse aigue :</a:t>
            </a:r>
            <a:r>
              <a:rPr lang="fr-FR" dirty="0" smtClean="0">
                <a:latin typeface="Calibri" pitchFamily="34" charset="0"/>
              </a:rPr>
              <a:t> état de choc, douleurs lombaires,  </a:t>
            </a:r>
            <a:r>
              <a:rPr lang="fr-FR" dirty="0" err="1" smtClean="0">
                <a:latin typeface="Calibri" pitchFamily="34" charset="0"/>
              </a:rPr>
              <a:t>Hburie</a:t>
            </a:r>
            <a:r>
              <a:rPr lang="fr-FR" dirty="0" smtClean="0">
                <a:latin typeface="Calibri" pitchFamily="34" charset="0"/>
              </a:rPr>
              <a:t>, ictère le lendemain. </a:t>
            </a:r>
          </a:p>
          <a:p>
            <a:r>
              <a:rPr lang="fr-FR" b="1" dirty="0" smtClean="0">
                <a:latin typeface="Calibri" pitchFamily="34" charset="0"/>
              </a:rPr>
              <a:t>Biologie :</a:t>
            </a:r>
            <a:r>
              <a:rPr lang="fr-FR" dirty="0" smtClean="0">
                <a:latin typeface="Calibri" pitchFamily="34" charset="0"/>
              </a:rPr>
              <a:t> </a:t>
            </a:r>
            <a:r>
              <a:rPr lang="fr-FR" dirty="0" err="1" smtClean="0">
                <a:latin typeface="Calibri" pitchFamily="34" charset="0"/>
              </a:rPr>
              <a:t>HyperBRBémie</a:t>
            </a:r>
            <a:r>
              <a:rPr lang="fr-FR" dirty="0" smtClean="0">
                <a:latin typeface="Calibri" pitchFamily="34" charset="0"/>
              </a:rPr>
              <a:t> libre &gt; 50mg/l, fer sérique très élevé ;</a:t>
            </a:r>
          </a:p>
          <a:p>
            <a:r>
              <a:rPr lang="fr-FR" b="1" dirty="0" smtClean="0">
                <a:latin typeface="Calibri" pitchFamily="34" charset="0"/>
              </a:rPr>
              <a:t>Etiologies : </a:t>
            </a:r>
            <a:r>
              <a:rPr lang="fr-FR" dirty="0" smtClean="0">
                <a:latin typeface="Calibri" pitchFamily="34" charset="0"/>
              </a:rPr>
              <a:t>Corpusculaires et extra-corpusculaires.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857224" y="204013"/>
          <a:ext cx="8001023" cy="6303467"/>
        </p:xfrm>
        <a:graphic>
          <a:graphicData uri="http://schemas.openxmlformats.org/drawingml/2006/table">
            <a:tbl>
              <a:tblPr/>
              <a:tblGrid>
                <a:gridCol w="2214578"/>
                <a:gridCol w="2643206"/>
                <a:gridCol w="3143239"/>
              </a:tblGrid>
              <a:tr h="972747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 smtClean="0">
                          <a:latin typeface="Times New Roman"/>
                          <a:ea typeface="Times New Roman"/>
                          <a:cs typeface="Arial"/>
                        </a:rPr>
                        <a:t>Corpusculaires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232" marR="682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Hémoglobinopathies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232" marR="682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- Drépanocytose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- Thalassémies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232" marR="682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766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Anomalies de la membrane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232" marR="682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- </a:t>
                      </a:r>
                      <a:r>
                        <a:rPr lang="fr-FR" sz="2000" dirty="0" err="1">
                          <a:latin typeface="Times New Roman"/>
                          <a:ea typeface="Times New Roman"/>
                          <a:cs typeface="Arial"/>
                        </a:rPr>
                        <a:t>Microsphérocytose</a:t>
                      </a: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 de </a:t>
                      </a:r>
                      <a:r>
                        <a:rPr lang="fr-FR" sz="2000" b="1" dirty="0" smtClean="0">
                          <a:latin typeface="Times New Roman"/>
                          <a:ea typeface="Times New Roman"/>
                          <a:cs typeface="Arial"/>
                        </a:rPr>
                        <a:t>Minkowski-Chauffard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- Hémoglobinurie paroxystique nocturne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232" marR="682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8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Enzymopathies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232" marR="682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Times New Roman"/>
                          <a:cs typeface="Arial"/>
                        </a:rPr>
                        <a:t>- </a:t>
                      </a: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Déficit en G6PD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- Déficit en </a:t>
                      </a:r>
                      <a:r>
                        <a:rPr lang="fr-FR" sz="2000" dirty="0" smtClean="0">
                          <a:latin typeface="Times New Roman"/>
                          <a:ea typeface="Times New Roman"/>
                          <a:cs typeface="Arial"/>
                        </a:rPr>
                        <a:t>PK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232" marR="682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500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 smtClean="0">
                          <a:latin typeface="Times New Roman"/>
                          <a:ea typeface="Times New Roman"/>
                          <a:cs typeface="Arial"/>
                        </a:rPr>
                        <a:t>Extra-corpusculaires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232" marR="682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Immunologiques </a:t>
                      </a:r>
                      <a:r>
                        <a:rPr lang="fr-FR" sz="2000" dirty="0" err="1">
                          <a:latin typeface="Times New Roman"/>
                          <a:ea typeface="Times New Roman"/>
                          <a:cs typeface="Arial"/>
                        </a:rPr>
                        <a:t>Coombs</a:t>
                      </a: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 (+)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232" marR="682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Times New Roman"/>
                          <a:cs typeface="Arial"/>
                        </a:rPr>
                        <a:t>- </a:t>
                      </a:r>
                      <a:r>
                        <a:rPr lang="fr-FR" sz="2000" b="1" dirty="0" smtClean="0">
                          <a:latin typeface="Times New Roman"/>
                          <a:ea typeface="Times New Roman"/>
                          <a:cs typeface="Arial"/>
                        </a:rPr>
                        <a:t>Allo-AC</a:t>
                      </a:r>
                      <a:r>
                        <a:rPr lang="fr-FR" sz="2000" b="1" dirty="0">
                          <a:latin typeface="Times New Roman"/>
                          <a:ea typeface="Times New Roman"/>
                          <a:cs typeface="Arial"/>
                        </a:rPr>
                        <a:t> : </a:t>
                      </a: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transfusion, incompatibilité </a:t>
                      </a:r>
                      <a:r>
                        <a:rPr lang="fr-FR" sz="2000" dirty="0" smtClean="0">
                          <a:latin typeface="Times New Roman"/>
                          <a:ea typeface="Times New Roman"/>
                          <a:cs typeface="Arial"/>
                        </a:rPr>
                        <a:t>MF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Times New Roman"/>
                          <a:cs typeface="Arial"/>
                        </a:rPr>
                        <a:t>- </a:t>
                      </a:r>
                      <a:r>
                        <a:rPr lang="fr-FR" sz="2000" b="1" dirty="0" smtClean="0">
                          <a:latin typeface="Times New Roman"/>
                          <a:ea typeface="Times New Roman"/>
                          <a:cs typeface="Arial"/>
                        </a:rPr>
                        <a:t>Auto-AC</a:t>
                      </a:r>
                      <a:r>
                        <a:rPr lang="fr-FR" sz="2000" b="1" dirty="0"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fr-FR" sz="2000" b="1" dirty="0" smtClean="0">
                          <a:latin typeface="Times New Roman"/>
                          <a:ea typeface="Times New Roman"/>
                          <a:cs typeface="Arial"/>
                        </a:rPr>
                        <a:t>: </a:t>
                      </a:r>
                      <a:r>
                        <a:rPr lang="fr-FR" sz="2000" dirty="0" smtClean="0">
                          <a:latin typeface="Times New Roman"/>
                          <a:ea typeface="Times New Roman"/>
                          <a:cs typeface="Arial"/>
                        </a:rPr>
                        <a:t>Viroses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Times New Roman"/>
                          <a:cs typeface="Arial"/>
                        </a:rPr>
                        <a:t>- </a:t>
                      </a:r>
                      <a:r>
                        <a:rPr lang="fr-FR" sz="2000" b="1" dirty="0" err="1" smtClean="0">
                          <a:latin typeface="Times New Roman"/>
                          <a:ea typeface="Times New Roman"/>
                          <a:cs typeface="Arial"/>
                        </a:rPr>
                        <a:t>Médic</a:t>
                      </a:r>
                      <a:r>
                        <a:rPr lang="fr-FR" sz="2000" b="1" dirty="0">
                          <a:latin typeface="Times New Roman"/>
                          <a:ea typeface="Times New Roman"/>
                          <a:cs typeface="Arial"/>
                        </a:rPr>
                        <a:t> : </a:t>
                      </a:r>
                      <a:r>
                        <a:rPr lang="fr-FR" sz="2000" dirty="0" err="1">
                          <a:latin typeface="Times New Roman"/>
                          <a:ea typeface="Times New Roman"/>
                          <a:cs typeface="Arial"/>
                        </a:rPr>
                        <a:t>immuno</a:t>
                      </a: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-allergie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232" marR="682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64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Non immunologiques </a:t>
                      </a:r>
                      <a:r>
                        <a:rPr lang="fr-FR" sz="2000" dirty="0" err="1">
                          <a:latin typeface="Times New Roman"/>
                          <a:ea typeface="Times New Roman"/>
                          <a:cs typeface="Arial"/>
                        </a:rPr>
                        <a:t>Coombs</a:t>
                      </a: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 (-)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232" marR="682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Times New Roman"/>
                          <a:cs typeface="Arial"/>
                        </a:rPr>
                        <a:t>- Toxiques : </a:t>
                      </a: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Pb, Chlorates, venin.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Times New Roman"/>
                          <a:cs typeface="Arial"/>
                        </a:rPr>
                        <a:t>-Infectieuses </a:t>
                      </a:r>
                      <a:r>
                        <a:rPr lang="fr-FR" sz="2000" b="1" dirty="0" smtClean="0">
                          <a:latin typeface="Times New Roman"/>
                          <a:ea typeface="Times New Roman"/>
                          <a:cs typeface="Arial"/>
                        </a:rPr>
                        <a:t>:</a:t>
                      </a:r>
                      <a:r>
                        <a:rPr lang="fr-FR" sz="2000" b="1" baseline="0" dirty="0" smtClean="0"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fr-FR" sz="2000" b="0" baseline="0" dirty="0" smtClean="0">
                          <a:latin typeface="Times New Roman"/>
                          <a:ea typeface="Times New Roman"/>
                          <a:cs typeface="Arial"/>
                        </a:rPr>
                        <a:t>B, V, P</a:t>
                      </a:r>
                      <a:r>
                        <a:rPr lang="fr-FR" sz="2000" b="0" dirty="0" smtClean="0">
                          <a:latin typeface="Times New Roman"/>
                          <a:ea typeface="Times New Roman"/>
                          <a:cs typeface="Arial"/>
                        </a:rPr>
                        <a:t>.</a:t>
                      </a:r>
                      <a:endParaRPr lang="fr-FR" sz="2000" b="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Times New Roman"/>
                          <a:cs typeface="Arial"/>
                        </a:rPr>
                        <a:t>- Mécaniques : </a:t>
                      </a:r>
                      <a:r>
                        <a:rPr lang="fr-FR" sz="2000" dirty="0">
                          <a:latin typeface="Times New Roman"/>
                          <a:ea typeface="Times New Roman"/>
                          <a:cs typeface="Arial"/>
                        </a:rPr>
                        <a:t>prothèse cardiaque.</a:t>
                      </a:r>
                      <a:r>
                        <a:rPr lang="fr-FR" sz="2000" b="1" dirty="0"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232" marR="682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 smtClean="0"/>
              <a:t>Ictère à bilirubine libre</a:t>
            </a:r>
            <a:endParaRPr lang="fr-FR" sz="4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2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. Réduction de la conjugaison : </a:t>
            </a:r>
          </a:p>
          <a:p>
            <a:r>
              <a:rPr lang="fr-FR" b="1" u="sng" dirty="0" smtClean="0">
                <a:solidFill>
                  <a:srgbClr val="FF0000"/>
                </a:solidFill>
                <a:latin typeface="Calibri" pitchFamily="34" charset="0"/>
              </a:rPr>
              <a:t>Maladie de Gilbert : </a:t>
            </a:r>
            <a:r>
              <a:rPr lang="fr-FR" dirty="0" smtClean="0">
                <a:latin typeface="Calibri" pitchFamily="34" charset="0"/>
              </a:rPr>
              <a:t>Déficit partiel en UDP-GT, </a:t>
            </a:r>
          </a:p>
          <a:p>
            <a:pPr>
              <a:buNone/>
            </a:pPr>
            <a:r>
              <a:rPr lang="fr-FR" b="1" dirty="0" smtClean="0">
                <a:latin typeface="Calibri" pitchFamily="34" charset="0"/>
              </a:rPr>
              <a:t>- Asymptomatique ou poussées d’ictère nu de </a:t>
            </a:r>
            <a:r>
              <a:rPr lang="fr-FR" b="1" dirty="0" err="1" smtClean="0">
                <a:latin typeface="Calibri" pitchFamily="34" charset="0"/>
              </a:rPr>
              <a:t>qq</a:t>
            </a:r>
            <a:r>
              <a:rPr lang="fr-FR" b="1" dirty="0" smtClean="0">
                <a:latin typeface="Calibri" pitchFamily="34" charset="0"/>
              </a:rPr>
              <a:t> jours, examen normal ; </a:t>
            </a:r>
          </a:p>
          <a:p>
            <a:pPr>
              <a:buNone/>
            </a:pPr>
            <a:r>
              <a:rPr lang="fr-FR" b="1" dirty="0" smtClean="0">
                <a:latin typeface="Calibri" pitchFamily="34" charset="0"/>
              </a:rPr>
              <a:t>- Facteurs déclenchant : jeun, alcool, effort physique, Novobiocine, infection.</a:t>
            </a:r>
          </a:p>
          <a:p>
            <a:pPr>
              <a:buNone/>
            </a:pPr>
            <a:r>
              <a:rPr lang="fr-FR" b="1" dirty="0" smtClean="0">
                <a:latin typeface="Calibri" pitchFamily="34" charset="0"/>
              </a:rPr>
              <a:t>- Biologie: pas d’hémolyse, bilan hépatique correct, histologie normale.</a:t>
            </a:r>
          </a:p>
          <a:p>
            <a:pPr>
              <a:buNone/>
            </a:pPr>
            <a:r>
              <a:rPr lang="fr-FR" b="1" dirty="0" smtClean="0">
                <a:latin typeface="Calibri" pitchFamily="34" charset="0"/>
              </a:rPr>
              <a:t>- Dg : évolution par poussés, bénignité, caractère familial.</a:t>
            </a:r>
          </a:p>
          <a:p>
            <a:pPr>
              <a:buNone/>
            </a:pPr>
            <a:r>
              <a:rPr lang="fr-FR" b="1" dirty="0" smtClean="0">
                <a:latin typeface="Calibri" pitchFamily="34" charset="0"/>
              </a:rPr>
              <a:t>- Traitement : éviter les facteurs déclenchant.</a:t>
            </a:r>
          </a:p>
          <a:p>
            <a:pPr lvl="0">
              <a:buNone/>
            </a:pPr>
            <a:endParaRPr lang="fr-FR" b="1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fr-FR" b="1" u="sng" dirty="0" smtClean="0">
                <a:solidFill>
                  <a:srgbClr val="FF0000"/>
                </a:solidFill>
                <a:latin typeface="Calibri" pitchFamily="34" charset="0"/>
              </a:rPr>
              <a:t>Maladie de </a:t>
            </a:r>
            <a:r>
              <a:rPr lang="fr-FR" b="1" u="sng" dirty="0" err="1" smtClean="0">
                <a:solidFill>
                  <a:srgbClr val="FF0000"/>
                </a:solidFill>
                <a:latin typeface="Calibri" pitchFamily="34" charset="0"/>
              </a:rPr>
              <a:t>Criggler</a:t>
            </a:r>
            <a:r>
              <a:rPr lang="fr-FR" b="1" u="sng" dirty="0" smtClean="0">
                <a:solidFill>
                  <a:srgbClr val="FF0000"/>
                </a:solidFill>
                <a:latin typeface="Calibri" pitchFamily="34" charset="0"/>
              </a:rPr>
              <a:t>-</a:t>
            </a:r>
            <a:r>
              <a:rPr lang="fr-FR" b="1" u="sng" dirty="0" err="1" smtClean="0">
                <a:solidFill>
                  <a:srgbClr val="FF0000"/>
                </a:solidFill>
                <a:latin typeface="Calibri" pitchFamily="34" charset="0"/>
              </a:rPr>
              <a:t>Najjar</a:t>
            </a:r>
            <a:r>
              <a:rPr lang="fr-FR" b="1" u="sng" dirty="0" smtClean="0">
                <a:solidFill>
                  <a:srgbClr val="FF0000"/>
                </a:solidFill>
                <a:latin typeface="Calibri" pitchFamily="34" charset="0"/>
              </a:rPr>
              <a:t> :</a:t>
            </a:r>
            <a:endParaRPr lang="fr-FR" u="sng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r>
              <a:rPr lang="fr-FR" b="1" dirty="0" smtClean="0">
                <a:latin typeface="Calibri" pitchFamily="34" charset="0"/>
              </a:rPr>
              <a:t>   - Type I : </a:t>
            </a:r>
            <a:r>
              <a:rPr lang="fr-FR" dirty="0" smtClean="0">
                <a:latin typeface="Calibri" pitchFamily="34" charset="0"/>
              </a:rPr>
              <a:t>Déficit total en UDP-GT, autosomale récessif,  ictère néonatal intense, risque d’ictère nucléaire, traitée par phénobarbital voire exsanguino-transfusion ou photothérapie.</a:t>
            </a:r>
          </a:p>
          <a:p>
            <a:pPr>
              <a:buNone/>
            </a:pPr>
            <a:r>
              <a:rPr lang="fr-FR" b="1" dirty="0" smtClean="0">
                <a:latin typeface="Calibri" pitchFamily="34" charset="0"/>
              </a:rPr>
              <a:t>   - Type II : </a:t>
            </a:r>
            <a:r>
              <a:rPr lang="fr-FR" dirty="0" smtClean="0">
                <a:latin typeface="Calibri" pitchFamily="34" charset="0"/>
              </a:rPr>
              <a:t>Activité réduite de l’UDP-GT (10%), ictère la première année de vie puis toute  la vie, pronostic meilleur.</a:t>
            </a:r>
          </a:p>
          <a:p>
            <a:pPr lvl="0"/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Ictère physiologique du nouveau-née.</a:t>
            </a:r>
            <a:endParaRPr lang="fr-FR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endParaRPr lang="fr-F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00166" y="200024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Ictère à bilirubine conjuguée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28662" y="3714752"/>
            <a:ext cx="8049582" cy="289560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sz="4400" b="1" dirty="0" smtClean="0">
                <a:solidFill>
                  <a:schemeClr val="tx1"/>
                </a:solidFill>
                <a:latin typeface="Calibri" pitchFamily="34" charset="0"/>
              </a:rPr>
              <a:t>Pathologie extra-hépatique</a:t>
            </a:r>
          </a:p>
          <a:p>
            <a:pPr>
              <a:buFont typeface="Arial" pitchFamily="34" charset="0"/>
              <a:buChar char="•"/>
            </a:pPr>
            <a:r>
              <a:rPr lang="fr-FR" sz="4400" b="1" dirty="0" smtClean="0">
                <a:solidFill>
                  <a:schemeClr val="tx1"/>
                </a:solidFill>
                <a:latin typeface="Calibri" pitchFamily="34" charset="0"/>
              </a:rPr>
              <a:t> Pathologie intra-hépatique</a:t>
            </a:r>
            <a:endParaRPr lang="fr-FR" sz="4400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7498080" cy="582594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Calibri" pitchFamily="34" charset="0"/>
              </a:rPr>
              <a:t>Pathologie extra-hépatique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282" y="1142984"/>
          <a:ext cx="8643966" cy="5429288"/>
        </p:xfrm>
        <a:graphic>
          <a:graphicData uri="http://schemas.openxmlformats.org/drawingml/2006/table">
            <a:tbl>
              <a:tblPr/>
              <a:tblGrid>
                <a:gridCol w="2459861"/>
                <a:gridCol w="2277698"/>
                <a:gridCol w="3906407"/>
              </a:tblGrid>
              <a:tr h="108585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Compression extrinsèque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Néoplasiques 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 Cancer de la tête du pancréas ;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 ADP métastatiques ;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 Cancer de l’estomac.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8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Non néoplasiques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 Pancréatite chronique ;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 ADP inflammatoires  (tuberculose, sarcoïdose) 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 Anévrysme artériel.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90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Atteinte pariétale des VB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Néoplasiques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 Cancer des voies biliaires ;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 Ampulome Vatérien.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9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Non néoplasiques </a:t>
                      </a:r>
                      <a:endParaRPr lang="fr-FR" sz="1800" b="1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latin typeface="Times New Roman"/>
                          <a:ea typeface="Times New Roman"/>
                          <a:cs typeface="Arial"/>
                        </a:rPr>
                        <a:t>Inflammatoires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 </a:t>
                      </a:r>
                      <a:r>
                        <a:rPr lang="fr-FR" sz="1800" b="1" dirty="0" err="1">
                          <a:latin typeface="Times New Roman"/>
                          <a:ea typeface="Times New Roman"/>
                          <a:cs typeface="Arial"/>
                        </a:rPr>
                        <a:t>Cholangite</a:t>
                      </a: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 sclérosante primitive ;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 </a:t>
                      </a:r>
                      <a:r>
                        <a:rPr lang="fr-FR" sz="1800" b="1" dirty="0" err="1">
                          <a:latin typeface="Times New Roman"/>
                          <a:ea typeface="Times New Roman"/>
                          <a:cs typeface="Arial"/>
                        </a:rPr>
                        <a:t>Cholangite</a:t>
                      </a: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 sclérosante secondaire.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Obstacle </a:t>
                      </a:r>
                      <a:r>
                        <a:rPr lang="fr-FR" sz="1800" b="1" dirty="0" err="1">
                          <a:latin typeface="Times New Roman"/>
                          <a:ea typeface="Times New Roman"/>
                          <a:cs typeface="Arial"/>
                        </a:rPr>
                        <a:t>intraluminal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91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 LVBP ;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 Parasitaire : </a:t>
                      </a:r>
                      <a:r>
                        <a:rPr lang="fr-FR" sz="1800" b="1" dirty="0" err="1">
                          <a:latin typeface="Times New Roman"/>
                          <a:ea typeface="Times New Roman"/>
                          <a:cs typeface="Arial"/>
                        </a:rPr>
                        <a:t>hydatidose</a:t>
                      </a: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, douves, ascaris =&gt; angiocholite.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Times New Roman"/>
                          <a:cs typeface="Arial"/>
                        </a:rPr>
                        <a:t>- Caillot sanguin.</a:t>
                      </a:r>
                      <a:endParaRPr lang="fr-FR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028" marR="610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>
            <a:normAutofit/>
          </a:bodyPr>
          <a:lstStyle/>
          <a:p>
            <a:pPr lvl="0" algn="ctr"/>
            <a:r>
              <a:rPr lang="fr-FR" sz="3600" b="1" dirty="0" smtClean="0">
                <a:solidFill>
                  <a:srgbClr val="FF0000"/>
                </a:solidFill>
              </a:rPr>
              <a:t>Pathologie intra-hépatique</a:t>
            </a:r>
            <a:r>
              <a:rPr lang="fr-FR" b="1" dirty="0" smtClean="0">
                <a:solidFill>
                  <a:srgbClr val="FF0000"/>
                </a:solidFill>
              </a:rPr>
              <a:t> 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428736"/>
            <a:ext cx="9072626" cy="507209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a. Ictère cholestatique  + cytolyse hépatique :</a:t>
            </a:r>
            <a:endParaRPr lang="fr-FR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r>
              <a:rPr lang="fr-FR" sz="2800" b="1" dirty="0" smtClean="0">
                <a:latin typeface="Calibri" pitchFamily="34" charset="0"/>
              </a:rPr>
              <a:t>Les hépatites : </a:t>
            </a:r>
            <a:r>
              <a:rPr lang="fr-FR" sz="2800" dirty="0" smtClean="0">
                <a:latin typeface="Calibri" pitchFamily="34" charset="0"/>
              </a:rPr>
              <a:t>Virus hépato tropes A, B, C, D, E.</a:t>
            </a:r>
          </a:p>
          <a:p>
            <a:r>
              <a:rPr lang="fr-FR" sz="2800" b="1" dirty="0" smtClean="0">
                <a:latin typeface="Calibri" pitchFamily="34" charset="0"/>
              </a:rPr>
              <a:t>Alcoolique ;</a:t>
            </a:r>
            <a:endParaRPr lang="fr-FR" sz="2800" dirty="0" smtClean="0">
              <a:latin typeface="Calibri" pitchFamily="34" charset="0"/>
            </a:endParaRPr>
          </a:p>
          <a:p>
            <a:r>
              <a:rPr lang="fr-FR" sz="2800" b="1" dirty="0" smtClean="0">
                <a:latin typeface="Calibri" pitchFamily="34" charset="0"/>
              </a:rPr>
              <a:t>Médicamenteuses : </a:t>
            </a:r>
            <a:r>
              <a:rPr lang="fr-FR" sz="2800" dirty="0" smtClean="0">
                <a:latin typeface="Calibri" pitchFamily="34" charset="0"/>
              </a:rPr>
              <a:t>Dg difficile, d’exclusion, intérêt d’un interrogatoire minutieux.</a:t>
            </a:r>
          </a:p>
          <a:p>
            <a:r>
              <a:rPr lang="fr-FR" sz="2800" b="1" dirty="0" smtClean="0">
                <a:latin typeface="Calibri" pitchFamily="34" charset="0"/>
              </a:rPr>
              <a:t>Toxique : Paracétamol : </a:t>
            </a:r>
            <a:r>
              <a:rPr lang="fr-FR" sz="2800" dirty="0" smtClean="0">
                <a:latin typeface="Calibri" pitchFamily="34" charset="0"/>
              </a:rPr>
              <a:t>&gt; 6g </a:t>
            </a:r>
          </a:p>
          <a:p>
            <a:pPr>
              <a:buNone/>
            </a:pPr>
            <a:r>
              <a:rPr lang="fr-FR" sz="2800" b="1" dirty="0" smtClean="0">
                <a:latin typeface="Calibri" pitchFamily="34" charset="0"/>
              </a:rPr>
              <a:t>                    Amanite phalloïde : </a:t>
            </a:r>
            <a:r>
              <a:rPr lang="fr-FR" sz="2800" dirty="0" smtClean="0">
                <a:latin typeface="Calibri" pitchFamily="34" charset="0"/>
              </a:rPr>
              <a:t>Champignon très  toxique</a:t>
            </a:r>
            <a:endParaRPr lang="fr-FR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7498080" cy="868346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solidFill>
                  <a:srgbClr val="FF0000"/>
                </a:solidFill>
              </a:rPr>
              <a:t>Pathologie intra-hépatique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857232"/>
            <a:ext cx="9001156" cy="6357982"/>
          </a:xfrm>
        </p:spPr>
        <p:txBody>
          <a:bodyPr>
            <a:normAutofit fontScale="40000" lnSpcReduction="20000"/>
          </a:bodyPr>
          <a:lstStyle/>
          <a:p>
            <a:pPr lvl="0">
              <a:buNone/>
            </a:pPr>
            <a:r>
              <a:rPr lang="fr-FR" sz="80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b. Ictère par cholestase intrahépatique prédominante :</a:t>
            </a:r>
            <a:endParaRPr lang="fr-FR" sz="5900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  <a:p>
            <a:r>
              <a:rPr lang="fr-FR" sz="5900" b="1" dirty="0" smtClean="0">
                <a:latin typeface="Calibri" pitchFamily="34" charset="0"/>
              </a:rPr>
              <a:t>Hépatites virales : </a:t>
            </a:r>
            <a:r>
              <a:rPr lang="fr-FR" sz="5900" dirty="0" smtClean="0">
                <a:latin typeface="Calibri" pitchFamily="34" charset="0"/>
              </a:rPr>
              <a:t>forme cholestatique.</a:t>
            </a:r>
          </a:p>
          <a:p>
            <a:endParaRPr lang="fr-FR" sz="5900" dirty="0" smtClean="0">
              <a:latin typeface="Calibri" pitchFamily="34" charset="0"/>
            </a:endParaRPr>
          </a:p>
          <a:p>
            <a:r>
              <a:rPr lang="fr-FR" sz="5900" b="1" dirty="0" smtClean="0">
                <a:latin typeface="Calibri" pitchFamily="34" charset="0"/>
              </a:rPr>
              <a:t>Lésions </a:t>
            </a:r>
            <a:r>
              <a:rPr lang="fr-FR" sz="5900" b="1" dirty="0" err="1" smtClean="0">
                <a:latin typeface="Calibri" pitchFamily="34" charset="0"/>
              </a:rPr>
              <a:t>ductulaires</a:t>
            </a:r>
            <a:r>
              <a:rPr lang="fr-FR" sz="5900" b="1" dirty="0" smtClean="0">
                <a:latin typeface="Calibri" pitchFamily="34" charset="0"/>
              </a:rPr>
              <a:t> (canaliculaires) : </a:t>
            </a:r>
            <a:endParaRPr lang="fr-FR" sz="5900" dirty="0" smtClean="0">
              <a:latin typeface="Calibri" pitchFamily="34" charset="0"/>
            </a:endParaRPr>
          </a:p>
          <a:p>
            <a:pPr lvl="0">
              <a:buNone/>
            </a:pPr>
            <a:r>
              <a:rPr lang="fr-FR" sz="5900" b="1" dirty="0" smtClean="0">
                <a:latin typeface="Calibri" pitchFamily="34" charset="0"/>
              </a:rPr>
              <a:t>    - CSP : </a:t>
            </a:r>
            <a:r>
              <a:rPr lang="fr-FR" sz="5900" dirty="0" smtClean="0">
                <a:latin typeface="Calibri" pitchFamily="34" charset="0"/>
              </a:rPr>
              <a:t>Epaississement  inflamm diffus, irrégulier des </a:t>
            </a:r>
            <a:r>
              <a:rPr lang="fr-FR" sz="5900" dirty="0" err="1" smtClean="0">
                <a:latin typeface="Calibri" pitchFamily="34" charset="0"/>
              </a:rPr>
              <a:t>VBIHet</a:t>
            </a:r>
            <a:r>
              <a:rPr lang="fr-FR" sz="5900" dirty="0" smtClean="0">
                <a:latin typeface="Calibri" pitchFamily="34" charset="0"/>
              </a:rPr>
              <a:t>/ou VBEH évoluant vers la fibrose + 30 à 70% à une MICI</a:t>
            </a:r>
          </a:p>
          <a:p>
            <a:pPr lvl="0">
              <a:buNone/>
            </a:pPr>
            <a:r>
              <a:rPr lang="fr-FR" sz="5900" b="1" dirty="0" smtClean="0">
                <a:latin typeface="Calibri" pitchFamily="34" charset="0"/>
              </a:rPr>
              <a:t>    - CBP : </a:t>
            </a:r>
            <a:r>
              <a:rPr lang="fr-FR" sz="5900" dirty="0" smtClean="0">
                <a:latin typeface="Calibri" pitchFamily="34" charset="0"/>
              </a:rPr>
              <a:t>Maladie cholestatique chronique rare, destruction auto-immune des VBIH.</a:t>
            </a:r>
          </a:p>
          <a:p>
            <a:pPr lvl="0">
              <a:buNone/>
            </a:pPr>
            <a:r>
              <a:rPr lang="fr-FR" sz="5900" b="1" dirty="0" smtClean="0">
                <a:latin typeface="Calibri" pitchFamily="34" charset="0"/>
              </a:rPr>
              <a:t>    - Atteinte médicamenteuse :</a:t>
            </a:r>
            <a:r>
              <a:rPr lang="fr-FR" sz="5900" dirty="0" smtClean="0">
                <a:latin typeface="Calibri" pitchFamily="34" charset="0"/>
              </a:rPr>
              <a:t> Erythromycine</a:t>
            </a:r>
            <a:r>
              <a:rPr lang="fr-FR" sz="5900" b="1" dirty="0" smtClean="0">
                <a:latin typeface="Calibri" pitchFamily="34" charset="0"/>
              </a:rPr>
              <a:t> ;</a:t>
            </a:r>
            <a:endParaRPr lang="fr-FR" sz="5900" dirty="0" smtClean="0">
              <a:latin typeface="Calibri" pitchFamily="34" charset="0"/>
            </a:endParaRPr>
          </a:p>
          <a:p>
            <a:pPr lvl="0">
              <a:buNone/>
            </a:pPr>
            <a:r>
              <a:rPr lang="fr-FR" sz="5900" b="1" dirty="0" smtClean="0">
                <a:latin typeface="Calibri" pitchFamily="34" charset="0"/>
              </a:rPr>
              <a:t>    - Réaction du greffon contre l’hôte. </a:t>
            </a:r>
          </a:p>
          <a:p>
            <a:pPr lvl="0">
              <a:buNone/>
            </a:pPr>
            <a:endParaRPr lang="fr-FR" sz="5900" dirty="0" smtClean="0">
              <a:latin typeface="Calibri" pitchFamily="34" charset="0"/>
            </a:endParaRPr>
          </a:p>
          <a:p>
            <a:r>
              <a:rPr lang="fr-FR" sz="5900" b="1" dirty="0" smtClean="0">
                <a:latin typeface="Calibri" pitchFamily="34" charset="0"/>
              </a:rPr>
              <a:t>Les tumeurs hépatiques: </a:t>
            </a:r>
            <a:r>
              <a:rPr lang="fr-FR" sz="5900" dirty="0" smtClean="0">
                <a:latin typeface="Calibri" pitchFamily="34" charset="0"/>
              </a:rPr>
              <a:t>primitives (CHC), secondaires (métastases)</a:t>
            </a:r>
          </a:p>
          <a:p>
            <a:endParaRPr lang="fr-FR" sz="5900" dirty="0" smtClean="0">
              <a:latin typeface="Calibri" pitchFamily="34" charset="0"/>
            </a:endParaRPr>
          </a:p>
          <a:p>
            <a:r>
              <a:rPr lang="fr-FR" sz="5900" b="1" dirty="0" smtClean="0">
                <a:latin typeface="Calibri" pitchFamily="34" charset="0"/>
              </a:rPr>
              <a:t>Les infiltrations hépatiques :</a:t>
            </a:r>
            <a:r>
              <a:rPr lang="fr-FR" sz="5900" dirty="0" smtClean="0">
                <a:latin typeface="Calibri" pitchFamily="34" charset="0"/>
              </a:rPr>
              <a:t> Granulomatoses (TBC, sarcoïdose), amylose, stéatose, infiltration néoplasique (lymphome, CHC massif).</a:t>
            </a:r>
          </a:p>
          <a:p>
            <a:endParaRPr lang="fr-FR" sz="5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7498080" cy="846158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solidFill>
                  <a:srgbClr val="FF0000"/>
                </a:solidFill>
              </a:rPr>
              <a:t>Pathologie </a:t>
            </a:r>
            <a:r>
              <a:rPr lang="fr-FR" sz="3600" b="1" dirty="0" err="1" smtClean="0">
                <a:solidFill>
                  <a:srgbClr val="FF0000"/>
                </a:solidFill>
              </a:rPr>
              <a:t>intra-hépatique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214422"/>
            <a:ext cx="8719406" cy="5033978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latin typeface="Calibri" pitchFamily="34" charset="0"/>
              </a:rPr>
              <a:t>Les infections : </a:t>
            </a:r>
            <a:r>
              <a:rPr lang="fr-FR" sz="2800" dirty="0" smtClean="0">
                <a:latin typeface="Calibri" pitchFamily="34" charset="0"/>
              </a:rPr>
              <a:t>septicémie (15%), abcès et kystes parasitaires et bactériens.</a:t>
            </a:r>
            <a:endParaRPr lang="fr-FR" sz="2800" b="1" dirty="0" smtClean="0">
              <a:latin typeface="Calibri" pitchFamily="34" charset="0"/>
            </a:endParaRPr>
          </a:p>
          <a:p>
            <a:pPr lvl="0"/>
            <a:r>
              <a:rPr lang="fr-FR" sz="2800" b="1" dirty="0" smtClean="0">
                <a:latin typeface="Calibri" pitchFamily="34" charset="0"/>
              </a:rPr>
              <a:t>Les </a:t>
            </a:r>
            <a:r>
              <a:rPr lang="fr-FR" sz="2800" b="1" dirty="0" err="1" smtClean="0">
                <a:latin typeface="Calibri" pitchFamily="34" charset="0"/>
              </a:rPr>
              <a:t>cholestases</a:t>
            </a:r>
            <a:r>
              <a:rPr lang="fr-FR" sz="2800" b="1" dirty="0" smtClean="0">
                <a:latin typeface="Calibri" pitchFamily="34" charset="0"/>
              </a:rPr>
              <a:t> </a:t>
            </a:r>
            <a:r>
              <a:rPr lang="fr-FR" sz="2800" b="1" dirty="0" err="1" smtClean="0">
                <a:latin typeface="Calibri" pitchFamily="34" charset="0"/>
              </a:rPr>
              <a:t>intrahépatiques</a:t>
            </a:r>
            <a:r>
              <a:rPr lang="fr-FR" sz="2800" b="1" dirty="0" smtClean="0">
                <a:latin typeface="Calibri" pitchFamily="34" charset="0"/>
              </a:rPr>
              <a:t> constitutionnelles : </a:t>
            </a:r>
            <a:r>
              <a:rPr lang="fr-FR" sz="2800" dirty="0" err="1" smtClean="0">
                <a:latin typeface="Calibri" pitchFamily="34" charset="0"/>
              </a:rPr>
              <a:t>cholestase</a:t>
            </a:r>
            <a:r>
              <a:rPr lang="fr-FR" sz="2800" dirty="0" smtClean="0">
                <a:latin typeface="Calibri" pitchFamily="34" charset="0"/>
              </a:rPr>
              <a:t> récurrente bénigne (rare, familiale), </a:t>
            </a:r>
            <a:r>
              <a:rPr lang="fr-FR" sz="2800" dirty="0" err="1" smtClean="0">
                <a:latin typeface="Calibri" pitchFamily="34" charset="0"/>
              </a:rPr>
              <a:t>cholestase</a:t>
            </a:r>
            <a:r>
              <a:rPr lang="fr-FR" sz="2800" dirty="0" smtClean="0">
                <a:latin typeface="Calibri" pitchFamily="34" charset="0"/>
              </a:rPr>
              <a:t> intrahépatique familiale progressive (3 types : type1 = maladie de </a:t>
            </a:r>
            <a:r>
              <a:rPr lang="fr-FR" sz="2800" dirty="0" err="1" smtClean="0">
                <a:latin typeface="Calibri" pitchFamily="34" charset="0"/>
              </a:rPr>
              <a:t>Byler</a:t>
            </a:r>
            <a:r>
              <a:rPr lang="fr-FR" sz="2800" dirty="0" smtClean="0">
                <a:latin typeface="Calibri" pitchFamily="34" charset="0"/>
              </a:rPr>
              <a:t>) </a:t>
            </a:r>
          </a:p>
          <a:p>
            <a:pPr lvl="0"/>
            <a:r>
              <a:rPr lang="fr-FR" sz="2800" b="1" dirty="0" smtClean="0">
                <a:latin typeface="Calibri" pitchFamily="34" charset="0"/>
              </a:rPr>
              <a:t>Causes exceptionnelles : </a:t>
            </a:r>
            <a:r>
              <a:rPr lang="fr-FR" sz="2800" dirty="0" smtClean="0">
                <a:latin typeface="Calibri" pitchFamily="34" charset="0"/>
              </a:rPr>
              <a:t>nutrition parentérale totale, paranéoplasique (</a:t>
            </a:r>
            <a:r>
              <a:rPr lang="fr-FR" sz="2800" b="1" dirty="0" smtClean="0">
                <a:latin typeface="Calibri" pitchFamily="34" charset="0"/>
              </a:rPr>
              <a:t>Syndrome de </a:t>
            </a:r>
            <a:r>
              <a:rPr lang="fr-FR" sz="2800" b="1" dirty="0" err="1" smtClean="0">
                <a:latin typeface="Calibri" pitchFamily="34" charset="0"/>
              </a:rPr>
              <a:t>stauffler</a:t>
            </a:r>
            <a:r>
              <a:rPr lang="fr-FR" sz="2800" b="1" dirty="0" smtClean="0">
                <a:latin typeface="Calibri" pitchFamily="34" charset="0"/>
              </a:rPr>
              <a:t> </a:t>
            </a:r>
            <a:r>
              <a:rPr lang="fr-FR" sz="2800" dirty="0" err="1" smtClean="0">
                <a:latin typeface="Calibri" pitchFamily="34" charset="0"/>
              </a:rPr>
              <a:t>ds</a:t>
            </a:r>
            <a:r>
              <a:rPr lang="fr-FR" sz="2800" dirty="0" smtClean="0">
                <a:latin typeface="Calibri" pitchFamily="34" charset="0"/>
              </a:rPr>
              <a:t> </a:t>
            </a:r>
            <a:r>
              <a:rPr lang="fr-FR" sz="2800" dirty="0" err="1" smtClean="0">
                <a:latin typeface="Calibri" pitchFamily="34" charset="0"/>
              </a:rPr>
              <a:t>Kc</a:t>
            </a:r>
            <a:r>
              <a:rPr lang="fr-FR" sz="2800" dirty="0" smtClean="0">
                <a:latin typeface="Calibri" pitchFamily="34" charset="0"/>
              </a:rPr>
              <a:t> du sein), rejet de greffe après TH, insuffisance rénale.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dirty="0" smtClean="0">
                <a:solidFill>
                  <a:srgbClr val="FF0000"/>
                </a:solidFill>
              </a:rPr>
              <a:t>Introduction</a:t>
            </a:r>
            <a:endParaRPr lang="fr-FR" sz="4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Intérêt </a:t>
            </a:r>
            <a:r>
              <a:rPr lang="fr-FR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itchFamily="2" charset="-79"/>
              </a:rPr>
              <a:t>:</a:t>
            </a:r>
          </a:p>
          <a:p>
            <a:pPr lvl="0"/>
            <a:r>
              <a:rPr lang="fr-FR" b="1" dirty="0" smtClean="0">
                <a:cs typeface="Aharoni" pitchFamily="2" charset="-79"/>
              </a:rPr>
              <a:t>Motif fréquent de consultation.</a:t>
            </a:r>
          </a:p>
          <a:p>
            <a:pPr lvl="0"/>
            <a:r>
              <a:rPr lang="fr-FR" b="1" dirty="0" smtClean="0">
                <a:cs typeface="Aharoni" pitchFamily="2" charset="-79"/>
              </a:rPr>
              <a:t>Dg positif facile (simple inspection+ </a:t>
            </a:r>
            <a:r>
              <a:rPr lang="fr-FR" b="1" dirty="0" err="1" smtClean="0">
                <a:cs typeface="Aharoni" pitchFamily="2" charset="-79"/>
              </a:rPr>
              <a:t>tx</a:t>
            </a:r>
            <a:r>
              <a:rPr lang="fr-FR" b="1" dirty="0" smtClean="0">
                <a:cs typeface="Aharoni" pitchFamily="2" charset="-79"/>
              </a:rPr>
              <a:t> BRB).</a:t>
            </a:r>
          </a:p>
          <a:p>
            <a:pPr lvl="0"/>
            <a:r>
              <a:rPr lang="fr-FR" b="1" dirty="0" smtClean="0">
                <a:cs typeface="Aharoni" pitchFamily="2" charset="-79"/>
              </a:rPr>
              <a:t>Dg étiologique difficile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=&gt;</a:t>
            </a:r>
            <a:r>
              <a:rPr lang="fr-FR" b="1" dirty="0" smtClean="0">
                <a:cs typeface="Aharoni" pitchFamily="2" charset="-79"/>
              </a:rPr>
              <a:t> investigations paracliniques.</a:t>
            </a:r>
          </a:p>
          <a:p>
            <a:pPr lvl="0"/>
            <a:r>
              <a:rPr lang="fr-FR" b="1" dirty="0" smtClean="0">
                <a:cs typeface="Aharoni" pitchFamily="2" charset="-79"/>
              </a:rPr>
              <a:t>L’avènement de la  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bili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-IRM</a:t>
            </a:r>
            <a:r>
              <a:rPr lang="fr-FR" b="1" dirty="0" smtClean="0">
                <a:cs typeface="Aharoni" pitchFamily="2" charset="-79"/>
              </a:rPr>
              <a:t> a révolutionnée sa prise en charge et a surpassé la CPRE.</a:t>
            </a:r>
          </a:p>
          <a:p>
            <a:pPr lvl="0"/>
            <a:r>
              <a:rPr lang="fr-FR" b="1" dirty="0" smtClean="0">
                <a:cs typeface="Aharoni" pitchFamily="2" charset="-79"/>
              </a:rPr>
              <a:t>Le pronostic dépend de l’étiologie.</a:t>
            </a:r>
          </a:p>
          <a:p>
            <a:pPr>
              <a:buNone/>
            </a:pPr>
            <a:endParaRPr 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728" y="357166"/>
            <a:ext cx="7498080" cy="631844"/>
          </a:xfrm>
        </p:spPr>
        <p:txBody>
          <a:bodyPr>
            <a:noAutofit/>
          </a:bodyPr>
          <a:lstStyle/>
          <a:p>
            <a:pPr algn="ctr"/>
            <a:r>
              <a:rPr lang="fr-FR" sz="3600" b="1" dirty="0" smtClean="0">
                <a:solidFill>
                  <a:srgbClr val="FF0000"/>
                </a:solidFill>
              </a:rPr>
              <a:t>Pathologie </a:t>
            </a:r>
            <a:r>
              <a:rPr lang="fr-FR" sz="3600" b="1" dirty="0" err="1" smtClean="0">
                <a:solidFill>
                  <a:srgbClr val="FF0000"/>
                </a:solidFill>
              </a:rPr>
              <a:t>intra-hépatique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429288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c. Ictère à bilirubine conjuguée constitutionnel :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fr-FR" sz="2000" b="1" dirty="0" smtClean="0"/>
              <a:t>Maladie de </a:t>
            </a:r>
            <a:r>
              <a:rPr lang="fr-FR" sz="2000" b="1" dirty="0" err="1" smtClean="0"/>
              <a:t>Dubbin</a:t>
            </a:r>
            <a:r>
              <a:rPr lang="fr-FR" sz="2000" b="1" dirty="0" smtClean="0"/>
              <a:t>-Johnson : </a:t>
            </a:r>
            <a:r>
              <a:rPr lang="fr-FR" sz="2000" dirty="0" smtClean="0"/>
              <a:t>rare, autosomique récessive, diminution de l’excrétion biliaire de la bilirubine conjuguée.</a:t>
            </a:r>
          </a:p>
          <a:p>
            <a:pPr>
              <a:buNone/>
            </a:pPr>
            <a:r>
              <a:rPr lang="fr-FR" sz="2000" b="1" dirty="0" smtClean="0"/>
              <a:t>-</a:t>
            </a:r>
            <a:r>
              <a:rPr lang="fr-FR" sz="2000" dirty="0" smtClean="0"/>
              <a:t> Début rare avant la puberté, ictère </a:t>
            </a:r>
            <a:r>
              <a:rPr lang="fr-FR" sz="2000" dirty="0" err="1" smtClean="0"/>
              <a:t>cholestatique</a:t>
            </a:r>
            <a:r>
              <a:rPr lang="fr-FR" sz="2000" dirty="0" smtClean="0"/>
              <a:t> + douleurs </a:t>
            </a:r>
            <a:r>
              <a:rPr lang="fr-FR" sz="2000" dirty="0" err="1" smtClean="0"/>
              <a:t>abdo</a:t>
            </a:r>
            <a:r>
              <a:rPr lang="fr-FR" sz="2000" dirty="0" smtClean="0"/>
              <a:t>+ asthénie. </a:t>
            </a:r>
            <a:r>
              <a:rPr lang="fr-FR" sz="2000" dirty="0" err="1" smtClean="0"/>
              <a:t>Ft</a:t>
            </a:r>
            <a:r>
              <a:rPr lang="fr-FR" sz="2000" dirty="0" smtClean="0"/>
              <a:t> déclenchant : grossesse, CO, infection, choc émotionnel. </a:t>
            </a:r>
          </a:p>
          <a:p>
            <a:pPr>
              <a:buNone/>
            </a:pPr>
            <a:r>
              <a:rPr lang="fr-FR" sz="2000" b="1" dirty="0" smtClean="0"/>
              <a:t>-</a:t>
            </a:r>
            <a:r>
              <a:rPr lang="fr-FR" sz="2000" dirty="0" smtClean="0"/>
              <a:t> Epreuve à la BSP : </a:t>
            </a:r>
            <a:r>
              <a:rPr lang="fr-FR" sz="2000" dirty="0" err="1" smtClean="0"/>
              <a:t>asscension</a:t>
            </a:r>
            <a:r>
              <a:rPr lang="fr-FR" sz="2000" dirty="0" smtClean="0"/>
              <a:t> </a:t>
            </a:r>
            <a:r>
              <a:rPr lang="fr-FR" sz="2000" dirty="0" err="1" smtClean="0"/>
              <a:t>IIaire</a:t>
            </a:r>
            <a:r>
              <a:rPr lang="fr-FR" sz="2000" dirty="0" smtClean="0"/>
              <a:t> après élimination (régurgitations)</a:t>
            </a:r>
          </a:p>
          <a:p>
            <a:pPr>
              <a:buNone/>
            </a:pPr>
            <a:r>
              <a:rPr lang="fr-FR" sz="2000" b="1" dirty="0" smtClean="0"/>
              <a:t>-</a:t>
            </a:r>
            <a:r>
              <a:rPr lang="fr-FR" sz="2000" dirty="0" smtClean="0"/>
              <a:t> Laparoscopie : foie noir</a:t>
            </a:r>
          </a:p>
          <a:p>
            <a:pPr>
              <a:buNone/>
            </a:pPr>
            <a:r>
              <a:rPr lang="fr-FR" sz="2000" b="1" dirty="0" smtClean="0"/>
              <a:t>-</a:t>
            </a:r>
            <a:r>
              <a:rPr lang="fr-FR" sz="2000" dirty="0" smtClean="0"/>
              <a:t> </a:t>
            </a:r>
            <a:r>
              <a:rPr lang="fr-FR" sz="2000" dirty="0" err="1" smtClean="0"/>
              <a:t>Histo</a:t>
            </a:r>
            <a:r>
              <a:rPr lang="fr-FR" sz="2000" dirty="0" smtClean="0"/>
              <a:t> : pigment noir dans les zones </a:t>
            </a:r>
            <a:r>
              <a:rPr lang="fr-FR" sz="2000" dirty="0" err="1" smtClean="0"/>
              <a:t>centro</a:t>
            </a:r>
            <a:r>
              <a:rPr lang="fr-FR" sz="2000" dirty="0" smtClean="0"/>
              <a:t>-lobulaires.</a:t>
            </a:r>
          </a:p>
          <a:p>
            <a:pPr>
              <a:buNone/>
            </a:pPr>
            <a:r>
              <a:rPr lang="fr-FR" sz="2000" b="1" dirty="0" smtClean="0"/>
              <a:t>-</a:t>
            </a:r>
            <a:r>
              <a:rPr lang="fr-FR" sz="2000" dirty="0" smtClean="0"/>
              <a:t> TRT : aucun, pronostic bon : affection bénigne.</a:t>
            </a:r>
          </a:p>
          <a:p>
            <a:r>
              <a:rPr lang="fr-FR" sz="2000" b="1" dirty="0" smtClean="0"/>
              <a:t>Maladie de Rotor : </a:t>
            </a:r>
            <a:endParaRPr lang="fr-FR" sz="2000" dirty="0" smtClean="0"/>
          </a:p>
          <a:p>
            <a:pPr lvl="0">
              <a:buNone/>
            </a:pPr>
            <a:r>
              <a:rPr lang="fr-FR" sz="2000" dirty="0" smtClean="0"/>
              <a:t>- Diminution des capacités de stockage de la bilirubine ;</a:t>
            </a:r>
          </a:p>
          <a:p>
            <a:pPr lvl="0">
              <a:buNone/>
            </a:pPr>
            <a:r>
              <a:rPr lang="fr-FR" sz="2000" dirty="0" smtClean="0"/>
              <a:t>- Clinique : identique à </a:t>
            </a:r>
            <a:r>
              <a:rPr lang="fr-FR" sz="2000" dirty="0" err="1" smtClean="0"/>
              <a:t>Dubbin</a:t>
            </a:r>
            <a:r>
              <a:rPr lang="fr-FR" sz="2000" dirty="0" smtClean="0"/>
              <a:t>-Johnson.</a:t>
            </a:r>
            <a:r>
              <a:rPr lang="fr-FR" sz="2000" b="1" dirty="0" smtClean="0"/>
              <a:t> </a:t>
            </a:r>
            <a:endParaRPr lang="fr-FR" sz="2000" dirty="0" smtClean="0"/>
          </a:p>
          <a:p>
            <a:pPr lvl="0">
              <a:buNone/>
            </a:pPr>
            <a:r>
              <a:rPr lang="fr-FR" sz="2000" dirty="0" smtClean="0"/>
              <a:t>- Biologie : diminution ralentie de la BSP dés la première minute. </a:t>
            </a:r>
          </a:p>
          <a:p>
            <a:pPr lvl="0">
              <a:buNone/>
            </a:pPr>
            <a:r>
              <a:rPr lang="fr-FR" sz="2000" dirty="0" smtClean="0"/>
              <a:t>- </a:t>
            </a:r>
            <a:r>
              <a:rPr lang="fr-FR" sz="2000" dirty="0" err="1" smtClean="0"/>
              <a:t>Histo</a:t>
            </a:r>
            <a:r>
              <a:rPr lang="fr-FR" sz="2000" dirty="0" smtClean="0"/>
              <a:t> : absence du pigment noire  - Laparoscopie : foie normal.</a:t>
            </a:r>
          </a:p>
          <a:p>
            <a:pPr lvl="0">
              <a:buNone/>
            </a:pPr>
            <a:r>
              <a:rPr lang="fr-FR" sz="2000" dirty="0" smtClean="0"/>
              <a:t>- TRT : aucun, pronostic : bon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sz="4000" dirty="0" smtClean="0"/>
              <a:t>approche étiologique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fr-FR" sz="4000" dirty="0" smtClean="0"/>
              <a:t>approche étiologique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3035300" cy="647700"/>
          </a:xfrm>
          <a:solidFill>
            <a:schemeClr val="accent1"/>
          </a:solidFill>
          <a:ln w="28575">
            <a:solidFill>
              <a:schemeClr val="hlink"/>
            </a:solidFill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1600" b="1" dirty="0" smtClean="0">
                <a:latin typeface="Comic Sans MS" pitchFamily="66" charset="0"/>
              </a:rPr>
              <a:t>bilirubine NC exclusive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1600" b="1" dirty="0" smtClean="0">
                <a:latin typeface="Comic Sans MS" pitchFamily="66" charset="0"/>
              </a:rPr>
              <a:t>ou prédominante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500694" y="1571612"/>
            <a:ext cx="2952750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latin typeface="Comic Sans MS" pitchFamily="66" charset="0"/>
              </a:rPr>
              <a:t>bilirubine conjuguée 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635375" y="981075"/>
            <a:ext cx="1031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omic Sans MS" pitchFamily="66" charset="0"/>
              </a:rPr>
              <a:t>ICTERE</a:t>
            </a:r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827088" y="2492375"/>
            <a:ext cx="2160587" cy="6492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Réticulocytes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179388" y="4581525"/>
            <a:ext cx="2232025" cy="3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fr-FR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déficit de conjugaison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250825" y="5445125"/>
            <a:ext cx="2017713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 dirty="0" smtClean="0"/>
              <a:t>Gilbert</a:t>
            </a:r>
            <a:endParaRPr lang="fr-FR" b="1" dirty="0"/>
          </a:p>
          <a:p>
            <a:r>
              <a:rPr lang="fr-FR" b="1" dirty="0" err="1"/>
              <a:t>Criggler</a:t>
            </a:r>
            <a:r>
              <a:rPr lang="fr-FR" b="1" dirty="0"/>
              <a:t> </a:t>
            </a:r>
            <a:r>
              <a:rPr lang="fr-FR" b="1" dirty="0" err="1"/>
              <a:t>Najar</a:t>
            </a:r>
            <a:endParaRPr lang="fr-FR" b="1" dirty="0"/>
          </a:p>
        </p:txBody>
      </p:sp>
      <p:sp>
        <p:nvSpPr>
          <p:cNvPr id="10253" name="Oval 13"/>
          <p:cNvSpPr>
            <a:spLocks noChangeArrowheads="1"/>
          </p:cNvSpPr>
          <p:nvPr/>
        </p:nvSpPr>
        <p:spPr bwMode="auto">
          <a:xfrm>
            <a:off x="539750" y="3357563"/>
            <a:ext cx="625475" cy="6270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N</a:t>
            </a:r>
          </a:p>
        </p:txBody>
      </p:sp>
      <p:sp>
        <p:nvSpPr>
          <p:cNvPr id="10255" name="Oval 15"/>
          <p:cNvSpPr>
            <a:spLocks noChangeArrowheads="1"/>
          </p:cNvSpPr>
          <p:nvPr/>
        </p:nvSpPr>
        <p:spPr bwMode="auto">
          <a:xfrm>
            <a:off x="2627313" y="3429000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fr-FR">
              <a:solidFill>
                <a:schemeClr val="hlink"/>
              </a:solidFill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824163" y="34607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r-FR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V="1">
            <a:off x="2843213" y="3573463"/>
            <a:ext cx="144462" cy="2889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3924300" y="5157788"/>
            <a:ext cx="1511300" cy="376237"/>
          </a:xfrm>
          <a:prstGeom prst="rect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HEMOLYSE</a:t>
            </a:r>
          </a:p>
        </p:txBody>
      </p:sp>
      <p:sp>
        <p:nvSpPr>
          <p:cNvPr id="9230" name="Line 20"/>
          <p:cNvSpPr>
            <a:spLocks noChangeShapeType="1"/>
          </p:cNvSpPr>
          <p:nvPr/>
        </p:nvSpPr>
        <p:spPr bwMode="auto">
          <a:xfrm flipH="1">
            <a:off x="3203575" y="1196975"/>
            <a:ext cx="4318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9231" name="Line 21"/>
          <p:cNvSpPr>
            <a:spLocks noChangeShapeType="1"/>
          </p:cNvSpPr>
          <p:nvPr/>
        </p:nvSpPr>
        <p:spPr bwMode="auto">
          <a:xfrm>
            <a:off x="4716463" y="1196975"/>
            <a:ext cx="576262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1835150" y="2276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 dirty="0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 flipH="1">
            <a:off x="971550" y="3141663"/>
            <a:ext cx="1444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2627313" y="3213100"/>
            <a:ext cx="1444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3492500" y="5876925"/>
            <a:ext cx="3240088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fr-FR" dirty="0">
                <a:latin typeface="Comic Sans MS" pitchFamily="66" charset="0"/>
              </a:rPr>
              <a:t> </a:t>
            </a:r>
            <a:r>
              <a:rPr lang="fr-FR" b="1" dirty="0" smtClean="0"/>
              <a:t>CAUSES CORPUSCULAIRE.</a:t>
            </a:r>
            <a:endParaRPr lang="fr-FR" b="1" dirty="0"/>
          </a:p>
          <a:p>
            <a:pPr>
              <a:buFontTx/>
              <a:buChar char="-"/>
            </a:pPr>
            <a:r>
              <a:rPr lang="fr-FR" b="1" dirty="0"/>
              <a:t> </a:t>
            </a:r>
            <a:r>
              <a:rPr lang="fr-FR" b="1" dirty="0" smtClean="0"/>
              <a:t>CAUSES EXTACORPUSCULAIRE. </a:t>
            </a:r>
            <a:endParaRPr lang="fr-FR" b="1" dirty="0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827088" y="40767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>
            <a:off x="1187450" y="494188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3276600" y="4076700"/>
            <a:ext cx="1223963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>
            <a:off x="4643438" y="55895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  <p:bldP spid="10251" grpId="0" animBg="1"/>
      <p:bldP spid="10252" grpId="0" animBg="1"/>
      <p:bldP spid="10253" grpId="0" animBg="1"/>
      <p:bldP spid="10255" grpId="0" animBg="1"/>
      <p:bldP spid="10257" grpId="0"/>
      <p:bldP spid="10258" grpId="0" animBg="1"/>
      <p:bldP spid="10259" grpId="0" animBg="1"/>
      <p:bldP spid="10262" grpId="0" animBg="1"/>
      <p:bldP spid="10263" grpId="0" animBg="1"/>
      <p:bldP spid="10265" grpId="0" animBg="1"/>
      <p:bldP spid="10266" grpId="0" animBg="1"/>
      <p:bldP spid="10267" grpId="0" animBg="1"/>
      <p:bldP spid="10270" grpId="0" animBg="1"/>
      <p:bldP spid="10271" grpId="0" animBg="1"/>
      <p:bldP spid="1027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Grp="1" noChangeArrowheads="1"/>
          </p:cNvSpPr>
          <p:nvPr>
            <p:ph idx="1"/>
          </p:nvPr>
        </p:nvSpPr>
        <p:spPr>
          <a:xfrm>
            <a:off x="2627313" y="260350"/>
            <a:ext cx="4321175" cy="503238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fr-FR" sz="2800" smtClean="0">
                <a:effectLst/>
              </a:rPr>
              <a:t>bilirubine conjuguée</a:t>
            </a:r>
            <a:r>
              <a:rPr lang="fr-FR" sz="2800" smtClean="0"/>
              <a:t> 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611188" y="-7938"/>
            <a:ext cx="104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 smtClean="0">
                <a:latin typeface="Comic Sans MS" pitchFamily="66" charset="0"/>
              </a:rPr>
              <a:t>ICTERE</a:t>
            </a:r>
            <a:endParaRPr lang="fr-FR" b="1" dirty="0">
              <a:latin typeface="Comic Sans MS" pitchFamily="66" charset="0"/>
            </a:endParaRPr>
          </a:p>
        </p:txBody>
      </p:sp>
      <p:sp>
        <p:nvSpPr>
          <p:cNvPr id="10244" name="Line 6"/>
          <p:cNvSpPr>
            <a:spLocks noChangeShapeType="1"/>
          </p:cNvSpPr>
          <p:nvPr/>
        </p:nvSpPr>
        <p:spPr bwMode="auto">
          <a:xfrm>
            <a:off x="1692275" y="188913"/>
            <a:ext cx="792163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0245" name="Line 7"/>
          <p:cNvSpPr>
            <a:spLocks noChangeShapeType="1"/>
          </p:cNvSpPr>
          <p:nvPr/>
        </p:nvSpPr>
        <p:spPr bwMode="auto">
          <a:xfrm flipH="1">
            <a:off x="0" y="260350"/>
            <a:ext cx="53975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3348038" y="981075"/>
            <a:ext cx="2803525" cy="376238"/>
          </a:xfrm>
          <a:prstGeom prst="rect">
            <a:avLst/>
          </a:prstGeom>
          <a:solidFill>
            <a:srgbClr val="FFFF66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Comic Sans MS" pitchFamily="66" charset="0"/>
              </a:rPr>
              <a:t>Echographie abdominale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1403350" y="1557338"/>
            <a:ext cx="705643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fr-FR">
                <a:latin typeface="Comic Sans MS" pitchFamily="66" charset="0"/>
              </a:rPr>
              <a:t>Dilatation voies biliaires extra/intra hépatique (VBP&gt;8mm)</a:t>
            </a:r>
          </a:p>
          <a:p>
            <a:pPr>
              <a:buFontTx/>
              <a:buChar char="-"/>
            </a:pPr>
            <a:r>
              <a:rPr lang="fr-FR">
                <a:latin typeface="Comic Sans MS" pitchFamily="66" charset="0"/>
              </a:rPr>
              <a:t> vésicule?  lithiases? pancréas? dysmorphie hépatique? ADP?..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1476375" y="3565525"/>
            <a:ext cx="1744663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omic Sans MS" pitchFamily="66" charset="0"/>
              </a:rPr>
              <a:t>DILATATION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58750" y="4244975"/>
            <a:ext cx="2097088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latin typeface="Comic Sans MS" pitchFamily="66" charset="0"/>
              </a:rPr>
              <a:t>Lithiase de la VBP</a:t>
            </a:r>
          </a:p>
        </p:txBody>
      </p:sp>
      <p:sp>
        <p:nvSpPr>
          <p:cNvPr id="10250" name="Text Box 14"/>
          <p:cNvSpPr txBox="1">
            <a:spLocks noChangeArrowheads="1"/>
          </p:cNvSpPr>
          <p:nvPr/>
        </p:nvSpPr>
        <p:spPr bwMode="auto">
          <a:xfrm>
            <a:off x="2124075" y="42211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r-FR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2916238" y="4284663"/>
            <a:ext cx="11334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latin typeface="Comic Sans MS" pitchFamily="66" charset="0"/>
              </a:rPr>
              <a:t>pancréas</a:t>
            </a: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flipH="1">
            <a:off x="1331913" y="4005263"/>
            <a:ext cx="2889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>
            <a:off x="2771775" y="4005263"/>
            <a:ext cx="3587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6516688" y="3573463"/>
            <a:ext cx="1833562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omic Sans MS" pitchFamily="66" charset="0"/>
              </a:rPr>
              <a:t>NON DILATEE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4932363" y="4724400"/>
            <a:ext cx="2844800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omic Sans MS" pitchFamily="66" charset="0"/>
              </a:rPr>
              <a:t>Hépathopathies toxiques</a:t>
            </a:r>
          </a:p>
          <a:p>
            <a:r>
              <a:rPr lang="fr-FR">
                <a:latin typeface="Comic Sans MS" pitchFamily="66" charset="0"/>
              </a:rPr>
              <a:t>Hépatites virales</a:t>
            </a:r>
          </a:p>
          <a:p>
            <a:r>
              <a:rPr lang="fr-FR">
                <a:latin typeface="Comic Sans MS" pitchFamily="66" charset="0"/>
              </a:rPr>
              <a:t>Cirrhose   IHC</a:t>
            </a:r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7308850" y="40767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6143636" y="5786454"/>
            <a:ext cx="2390398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b="1" dirty="0">
                <a:latin typeface="Comic Sans MS" pitchFamily="66" charset="0"/>
              </a:rPr>
              <a:t>Hépatite auto-immune</a:t>
            </a:r>
          </a:p>
          <a:p>
            <a:r>
              <a:rPr lang="fr-FR" sz="1600" b="1" dirty="0">
                <a:latin typeface="Comic Sans MS" pitchFamily="66" charset="0"/>
              </a:rPr>
              <a:t>CBP   CSP </a:t>
            </a:r>
          </a:p>
          <a:p>
            <a:r>
              <a:rPr lang="fr-FR" sz="1600" b="1" dirty="0">
                <a:latin typeface="Comic Sans MS" pitchFamily="66" charset="0"/>
              </a:rPr>
              <a:t>Carcinome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2700338" y="2349500"/>
            <a:ext cx="4456112" cy="650875"/>
          </a:xfrm>
          <a:prstGeom prst="rect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FF0000"/>
                </a:solidFill>
                <a:latin typeface="Comic Sans MS" pitchFamily="66" charset="0"/>
              </a:rPr>
              <a:t>TDM avec injection</a:t>
            </a:r>
          </a:p>
          <a:p>
            <a:r>
              <a:rPr lang="fr-FR" dirty="0">
                <a:latin typeface="Comic Sans MS" pitchFamily="66" charset="0"/>
              </a:rPr>
              <a:t> </a:t>
            </a:r>
            <a:r>
              <a:rPr lang="fr-FR" dirty="0">
                <a:solidFill>
                  <a:srgbClr val="FF0000"/>
                </a:solidFill>
                <a:latin typeface="Comic Sans MS" pitchFamily="66" charset="0"/>
              </a:rPr>
              <a:t>BILI IRM</a:t>
            </a:r>
            <a:r>
              <a:rPr lang="fr-FR" dirty="0">
                <a:latin typeface="Comic Sans MS" pitchFamily="66" charset="0"/>
              </a:rPr>
              <a:t>       </a:t>
            </a:r>
            <a:r>
              <a:rPr lang="fr-FR" sz="1000" i="1" dirty="0">
                <a:solidFill>
                  <a:schemeClr val="bg2"/>
                </a:solidFill>
                <a:latin typeface="Comic Sans MS" pitchFamily="66" charset="0"/>
              </a:rPr>
              <a:t>CHAN FL et </a:t>
            </a:r>
            <a:r>
              <a:rPr lang="fr-FR" sz="1000" i="1" dirty="0" err="1">
                <a:solidFill>
                  <a:schemeClr val="bg2"/>
                </a:solidFill>
                <a:latin typeface="Comic Sans MS" pitchFamily="66" charset="0"/>
              </a:rPr>
              <a:t>al.Hepatogastroenterology</a:t>
            </a:r>
            <a:r>
              <a:rPr lang="fr-FR" sz="1000" i="1" dirty="0">
                <a:solidFill>
                  <a:schemeClr val="bg2"/>
                </a:solidFill>
                <a:latin typeface="Comic Sans MS" pitchFamily="66" charset="0"/>
              </a:rPr>
              <a:t> 1997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3143240" y="6072206"/>
            <a:ext cx="2266950" cy="376238"/>
          </a:xfrm>
          <a:prstGeom prst="rect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FF0000"/>
                </a:solidFill>
                <a:latin typeface="Comic Sans MS" pitchFamily="66" charset="0"/>
              </a:rPr>
              <a:t>Biopsies</a:t>
            </a:r>
            <a:r>
              <a:rPr lang="fr-FR" dirty="0">
                <a:latin typeface="Comic Sans MS" pitchFamily="66" charset="0"/>
              </a:rPr>
              <a:t> </a:t>
            </a:r>
            <a:r>
              <a:rPr lang="fr-FR" dirty="0">
                <a:solidFill>
                  <a:srgbClr val="FF0000"/>
                </a:solidFill>
                <a:latin typeface="Comic Sans MS" pitchFamily="66" charset="0"/>
              </a:rPr>
              <a:t>hépatiques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5" grpId="0" animBg="1"/>
      <p:bldP spid="11276" grpId="0" animBg="1"/>
      <p:bldP spid="11277" grpId="0" animBg="1"/>
      <p:bldP spid="11279" grpId="0" animBg="1"/>
      <p:bldP spid="11283" grpId="0" animBg="1"/>
      <p:bldP spid="11284" grpId="0" animBg="1"/>
      <p:bldP spid="11285" grpId="0" animBg="1"/>
      <p:bldP spid="11288" grpId="0" animBg="1"/>
      <p:bldP spid="11289" grpId="0" animBg="1"/>
      <p:bldP spid="11290" grpId="0" animBg="1"/>
      <p:bldP spid="11294" grpId="0" animBg="1"/>
      <p:bldP spid="1129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Physiopathologie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sz="28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Métabolisme de la bilirubine: </a:t>
            </a:r>
          </a:p>
          <a:p>
            <a:pPr marL="596646" lvl="0" indent="-514350">
              <a:buAutoNum type="arabicPeriod"/>
            </a:pPr>
            <a:r>
              <a:rPr lang="fr-FR" b="1" dirty="0" smtClean="0">
                <a:cs typeface="Aharoni" pitchFamily="2" charset="-79"/>
              </a:rPr>
              <a:t>Production de la bilirubine:  </a:t>
            </a:r>
          </a:p>
          <a:p>
            <a:pPr marL="596646" indent="-514350">
              <a:buFont typeface="Wingdings 2"/>
              <a:buAutoNum type="arabicPeriod"/>
            </a:pPr>
            <a:r>
              <a:rPr lang="fr-FR" b="1" dirty="0" smtClean="0">
                <a:cs typeface="Aharoni" pitchFamily="2" charset="-79"/>
              </a:rPr>
              <a:t>Captation par le foie</a:t>
            </a:r>
          </a:p>
          <a:p>
            <a:pPr marL="596646" indent="-514350">
              <a:buFont typeface="Wingdings 2"/>
              <a:buAutoNum type="arabicPeriod"/>
            </a:pPr>
            <a:r>
              <a:rPr lang="fr-FR" b="1" dirty="0" smtClean="0">
                <a:cs typeface="Aharoni" pitchFamily="2" charset="-79"/>
              </a:rPr>
              <a:t>Conjugaison hépatocytaire</a:t>
            </a:r>
          </a:p>
          <a:p>
            <a:pPr marL="596646" lvl="0" indent="-514350">
              <a:buFont typeface="Wingdings 2"/>
              <a:buAutoNum type="arabicPeriod"/>
            </a:pPr>
            <a:r>
              <a:rPr lang="fr-FR" b="1" dirty="0" smtClean="0">
                <a:cs typeface="Aharoni" pitchFamily="2" charset="-79"/>
              </a:rPr>
              <a:t>Elimination de la bile</a:t>
            </a:r>
          </a:p>
          <a:p>
            <a:pPr marL="596646" indent="-514350">
              <a:buFont typeface="Wingdings 2"/>
              <a:buAutoNum type="arabicPeriod"/>
            </a:pPr>
            <a:endParaRPr lang="fr-FR" sz="2800" b="1" dirty="0" smtClean="0">
              <a:latin typeface="Aharoni" pitchFamily="2" charset="-79"/>
              <a:cs typeface="Aharoni" pitchFamily="2" charset="-79"/>
            </a:endParaRPr>
          </a:p>
          <a:p>
            <a:pPr lvl="0">
              <a:buNone/>
            </a:pPr>
            <a:endParaRPr lang="fr-FR" sz="2800" b="1" dirty="0" smtClean="0"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072066" cy="6897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3" y="0"/>
            <a:ext cx="43576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Diagnostic positif 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55470" y="1312710"/>
            <a:ext cx="9199470" cy="554529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1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. Cas faciles : </a:t>
            </a:r>
          </a:p>
          <a:p>
            <a:pPr>
              <a:buNone/>
            </a:pPr>
            <a:r>
              <a:rPr lang="fr-FR" b="1" dirty="0" smtClean="0">
                <a:cs typeface="Aharoni" pitchFamily="2" charset="-79"/>
              </a:rPr>
              <a:t>  Diagnostic visuel :</a:t>
            </a:r>
          </a:p>
          <a:p>
            <a:pPr>
              <a:buNone/>
            </a:pPr>
            <a:r>
              <a:rPr lang="fr-FR" b="1" dirty="0" smtClean="0">
                <a:cs typeface="Aharoni" pitchFamily="2" charset="-79"/>
              </a:rPr>
              <a:t> ictère franc cutanéo-muqueux </a:t>
            </a:r>
          </a:p>
          <a:p>
            <a:pPr>
              <a:buNone/>
            </a:pPr>
            <a:r>
              <a:rPr lang="fr-FR" b="1" dirty="0" smtClean="0">
                <a:cs typeface="Aharoni" pitchFamily="2" charset="-79"/>
              </a:rPr>
              <a:t>ou conjonctival avec </a:t>
            </a:r>
          </a:p>
          <a:p>
            <a:pPr>
              <a:buNone/>
            </a:pPr>
            <a:r>
              <a:rPr lang="fr-FR" b="1" dirty="0" smtClean="0">
                <a:cs typeface="Aharoni" pitchFamily="2" charset="-79"/>
              </a:rPr>
              <a:t>en cas de cholestase : </a:t>
            </a:r>
          </a:p>
          <a:p>
            <a:pPr>
              <a:buNone/>
            </a:pPr>
            <a:r>
              <a:rPr lang="fr-FR" b="1" dirty="0" smtClean="0">
                <a:cs typeface="Aharoni" pitchFamily="2" charset="-79"/>
              </a:rPr>
              <a:t>urines foncées, selles décolorées.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02638" y="1214422"/>
            <a:ext cx="3541361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Diagnostic positif 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857364"/>
            <a:ext cx="8503920" cy="554529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2. Cas difficiles :</a:t>
            </a:r>
          </a:p>
          <a:p>
            <a:pPr lvl="1">
              <a:buFont typeface="Arial" pitchFamily="34" charset="0"/>
              <a:buChar char="•"/>
            </a:pPr>
            <a:r>
              <a:rPr lang="fr-FR" sz="3200" b="1" dirty="0" smtClean="0">
                <a:cs typeface="Aharoni" pitchFamily="2" charset="-79"/>
              </a:rPr>
              <a:t>Ictère discret ;</a:t>
            </a:r>
          </a:p>
          <a:p>
            <a:pPr lvl="1">
              <a:buFont typeface="Arial" pitchFamily="34" charset="0"/>
              <a:buChar char="•"/>
            </a:pPr>
            <a:r>
              <a:rPr lang="fr-FR" sz="3200" b="1" dirty="0" smtClean="0">
                <a:cs typeface="Aharoni" pitchFamily="2" charset="-79"/>
              </a:rPr>
              <a:t>Pâleur cutanéo-muqueuse intense ;</a:t>
            </a:r>
          </a:p>
          <a:p>
            <a:pPr lvl="1">
              <a:buFont typeface="Arial" pitchFamily="34" charset="0"/>
              <a:buChar char="•"/>
            </a:pPr>
            <a:r>
              <a:rPr lang="fr-FR" sz="3200" b="1" dirty="0" smtClean="0">
                <a:cs typeface="Aharoni" pitchFamily="2" charset="-79"/>
              </a:rPr>
              <a:t>Certaines ethnies : Noire, asiatique.</a:t>
            </a:r>
          </a:p>
          <a:p>
            <a:pPr lvl="1">
              <a:buNone/>
            </a:pPr>
            <a:endParaRPr lang="fr-FR" sz="3200" b="1" dirty="0" smtClean="0">
              <a:cs typeface="Aharoni" pitchFamily="2" charset="-79"/>
            </a:endParaRPr>
          </a:p>
          <a:p>
            <a:pPr>
              <a:buNone/>
            </a:pPr>
            <a:r>
              <a:rPr lang="fr-FR" b="1" dirty="0" smtClean="0">
                <a:cs typeface="Aharoni" pitchFamily="2" charset="-79"/>
              </a:rPr>
              <a:t> 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Diagnostic : </a:t>
            </a:r>
            <a:r>
              <a:rPr lang="fr-FR" b="1" dirty="0" smtClean="0">
                <a:cs typeface="Aharoni" pitchFamily="2" charset="-79"/>
              </a:rPr>
              <a:t>examen à la lumière du jour, confirmé par le dosage de la bilirubine.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142984"/>
            <a:ext cx="2769789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Diagnostic différentiel 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71546"/>
            <a:ext cx="9501254" cy="7143800"/>
          </a:xfrm>
        </p:spPr>
        <p:txBody>
          <a:bodyPr>
            <a:normAutofit/>
          </a:bodyPr>
          <a:lstStyle/>
          <a:p>
            <a:pPr lvl="0"/>
            <a:r>
              <a:rPr lang="fr-FR" sz="2800" b="1" dirty="0" smtClean="0">
                <a:cs typeface="Aharoni" pitchFamily="2" charset="-79"/>
              </a:rPr>
              <a:t>Pâleur jaunâtre de certaines anémies : </a:t>
            </a:r>
          </a:p>
          <a:p>
            <a:pPr lvl="0">
              <a:buNone/>
            </a:pPr>
            <a:r>
              <a:rPr lang="fr-FR" sz="2800" b="1" dirty="0">
                <a:cs typeface="Aharoni" pitchFamily="2" charset="-79"/>
              </a:rPr>
              <a:t> </a:t>
            </a:r>
            <a:r>
              <a:rPr lang="fr-FR" sz="2800" b="1" dirty="0" smtClean="0">
                <a:cs typeface="Aharoni" pitchFamily="2" charset="-79"/>
              </a:rPr>
              <a:t>   Conjonctifs normales </a:t>
            </a:r>
          </a:p>
          <a:p>
            <a:pPr lvl="0"/>
            <a:r>
              <a:rPr lang="fr-FR" sz="2800" b="1" dirty="0" smtClean="0">
                <a:cs typeface="Aharoni" pitchFamily="2" charset="-79"/>
              </a:rPr>
              <a:t>Hypercarotènémie : </a:t>
            </a:r>
          </a:p>
          <a:p>
            <a:pPr lvl="0">
              <a:buNone/>
            </a:pPr>
            <a:r>
              <a:rPr lang="fr-FR" sz="2800" b="1" dirty="0" smtClean="0">
                <a:cs typeface="Aharoni" pitchFamily="2" charset="-79"/>
              </a:rPr>
              <a:t> insuffisance rénale,</a:t>
            </a:r>
          </a:p>
          <a:p>
            <a:pPr lvl="0">
              <a:buNone/>
            </a:pPr>
            <a:r>
              <a:rPr lang="fr-FR" sz="2800" b="1" dirty="0" smtClean="0">
                <a:cs typeface="Aharoni" pitchFamily="2" charset="-79"/>
              </a:rPr>
              <a:t> hypothyroïdie ;</a:t>
            </a:r>
          </a:p>
          <a:p>
            <a:pPr lvl="0"/>
            <a:r>
              <a:rPr lang="fr-FR" sz="2800" b="1" dirty="0" smtClean="0">
                <a:cs typeface="Aharoni" pitchFamily="2" charset="-79"/>
              </a:rPr>
              <a:t>Pseudo-ictère picrique .</a:t>
            </a:r>
          </a:p>
          <a:p>
            <a:pPr lvl="0"/>
            <a:endParaRPr lang="fr-FR" sz="2800" b="1" dirty="0" smtClean="0">
              <a:cs typeface="Aharoni" pitchFamily="2" charset="-79"/>
            </a:endParaRPr>
          </a:p>
          <a:p>
            <a:pPr lvl="0"/>
            <a:endParaRPr lang="fr-FR" sz="2800" b="1" dirty="0" smtClean="0">
              <a:cs typeface="Aharoni" pitchFamily="2" charset="-79"/>
            </a:endParaRPr>
          </a:p>
          <a:p>
            <a:pPr lvl="0"/>
            <a:r>
              <a:rPr lang="fr-FR" sz="2800" b="1" dirty="0" smtClean="0">
                <a:cs typeface="Aharoni" pitchFamily="2" charset="-79"/>
              </a:rPr>
              <a:t>Coloration jaunâtre de certains médicaments : antibiotiques ;</a:t>
            </a:r>
            <a:r>
              <a:rPr lang="fr-FR" sz="2800" dirty="0"/>
              <a:t> </a:t>
            </a:r>
            <a:r>
              <a:rPr lang="fr-FR" sz="2800" dirty="0" smtClean="0"/>
              <a:t>rifampicine</a:t>
            </a:r>
            <a:r>
              <a:rPr lang="fr-FR" sz="2800" dirty="0"/>
              <a:t>; fluoroceine…</a:t>
            </a:r>
            <a:br>
              <a:rPr lang="fr-FR" sz="2800" dirty="0"/>
            </a:br>
            <a:r>
              <a:rPr lang="fr-FR" sz="2800" dirty="0"/>
              <a:t/>
            </a:r>
            <a:br>
              <a:rPr lang="fr-FR" sz="2800" dirty="0"/>
            </a:br>
            <a:endParaRPr lang="fr-FR" sz="2800" b="1" dirty="0" smtClean="0">
              <a:cs typeface="Aharoni" pitchFamily="2" charset="-79"/>
            </a:endParaRPr>
          </a:p>
          <a:p>
            <a:endParaRPr lang="fr-FR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1986" name="Picture 2" descr="Résultat de recherche d'images pour &quot;beta carotene coloration peau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1857364"/>
            <a:ext cx="4929189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b="1" dirty="0" smtClean="0">
                <a:solidFill>
                  <a:srgbClr val="FF0000"/>
                </a:solidFill>
              </a:rPr>
              <a:t>Enquête étiologique 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752" y="1527048"/>
            <a:ext cx="8503920" cy="5330952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</a:rPr>
              <a:t>1. </a:t>
            </a:r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Interrogatoire : </a:t>
            </a:r>
          </a:p>
          <a:p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Terrain: </a:t>
            </a:r>
            <a:r>
              <a:rPr lang="fr-FR" sz="2800" b="1" dirty="0" smtClean="0">
                <a:cs typeface="Aharoni" pitchFamily="2" charset="-79"/>
              </a:rPr>
              <a:t>Age (néo), sexe (Pathologie  auto-immunes, biliaire), profession exposée, habitudes de vie (Alcool), médicaments (hémato et hépatotoxique ), contage virale.</a:t>
            </a:r>
          </a:p>
          <a:p>
            <a:pPr lvl="0"/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ANTCD: </a:t>
            </a:r>
          </a:p>
          <a:p>
            <a:pPr lvl="0">
              <a:buNone/>
            </a:pPr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  <a:cs typeface="Aharoni" pitchFamily="2" charset="-79"/>
              </a:rPr>
              <a:t>  </a:t>
            </a:r>
            <a:r>
              <a:rPr lang="fr-FR" sz="2800" b="1" dirty="0" smtClean="0">
                <a:cs typeface="Aharoni" pitchFamily="2" charset="-79"/>
              </a:rPr>
              <a:t> - Médicaux : Ictère chronique, lithiase biliaire, diabète récent, HD, hémopathie, pathologie pancréatique.</a:t>
            </a:r>
          </a:p>
          <a:p>
            <a:pPr lvl="0">
              <a:buNone/>
            </a:pPr>
            <a:r>
              <a:rPr lang="fr-FR" sz="2800" b="1" dirty="0" smtClean="0">
                <a:cs typeface="Aharoni" pitchFamily="2" charset="-79"/>
              </a:rPr>
              <a:t>   - Chirurgicaux : intervention sur le foie et voies biliaires ;</a:t>
            </a:r>
          </a:p>
          <a:p>
            <a:pPr lvl="0">
              <a:buNone/>
            </a:pPr>
            <a:r>
              <a:rPr lang="fr-FR" sz="2800" b="1" dirty="0" smtClean="0">
                <a:cs typeface="Aharoni" pitchFamily="2" charset="-79"/>
              </a:rPr>
              <a:t>   - Gynéco-</a:t>
            </a:r>
            <a:r>
              <a:rPr lang="fr-FR" sz="2800" b="1" dirty="0" err="1" smtClean="0">
                <a:cs typeface="Aharoni" pitchFamily="2" charset="-79"/>
              </a:rPr>
              <a:t>obst</a:t>
            </a:r>
            <a:r>
              <a:rPr lang="fr-FR" sz="2800" b="1" dirty="0" smtClean="0">
                <a:cs typeface="Aharoni" pitchFamily="2" charset="-79"/>
              </a:rPr>
              <a:t> : Ictère pendant la grossesse.</a:t>
            </a:r>
          </a:p>
          <a:p>
            <a:pPr>
              <a:buNone/>
            </a:pPr>
            <a:r>
              <a:rPr lang="fr-FR" sz="2800" b="1" dirty="0" smtClean="0">
                <a:cs typeface="Aharoni" pitchFamily="2" charset="-79"/>
              </a:rPr>
              <a:t>   - Familiaux : Ictère, diabète, ictère gestationnel, hépatopathie, hémopathie</a:t>
            </a:r>
          </a:p>
          <a:p>
            <a:endParaRPr lang="fr-FR" sz="2800" b="1" dirty="0"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|0.7|1.6|0.6|0.7|0.6|1.9|0.6|3.4|0.8|0.7|1.1|0.7|3.1|0.7|31|1.8|0.7|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5|40.1|54.9|1.2|3.8|8|0.8|6.6|57.1|2|0.9|28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2432</TotalTime>
  <Words>540</Words>
  <Application>Microsoft Office PowerPoint</Application>
  <PresentationFormat>Affichage à l'écran (4:3)</PresentationFormat>
  <Paragraphs>296</Paragraphs>
  <Slides>33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4" baseType="lpstr">
      <vt:lpstr>Thème Office</vt:lpstr>
      <vt:lpstr>CAT DEVANT UN ICTÈRE</vt:lpstr>
      <vt:lpstr>Introduction</vt:lpstr>
      <vt:lpstr>Introduction</vt:lpstr>
      <vt:lpstr>Physiopathologie</vt:lpstr>
      <vt:lpstr>Diapositive 5</vt:lpstr>
      <vt:lpstr>Diagnostic positif </vt:lpstr>
      <vt:lpstr>Diagnostic positif </vt:lpstr>
      <vt:lpstr>Diagnostic différentiel </vt:lpstr>
      <vt:lpstr>Enquête étiologique </vt:lpstr>
      <vt:lpstr>Enquête étiologique</vt:lpstr>
      <vt:lpstr>Enquête étiologique</vt:lpstr>
      <vt:lpstr>Enquête étiologique</vt:lpstr>
      <vt:lpstr>Enquête étiologique</vt:lpstr>
      <vt:lpstr>Enquête étiologique</vt:lpstr>
      <vt:lpstr>Enquête étiologique</vt:lpstr>
      <vt:lpstr>Enquête étiologique</vt:lpstr>
      <vt:lpstr>Enquête étiologique</vt:lpstr>
      <vt:lpstr>Etiologies</vt:lpstr>
      <vt:lpstr>Etiologies</vt:lpstr>
      <vt:lpstr>Ictère à bilirubine libre   </vt:lpstr>
      <vt:lpstr>Ictère à bilirubine libre </vt:lpstr>
      <vt:lpstr>Diapositive 22</vt:lpstr>
      <vt:lpstr>Ictère à bilirubine libre</vt:lpstr>
      <vt:lpstr>Diapositive 24</vt:lpstr>
      <vt:lpstr>Ictère à bilirubine conjuguée</vt:lpstr>
      <vt:lpstr>Pathologie extra-hépatique</vt:lpstr>
      <vt:lpstr>Pathologie intra-hépatique </vt:lpstr>
      <vt:lpstr>Pathologie intra-hépatique</vt:lpstr>
      <vt:lpstr>Pathologie intra-hépatique</vt:lpstr>
      <vt:lpstr>Pathologie intra-hépatique</vt:lpstr>
      <vt:lpstr>approche étiologique</vt:lpstr>
      <vt:lpstr>approche étiologique</vt:lpstr>
      <vt:lpstr>Diapositive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Propriétaire</cp:lastModifiedBy>
  <cp:revision>143</cp:revision>
  <dcterms:created xsi:type="dcterms:W3CDTF">2016-11-28T21:15:55Z</dcterms:created>
  <dcterms:modified xsi:type="dcterms:W3CDTF">2020-04-04T20:46:09Z</dcterms:modified>
</cp:coreProperties>
</file>