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8"/>
  </p:notesMasterIdLst>
  <p:sldIdLst>
    <p:sldId id="256" r:id="rId2"/>
    <p:sldId id="257" r:id="rId3"/>
    <p:sldId id="258" r:id="rId4"/>
    <p:sldId id="260" r:id="rId5"/>
    <p:sldId id="282" r:id="rId6"/>
    <p:sldId id="299" r:id="rId7"/>
    <p:sldId id="288" r:id="rId8"/>
    <p:sldId id="300" r:id="rId9"/>
    <p:sldId id="301" r:id="rId10"/>
    <p:sldId id="303" r:id="rId11"/>
    <p:sldId id="304" r:id="rId12"/>
    <p:sldId id="305" r:id="rId13"/>
    <p:sldId id="306" r:id="rId14"/>
    <p:sldId id="307" r:id="rId15"/>
    <p:sldId id="308" r:id="rId16"/>
    <p:sldId id="298" r:id="rId17"/>
    <p:sldId id="290" r:id="rId18"/>
    <p:sldId id="309" r:id="rId19"/>
    <p:sldId id="310" r:id="rId20"/>
    <p:sldId id="311" r:id="rId21"/>
    <p:sldId id="312" r:id="rId22"/>
    <p:sldId id="313" r:id="rId23"/>
    <p:sldId id="291" r:id="rId24"/>
    <p:sldId id="314" r:id="rId25"/>
    <p:sldId id="315" r:id="rId26"/>
    <p:sldId id="283" r:id="rId27"/>
    <p:sldId id="284" r:id="rId28"/>
    <p:sldId id="316" r:id="rId29"/>
    <p:sldId id="317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325" r:id="rId38"/>
    <p:sldId id="285" r:id="rId39"/>
    <p:sldId id="286" r:id="rId40"/>
    <p:sldId id="326" r:id="rId41"/>
    <p:sldId id="327" r:id="rId42"/>
    <p:sldId id="328" r:id="rId43"/>
    <p:sldId id="287" r:id="rId44"/>
    <p:sldId id="262" r:id="rId45"/>
    <p:sldId id="263" r:id="rId46"/>
    <p:sldId id="264" r:id="rId47"/>
    <p:sldId id="265" r:id="rId48"/>
    <p:sldId id="329" r:id="rId49"/>
    <p:sldId id="330" r:id="rId50"/>
    <p:sldId id="331" r:id="rId51"/>
    <p:sldId id="332" r:id="rId52"/>
    <p:sldId id="333" r:id="rId53"/>
    <p:sldId id="334" r:id="rId54"/>
    <p:sldId id="335" r:id="rId55"/>
    <p:sldId id="336" r:id="rId56"/>
    <p:sldId id="337" r:id="rId57"/>
    <p:sldId id="266" r:id="rId58"/>
    <p:sldId id="267" r:id="rId59"/>
    <p:sldId id="268" r:id="rId60"/>
    <p:sldId id="269" r:id="rId61"/>
    <p:sldId id="271" r:id="rId62"/>
    <p:sldId id="272" r:id="rId63"/>
    <p:sldId id="273" r:id="rId64"/>
    <p:sldId id="338" r:id="rId65"/>
    <p:sldId id="339" r:id="rId66"/>
    <p:sldId id="340" r:id="rId67"/>
    <p:sldId id="341" r:id="rId68"/>
    <p:sldId id="274" r:id="rId69"/>
    <p:sldId id="275" r:id="rId70"/>
    <p:sldId id="342" r:id="rId71"/>
    <p:sldId id="343" r:id="rId72"/>
    <p:sldId id="344" r:id="rId73"/>
    <p:sldId id="345" r:id="rId74"/>
    <p:sldId id="346" r:id="rId75"/>
    <p:sldId id="347" r:id="rId76"/>
    <p:sldId id="348" r:id="rId77"/>
    <p:sldId id="349" r:id="rId78"/>
    <p:sldId id="350" r:id="rId79"/>
    <p:sldId id="351" r:id="rId80"/>
    <p:sldId id="352" r:id="rId81"/>
    <p:sldId id="353" r:id="rId82"/>
    <p:sldId id="276" r:id="rId83"/>
    <p:sldId id="277" r:id="rId84"/>
    <p:sldId id="278" r:id="rId85"/>
    <p:sldId id="279" r:id="rId86"/>
    <p:sldId id="280" r:id="rId87"/>
    <p:sldId id="354" r:id="rId88"/>
    <p:sldId id="355" r:id="rId89"/>
    <p:sldId id="356" r:id="rId90"/>
    <p:sldId id="281" r:id="rId91"/>
    <p:sldId id="292" r:id="rId92"/>
    <p:sldId id="293" r:id="rId93"/>
    <p:sldId id="294" r:id="rId94"/>
    <p:sldId id="295" r:id="rId95"/>
    <p:sldId id="296" r:id="rId96"/>
    <p:sldId id="297" r:id="rId9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444E3D-BB5E-4306-9B2F-BD16F8812575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4A22D-3FE0-428F-8410-2F9AB5112F4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80D2A-7E1D-48DA-BAEA-DAC0E0BD588A}" type="datetimeFigureOut">
              <a:rPr lang="fr-FR" smtClean="0"/>
              <a:pPr/>
              <a:t>11/04/2020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5242B-7CFE-40B2-B5BE-4286782E1B1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Les règles de prescription des antibiotiques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fr-FR" dirty="0" smtClean="0"/>
              <a:t>Pr </a:t>
            </a:r>
            <a:r>
              <a:rPr lang="fr-FR" dirty="0" err="1" smtClean="0"/>
              <a:t>N.Boukhris</a:t>
            </a:r>
            <a:r>
              <a:rPr lang="fr-FR" dirty="0" smtClean="0"/>
              <a:t> </a:t>
            </a:r>
          </a:p>
          <a:p>
            <a:r>
              <a:rPr lang="fr-FR" dirty="0" smtClean="0"/>
              <a:t>Service de médecine interne </a:t>
            </a:r>
          </a:p>
          <a:p>
            <a:r>
              <a:rPr lang="fr-FR" dirty="0" smtClean="0"/>
              <a:t>CHU </a:t>
            </a:r>
            <a:r>
              <a:rPr lang="fr-FR" dirty="0" smtClean="0"/>
              <a:t>Annaba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</a:t>
            </a:r>
            <a:r>
              <a:rPr lang="fr-FR" dirty="0" smtClean="0">
                <a:solidFill>
                  <a:srgbClr val="FF0000"/>
                </a:solidFill>
              </a:rPr>
              <a:t>oukhris_nadia@yahoo.fr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Définition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1628800"/>
            <a:ext cx="8435280" cy="4248472"/>
          </a:xfrm>
        </p:spPr>
        <p:txBody>
          <a:bodyPr>
            <a:normAutofit/>
          </a:bodyPr>
          <a:lstStyle/>
          <a:p>
            <a:r>
              <a:rPr lang="fr-FR" dirty="0" smtClean="0"/>
              <a:t>Substance chimique antibactérienne </a:t>
            </a:r>
          </a:p>
          <a:p>
            <a:r>
              <a:rPr lang="fr-FR" dirty="0" smtClean="0"/>
              <a:t>Capable d’inhiber ou de détruire les bactéries</a:t>
            </a:r>
          </a:p>
          <a:p>
            <a:r>
              <a:rPr lang="fr-FR" dirty="0" smtClean="0"/>
              <a:t>Agissent par voie générale ou locale </a:t>
            </a:r>
          </a:p>
          <a:p>
            <a:r>
              <a:rPr lang="fr-FR" dirty="0" smtClean="0"/>
              <a:t>Active en milieu organique, capable de diffuser</a:t>
            </a:r>
          </a:p>
          <a:p>
            <a:r>
              <a:rPr lang="fr-FR" dirty="0" smtClean="0"/>
              <a:t>Agit sur une cible</a:t>
            </a:r>
          </a:p>
          <a:p>
            <a:r>
              <a:rPr lang="fr-FR" dirty="0" smtClean="0"/>
              <a:t>Peut devenir inactive </a:t>
            </a:r>
            <a:endParaRPr lang="fr-F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Classification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/>
              <a:t>Spectre d’activité</a:t>
            </a:r>
          </a:p>
          <a:p>
            <a:pPr lvl="1"/>
            <a:r>
              <a:rPr lang="fr-FR" dirty="0" smtClean="0"/>
              <a:t>Très large: tétracycline </a:t>
            </a:r>
          </a:p>
          <a:p>
            <a:pPr lvl="1"/>
            <a:r>
              <a:rPr lang="fr-FR" dirty="0" smtClean="0"/>
              <a:t>Large: aminosides</a:t>
            </a:r>
          </a:p>
          <a:p>
            <a:pPr lvl="1"/>
            <a:r>
              <a:rPr lang="fr-FR" dirty="0" smtClean="0"/>
              <a:t>Étroit: G- polypeptides</a:t>
            </a:r>
          </a:p>
          <a:p>
            <a:pPr lvl="1"/>
            <a:r>
              <a:rPr lang="fr-FR" dirty="0" smtClean="0"/>
              <a:t>À prédominance G+: ß </a:t>
            </a:r>
            <a:r>
              <a:rPr lang="fr-FR" dirty="0" err="1" smtClean="0"/>
              <a:t>lactamines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Le mode d’action </a:t>
            </a:r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Classification (mode d’action)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/>
              <a:t>Six classes (selon la cible)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La paroi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La membrane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Le ribosome 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Le blocage de l’ARN polymérase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L’ADN</a:t>
            </a:r>
          </a:p>
          <a:p>
            <a:pPr marL="514350" indent="-514350">
              <a:buFont typeface="+mj-lt"/>
              <a:buAutoNum type="arabicPeriod"/>
            </a:pPr>
            <a:r>
              <a:rPr lang="fr-FR" dirty="0" smtClean="0"/>
              <a:t>La synthèse de l’acide folique </a:t>
            </a: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Cible: La paroi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err="1" smtClean="0"/>
              <a:t>Bétalactamines</a:t>
            </a:r>
            <a:endParaRPr lang="fr-FR" dirty="0" smtClean="0"/>
          </a:p>
          <a:p>
            <a:pPr lvl="3">
              <a:buFont typeface="Wingdings" pitchFamily="2" charset="2"/>
              <a:buChar char="Ø"/>
            </a:pPr>
            <a:r>
              <a:rPr lang="fr-FR" sz="2800" dirty="0" err="1" smtClean="0"/>
              <a:t>Pénams</a:t>
            </a:r>
            <a:r>
              <a:rPr lang="fr-FR" sz="2800" dirty="0" smtClean="0"/>
              <a:t> (pénicillines)</a:t>
            </a:r>
          </a:p>
          <a:p>
            <a:pPr lvl="3">
              <a:buFont typeface="Wingdings" pitchFamily="2" charset="2"/>
              <a:buChar char="Ø"/>
            </a:pPr>
            <a:r>
              <a:rPr lang="fr-FR" sz="2800" dirty="0" err="1" smtClean="0"/>
              <a:t>Pénéms</a:t>
            </a:r>
            <a:r>
              <a:rPr lang="fr-FR" sz="2800" dirty="0" smtClean="0"/>
              <a:t> (</a:t>
            </a:r>
            <a:r>
              <a:rPr lang="fr-FR" sz="2800" dirty="0" err="1" smtClean="0"/>
              <a:t>Carbapénéms</a:t>
            </a:r>
            <a:r>
              <a:rPr lang="fr-FR" sz="2800" dirty="0" smtClean="0"/>
              <a:t>)</a:t>
            </a:r>
          </a:p>
          <a:p>
            <a:pPr lvl="3">
              <a:buFont typeface="Wingdings" pitchFamily="2" charset="2"/>
              <a:buChar char="Ø"/>
            </a:pPr>
            <a:r>
              <a:rPr lang="fr-FR" sz="2800" dirty="0" err="1" smtClean="0"/>
              <a:t>Céphéms</a:t>
            </a:r>
            <a:r>
              <a:rPr lang="fr-FR" sz="2800" dirty="0" smtClean="0"/>
              <a:t> </a:t>
            </a:r>
          </a:p>
          <a:p>
            <a:pPr lvl="3">
              <a:buFont typeface="Wingdings" pitchFamily="2" charset="2"/>
              <a:buChar char="Ø"/>
            </a:pPr>
            <a:r>
              <a:rPr lang="fr-FR" sz="2800" dirty="0" err="1" smtClean="0"/>
              <a:t>monobactames</a:t>
            </a:r>
            <a:r>
              <a:rPr lang="fr-FR" sz="2800" dirty="0" smtClean="0"/>
              <a:t> </a:t>
            </a:r>
          </a:p>
          <a:p>
            <a:pPr lvl="3">
              <a:buFont typeface="Wingdings" pitchFamily="2" charset="2"/>
              <a:buChar char="Ø"/>
            </a:pPr>
            <a:endParaRPr lang="fr-FR" sz="2800" dirty="0" smtClean="0"/>
          </a:p>
          <a:p>
            <a:r>
              <a:rPr lang="fr-FR" dirty="0" err="1" smtClean="0"/>
              <a:t>Fosfomycine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err="1" smtClean="0"/>
              <a:t>Glycopepetides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00248"/>
            <a:ext cx="8229600" cy="1143000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Bétalactamines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err="1" smtClean="0"/>
              <a:t>Pénams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Pénicilline G: </a:t>
            </a:r>
          </a:p>
          <a:p>
            <a:r>
              <a:rPr lang="fr-FR" dirty="0" smtClean="0"/>
              <a:t>Pénicilline M:</a:t>
            </a:r>
          </a:p>
          <a:p>
            <a:r>
              <a:rPr lang="fr-FR" dirty="0" smtClean="0"/>
              <a:t>Pénicilline A</a:t>
            </a:r>
          </a:p>
          <a:p>
            <a:r>
              <a:rPr lang="fr-FR" dirty="0" err="1" smtClean="0"/>
              <a:t>Acyl</a:t>
            </a:r>
            <a:r>
              <a:rPr lang="fr-FR" dirty="0" smtClean="0"/>
              <a:t> </a:t>
            </a:r>
            <a:r>
              <a:rPr lang="fr-FR" dirty="0" err="1" smtClean="0"/>
              <a:t>ureido</a:t>
            </a:r>
            <a:r>
              <a:rPr lang="fr-FR" dirty="0" smtClean="0"/>
              <a:t>-pénicilline</a:t>
            </a:r>
          </a:p>
          <a:p>
            <a:r>
              <a:rPr lang="fr-FR" dirty="0" smtClean="0"/>
              <a:t>Inhibiteurs des </a:t>
            </a:r>
            <a:r>
              <a:rPr lang="fr-FR" dirty="0" err="1" smtClean="0"/>
              <a:t>bétalactamases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Pénicilline G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Chef de file: </a:t>
            </a:r>
            <a:r>
              <a:rPr lang="fr-FR" dirty="0" err="1" smtClean="0"/>
              <a:t>Benzylpénicilline</a:t>
            </a:r>
            <a:r>
              <a:rPr lang="fr-FR" dirty="0" smtClean="0"/>
              <a:t> (</a:t>
            </a:r>
            <a:r>
              <a:rPr lang="fr-FR" dirty="0" err="1" smtClean="0"/>
              <a:t>Péni</a:t>
            </a:r>
            <a:r>
              <a:rPr lang="fr-FR" dirty="0" smtClean="0"/>
              <a:t> G 1944)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Formes retard: </a:t>
            </a:r>
          </a:p>
          <a:p>
            <a:pPr lvl="1"/>
            <a:r>
              <a:rPr lang="fr-FR" dirty="0" err="1" smtClean="0"/>
              <a:t>Benzylpénicilline</a:t>
            </a:r>
            <a:r>
              <a:rPr lang="fr-FR" dirty="0" smtClean="0"/>
              <a:t> </a:t>
            </a:r>
            <a:r>
              <a:rPr lang="fr-FR" dirty="0" err="1" smtClean="0"/>
              <a:t>procaine</a:t>
            </a:r>
            <a:r>
              <a:rPr lang="fr-FR" dirty="0" smtClean="0"/>
              <a:t> (</a:t>
            </a:r>
            <a:r>
              <a:rPr lang="fr-FR" dirty="0" err="1" smtClean="0"/>
              <a:t>Bipéni</a:t>
            </a:r>
            <a:r>
              <a:rPr lang="fr-FR" dirty="0" smtClean="0"/>
              <a:t> « 12h »)</a:t>
            </a:r>
          </a:p>
          <a:p>
            <a:pPr lvl="1"/>
            <a:r>
              <a:rPr lang="fr-FR" dirty="0" err="1" smtClean="0"/>
              <a:t>Benzathine</a:t>
            </a:r>
            <a:r>
              <a:rPr lang="fr-FR" dirty="0" smtClean="0"/>
              <a:t> pénicilline (</a:t>
            </a:r>
            <a:r>
              <a:rPr lang="fr-FR" dirty="0" err="1" smtClean="0"/>
              <a:t>Extencilline</a:t>
            </a:r>
            <a:r>
              <a:rPr lang="fr-FR" dirty="0" smtClean="0"/>
              <a:t> « 15j »)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Formes orales: </a:t>
            </a:r>
            <a:r>
              <a:rPr lang="fr-FR" dirty="0" err="1" smtClean="0"/>
              <a:t>phénoxypénicilline</a:t>
            </a:r>
            <a:r>
              <a:rPr lang="fr-FR" dirty="0" smtClean="0"/>
              <a:t> (</a:t>
            </a:r>
            <a:r>
              <a:rPr lang="fr-FR" dirty="0" err="1" smtClean="0"/>
              <a:t>Péni</a:t>
            </a:r>
            <a:r>
              <a:rPr lang="fr-FR" dirty="0" smtClean="0"/>
              <a:t> V)</a:t>
            </a:r>
            <a:endParaRPr lang="fr-F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Spectre d’activité: </a:t>
            </a:r>
          </a:p>
          <a:p>
            <a:pPr lvl="1"/>
            <a:r>
              <a:rPr lang="fr-FR" dirty="0" smtClean="0"/>
              <a:t>Actif sur les </a:t>
            </a:r>
            <a:r>
              <a:rPr lang="fr-FR" dirty="0" err="1" smtClean="0"/>
              <a:t>cocci</a:t>
            </a:r>
            <a:r>
              <a:rPr lang="fr-FR" dirty="0" smtClean="0"/>
              <a:t> G+ et G-, les bacilles G+, les entérocoques</a:t>
            </a:r>
          </a:p>
          <a:p>
            <a:pPr lvl="1"/>
            <a:r>
              <a:rPr lang="fr-FR" dirty="0" smtClean="0"/>
              <a:t>Inactif sur les bacilles G-, le </a:t>
            </a:r>
            <a:r>
              <a:rPr lang="fr-FR" dirty="0" err="1" smtClean="0"/>
              <a:t>staph</a:t>
            </a:r>
            <a:r>
              <a:rPr lang="fr-FR" dirty="0" smtClean="0"/>
              <a:t>, et le gonocoque car producteurs de pénicillinases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Indications: angine, RAA, érysipèle, syphilis, leptospirose. </a:t>
            </a:r>
            <a:endParaRPr lang="fr-F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Pénicilline 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Oxacilline</a:t>
            </a:r>
            <a:r>
              <a:rPr lang="fr-FR" dirty="0" smtClean="0"/>
              <a:t> (</a:t>
            </a:r>
            <a:r>
              <a:rPr lang="fr-FR" dirty="0" err="1" smtClean="0"/>
              <a:t>Bristopen</a:t>
            </a:r>
            <a:r>
              <a:rPr lang="fr-FR" dirty="0" smtClean="0"/>
              <a:t> 1963)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Spectre d’activité: </a:t>
            </a:r>
          </a:p>
          <a:p>
            <a:pPr lvl="1">
              <a:buNone/>
            </a:pPr>
            <a:r>
              <a:rPr lang="fr-FR" dirty="0" smtClean="0"/>
              <a:t>	Même spectre que les pénicillines  G, mais moins efficace. Sensible aux pénicillinase staphylococciques 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Indications: infections à </a:t>
            </a:r>
            <a:r>
              <a:rPr lang="fr-FR" dirty="0" err="1" smtClean="0"/>
              <a:t>staph</a:t>
            </a:r>
            <a:r>
              <a:rPr lang="fr-FR" dirty="0" smtClean="0"/>
              <a:t> </a:t>
            </a:r>
            <a:r>
              <a:rPr lang="fr-FR" dirty="0" err="1" smtClean="0"/>
              <a:t>métiS</a:t>
            </a:r>
            <a:endParaRPr lang="fr-F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err="1" smtClean="0"/>
              <a:t>Amino</a:t>
            </a:r>
            <a:r>
              <a:rPr lang="fr-FR" dirty="0" smtClean="0"/>
              <a:t>-</a:t>
            </a:r>
            <a:r>
              <a:rPr lang="fr-FR" dirty="0" err="1" smtClean="0"/>
              <a:t>benzylpénicilline</a:t>
            </a:r>
            <a:r>
              <a:rPr lang="fr-FR" dirty="0" smtClean="0"/>
              <a:t> (Pénicilline A)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Ampicilline: </a:t>
            </a:r>
            <a:r>
              <a:rPr lang="fr-FR" dirty="0" err="1" smtClean="0"/>
              <a:t>Totapen</a:t>
            </a:r>
            <a:r>
              <a:rPr lang="fr-FR" dirty="0" smtClean="0"/>
              <a:t> 1965</a:t>
            </a:r>
          </a:p>
          <a:p>
            <a:r>
              <a:rPr lang="fr-FR" dirty="0" err="1" smtClean="0"/>
              <a:t>Amoxicilline</a:t>
            </a:r>
            <a:r>
              <a:rPr lang="fr-FR" dirty="0" smtClean="0"/>
              <a:t> </a:t>
            </a:r>
          </a:p>
          <a:p>
            <a:r>
              <a:rPr lang="fr-FR" dirty="0" smtClean="0"/>
              <a:t>Forme retard: </a:t>
            </a:r>
            <a:r>
              <a:rPr lang="fr-FR" dirty="0" err="1" smtClean="0"/>
              <a:t>Bicampicilline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Spectre d’activité: </a:t>
            </a:r>
          </a:p>
          <a:p>
            <a:pPr lvl="1"/>
            <a:r>
              <a:rPr lang="fr-FR" dirty="0" smtClean="0"/>
              <a:t>Même spectre que les </a:t>
            </a:r>
            <a:r>
              <a:rPr lang="fr-FR" dirty="0" err="1" smtClean="0"/>
              <a:t>péni</a:t>
            </a:r>
            <a:r>
              <a:rPr lang="fr-FR" dirty="0" smtClean="0"/>
              <a:t> G</a:t>
            </a:r>
          </a:p>
          <a:p>
            <a:pPr lvl="1"/>
            <a:r>
              <a:rPr lang="fr-FR" dirty="0" smtClean="0"/>
              <a:t>Élargi aux bacilles G-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Indications: angine, RAA, érysipèle, pneumonie, infection urinaire, </a:t>
            </a:r>
            <a:r>
              <a:rPr lang="fr-FR" dirty="0" err="1" smtClean="0"/>
              <a:t>gastro</a:t>
            </a:r>
            <a:r>
              <a:rPr lang="fr-FR" dirty="0" smtClean="0"/>
              <a:t> entérite, méningite, endocardite.</a:t>
            </a:r>
            <a:endParaRPr lang="fr-F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Groupe des </a:t>
            </a:r>
            <a:r>
              <a:rPr lang="fr-FR" dirty="0" err="1" smtClean="0"/>
              <a:t>acyl</a:t>
            </a:r>
            <a:r>
              <a:rPr lang="fr-FR" dirty="0" smtClean="0"/>
              <a:t> </a:t>
            </a:r>
            <a:r>
              <a:rPr lang="fr-FR" dirty="0" err="1" smtClean="0"/>
              <a:t>ureido</a:t>
            </a:r>
            <a:r>
              <a:rPr lang="fr-FR" dirty="0" smtClean="0"/>
              <a:t> pénicillines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Produits </a:t>
            </a:r>
          </a:p>
          <a:p>
            <a:pPr lvl="1"/>
            <a:r>
              <a:rPr lang="fr-FR" dirty="0" err="1" smtClean="0"/>
              <a:t>Ureido</a:t>
            </a:r>
            <a:r>
              <a:rPr lang="fr-FR" dirty="0" smtClean="0"/>
              <a:t> pénicillines: </a:t>
            </a:r>
            <a:r>
              <a:rPr lang="fr-FR" dirty="0" err="1" smtClean="0"/>
              <a:t>pipéracilline</a:t>
            </a:r>
            <a:r>
              <a:rPr lang="fr-FR" dirty="0" smtClean="0"/>
              <a:t> 1980</a:t>
            </a:r>
          </a:p>
          <a:p>
            <a:pPr lvl="1"/>
            <a:r>
              <a:rPr lang="fr-FR" dirty="0" err="1" smtClean="0"/>
              <a:t>Carboxypénicillines</a:t>
            </a:r>
            <a:r>
              <a:rPr lang="fr-FR" dirty="0" smtClean="0"/>
              <a:t>: </a:t>
            </a:r>
            <a:r>
              <a:rPr lang="fr-FR" dirty="0" err="1" smtClean="0"/>
              <a:t>ticarcilline</a:t>
            </a:r>
            <a:r>
              <a:rPr lang="fr-FR" dirty="0" smtClean="0"/>
              <a:t> 1981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Spectre d’activité: </a:t>
            </a:r>
            <a:r>
              <a:rPr lang="fr-FR" dirty="0" err="1" smtClean="0"/>
              <a:t>meme</a:t>
            </a:r>
            <a:r>
              <a:rPr lang="fr-FR" dirty="0" smtClean="0"/>
              <a:t> que les pénicillines; élargi aux entérobactéries et le </a:t>
            </a:r>
            <a:r>
              <a:rPr lang="fr-FR" dirty="0" err="1" smtClean="0"/>
              <a:t>pseudomonas</a:t>
            </a:r>
            <a:r>
              <a:rPr lang="fr-FR" dirty="0" smtClean="0"/>
              <a:t> </a:t>
            </a:r>
            <a:r>
              <a:rPr lang="fr-FR" dirty="0" err="1" smtClean="0"/>
              <a:t>aeruginosa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Indications: infections graves abdominopelviennes et nosocomiales (usage hospitalier)</a:t>
            </a:r>
            <a:endParaRPr lang="fr-F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Inhibiteurs des </a:t>
            </a:r>
            <a:r>
              <a:rPr lang="fr-FR" dirty="0" err="1" smtClean="0"/>
              <a:t>bétalactamases</a:t>
            </a:r>
            <a:r>
              <a:rPr lang="fr-FR" dirty="0" smtClean="0"/>
              <a:t> 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b="1" dirty="0" err="1" smtClean="0"/>
              <a:t>Oxapénam</a:t>
            </a:r>
            <a:r>
              <a:rPr lang="fr-FR" dirty="0" smtClean="0"/>
              <a:t>: Acide </a:t>
            </a:r>
            <a:r>
              <a:rPr lang="fr-FR" dirty="0" err="1" smtClean="0"/>
              <a:t>clavulanique</a:t>
            </a:r>
            <a:r>
              <a:rPr lang="fr-FR" dirty="0" smtClean="0"/>
              <a:t> </a:t>
            </a:r>
          </a:p>
          <a:p>
            <a:pPr lvl="1"/>
            <a:r>
              <a:rPr lang="fr-FR" dirty="0" smtClean="0"/>
              <a:t>Associé à l’</a:t>
            </a:r>
            <a:r>
              <a:rPr lang="fr-FR" dirty="0" err="1" smtClean="0"/>
              <a:t>amoxicilline</a:t>
            </a:r>
            <a:r>
              <a:rPr lang="fr-FR" dirty="0" smtClean="0"/>
              <a:t>: </a:t>
            </a:r>
            <a:r>
              <a:rPr lang="fr-FR" dirty="0" err="1" smtClean="0"/>
              <a:t>augmentin</a:t>
            </a:r>
            <a:r>
              <a:rPr lang="fr-FR" dirty="0" smtClean="0"/>
              <a:t> 1984</a:t>
            </a:r>
          </a:p>
          <a:p>
            <a:pPr lvl="1"/>
            <a:r>
              <a:rPr lang="fr-FR" dirty="0" smtClean="0"/>
              <a:t>Associé à la </a:t>
            </a:r>
            <a:r>
              <a:rPr lang="fr-FR" dirty="0" err="1" smtClean="0"/>
              <a:t>ticarcilline</a:t>
            </a:r>
            <a:r>
              <a:rPr lang="fr-FR" dirty="0" smtClean="0"/>
              <a:t>: </a:t>
            </a:r>
            <a:r>
              <a:rPr lang="fr-FR" dirty="0" err="1" smtClean="0"/>
              <a:t>claventin</a:t>
            </a:r>
            <a:r>
              <a:rPr lang="fr-FR" dirty="0" smtClean="0"/>
              <a:t> 1988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Spectre d’activité: élargi au </a:t>
            </a:r>
            <a:r>
              <a:rPr lang="fr-FR" dirty="0" err="1" smtClean="0"/>
              <a:t>staph</a:t>
            </a:r>
            <a:r>
              <a:rPr lang="fr-FR" dirty="0" smtClean="0"/>
              <a:t> </a:t>
            </a:r>
            <a:r>
              <a:rPr lang="fr-FR" dirty="0" err="1" smtClean="0"/>
              <a:t>métiS</a:t>
            </a:r>
            <a:r>
              <a:rPr lang="fr-FR" dirty="0" smtClean="0"/>
              <a:t>, gonocoque, </a:t>
            </a:r>
            <a:r>
              <a:rPr lang="fr-FR" dirty="0" err="1" smtClean="0"/>
              <a:t>hémophilus</a:t>
            </a:r>
            <a:r>
              <a:rPr lang="fr-FR" dirty="0" smtClean="0"/>
              <a:t>, entérobactérie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Indications (</a:t>
            </a:r>
            <a:r>
              <a:rPr lang="fr-FR" dirty="0" err="1" smtClean="0"/>
              <a:t>augmentin</a:t>
            </a:r>
            <a:r>
              <a:rPr lang="fr-FR" dirty="0" smtClean="0"/>
              <a:t>): infection respiratoire haute et basse, salpingites, endométrites, infections de la peau et des tissus mous, infections bucco-dentaires.</a:t>
            </a:r>
          </a:p>
          <a:p>
            <a:r>
              <a:rPr lang="fr-FR" dirty="0" err="1" smtClean="0"/>
              <a:t>Claventin</a:t>
            </a:r>
            <a:r>
              <a:rPr lang="fr-FR" dirty="0" smtClean="0"/>
              <a:t>: à usage hospitalier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Pénicillines sulfones</a:t>
            </a:r>
            <a:r>
              <a:rPr lang="fr-FR" dirty="0" smtClean="0"/>
              <a:t>:</a:t>
            </a:r>
          </a:p>
          <a:p>
            <a:pPr lvl="1"/>
            <a:r>
              <a:rPr lang="fr-FR" dirty="0" err="1" smtClean="0"/>
              <a:t>Sulbactam</a:t>
            </a:r>
            <a:r>
              <a:rPr lang="fr-FR" dirty="0" smtClean="0"/>
              <a:t> associé à </a:t>
            </a:r>
            <a:r>
              <a:rPr lang="fr-FR" dirty="0" err="1" smtClean="0"/>
              <a:t>amoxicilline</a:t>
            </a:r>
            <a:r>
              <a:rPr lang="fr-FR" dirty="0" smtClean="0"/>
              <a:t>: </a:t>
            </a:r>
            <a:r>
              <a:rPr lang="fr-FR" dirty="0" err="1" smtClean="0"/>
              <a:t>Unacim</a:t>
            </a:r>
            <a:r>
              <a:rPr lang="fr-FR" dirty="0" smtClean="0"/>
              <a:t> 1992</a:t>
            </a:r>
          </a:p>
          <a:p>
            <a:pPr lvl="1"/>
            <a:r>
              <a:rPr lang="fr-FR" dirty="0" err="1" smtClean="0"/>
              <a:t>Tazobactam</a:t>
            </a:r>
            <a:r>
              <a:rPr lang="fr-FR" dirty="0" smtClean="0"/>
              <a:t> associé à </a:t>
            </a:r>
            <a:r>
              <a:rPr lang="fr-FR" dirty="0" err="1" smtClean="0"/>
              <a:t>pipéracilline</a:t>
            </a:r>
            <a:r>
              <a:rPr lang="fr-FR" dirty="0" smtClean="0"/>
              <a:t>: </a:t>
            </a:r>
            <a:r>
              <a:rPr lang="fr-FR" dirty="0" err="1" smtClean="0"/>
              <a:t>Tazocilline</a:t>
            </a:r>
            <a:r>
              <a:rPr lang="fr-FR" dirty="0" smtClean="0"/>
              <a:t> 1992 (infections </a:t>
            </a:r>
            <a:r>
              <a:rPr lang="fr-FR" dirty="0" err="1" smtClean="0"/>
              <a:t>polymicrobiennes</a:t>
            </a:r>
            <a:r>
              <a:rPr lang="fr-FR" dirty="0" smtClean="0"/>
              <a:t>, cellulite, péritonite) </a:t>
            </a:r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Inhibiteurs des </a:t>
            </a:r>
            <a:r>
              <a:rPr lang="fr-FR" dirty="0" err="1" smtClean="0"/>
              <a:t>bétalactamases</a:t>
            </a:r>
            <a:r>
              <a:rPr lang="fr-FR" dirty="0" smtClean="0"/>
              <a:t> </a:t>
            </a:r>
            <a:br>
              <a:rPr lang="fr-FR" dirty="0" smtClean="0"/>
            </a:br>
            <a:endParaRPr lang="fr-F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Imipénéme</a:t>
            </a:r>
            <a:r>
              <a:rPr lang="fr-FR" dirty="0" smtClean="0"/>
              <a:t>: </a:t>
            </a:r>
            <a:r>
              <a:rPr lang="fr-FR" dirty="0" err="1" smtClean="0"/>
              <a:t>Tiénam</a:t>
            </a:r>
            <a:r>
              <a:rPr lang="fr-FR" dirty="0" smtClean="0"/>
              <a:t> 1993</a:t>
            </a:r>
          </a:p>
          <a:p>
            <a:pPr lvl="1"/>
            <a:r>
              <a:rPr lang="fr-FR" dirty="0" smtClean="0"/>
              <a:t>Prescrit sur documentation bactériologique</a:t>
            </a:r>
          </a:p>
          <a:p>
            <a:pPr lvl="1"/>
            <a:r>
              <a:rPr lang="fr-FR" dirty="0" smtClean="0"/>
              <a:t>Indication: infection intra abdominale, gynécologique et nosocomiale 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err="1" smtClean="0"/>
              <a:t>Ertapéném</a:t>
            </a:r>
            <a:r>
              <a:rPr lang="fr-FR" dirty="0" smtClean="0"/>
              <a:t>: </a:t>
            </a:r>
            <a:r>
              <a:rPr lang="fr-FR" dirty="0" err="1" smtClean="0"/>
              <a:t>Invanz</a:t>
            </a:r>
            <a:r>
              <a:rPr lang="fr-FR" dirty="0" smtClean="0"/>
              <a:t> 2008  </a:t>
            </a:r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err="1" smtClean="0"/>
              <a:t>Pénéms</a:t>
            </a:r>
            <a:r>
              <a:rPr lang="fr-FR" dirty="0" smtClean="0"/>
              <a:t>: </a:t>
            </a:r>
            <a:r>
              <a:rPr lang="fr-FR" dirty="0" err="1" smtClean="0"/>
              <a:t>Carbapénéms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err="1" smtClean="0"/>
              <a:t>Céphéms</a:t>
            </a:r>
            <a:r>
              <a:rPr lang="fr-FR" dirty="0" smtClean="0"/>
              <a:t>: Céphalosporines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 1</a:t>
            </a:r>
            <a:r>
              <a:rPr lang="fr-FR" baseline="30000" dirty="0" smtClean="0"/>
              <a:t>ère</a:t>
            </a:r>
            <a:r>
              <a:rPr lang="fr-FR" dirty="0" smtClean="0"/>
              <a:t> génération: </a:t>
            </a:r>
            <a:r>
              <a:rPr lang="fr-FR" dirty="0" err="1" smtClean="0"/>
              <a:t>céfalexine</a:t>
            </a:r>
            <a:r>
              <a:rPr lang="fr-FR" dirty="0" smtClean="0"/>
              <a:t>, </a:t>
            </a:r>
            <a:r>
              <a:rPr lang="fr-FR" dirty="0" err="1" smtClean="0"/>
              <a:t>céfazoline</a:t>
            </a:r>
            <a:r>
              <a:rPr lang="fr-FR" dirty="0" smtClean="0"/>
              <a:t> </a:t>
            </a:r>
          </a:p>
          <a:p>
            <a:r>
              <a:rPr lang="fr-FR" dirty="0" smtClean="0"/>
              <a:t>C 2</a:t>
            </a:r>
            <a:r>
              <a:rPr lang="fr-FR" baseline="30000" dirty="0" smtClean="0"/>
              <a:t>ème</a:t>
            </a:r>
            <a:r>
              <a:rPr lang="fr-FR" dirty="0" smtClean="0"/>
              <a:t> génération: </a:t>
            </a:r>
            <a:r>
              <a:rPr lang="fr-FR" dirty="0" err="1" smtClean="0"/>
              <a:t>céfoxitine</a:t>
            </a:r>
            <a:r>
              <a:rPr lang="fr-FR" dirty="0" smtClean="0"/>
              <a:t>, </a:t>
            </a:r>
            <a:r>
              <a:rPr lang="fr-FR" dirty="0" err="1" smtClean="0"/>
              <a:t>céfuroxine</a:t>
            </a:r>
            <a:endParaRPr lang="fr-FR" dirty="0" smtClean="0"/>
          </a:p>
          <a:p>
            <a:r>
              <a:rPr lang="fr-FR" dirty="0" smtClean="0"/>
              <a:t>C 3</a:t>
            </a:r>
            <a:r>
              <a:rPr lang="fr-FR" baseline="30000" dirty="0" smtClean="0"/>
              <a:t>ème</a:t>
            </a:r>
            <a:r>
              <a:rPr lang="fr-FR" dirty="0" smtClean="0"/>
              <a:t> génération: </a:t>
            </a:r>
            <a:r>
              <a:rPr lang="fr-FR" dirty="0" err="1" smtClean="0"/>
              <a:t>céfotaxime</a:t>
            </a:r>
            <a:r>
              <a:rPr lang="fr-FR" dirty="0" smtClean="0"/>
              <a:t>, </a:t>
            </a:r>
            <a:r>
              <a:rPr lang="fr-FR" dirty="0" err="1" smtClean="0"/>
              <a:t>céfépime</a:t>
            </a:r>
            <a:r>
              <a:rPr lang="fr-FR" dirty="0" smtClean="0"/>
              <a:t>, </a:t>
            </a:r>
          </a:p>
          <a:p>
            <a:r>
              <a:rPr lang="fr-FR" dirty="0" smtClean="0"/>
              <a:t>C 4</a:t>
            </a:r>
            <a:r>
              <a:rPr lang="fr-FR" baseline="30000" dirty="0" smtClean="0"/>
              <a:t>ème</a:t>
            </a:r>
            <a:r>
              <a:rPr lang="fr-FR" dirty="0" smtClean="0"/>
              <a:t> génération: </a:t>
            </a:r>
            <a:r>
              <a:rPr lang="fr-FR" dirty="0" err="1" smtClean="0"/>
              <a:t>Cefquinome</a:t>
            </a:r>
            <a:r>
              <a:rPr lang="fr-FR" dirty="0" smtClean="0"/>
              <a:t> </a:t>
            </a: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22553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Céphalosporines 1</a:t>
            </a:r>
            <a:r>
              <a:rPr lang="fr-FR" baseline="30000" dirty="0" smtClean="0"/>
              <a:t>ère</a:t>
            </a:r>
            <a:r>
              <a:rPr lang="fr-FR" dirty="0" smtClean="0"/>
              <a:t> génération 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609600" indent="-609600"/>
            <a:r>
              <a:rPr lang="fr-FR" dirty="0" smtClean="0"/>
              <a:t>Spectre:</a:t>
            </a:r>
          </a:p>
          <a:p>
            <a:pPr marL="990600" lvl="1" indent="-533400">
              <a:buNone/>
            </a:pPr>
            <a:r>
              <a:rPr lang="fr-FR" sz="2400" dirty="0" smtClean="0"/>
              <a:t>gram + et inactive sur </a:t>
            </a:r>
            <a:r>
              <a:rPr lang="fr-FR" sz="2400" dirty="0" err="1" smtClean="0"/>
              <a:t>Pseudomonas</a:t>
            </a:r>
            <a:endParaRPr lang="fr-FR" sz="2400" dirty="0" smtClean="0"/>
          </a:p>
          <a:p>
            <a:pPr marL="609600" indent="-609600"/>
            <a:r>
              <a:rPr lang="fr-FR" dirty="0" smtClean="0"/>
              <a:t>Bêta-</a:t>
            </a:r>
            <a:r>
              <a:rPr lang="fr-FR" dirty="0" err="1" smtClean="0"/>
              <a:t>lactamases</a:t>
            </a:r>
            <a:endParaRPr lang="fr-FR" dirty="0" smtClean="0"/>
          </a:p>
          <a:p>
            <a:pPr marL="1390650" lvl="2" indent="-533400"/>
            <a:r>
              <a:rPr lang="fr-FR" dirty="0" smtClean="0"/>
              <a:t>Résistance à celle du </a:t>
            </a:r>
            <a:r>
              <a:rPr lang="fr-FR" dirty="0" err="1" smtClean="0"/>
              <a:t>Staph</a:t>
            </a:r>
            <a:r>
              <a:rPr lang="fr-FR" dirty="0" smtClean="0"/>
              <a:t>. Aureus</a:t>
            </a:r>
          </a:p>
          <a:p>
            <a:pPr marL="1390650" lvl="2" indent="-533400"/>
            <a:r>
              <a:rPr lang="fr-FR" dirty="0" smtClean="0"/>
              <a:t>Sensibilité à celle des entérobactéries</a:t>
            </a:r>
          </a:p>
          <a:p>
            <a:pPr marL="1390650" lvl="2" indent="-533400"/>
            <a:r>
              <a:rPr lang="fr-FR" dirty="0" smtClean="0"/>
              <a:t>Sensible aux </a:t>
            </a:r>
            <a:r>
              <a:rPr lang="fr-FR" dirty="0" err="1" smtClean="0"/>
              <a:t>céphalosporinases</a:t>
            </a:r>
            <a:endParaRPr lang="fr-FR" dirty="0" smtClean="0"/>
          </a:p>
          <a:p>
            <a:pPr marL="609600" indent="-609600"/>
            <a:r>
              <a:rPr lang="fr-FR" dirty="0" smtClean="0"/>
              <a:t>Voies d’administration</a:t>
            </a:r>
          </a:p>
          <a:p>
            <a:pPr marL="1390650" lvl="2" indent="-533400"/>
            <a:r>
              <a:rPr lang="fr-FR" dirty="0" smtClean="0"/>
              <a:t>Parentérale : </a:t>
            </a:r>
            <a:r>
              <a:rPr lang="fr-FR" dirty="0" err="1" smtClean="0"/>
              <a:t>Céfazoline</a:t>
            </a:r>
            <a:endParaRPr lang="fr-FR" dirty="0" smtClean="0"/>
          </a:p>
          <a:p>
            <a:pPr marL="1390650" lvl="2" indent="-533400"/>
            <a:r>
              <a:rPr lang="fr-FR" dirty="0" smtClean="0"/>
              <a:t>Orale: </a:t>
            </a:r>
            <a:r>
              <a:rPr lang="fr-FR" dirty="0" err="1" smtClean="0"/>
              <a:t>Céfalexine</a:t>
            </a:r>
            <a:endParaRPr lang="fr-F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429684" cy="121444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Céphalosporines 2</a:t>
            </a:r>
            <a:r>
              <a:rPr lang="fr-FR" baseline="30000" dirty="0" smtClean="0"/>
              <a:t>ème</a:t>
            </a:r>
            <a:r>
              <a:rPr lang="fr-FR" dirty="0" smtClean="0"/>
              <a:t> génération 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609600" indent="-609600"/>
            <a:r>
              <a:rPr lang="fr-FR" dirty="0" smtClean="0"/>
              <a:t>Spectre:</a:t>
            </a:r>
          </a:p>
          <a:p>
            <a:pPr marL="990600" lvl="1" indent="-533400">
              <a:buNone/>
            </a:pPr>
            <a:r>
              <a:rPr lang="fi-FI" sz="3200" dirty="0" smtClean="0"/>
              <a:t>	</a:t>
            </a:r>
            <a:r>
              <a:rPr lang="fi-FI" sz="2400" dirty="0" smtClean="0"/>
              <a:t>extension du spectre vers les entérobactéries </a:t>
            </a:r>
            <a:r>
              <a:rPr lang="fr-FR" sz="2400" dirty="0" smtClean="0"/>
              <a:t>inactive sur </a:t>
            </a:r>
            <a:r>
              <a:rPr lang="fr-FR" sz="2400" dirty="0" err="1" smtClean="0"/>
              <a:t>Pseudomonas</a:t>
            </a:r>
            <a:endParaRPr lang="fr-FR" sz="2400" dirty="0" smtClean="0"/>
          </a:p>
          <a:p>
            <a:pPr marL="609600" indent="-609600"/>
            <a:r>
              <a:rPr lang="fr-FR" dirty="0" smtClean="0"/>
              <a:t>Bêta-</a:t>
            </a:r>
            <a:r>
              <a:rPr lang="fr-FR" dirty="0" err="1" smtClean="0"/>
              <a:t>lactamases</a:t>
            </a:r>
            <a:endParaRPr lang="fr-FR" dirty="0" smtClean="0"/>
          </a:p>
          <a:p>
            <a:pPr marL="1390650" lvl="2" indent="-533400"/>
            <a:r>
              <a:rPr lang="fr-FR" dirty="0" smtClean="0"/>
              <a:t>Résistance à celle du </a:t>
            </a:r>
            <a:r>
              <a:rPr lang="fr-FR" dirty="0" err="1" smtClean="0"/>
              <a:t>Staph</a:t>
            </a:r>
            <a:r>
              <a:rPr lang="fr-FR" dirty="0" smtClean="0"/>
              <a:t>. Aureus</a:t>
            </a:r>
          </a:p>
          <a:p>
            <a:pPr marL="1390650" lvl="2" indent="-533400"/>
            <a:r>
              <a:rPr lang="fr-FR" dirty="0" smtClean="0"/>
              <a:t>Meilleure résistance à  celle des entérobactéries</a:t>
            </a:r>
          </a:p>
          <a:p>
            <a:pPr marL="1390650" lvl="2" indent="-533400"/>
            <a:r>
              <a:rPr lang="fr-FR" dirty="0" smtClean="0"/>
              <a:t>Relative résistance aux </a:t>
            </a:r>
            <a:r>
              <a:rPr lang="fr-FR" dirty="0" err="1" smtClean="0"/>
              <a:t>céphalosporinases</a:t>
            </a:r>
            <a:endParaRPr lang="fr-FR" dirty="0" smtClean="0"/>
          </a:p>
          <a:p>
            <a:pPr marL="609600" indent="-609600"/>
            <a:r>
              <a:rPr lang="fr-FR" dirty="0" smtClean="0"/>
              <a:t>Voies d’administration</a:t>
            </a:r>
          </a:p>
          <a:p>
            <a:pPr marL="990600" lvl="1" indent="-533400">
              <a:buNone/>
            </a:pPr>
            <a:r>
              <a:rPr lang="fr-FR" sz="3200" dirty="0" smtClean="0"/>
              <a:t>	</a:t>
            </a:r>
            <a:r>
              <a:rPr lang="fr-FR" sz="2400" dirty="0" smtClean="0"/>
              <a:t>Orale et  parentérale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fr-FR" dirty="0" smtClean="0"/>
              <a:t>Céphalosporines 3</a:t>
            </a:r>
            <a:r>
              <a:rPr lang="fr-FR" baseline="30000" dirty="0" smtClean="0"/>
              <a:t>ème</a:t>
            </a:r>
            <a:r>
              <a:rPr lang="fr-FR" dirty="0" smtClean="0"/>
              <a:t> génération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609600" indent="-609600"/>
            <a:r>
              <a:rPr lang="fr-FR" sz="2800" dirty="0" smtClean="0"/>
              <a:t>Spectre:</a:t>
            </a:r>
          </a:p>
          <a:p>
            <a:pPr marL="990600" lvl="1" indent="-533400">
              <a:buFont typeface="Arial" pitchFamily="34" charset="0"/>
              <a:buChar char="•"/>
            </a:pPr>
            <a:r>
              <a:rPr lang="fi-FI" sz="2400" dirty="0" smtClean="0"/>
              <a:t>extension du spectre vers les entérobactéries mais  diminution de l’activité sur les Gram +  ; </a:t>
            </a:r>
          </a:p>
          <a:p>
            <a:pPr marL="990600" lvl="1" indent="-533400">
              <a:buFont typeface="Arial" pitchFamily="34" charset="0"/>
              <a:buChar char="•"/>
            </a:pPr>
            <a:r>
              <a:rPr lang="fr-FR" sz="2400" dirty="0" smtClean="0"/>
              <a:t> certaines sont actives contre  </a:t>
            </a:r>
            <a:r>
              <a:rPr lang="fr-FR" sz="2400" i="1" dirty="0" err="1" smtClean="0"/>
              <a:t>Pseudomonas</a:t>
            </a:r>
            <a:r>
              <a:rPr lang="fr-FR" sz="2400" i="1" dirty="0" smtClean="0"/>
              <a:t> </a:t>
            </a:r>
            <a:r>
              <a:rPr lang="fr-FR" sz="2400" dirty="0" smtClean="0"/>
              <a:t>mais la plupart ne le sont pas</a:t>
            </a:r>
          </a:p>
          <a:p>
            <a:pPr marL="609600" indent="-609600"/>
            <a:r>
              <a:rPr lang="fr-FR" sz="2800" dirty="0" smtClean="0"/>
              <a:t>Bêta-</a:t>
            </a:r>
            <a:r>
              <a:rPr lang="fr-FR" sz="2800" dirty="0" err="1" smtClean="0"/>
              <a:t>lactamases</a:t>
            </a:r>
            <a:endParaRPr lang="fr-FR" sz="2800" dirty="0" smtClean="0"/>
          </a:p>
          <a:p>
            <a:pPr marL="990600" lvl="1" indent="-533400">
              <a:buFont typeface="Arial" pitchFamily="34" charset="0"/>
              <a:buChar char="•"/>
            </a:pPr>
            <a:r>
              <a:rPr lang="fr-FR" sz="2400" dirty="0" smtClean="0"/>
              <a:t>Résistance aux bêta-</a:t>
            </a:r>
            <a:r>
              <a:rPr lang="fr-FR" sz="2400" dirty="0" err="1" smtClean="0"/>
              <a:t>lactamases</a:t>
            </a:r>
            <a:endParaRPr lang="fr-FR" sz="2400" dirty="0" smtClean="0"/>
          </a:p>
          <a:p>
            <a:pPr marL="990600" lvl="1" indent="-533400">
              <a:buFont typeface="Arial" pitchFamily="34" charset="0"/>
              <a:buChar char="•"/>
            </a:pPr>
            <a:r>
              <a:rPr lang="fr-FR" sz="2400" dirty="0" smtClean="0"/>
              <a:t>Résistance aux </a:t>
            </a:r>
            <a:r>
              <a:rPr lang="fr-FR" sz="2400" dirty="0" err="1" smtClean="0"/>
              <a:t>céphalosporinases</a:t>
            </a:r>
            <a:endParaRPr lang="fr-FR" sz="2400" dirty="0" smtClean="0"/>
          </a:p>
          <a:p>
            <a:pPr marL="609600" indent="-609600"/>
            <a:r>
              <a:rPr lang="fr-FR" sz="2800" dirty="0" smtClean="0"/>
              <a:t>Voies d’administration</a:t>
            </a:r>
          </a:p>
          <a:p>
            <a:pPr marL="990600" lvl="1" indent="-533400">
              <a:buNone/>
            </a:pPr>
            <a:r>
              <a:rPr lang="fr-FR" sz="2400" dirty="0" smtClean="0"/>
              <a:t>Parentérale </a:t>
            </a:r>
          </a:p>
          <a:p>
            <a:endParaRPr lang="fr-FR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fr-FR" dirty="0" smtClean="0"/>
              <a:t>Céphalosporines 4</a:t>
            </a:r>
            <a:r>
              <a:rPr lang="fr-FR" baseline="30000" dirty="0" smtClean="0"/>
              <a:t>ème</a:t>
            </a:r>
            <a:r>
              <a:rPr lang="fr-FR" dirty="0" smtClean="0"/>
              <a:t> génération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09600" indent="-609600"/>
            <a:r>
              <a:rPr lang="fr-FR" sz="2800" dirty="0" smtClean="0"/>
              <a:t>Spectre:</a:t>
            </a:r>
          </a:p>
          <a:p>
            <a:pPr marL="990600" lvl="1" indent="-533400">
              <a:buFontTx/>
              <a:buChar char="•"/>
            </a:pPr>
            <a:r>
              <a:rPr lang="fi-FI" sz="2400" dirty="0" smtClean="0"/>
              <a:t>Bonne activité à la fois sur les G + et les G – </a:t>
            </a:r>
          </a:p>
          <a:p>
            <a:pPr marL="990600" lvl="1" indent="-533400">
              <a:buFontTx/>
              <a:buChar char="•"/>
            </a:pPr>
            <a:r>
              <a:rPr lang="fr-FR" sz="2400" dirty="0" smtClean="0"/>
              <a:t>mauvaise activité contre  </a:t>
            </a:r>
            <a:r>
              <a:rPr lang="fr-FR" sz="2400" dirty="0" err="1" smtClean="0"/>
              <a:t>Pseudomonas</a:t>
            </a:r>
            <a:r>
              <a:rPr lang="fr-FR" sz="2400" dirty="0" smtClean="0"/>
              <a:t> </a:t>
            </a:r>
          </a:p>
          <a:p>
            <a:pPr marL="990600" lvl="1" indent="-533400">
              <a:buNone/>
            </a:pPr>
            <a:endParaRPr lang="fr-FR" sz="2400" dirty="0" smtClean="0"/>
          </a:p>
          <a:p>
            <a:pPr marL="609600" indent="-609600"/>
            <a:r>
              <a:rPr lang="fr-FR" sz="2800" dirty="0" smtClean="0"/>
              <a:t>Bêta-</a:t>
            </a:r>
            <a:r>
              <a:rPr lang="fr-FR" sz="2800" dirty="0" err="1" smtClean="0"/>
              <a:t>lactamases</a:t>
            </a:r>
            <a:endParaRPr lang="fr-FR" sz="2800" dirty="0" smtClean="0"/>
          </a:p>
          <a:p>
            <a:pPr marL="990600" lvl="1" indent="-533400">
              <a:buFontTx/>
              <a:buChar char="•"/>
            </a:pPr>
            <a:r>
              <a:rPr lang="fr-FR" sz="2400" dirty="0" smtClean="0"/>
              <a:t>Résistance aux bêta-</a:t>
            </a:r>
            <a:r>
              <a:rPr lang="fr-FR" sz="2400" dirty="0" err="1" smtClean="0"/>
              <a:t>lactamases</a:t>
            </a:r>
            <a:r>
              <a:rPr lang="fr-FR" sz="2400" dirty="0" smtClean="0"/>
              <a:t> et aux </a:t>
            </a:r>
            <a:r>
              <a:rPr lang="fr-FR" sz="2400" dirty="0" err="1" smtClean="0"/>
              <a:t>céphalosporinases</a:t>
            </a:r>
            <a:endParaRPr lang="fr-FR" sz="2400" dirty="0" smtClean="0"/>
          </a:p>
          <a:p>
            <a:pPr marL="990600" lvl="1" indent="-533400">
              <a:buNone/>
            </a:pPr>
            <a:endParaRPr lang="fr-FR" sz="2400" dirty="0" smtClean="0"/>
          </a:p>
          <a:p>
            <a:pPr marL="609600" indent="-609600"/>
            <a:r>
              <a:rPr lang="fr-FR" sz="2800" dirty="0" smtClean="0"/>
              <a:t>Voies d’administration</a:t>
            </a:r>
          </a:p>
          <a:p>
            <a:pPr marL="990600" lvl="1" indent="-533400">
              <a:buFontTx/>
              <a:buChar char="•"/>
            </a:pPr>
            <a:r>
              <a:rPr lang="fr-FR" sz="2400" dirty="0" smtClean="0"/>
              <a:t>Parentérale: </a:t>
            </a:r>
            <a:r>
              <a:rPr lang="fr-FR" sz="2400" dirty="0" err="1" smtClean="0"/>
              <a:t>Céfquinome</a:t>
            </a:r>
            <a:endParaRPr lang="fr-FR" sz="2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Indications des céphalosporines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 1</a:t>
            </a:r>
            <a:r>
              <a:rPr lang="fr-FR" baseline="30000" dirty="0" smtClean="0"/>
              <a:t>ère</a:t>
            </a:r>
            <a:r>
              <a:rPr lang="fr-FR" dirty="0" smtClean="0"/>
              <a:t> génération et C 2</a:t>
            </a:r>
            <a:r>
              <a:rPr lang="fr-FR" baseline="30000" dirty="0" smtClean="0"/>
              <a:t>ème</a:t>
            </a:r>
            <a:r>
              <a:rPr lang="fr-FR" dirty="0" smtClean="0"/>
              <a:t> génération:</a:t>
            </a:r>
          </a:p>
          <a:p>
            <a:pPr>
              <a:buNone/>
            </a:pPr>
            <a:r>
              <a:rPr lang="fr-FR" dirty="0" smtClean="0"/>
              <a:t>	Infections ORL, </a:t>
            </a:r>
            <a:r>
              <a:rPr lang="fr-FR" dirty="0" err="1" smtClean="0"/>
              <a:t>antibioprophylaxie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C 3</a:t>
            </a:r>
            <a:r>
              <a:rPr lang="fr-FR" baseline="30000" dirty="0" smtClean="0"/>
              <a:t>ère</a:t>
            </a:r>
            <a:r>
              <a:rPr lang="fr-FR" dirty="0" smtClean="0"/>
              <a:t> génération et C 4</a:t>
            </a:r>
            <a:r>
              <a:rPr lang="fr-FR" baseline="30000" dirty="0" smtClean="0"/>
              <a:t>ème</a:t>
            </a:r>
            <a:r>
              <a:rPr lang="fr-FR" dirty="0" smtClean="0"/>
              <a:t> génération: </a:t>
            </a:r>
          </a:p>
          <a:p>
            <a:pPr>
              <a:buNone/>
            </a:pPr>
            <a:r>
              <a:rPr lang="fr-FR" dirty="0" smtClean="0"/>
              <a:t>	Pneumonie, infection urinaire haute, méningite, ostéomyélite aigue, infection nosocomiale, endocardite.</a:t>
            </a:r>
            <a:endParaRPr lang="fr-F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err="1" smtClean="0"/>
              <a:t>Monobactames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Azactam</a:t>
            </a:r>
            <a:r>
              <a:rPr lang="fr-FR" dirty="0" smtClean="0"/>
              <a:t> : 1988</a:t>
            </a:r>
          </a:p>
          <a:p>
            <a:r>
              <a:rPr lang="fr-FR" dirty="0" smtClean="0"/>
              <a:t>Sur documentation bactériologique</a:t>
            </a:r>
          </a:p>
          <a:p>
            <a:r>
              <a:rPr lang="fr-FR" dirty="0" smtClean="0"/>
              <a:t>Actif sur les BGN ++</a:t>
            </a:r>
          </a:p>
          <a:p>
            <a:r>
              <a:rPr lang="fr-FR" dirty="0" smtClean="0"/>
              <a:t>Indication: infections sévères sauf méningite</a:t>
            </a:r>
            <a:endParaRPr lang="fr-FR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err="1" smtClean="0"/>
              <a:t>Fosfomycine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Spectre: large, actif sur les </a:t>
            </a:r>
            <a:r>
              <a:rPr lang="fr-FR" dirty="0" err="1" smtClean="0"/>
              <a:t>cocci</a:t>
            </a:r>
            <a:r>
              <a:rPr lang="fr-FR" dirty="0" smtClean="0"/>
              <a:t> G+et-, et sur les bacilles G+et-. À utiliser toujours en association pour éviter l’apparition de mutants résistants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Indications:</a:t>
            </a:r>
          </a:p>
          <a:p>
            <a:pPr lvl="1"/>
            <a:r>
              <a:rPr lang="fr-FR" dirty="0" smtClean="0"/>
              <a:t>Cystite aigue de la jeune femme (</a:t>
            </a:r>
            <a:r>
              <a:rPr lang="fr-FR" dirty="0" err="1" smtClean="0"/>
              <a:t>peros</a:t>
            </a:r>
            <a:r>
              <a:rPr lang="fr-FR" dirty="0" smtClean="0"/>
              <a:t>, prise unique)</a:t>
            </a:r>
          </a:p>
          <a:p>
            <a:pPr lvl="1"/>
            <a:r>
              <a:rPr lang="fr-FR" dirty="0" smtClean="0"/>
              <a:t>Infection </a:t>
            </a:r>
            <a:r>
              <a:rPr lang="fr-FR" dirty="0" err="1" smtClean="0"/>
              <a:t>neuro</a:t>
            </a:r>
            <a:r>
              <a:rPr lang="fr-FR" dirty="0" smtClean="0"/>
              <a:t>-méningée à </a:t>
            </a:r>
            <a:r>
              <a:rPr lang="fr-FR" dirty="0" err="1" smtClean="0"/>
              <a:t>staph</a:t>
            </a:r>
            <a:r>
              <a:rPr lang="fr-FR" dirty="0" smtClean="0"/>
              <a:t> </a:t>
            </a:r>
            <a:r>
              <a:rPr lang="fr-FR" dirty="0" err="1" smtClean="0"/>
              <a:t>métiS</a:t>
            </a:r>
            <a:endParaRPr lang="fr-FR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err="1" smtClean="0"/>
              <a:t>Gycopeptides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dirty="0" smtClean="0"/>
              <a:t>Spectre: étroit, inactif sur les G-,actif sur les G+ principalement le </a:t>
            </a:r>
            <a:r>
              <a:rPr lang="fr-FR" dirty="0" err="1" smtClean="0"/>
              <a:t>staph</a:t>
            </a:r>
            <a:r>
              <a:rPr lang="fr-FR" dirty="0" smtClean="0"/>
              <a:t> et les entérocoques (par voie IV)</a:t>
            </a:r>
          </a:p>
          <a:p>
            <a:r>
              <a:rPr lang="fr-FR" dirty="0" smtClean="0"/>
              <a:t>Produits</a:t>
            </a:r>
          </a:p>
          <a:p>
            <a:pPr lvl="1"/>
            <a:r>
              <a:rPr lang="fr-FR" dirty="0" err="1" smtClean="0"/>
              <a:t>Vancomycine</a:t>
            </a:r>
            <a:r>
              <a:rPr lang="fr-FR" dirty="0" smtClean="0"/>
              <a:t> 1985</a:t>
            </a:r>
          </a:p>
          <a:p>
            <a:pPr lvl="1"/>
            <a:r>
              <a:rPr lang="fr-FR" dirty="0" err="1" smtClean="0"/>
              <a:t>Teicoplanine</a:t>
            </a:r>
            <a:r>
              <a:rPr lang="fr-FR" dirty="0" smtClean="0"/>
              <a:t> 1988</a:t>
            </a:r>
          </a:p>
          <a:p>
            <a:pPr lvl="1"/>
            <a:r>
              <a:rPr lang="fr-FR" dirty="0" err="1" smtClean="0"/>
              <a:t>Daptomycine</a:t>
            </a:r>
            <a:r>
              <a:rPr lang="fr-FR" dirty="0" smtClean="0"/>
              <a:t> 2008</a:t>
            </a:r>
          </a:p>
          <a:p>
            <a:r>
              <a:rPr lang="fr-FR" dirty="0" smtClean="0"/>
              <a:t>Indication: infection à </a:t>
            </a:r>
            <a:r>
              <a:rPr lang="fr-FR" dirty="0" err="1" smtClean="0"/>
              <a:t>staph</a:t>
            </a:r>
            <a:r>
              <a:rPr lang="fr-FR" dirty="0" smtClean="0"/>
              <a:t> </a:t>
            </a:r>
            <a:r>
              <a:rPr lang="fr-FR" dirty="0" err="1" smtClean="0"/>
              <a:t>métiR</a:t>
            </a:r>
            <a:r>
              <a:rPr lang="fr-FR" dirty="0" smtClean="0"/>
              <a:t>, infection à </a:t>
            </a:r>
            <a:r>
              <a:rPr lang="fr-FR" dirty="0" err="1" smtClean="0"/>
              <a:t>strepto</a:t>
            </a:r>
            <a:r>
              <a:rPr lang="fr-FR" dirty="0" smtClean="0"/>
              <a:t>, endocardite, colite pseudomembraneuse</a:t>
            </a:r>
            <a:endParaRPr lang="fr-F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Cible: La membrane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dirty="0" err="1" smtClean="0"/>
              <a:t>Polymyxines</a:t>
            </a:r>
            <a:r>
              <a:rPr lang="fr-FR" dirty="0" smtClean="0"/>
              <a:t>: BGN</a:t>
            </a:r>
          </a:p>
          <a:p>
            <a:pPr lvl="1"/>
            <a:r>
              <a:rPr lang="fr-FR" dirty="0" err="1" smtClean="0"/>
              <a:t>Sptre</a:t>
            </a:r>
            <a:r>
              <a:rPr lang="fr-FR" dirty="0" smtClean="0"/>
              <a:t> étroit; entérocoques, vibrion </a:t>
            </a:r>
            <a:r>
              <a:rPr lang="fr-FR" dirty="0" err="1" smtClean="0"/>
              <a:t>cholerea</a:t>
            </a:r>
            <a:r>
              <a:rPr lang="fr-FR" dirty="0" smtClean="0"/>
              <a:t>, </a:t>
            </a:r>
            <a:r>
              <a:rPr lang="fr-FR" dirty="0" err="1" smtClean="0"/>
              <a:t>serratia</a:t>
            </a:r>
            <a:endParaRPr lang="fr-FR" dirty="0" smtClean="0"/>
          </a:p>
          <a:p>
            <a:pPr lvl="1"/>
            <a:r>
              <a:rPr lang="fr-FR" dirty="0" smtClean="0"/>
              <a:t>Colistine 1959 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err="1" smtClean="0"/>
              <a:t>Gramicidines</a:t>
            </a:r>
            <a:r>
              <a:rPr lang="fr-FR" dirty="0" smtClean="0"/>
              <a:t> et </a:t>
            </a:r>
            <a:r>
              <a:rPr lang="fr-FR" dirty="0" err="1" smtClean="0"/>
              <a:t>thyrocidine</a:t>
            </a:r>
            <a:r>
              <a:rPr lang="fr-FR" dirty="0" smtClean="0"/>
              <a:t>: BG positif</a:t>
            </a:r>
          </a:p>
          <a:p>
            <a:pPr lvl="1"/>
            <a:r>
              <a:rPr lang="fr-FR" dirty="0" smtClean="0"/>
              <a:t> spectre étroit</a:t>
            </a:r>
          </a:p>
          <a:p>
            <a:pPr lvl="1"/>
            <a:r>
              <a:rPr lang="fr-FR" dirty="0" err="1" smtClean="0"/>
              <a:t>Bacitracine</a:t>
            </a:r>
            <a:r>
              <a:rPr lang="fr-FR" dirty="0" smtClean="0"/>
              <a:t>: usage local</a:t>
            </a:r>
          </a:p>
          <a:p>
            <a:pPr lvl="1"/>
            <a:r>
              <a:rPr lang="fr-FR" dirty="0" smtClean="0"/>
              <a:t>Infections superficielles de la peau et les conjonctivites</a:t>
            </a:r>
            <a:endParaRPr lang="fr-FR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Cible: Le ribosome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Les aminosides </a:t>
            </a:r>
          </a:p>
          <a:p>
            <a:r>
              <a:rPr lang="fr-FR" dirty="0" smtClean="0"/>
              <a:t>Groupe MLS</a:t>
            </a:r>
          </a:p>
          <a:p>
            <a:pPr lvl="2">
              <a:buFont typeface="Wingdings" pitchFamily="2" charset="2"/>
              <a:buChar char="Ø"/>
            </a:pPr>
            <a:r>
              <a:rPr lang="fr-FR" dirty="0" smtClean="0"/>
              <a:t>	Macrolides / </a:t>
            </a:r>
            <a:r>
              <a:rPr lang="fr-FR" dirty="0" err="1" smtClean="0"/>
              <a:t>kétolide</a:t>
            </a:r>
            <a:endParaRPr lang="fr-FR" dirty="0" smtClean="0"/>
          </a:p>
          <a:p>
            <a:pPr lvl="2">
              <a:buFont typeface="Wingdings" pitchFamily="2" charset="2"/>
              <a:buChar char="Ø"/>
            </a:pPr>
            <a:r>
              <a:rPr lang="fr-FR" dirty="0" smtClean="0"/>
              <a:t>	</a:t>
            </a:r>
            <a:r>
              <a:rPr lang="fr-FR" dirty="0" err="1" smtClean="0"/>
              <a:t>Lincosamides</a:t>
            </a:r>
            <a:endParaRPr lang="fr-FR" dirty="0" smtClean="0"/>
          </a:p>
          <a:p>
            <a:pPr lvl="2">
              <a:buFont typeface="Wingdings" pitchFamily="2" charset="2"/>
              <a:buChar char="Ø"/>
            </a:pPr>
            <a:r>
              <a:rPr lang="fr-FR" dirty="0" smtClean="0"/>
              <a:t>	</a:t>
            </a:r>
            <a:r>
              <a:rPr lang="fr-FR" dirty="0" err="1" smtClean="0"/>
              <a:t>Synergistines</a:t>
            </a:r>
            <a:r>
              <a:rPr lang="fr-FR" dirty="0" smtClean="0"/>
              <a:t> </a:t>
            </a:r>
          </a:p>
          <a:p>
            <a:r>
              <a:rPr lang="fr-FR" dirty="0" err="1" smtClean="0"/>
              <a:t>Phénicolés</a:t>
            </a:r>
            <a:endParaRPr lang="fr-FR" dirty="0" smtClean="0"/>
          </a:p>
          <a:p>
            <a:r>
              <a:rPr lang="fr-FR" dirty="0" smtClean="0"/>
              <a:t>Tétracyclines</a:t>
            </a:r>
          </a:p>
          <a:p>
            <a:r>
              <a:rPr lang="fr-FR" dirty="0" smtClean="0"/>
              <a:t>Acide </a:t>
            </a:r>
            <a:r>
              <a:rPr lang="fr-FR" dirty="0" err="1" smtClean="0"/>
              <a:t>fusidique</a:t>
            </a:r>
            <a:endParaRPr lang="fr-FR" dirty="0" smtClean="0"/>
          </a:p>
          <a:p>
            <a:r>
              <a:rPr lang="fr-FR" dirty="0" err="1" smtClean="0"/>
              <a:t>Oxazolidonones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Les aminosides 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dirty="0" smtClean="0"/>
              <a:t>Spectre: large, </a:t>
            </a:r>
            <a:r>
              <a:rPr lang="fr-FR" dirty="0" err="1" smtClean="0"/>
              <a:t>cocci</a:t>
            </a:r>
            <a:r>
              <a:rPr lang="fr-FR" dirty="0" smtClean="0"/>
              <a:t> et bacille G+ sauf le streptocoque, </a:t>
            </a:r>
            <a:r>
              <a:rPr lang="fr-FR" dirty="0" err="1" smtClean="0"/>
              <a:t>cocci</a:t>
            </a:r>
            <a:r>
              <a:rPr lang="fr-FR" dirty="0" smtClean="0"/>
              <a:t> et bacille G-, mycobactéries. Toutes les bactéries anaérobies sont résistantes.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Produits:</a:t>
            </a:r>
          </a:p>
          <a:p>
            <a:pPr>
              <a:buNone/>
            </a:pPr>
            <a:r>
              <a:rPr lang="fr-FR" dirty="0" smtClean="0"/>
              <a:t>	Gentamycine, </a:t>
            </a:r>
            <a:r>
              <a:rPr lang="fr-FR" dirty="0" err="1" smtClean="0"/>
              <a:t>kanamycine</a:t>
            </a:r>
            <a:r>
              <a:rPr lang="fr-FR" dirty="0" smtClean="0"/>
              <a:t>, </a:t>
            </a:r>
            <a:r>
              <a:rPr lang="fr-FR" dirty="0" err="1" smtClean="0"/>
              <a:t>amikacine</a:t>
            </a:r>
            <a:r>
              <a:rPr lang="fr-FR" dirty="0" smtClean="0"/>
              <a:t>, streptomycine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Indications: </a:t>
            </a:r>
          </a:p>
          <a:p>
            <a:pPr lvl="1"/>
            <a:r>
              <a:rPr lang="fr-FR" dirty="0" smtClean="0"/>
              <a:t>associé au pénicilline, céphalosporines, </a:t>
            </a:r>
            <a:r>
              <a:rPr lang="fr-FR" dirty="0" err="1" smtClean="0"/>
              <a:t>fluoroquinolone</a:t>
            </a:r>
            <a:endParaRPr lang="fr-FR" dirty="0" smtClean="0"/>
          </a:p>
          <a:p>
            <a:pPr lvl="1"/>
            <a:r>
              <a:rPr lang="fr-FR" dirty="0" smtClean="0"/>
              <a:t>Infections graves: pyélonéphrite, pneumonie à BGN, endocardite, brucellose, coma hépatique, brulure étendue </a:t>
            </a:r>
            <a:endParaRPr lang="fr-F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Groupe MLS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b="1" dirty="0" smtClean="0"/>
              <a:t>Macrolide</a:t>
            </a:r>
            <a:r>
              <a:rPr lang="fr-FR" dirty="0" smtClean="0"/>
              <a:t>:</a:t>
            </a:r>
          </a:p>
          <a:p>
            <a:r>
              <a:rPr lang="fr-FR" dirty="0" smtClean="0"/>
              <a:t>Spectre: étroit</a:t>
            </a:r>
          </a:p>
          <a:p>
            <a:pPr lvl="1"/>
            <a:r>
              <a:rPr lang="fr-FR" dirty="0" err="1" smtClean="0"/>
              <a:t>Cocci</a:t>
            </a:r>
            <a:r>
              <a:rPr lang="fr-FR" dirty="0" smtClean="0"/>
              <a:t> G+ (</a:t>
            </a:r>
            <a:r>
              <a:rPr lang="fr-FR" dirty="0" err="1" smtClean="0"/>
              <a:t>strepto</a:t>
            </a:r>
            <a:r>
              <a:rPr lang="fr-FR" dirty="0" smtClean="0"/>
              <a:t> </a:t>
            </a:r>
            <a:r>
              <a:rPr lang="fr-FR" dirty="0" err="1" smtClean="0"/>
              <a:t>rt</a:t>
            </a:r>
            <a:r>
              <a:rPr lang="fr-FR" dirty="0" smtClean="0"/>
              <a:t> </a:t>
            </a:r>
            <a:r>
              <a:rPr lang="fr-FR" dirty="0" err="1" smtClean="0"/>
              <a:t>staph</a:t>
            </a:r>
            <a:r>
              <a:rPr lang="fr-FR" dirty="0" smtClean="0"/>
              <a:t> </a:t>
            </a:r>
            <a:r>
              <a:rPr lang="fr-FR" dirty="0" err="1" smtClean="0"/>
              <a:t>métiS</a:t>
            </a:r>
            <a:r>
              <a:rPr lang="fr-FR" dirty="0" smtClean="0"/>
              <a:t>)</a:t>
            </a:r>
          </a:p>
          <a:p>
            <a:pPr lvl="1"/>
            <a:r>
              <a:rPr lang="fr-FR" dirty="0" err="1" smtClean="0"/>
              <a:t>Cocci</a:t>
            </a:r>
            <a:r>
              <a:rPr lang="fr-FR" dirty="0" smtClean="0"/>
              <a:t> G- (</a:t>
            </a:r>
            <a:r>
              <a:rPr lang="fr-FR" dirty="0" err="1" smtClean="0"/>
              <a:t>neisseria</a:t>
            </a:r>
            <a:r>
              <a:rPr lang="fr-FR" dirty="0" smtClean="0"/>
              <a:t>, </a:t>
            </a:r>
            <a:r>
              <a:rPr lang="fr-FR" dirty="0" err="1" smtClean="0"/>
              <a:t>moraxella</a:t>
            </a:r>
            <a:r>
              <a:rPr lang="fr-FR" dirty="0" smtClean="0"/>
              <a:t>, </a:t>
            </a:r>
            <a:r>
              <a:rPr lang="fr-FR" dirty="0" err="1" smtClean="0"/>
              <a:t>hélicobacter</a:t>
            </a:r>
            <a:r>
              <a:rPr lang="fr-FR" dirty="0" smtClean="0"/>
              <a:t>)</a:t>
            </a:r>
          </a:p>
          <a:p>
            <a:pPr lvl="1"/>
            <a:r>
              <a:rPr lang="fr-FR" dirty="0" smtClean="0"/>
              <a:t>BGN (listéria)</a:t>
            </a:r>
          </a:p>
          <a:p>
            <a:pPr lvl="1"/>
            <a:r>
              <a:rPr lang="fr-FR" dirty="0" smtClean="0"/>
              <a:t>Germes anaérobies(</a:t>
            </a:r>
            <a:r>
              <a:rPr lang="fr-FR" dirty="0" err="1" smtClean="0"/>
              <a:t>propionibacterium</a:t>
            </a:r>
            <a:r>
              <a:rPr lang="fr-FR" dirty="0" smtClean="0"/>
              <a:t> </a:t>
            </a:r>
            <a:r>
              <a:rPr lang="fr-FR" dirty="0" err="1" smtClean="0"/>
              <a:t>acnes</a:t>
            </a:r>
            <a:r>
              <a:rPr lang="fr-FR" dirty="0" smtClean="0"/>
              <a:t>)</a:t>
            </a:r>
          </a:p>
          <a:p>
            <a:pPr lvl="1"/>
            <a:r>
              <a:rPr lang="fr-FR" dirty="0" smtClean="0"/>
              <a:t>Germe intracellulaire (</a:t>
            </a:r>
            <a:r>
              <a:rPr lang="fr-FR" dirty="0" err="1" smtClean="0"/>
              <a:t>mycoplasma</a:t>
            </a:r>
            <a:r>
              <a:rPr lang="fr-FR" dirty="0" smtClean="0"/>
              <a:t> </a:t>
            </a:r>
            <a:r>
              <a:rPr lang="fr-FR" dirty="0" err="1" smtClean="0"/>
              <a:t>pneumoniae</a:t>
            </a:r>
            <a:r>
              <a:rPr lang="fr-FR" dirty="0" smtClean="0"/>
              <a:t>, </a:t>
            </a:r>
            <a:r>
              <a:rPr lang="fr-FR" dirty="0" err="1" smtClean="0"/>
              <a:t>clamydia</a:t>
            </a:r>
            <a:r>
              <a:rPr lang="fr-FR" dirty="0" smtClean="0"/>
              <a:t>)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Produits: </a:t>
            </a:r>
            <a:r>
              <a:rPr lang="fr-FR" dirty="0" err="1" smtClean="0"/>
              <a:t>spiramycine</a:t>
            </a:r>
            <a:r>
              <a:rPr lang="fr-FR" dirty="0" smtClean="0"/>
              <a:t>, </a:t>
            </a:r>
            <a:r>
              <a:rPr lang="fr-FR" dirty="0" err="1" smtClean="0"/>
              <a:t>éeythromycine</a:t>
            </a:r>
            <a:r>
              <a:rPr lang="fr-FR" dirty="0" smtClean="0"/>
              <a:t>, </a:t>
            </a:r>
            <a:r>
              <a:rPr lang="fr-FR" dirty="0" err="1" smtClean="0"/>
              <a:t>clarythromycine</a:t>
            </a:r>
            <a:r>
              <a:rPr lang="fr-FR" dirty="0" smtClean="0"/>
              <a:t>, </a:t>
            </a:r>
            <a:r>
              <a:rPr lang="fr-FR" dirty="0" err="1" smtClean="0"/>
              <a:t>josamycine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Indication: angine, infections respiratoires, infections urogénitales, gastroentérites, infections à </a:t>
            </a:r>
            <a:r>
              <a:rPr lang="fr-FR" dirty="0" err="1" smtClean="0"/>
              <a:t>hélicobacter</a:t>
            </a:r>
            <a:r>
              <a:rPr lang="fr-FR" dirty="0" smtClean="0"/>
              <a:t>, toxoplasmose, prophylaxie de l’endocardite infectieuse</a:t>
            </a:r>
            <a:endParaRPr lang="fr-F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err="1" smtClean="0"/>
              <a:t>Kétolides</a:t>
            </a:r>
            <a:r>
              <a:rPr lang="fr-FR" dirty="0" smtClean="0"/>
              <a:t>: à rapprocher des macrolides</a:t>
            </a:r>
          </a:p>
          <a:p>
            <a:r>
              <a:rPr lang="fr-FR" dirty="0" err="1" smtClean="0"/>
              <a:t>Télithromycine</a:t>
            </a:r>
            <a:r>
              <a:rPr lang="fr-FR" dirty="0" smtClean="0"/>
              <a:t>: </a:t>
            </a:r>
            <a:r>
              <a:rPr lang="fr-FR" dirty="0" err="1" smtClean="0"/>
              <a:t>Ketek</a:t>
            </a:r>
            <a:endParaRPr lang="fr-FR" dirty="0" smtClean="0"/>
          </a:p>
          <a:p>
            <a:r>
              <a:rPr lang="fr-FR" dirty="0" smtClean="0"/>
              <a:t>Actif sur le pneumocoque, y compris les résistances à la </a:t>
            </a:r>
            <a:r>
              <a:rPr lang="fr-FR" dirty="0" err="1" smtClean="0"/>
              <a:t>péni</a:t>
            </a:r>
            <a:r>
              <a:rPr lang="fr-FR" dirty="0" smtClean="0"/>
              <a:t>  </a:t>
            </a:r>
            <a:endParaRPr lang="fr-FR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err="1" smtClean="0"/>
              <a:t>Lincosamide</a:t>
            </a:r>
            <a:r>
              <a:rPr lang="fr-FR" dirty="0" smtClean="0"/>
              <a:t>: </a:t>
            </a:r>
          </a:p>
          <a:p>
            <a:r>
              <a:rPr lang="fr-FR" dirty="0" smtClean="0"/>
              <a:t>Spectre: comparable à celui des macrolides</a:t>
            </a:r>
          </a:p>
          <a:p>
            <a:r>
              <a:rPr lang="fr-FR" dirty="0" smtClean="0"/>
              <a:t>Produits: </a:t>
            </a:r>
          </a:p>
          <a:p>
            <a:pPr lvl="1"/>
            <a:r>
              <a:rPr lang="fr-FR" dirty="0" err="1" smtClean="0"/>
              <a:t>Lincomycine</a:t>
            </a:r>
            <a:r>
              <a:rPr lang="fr-FR" dirty="0" smtClean="0"/>
              <a:t>: </a:t>
            </a:r>
            <a:r>
              <a:rPr lang="fr-FR" dirty="0" err="1" smtClean="0"/>
              <a:t>lincocine</a:t>
            </a:r>
            <a:r>
              <a:rPr lang="fr-FR" dirty="0" smtClean="0"/>
              <a:t> 1966</a:t>
            </a:r>
          </a:p>
          <a:p>
            <a:pPr lvl="1"/>
            <a:r>
              <a:rPr lang="fr-FR" dirty="0" smtClean="0"/>
              <a:t>Clindamycine 1972</a:t>
            </a:r>
          </a:p>
          <a:p>
            <a:r>
              <a:rPr lang="fr-FR" dirty="0" smtClean="0"/>
              <a:t>Indications: infections </a:t>
            </a:r>
            <a:r>
              <a:rPr lang="fr-FR" dirty="0" err="1" smtClean="0"/>
              <a:t>ostéoarticulaires</a:t>
            </a:r>
            <a:r>
              <a:rPr lang="fr-FR" dirty="0" smtClean="0"/>
              <a:t>, infections de la peau, toxoplasmose cérébrale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b="1" dirty="0" err="1" smtClean="0"/>
              <a:t>Synergistines</a:t>
            </a:r>
            <a:r>
              <a:rPr lang="fr-FR" dirty="0" smtClean="0"/>
              <a:t>:</a:t>
            </a:r>
          </a:p>
          <a:p>
            <a:r>
              <a:rPr lang="fr-FR" dirty="0" smtClean="0"/>
              <a:t>Spectre: bactéries G+ résistantes aux autres antibiotiques, </a:t>
            </a:r>
            <a:r>
              <a:rPr lang="fr-FR" dirty="0" err="1" smtClean="0"/>
              <a:t>antistaph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Produits:</a:t>
            </a:r>
          </a:p>
          <a:p>
            <a:pPr lvl="1"/>
            <a:r>
              <a:rPr lang="fr-FR" dirty="0" err="1" smtClean="0"/>
              <a:t>Virginiamycine</a:t>
            </a:r>
            <a:r>
              <a:rPr lang="fr-FR" dirty="0" smtClean="0"/>
              <a:t>: </a:t>
            </a:r>
            <a:r>
              <a:rPr lang="fr-FR" dirty="0" err="1" smtClean="0"/>
              <a:t>staphylomycine</a:t>
            </a:r>
            <a:endParaRPr lang="fr-FR" dirty="0" smtClean="0"/>
          </a:p>
          <a:p>
            <a:pPr lvl="1"/>
            <a:r>
              <a:rPr lang="fr-FR" dirty="0" err="1" smtClean="0"/>
              <a:t>Pristinamycine</a:t>
            </a:r>
            <a:r>
              <a:rPr lang="fr-FR" dirty="0" smtClean="0"/>
              <a:t>: </a:t>
            </a:r>
            <a:r>
              <a:rPr lang="fr-FR" dirty="0" err="1" smtClean="0"/>
              <a:t>pyostacine</a:t>
            </a:r>
            <a:endParaRPr lang="fr-FR" dirty="0" smtClean="0"/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Indications:  Pneumonie nosocomiale, infections de la peau, infections cliniquement significatives à </a:t>
            </a:r>
            <a:r>
              <a:rPr lang="fr-FR" dirty="0" err="1" smtClean="0"/>
              <a:t>enterococcus</a:t>
            </a:r>
            <a:r>
              <a:rPr lang="fr-FR" dirty="0" smtClean="0"/>
              <a:t> résistant à la </a:t>
            </a:r>
            <a:r>
              <a:rPr lang="fr-FR" dirty="0" err="1" smtClean="0"/>
              <a:t>vancomycine</a:t>
            </a: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err="1" smtClean="0"/>
              <a:t>Phénicolés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Spectre: très large, bacille G+et-, </a:t>
            </a:r>
            <a:r>
              <a:rPr lang="fr-FR" dirty="0" err="1" smtClean="0"/>
              <a:t>cocci</a:t>
            </a:r>
            <a:r>
              <a:rPr lang="fr-FR" dirty="0" smtClean="0"/>
              <a:t> G+et –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Produits: </a:t>
            </a:r>
          </a:p>
          <a:p>
            <a:pPr lvl="1"/>
            <a:r>
              <a:rPr lang="fr-FR" dirty="0" smtClean="0"/>
              <a:t>Chloramphénicol 1950</a:t>
            </a:r>
          </a:p>
          <a:p>
            <a:pPr lvl="1"/>
            <a:r>
              <a:rPr lang="fr-FR" dirty="0" err="1" smtClean="0"/>
              <a:t>Thiamphénicol</a:t>
            </a:r>
            <a:endParaRPr lang="fr-FR" dirty="0" smtClean="0"/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Indications: méningites à méningocoques, fièvre </a:t>
            </a:r>
            <a:r>
              <a:rPr lang="fr-FR" dirty="0" err="1" smtClean="0"/>
              <a:t>typhoide</a:t>
            </a:r>
            <a:r>
              <a:rPr lang="fr-FR" dirty="0" smtClean="0"/>
              <a:t>, abcès du cerveau </a:t>
            </a:r>
            <a:endParaRPr lang="fr-FR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Tétracyclines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FR" dirty="0" smtClean="0"/>
              <a:t>Spectre: large, les résistances sont fréquentes; actifs sur les germes à développement intracellulaire y compris Rickettsie et mycoplasme.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Produits: </a:t>
            </a:r>
          </a:p>
          <a:p>
            <a:pPr lvl="1"/>
            <a:r>
              <a:rPr lang="fr-FR" dirty="0" smtClean="0"/>
              <a:t>1</a:t>
            </a:r>
            <a:r>
              <a:rPr lang="fr-FR" baseline="30000" dirty="0" smtClean="0"/>
              <a:t>ère</a:t>
            </a:r>
            <a:r>
              <a:rPr lang="fr-FR" dirty="0" smtClean="0"/>
              <a:t> génération: tétracycline</a:t>
            </a:r>
          </a:p>
          <a:p>
            <a:pPr lvl="1"/>
            <a:r>
              <a:rPr lang="fr-FR" dirty="0" smtClean="0"/>
              <a:t>2</a:t>
            </a:r>
            <a:r>
              <a:rPr lang="fr-FR" baseline="30000" dirty="0" smtClean="0"/>
              <a:t>ème</a:t>
            </a:r>
            <a:r>
              <a:rPr lang="fr-FR" dirty="0" smtClean="0"/>
              <a:t> génération: </a:t>
            </a:r>
            <a:r>
              <a:rPr lang="fr-FR" dirty="0" err="1" smtClean="0"/>
              <a:t>vibramycine</a:t>
            </a:r>
            <a:r>
              <a:rPr lang="fr-FR" dirty="0" smtClean="0"/>
              <a:t> (diffuse dans le LCR et les articulations)</a:t>
            </a:r>
          </a:p>
          <a:p>
            <a:pPr lvl="1"/>
            <a:r>
              <a:rPr lang="fr-FR" dirty="0" err="1" smtClean="0"/>
              <a:t>Glycylcycline</a:t>
            </a:r>
            <a:r>
              <a:rPr lang="fr-FR" dirty="0" smtClean="0"/>
              <a:t>: </a:t>
            </a:r>
            <a:r>
              <a:rPr lang="fr-FR" dirty="0" err="1" smtClean="0"/>
              <a:t>Tygacil</a:t>
            </a:r>
            <a:r>
              <a:rPr lang="fr-FR" dirty="0" smtClean="0"/>
              <a:t> 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Indications: </a:t>
            </a:r>
          </a:p>
          <a:p>
            <a:pPr lvl="1"/>
            <a:r>
              <a:rPr lang="fr-FR" dirty="0" smtClean="0"/>
              <a:t>IST, conjonctivite, infection respiratoire, brucellose, maladie de </a:t>
            </a:r>
            <a:r>
              <a:rPr lang="fr-FR" dirty="0" err="1" smtClean="0"/>
              <a:t>whipple</a:t>
            </a:r>
            <a:r>
              <a:rPr lang="fr-FR" dirty="0" smtClean="0"/>
              <a:t>, rickettsiose</a:t>
            </a:r>
          </a:p>
          <a:p>
            <a:pPr lvl="1"/>
            <a:r>
              <a:rPr lang="fr-FR" dirty="0" err="1" smtClean="0"/>
              <a:t>Tygacyl</a:t>
            </a:r>
            <a:r>
              <a:rPr lang="fr-FR" dirty="0" smtClean="0"/>
              <a:t>: infections compliquées de la peau et tissus mous, infections digestives, pneumonie</a:t>
            </a:r>
            <a:endParaRPr lang="fr-FR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Acide </a:t>
            </a:r>
            <a:r>
              <a:rPr lang="fr-FR" dirty="0" err="1" smtClean="0"/>
              <a:t>fusidique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Antistaph</a:t>
            </a:r>
            <a:r>
              <a:rPr lang="fr-FR" dirty="0" smtClean="0"/>
              <a:t> uniquement sur le </a:t>
            </a:r>
            <a:r>
              <a:rPr lang="fr-FR" dirty="0" err="1" smtClean="0"/>
              <a:t>staph</a:t>
            </a:r>
            <a:r>
              <a:rPr lang="fr-FR" dirty="0" smtClean="0"/>
              <a:t> </a:t>
            </a:r>
            <a:r>
              <a:rPr lang="fr-FR" dirty="0" err="1" smtClean="0"/>
              <a:t>métiS</a:t>
            </a:r>
            <a:r>
              <a:rPr lang="fr-FR" dirty="0" smtClean="0"/>
              <a:t> et </a:t>
            </a:r>
            <a:r>
              <a:rPr lang="fr-FR" dirty="0" err="1" smtClean="0"/>
              <a:t>métiR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err="1" smtClean="0"/>
              <a:t>Fucidine</a:t>
            </a:r>
            <a:r>
              <a:rPr lang="fr-FR" dirty="0" smtClean="0"/>
              <a:t> 1965</a:t>
            </a:r>
            <a:endParaRPr lang="fr-FR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err="1" smtClean="0"/>
              <a:t>Oxazolidonones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Spectre: bactériostatique, actif sur G+ résistants aux traitements habituels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err="1" smtClean="0"/>
              <a:t>Linézolide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Indication: infections compliquées de la peau et des tissus mous, pneumonies nosocomiales, endocardite, ostéomyélite aigue </a:t>
            </a:r>
            <a:endParaRPr lang="fr-FR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Cible: Blocage de l’ARN polymérase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Spectre: large, </a:t>
            </a:r>
            <a:r>
              <a:rPr lang="fr-FR" dirty="0" err="1" smtClean="0"/>
              <a:t>cocci</a:t>
            </a:r>
            <a:r>
              <a:rPr lang="fr-FR" dirty="0" smtClean="0"/>
              <a:t> G+et-, bacille G+et-, mycobactéries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Produits: </a:t>
            </a:r>
            <a:r>
              <a:rPr lang="fr-FR" dirty="0" err="1" smtClean="0"/>
              <a:t>Rifamycine</a:t>
            </a:r>
            <a:r>
              <a:rPr lang="fr-FR" dirty="0" smtClean="0"/>
              <a:t>, </a:t>
            </a:r>
            <a:r>
              <a:rPr lang="fr-FR" dirty="0" err="1" smtClean="0"/>
              <a:t>Rifocine</a:t>
            </a:r>
            <a:r>
              <a:rPr lang="fr-FR" dirty="0" smtClean="0"/>
              <a:t>, </a:t>
            </a:r>
            <a:r>
              <a:rPr lang="fr-FR" dirty="0" err="1" smtClean="0"/>
              <a:t>Rifadine</a:t>
            </a:r>
            <a:r>
              <a:rPr lang="fr-FR" dirty="0" smtClean="0"/>
              <a:t>, Rifampicine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Indications:</a:t>
            </a:r>
            <a:r>
              <a:rPr lang="fr-FR" dirty="0"/>
              <a:t> </a:t>
            </a:r>
            <a:r>
              <a:rPr lang="fr-FR" dirty="0" smtClean="0"/>
              <a:t>infections graves à </a:t>
            </a:r>
            <a:r>
              <a:rPr lang="fr-FR" dirty="0" err="1" smtClean="0"/>
              <a:t>staph</a:t>
            </a:r>
            <a:r>
              <a:rPr lang="fr-FR" dirty="0" smtClean="0"/>
              <a:t>, brucellose, </a:t>
            </a:r>
            <a:r>
              <a:rPr lang="fr-FR" dirty="0" err="1" smtClean="0"/>
              <a:t>lépre</a:t>
            </a:r>
            <a:r>
              <a:rPr lang="fr-FR" dirty="0" smtClean="0"/>
              <a:t>, tuberculose 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Cible: ADN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Quinolones</a:t>
            </a:r>
          </a:p>
          <a:p>
            <a:r>
              <a:rPr lang="fr-FR" dirty="0" err="1" smtClean="0"/>
              <a:t>Fluoroquinolones</a:t>
            </a:r>
            <a:r>
              <a:rPr lang="fr-FR" dirty="0" smtClean="0"/>
              <a:t> </a:t>
            </a:r>
          </a:p>
          <a:p>
            <a:r>
              <a:rPr lang="fr-FR" dirty="0" smtClean="0"/>
              <a:t>Produits nitrés</a:t>
            </a:r>
            <a:endParaRPr lang="fr-FR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Quinolones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Spectre: limité aux bactéries G-, à l’exception du </a:t>
            </a:r>
            <a:r>
              <a:rPr lang="fr-FR" dirty="0" err="1" smtClean="0"/>
              <a:t>pseudomonas</a:t>
            </a:r>
            <a:r>
              <a:rPr lang="fr-FR" dirty="0" smtClean="0"/>
              <a:t> </a:t>
            </a:r>
            <a:r>
              <a:rPr lang="fr-FR" dirty="0" err="1" smtClean="0"/>
              <a:t>aeruginosa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Produits </a:t>
            </a:r>
          </a:p>
          <a:p>
            <a:pPr lvl="1"/>
            <a:r>
              <a:rPr lang="fr-FR" dirty="0" smtClean="0"/>
              <a:t>Acide </a:t>
            </a:r>
            <a:r>
              <a:rPr lang="fr-FR" dirty="0" err="1" smtClean="0"/>
              <a:t>nalidixique</a:t>
            </a:r>
            <a:r>
              <a:rPr lang="fr-FR" dirty="0" smtClean="0"/>
              <a:t>: </a:t>
            </a:r>
            <a:r>
              <a:rPr lang="fr-FR" dirty="0" err="1" smtClean="0"/>
              <a:t>négram</a:t>
            </a:r>
            <a:endParaRPr lang="fr-FR" dirty="0" smtClean="0"/>
          </a:p>
          <a:p>
            <a:pPr lvl="1"/>
            <a:r>
              <a:rPr lang="fr-FR" dirty="0" smtClean="0"/>
              <a:t>Acide </a:t>
            </a:r>
            <a:r>
              <a:rPr lang="fr-FR" dirty="0" err="1" smtClean="0"/>
              <a:t>pipémidique</a:t>
            </a:r>
            <a:r>
              <a:rPr lang="fr-FR" dirty="0" smtClean="0"/>
              <a:t>: </a:t>
            </a:r>
            <a:r>
              <a:rPr lang="fr-FR" dirty="0" err="1" smtClean="0"/>
              <a:t>pipram</a:t>
            </a:r>
            <a:r>
              <a:rPr lang="fr-FR" dirty="0" smtClean="0"/>
              <a:t> 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Indication: infection urinaire</a:t>
            </a:r>
            <a:endParaRPr lang="fr-FR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Fluoroquinolones</a:t>
            </a:r>
            <a:r>
              <a:rPr lang="fr-FR" dirty="0" smtClean="0"/>
              <a:t> 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r-FR" dirty="0" smtClean="0"/>
              <a:t>Spectre: élargi aux </a:t>
            </a:r>
            <a:r>
              <a:rPr lang="fr-FR" dirty="0" err="1" smtClean="0"/>
              <a:t>pseudomonas</a:t>
            </a:r>
            <a:r>
              <a:rPr lang="fr-FR" dirty="0" smtClean="0"/>
              <a:t> et aux bactéries G+, notamment les </a:t>
            </a:r>
            <a:r>
              <a:rPr lang="fr-FR" dirty="0" err="1" smtClean="0"/>
              <a:t>staph</a:t>
            </a:r>
            <a:r>
              <a:rPr lang="fr-FR" dirty="0" smtClean="0"/>
              <a:t>. Sélectionnent des mutants résistants et il est recommandé d’utiliser une association pour prévenir l’émergence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Associations: aminosides, </a:t>
            </a:r>
            <a:r>
              <a:rPr lang="fr-FR" dirty="0" err="1" smtClean="0"/>
              <a:t>bétalactamines</a:t>
            </a:r>
            <a:r>
              <a:rPr lang="fr-FR" dirty="0" smtClean="0"/>
              <a:t>, </a:t>
            </a:r>
            <a:r>
              <a:rPr lang="fr-FR" dirty="0" err="1" smtClean="0"/>
              <a:t>fosfomycine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Indications:  Infections respiratoires (pneumopathies communautaires), MST, infection </a:t>
            </a:r>
            <a:r>
              <a:rPr lang="fr-FR" dirty="0" err="1" smtClean="0"/>
              <a:t>ostéoarticulaire</a:t>
            </a:r>
            <a:r>
              <a:rPr lang="fr-FR" dirty="0" smtClean="0"/>
              <a:t>, sinusite, infections digestives</a:t>
            </a:r>
            <a:endParaRPr lang="fr-FR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Produits nitrés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b="1" dirty="0" err="1" smtClean="0"/>
              <a:t>Oxyquinoleines</a:t>
            </a:r>
            <a:r>
              <a:rPr lang="fr-FR" b="1" dirty="0" smtClean="0"/>
              <a:t>: </a:t>
            </a:r>
          </a:p>
          <a:p>
            <a:pPr>
              <a:buNone/>
            </a:pPr>
            <a:r>
              <a:rPr lang="fr-FR" dirty="0" smtClean="0"/>
              <a:t>	Spectre large dans le traitement des infections urinaires et intestinales. </a:t>
            </a:r>
            <a:r>
              <a:rPr lang="fr-FR" dirty="0" err="1" smtClean="0"/>
              <a:t>Exp</a:t>
            </a:r>
            <a:r>
              <a:rPr lang="fr-FR" dirty="0" smtClean="0"/>
              <a:t>: </a:t>
            </a:r>
            <a:r>
              <a:rPr lang="fr-FR" dirty="0" err="1" smtClean="0"/>
              <a:t>Nibiol</a:t>
            </a:r>
            <a:r>
              <a:rPr lang="fr-FR" dirty="0" smtClean="0"/>
              <a:t> (</a:t>
            </a:r>
            <a:r>
              <a:rPr lang="fr-FR" dirty="0" err="1" smtClean="0"/>
              <a:t>Nitroxoline</a:t>
            </a:r>
            <a:r>
              <a:rPr lang="fr-FR" dirty="0" smtClean="0"/>
              <a:t>)</a:t>
            </a:r>
          </a:p>
          <a:p>
            <a:pPr>
              <a:buNone/>
            </a:pPr>
            <a:endParaRPr lang="fr-FR" dirty="0" smtClean="0"/>
          </a:p>
          <a:p>
            <a:r>
              <a:rPr lang="fr-FR" b="1" dirty="0" err="1" smtClean="0"/>
              <a:t>Nitrofuranes</a:t>
            </a:r>
            <a:r>
              <a:rPr lang="fr-FR" b="1" dirty="0" smtClean="0"/>
              <a:t>: </a:t>
            </a:r>
          </a:p>
          <a:p>
            <a:pPr>
              <a:buNone/>
            </a:pPr>
            <a:r>
              <a:rPr lang="fr-FR" dirty="0" smtClean="0"/>
              <a:t>	Spectre large dans les infections intestinales </a:t>
            </a:r>
            <a:r>
              <a:rPr lang="fr-FR" dirty="0" err="1" smtClean="0"/>
              <a:t>Exp</a:t>
            </a:r>
            <a:r>
              <a:rPr lang="fr-FR" dirty="0" smtClean="0"/>
              <a:t>: </a:t>
            </a:r>
            <a:r>
              <a:rPr lang="fr-FR" dirty="0" err="1" smtClean="0"/>
              <a:t>Ercéfuryl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b="1" dirty="0" smtClean="0"/>
              <a:t>5.</a:t>
            </a:r>
            <a:r>
              <a:rPr lang="fr-FR" b="1" dirty="0" err="1" smtClean="0"/>
              <a:t>Nitro</a:t>
            </a:r>
            <a:r>
              <a:rPr lang="fr-FR" b="1" dirty="0" smtClean="0"/>
              <a:t>-</a:t>
            </a:r>
            <a:r>
              <a:rPr lang="fr-FR" b="1" dirty="0" err="1" smtClean="0"/>
              <a:t>imidazolés</a:t>
            </a:r>
            <a:r>
              <a:rPr lang="fr-FR" b="1" dirty="0" smtClean="0"/>
              <a:t>:</a:t>
            </a:r>
          </a:p>
          <a:p>
            <a:pPr lvl="1"/>
            <a:r>
              <a:rPr lang="fr-FR" dirty="0" smtClean="0"/>
              <a:t>Spectre limité aux bactéries </a:t>
            </a:r>
            <a:r>
              <a:rPr lang="fr-FR" dirty="0" err="1" smtClean="0"/>
              <a:t>anérobies</a:t>
            </a:r>
            <a:r>
              <a:rPr lang="fr-FR" dirty="0" smtClean="0"/>
              <a:t>, bacilles G+et-, agissent sur </a:t>
            </a:r>
            <a:r>
              <a:rPr lang="fr-FR" dirty="0" err="1" smtClean="0"/>
              <a:t>Gardenellavaginalis</a:t>
            </a:r>
            <a:r>
              <a:rPr lang="fr-FR" dirty="0" smtClean="0"/>
              <a:t>, </a:t>
            </a:r>
            <a:r>
              <a:rPr lang="fr-FR" dirty="0" err="1" smtClean="0"/>
              <a:t>hélicobacter</a:t>
            </a:r>
            <a:r>
              <a:rPr lang="fr-FR" dirty="0" smtClean="0"/>
              <a:t> </a:t>
            </a:r>
            <a:r>
              <a:rPr lang="fr-FR" dirty="0" err="1" smtClean="0"/>
              <a:t>pylori</a:t>
            </a:r>
            <a:r>
              <a:rPr lang="fr-FR" dirty="0" smtClean="0"/>
              <a:t>. </a:t>
            </a:r>
            <a:r>
              <a:rPr lang="fr-FR" dirty="0" err="1" smtClean="0"/>
              <a:t>Exp</a:t>
            </a:r>
            <a:r>
              <a:rPr lang="fr-FR" dirty="0" smtClean="0"/>
              <a:t>: </a:t>
            </a:r>
            <a:r>
              <a:rPr lang="fr-FR" dirty="0" err="1" smtClean="0"/>
              <a:t>Métronidazole</a:t>
            </a:r>
            <a:r>
              <a:rPr lang="fr-FR" dirty="0" smtClean="0"/>
              <a:t> (</a:t>
            </a:r>
            <a:r>
              <a:rPr lang="fr-FR" dirty="0" err="1" smtClean="0"/>
              <a:t>Flagyl</a:t>
            </a:r>
            <a:r>
              <a:rPr lang="fr-FR" dirty="0" smtClean="0"/>
              <a:t>)</a:t>
            </a:r>
          </a:p>
          <a:p>
            <a:pPr lvl="1"/>
            <a:r>
              <a:rPr lang="fr-FR" dirty="0" smtClean="0"/>
              <a:t>Indications: abcès du cerveau, méningite à aérobie, endocardite, colite et infection gynécologique 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Cible: Synthèse de l’acide folique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b="1" dirty="0" smtClean="0"/>
              <a:t>Sulfamides </a:t>
            </a:r>
          </a:p>
          <a:p>
            <a:pPr>
              <a:buNone/>
            </a:pPr>
            <a:r>
              <a:rPr lang="fr-FR" dirty="0" smtClean="0"/>
              <a:t>Spectre large, résistance fréquente</a:t>
            </a:r>
          </a:p>
          <a:p>
            <a:pPr>
              <a:buNone/>
            </a:pPr>
            <a:r>
              <a:rPr lang="fr-FR" dirty="0" smtClean="0"/>
              <a:t>Produits: </a:t>
            </a:r>
          </a:p>
          <a:p>
            <a:pPr lvl="1"/>
            <a:r>
              <a:rPr lang="fr-FR" dirty="0" smtClean="0"/>
              <a:t>Sulfadiazine 1945</a:t>
            </a:r>
          </a:p>
          <a:p>
            <a:pPr lvl="1"/>
            <a:r>
              <a:rPr lang="fr-FR" dirty="0" err="1" smtClean="0"/>
              <a:t>Sulfaméthisol</a:t>
            </a:r>
            <a:r>
              <a:rPr lang="fr-FR" dirty="0" smtClean="0"/>
              <a:t> 1949</a:t>
            </a:r>
          </a:p>
          <a:p>
            <a:r>
              <a:rPr lang="fr-FR" b="1" dirty="0" err="1" smtClean="0"/>
              <a:t>Triméthoprime</a:t>
            </a:r>
            <a:endParaRPr lang="fr-FR" b="1" dirty="0" smtClean="0"/>
          </a:p>
          <a:p>
            <a:pPr>
              <a:buNone/>
            </a:pPr>
            <a:r>
              <a:rPr lang="fr-FR" dirty="0" smtClean="0"/>
              <a:t>	Spectre large, résistance moins fréquentes. Utilisé seul ou associé à un sulfamide.</a:t>
            </a:r>
          </a:p>
          <a:p>
            <a:pPr>
              <a:buNone/>
            </a:pPr>
            <a:endParaRPr lang="fr-FR" dirty="0" smtClean="0"/>
          </a:p>
          <a:p>
            <a:r>
              <a:rPr lang="fr-FR" b="1" dirty="0" smtClean="0"/>
              <a:t>Indications:</a:t>
            </a:r>
          </a:p>
          <a:p>
            <a:pPr>
              <a:buNone/>
            </a:pPr>
            <a:r>
              <a:rPr lang="fr-FR" dirty="0" smtClean="0"/>
              <a:t>	Infection urinaire, pneumocystose et infection digestive</a:t>
            </a:r>
            <a:endParaRPr lang="fr-FR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Règles de prescription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Indications</a:t>
            </a:r>
          </a:p>
          <a:p>
            <a:r>
              <a:rPr lang="fr-FR" dirty="0" smtClean="0"/>
              <a:t>Précautions à prendre </a:t>
            </a:r>
          </a:p>
          <a:p>
            <a:r>
              <a:rPr lang="fr-FR" dirty="0" smtClean="0"/>
              <a:t>La conduite pratique du traitement</a:t>
            </a:r>
          </a:p>
          <a:p>
            <a:r>
              <a:rPr lang="fr-FR" dirty="0" smtClean="0"/>
              <a:t>Surveillance </a:t>
            </a:r>
            <a:endParaRPr lang="fr-FR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Indications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Antibiothérapie probabiliste</a:t>
            </a:r>
          </a:p>
          <a:p>
            <a:r>
              <a:rPr lang="fr-FR" dirty="0" smtClean="0"/>
              <a:t>Association des antibiotiques</a:t>
            </a:r>
          </a:p>
          <a:p>
            <a:r>
              <a:rPr lang="fr-FR" dirty="0" err="1" smtClean="0"/>
              <a:t>Antibioprophylaxie</a:t>
            </a:r>
            <a:endParaRPr lang="fr-FR" dirty="0" smtClean="0"/>
          </a:p>
          <a:p>
            <a:r>
              <a:rPr lang="fr-FR" dirty="0" smtClean="0"/>
              <a:t>Antibiothérapie locale</a:t>
            </a: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Antibiothérapie probabiliste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/>
              <a:t>90 % des prescriptions(prescrire sans documentation bactériologique) </a:t>
            </a:r>
            <a:endParaRPr lang="fr-FR" dirty="0"/>
          </a:p>
        </p:txBody>
      </p:sp>
      <p:sp>
        <p:nvSpPr>
          <p:cNvPr id="4" name="Flèche vers le bas 3"/>
          <p:cNvSpPr/>
          <p:nvPr/>
        </p:nvSpPr>
        <p:spPr>
          <a:xfrm>
            <a:off x="1357290" y="2643182"/>
            <a:ext cx="45719" cy="12858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85720" y="3960690"/>
            <a:ext cx="3034870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/>
              <a:t>Connaitre les bactéries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Évaluer le terrain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Hospitalisation ou non (degré</a:t>
            </a:r>
          </a:p>
          <a:p>
            <a:r>
              <a:rPr lang="fr-FR" dirty="0" smtClean="0"/>
              <a:t>de l’urgence)</a:t>
            </a:r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Pratiquer les tests simples </a:t>
            </a:r>
          </a:p>
          <a:p>
            <a:r>
              <a:rPr lang="fr-FR" dirty="0" smtClean="0"/>
              <a:t>(</a:t>
            </a:r>
            <a:r>
              <a:rPr lang="fr-FR" dirty="0" err="1" smtClean="0"/>
              <a:t>bililabstix</a:t>
            </a:r>
            <a:r>
              <a:rPr lang="fr-FR" dirty="0" smtClean="0"/>
              <a:t>, ………</a:t>
            </a:r>
            <a:endParaRPr lang="fr-FR" dirty="0"/>
          </a:p>
        </p:txBody>
      </p:sp>
      <p:sp>
        <p:nvSpPr>
          <p:cNvPr id="7" name="Flèche droite 6"/>
          <p:cNvSpPr/>
          <p:nvPr/>
        </p:nvSpPr>
        <p:spPr>
          <a:xfrm>
            <a:off x="3357554" y="4740603"/>
            <a:ext cx="100013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4429124" y="4166250"/>
            <a:ext cx="4500594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/>
              <a:t>Recours au temps: temporiser 72h pour faire la ≠ entre infection virale et bactérienne</a:t>
            </a:r>
          </a:p>
          <a:p>
            <a:endParaRPr lang="fr-FR" dirty="0" smtClean="0"/>
          </a:p>
          <a:p>
            <a:pPr>
              <a:buFont typeface="Arial" pitchFamily="34" charset="0"/>
              <a:buChar char="•"/>
            </a:pPr>
            <a:r>
              <a:rPr lang="fr-FR" dirty="0" smtClean="0"/>
              <a:t>Recours à la documentation bactériologique: est parfois indispensable  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928794" y="3273982"/>
            <a:ext cx="251767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/>
              <a:t>Avant toute prescription </a:t>
            </a:r>
            <a:endParaRPr lang="fr-FR" dirty="0"/>
          </a:p>
        </p:txBody>
      </p:sp>
      <p:sp>
        <p:nvSpPr>
          <p:cNvPr id="13" name="Flèche gauche 12"/>
          <p:cNvSpPr/>
          <p:nvPr/>
        </p:nvSpPr>
        <p:spPr>
          <a:xfrm>
            <a:off x="1428728" y="3454719"/>
            <a:ext cx="500066" cy="457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ORL: angine+++</a:t>
            </a:r>
          </a:p>
          <a:p>
            <a:r>
              <a:rPr lang="fr-FR" dirty="0" smtClean="0"/>
              <a:t>Infections respiratoires basse: pneumopathie</a:t>
            </a:r>
          </a:p>
          <a:p>
            <a:r>
              <a:rPr lang="fr-FR" dirty="0" smtClean="0"/>
              <a:t>Infections cutanées: érysipèle</a:t>
            </a:r>
          </a:p>
          <a:p>
            <a:r>
              <a:rPr lang="fr-FR" dirty="0" smtClean="0"/>
              <a:t>Infection gynécologiques et ST: +++</a:t>
            </a:r>
          </a:p>
          <a:p>
            <a:r>
              <a:rPr lang="fr-FR" dirty="0" smtClean="0"/>
              <a:t>Infections digestives: +++</a:t>
            </a:r>
          </a:p>
          <a:p>
            <a:r>
              <a:rPr lang="fr-FR" dirty="0" smtClean="0"/>
              <a:t>Infections urinaires: +++</a:t>
            </a:r>
          </a:p>
          <a:p>
            <a:r>
              <a:rPr lang="fr-FR" dirty="0" smtClean="0"/>
              <a:t>Endocardites: +++</a:t>
            </a:r>
          </a:p>
          <a:p>
            <a:r>
              <a:rPr lang="fr-FR" dirty="0" smtClean="0"/>
              <a:t>Méningites: </a:t>
            </a:r>
          </a:p>
          <a:p>
            <a:r>
              <a:rPr lang="fr-FR" dirty="0" smtClean="0"/>
              <a:t>Immunodéprimés:</a:t>
            </a:r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Antibiothérapie probabiliste</a:t>
            </a:r>
            <a:br>
              <a:rPr lang="fr-FR" dirty="0" smtClean="0"/>
            </a:br>
            <a:endParaRPr lang="fr-FR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ORL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Angine: apanage de l’enfant, souvent virale. </a:t>
            </a:r>
          </a:p>
          <a:p>
            <a:pPr lvl="1"/>
            <a:r>
              <a:rPr lang="fr-FR" dirty="0" smtClean="0"/>
              <a:t>ATB: systématique dans les situations critiques (RAA, Scarlatine, GNA)</a:t>
            </a:r>
          </a:p>
          <a:p>
            <a:pPr lvl="1"/>
            <a:r>
              <a:rPr lang="fr-FR" dirty="0" smtClean="0"/>
              <a:t>Schéma de courte durée: </a:t>
            </a:r>
            <a:r>
              <a:rPr lang="fr-FR" dirty="0" err="1" smtClean="0"/>
              <a:t>amoxil</a:t>
            </a:r>
            <a:r>
              <a:rPr lang="fr-FR" dirty="0" smtClean="0"/>
              <a:t> 6J, céphalosporine 4J, </a:t>
            </a:r>
            <a:r>
              <a:rPr lang="fr-FR" dirty="0" err="1" smtClean="0"/>
              <a:t>clarithromycine</a:t>
            </a:r>
            <a:r>
              <a:rPr lang="fr-FR" dirty="0" smtClean="0"/>
              <a:t> 5J…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Sinusite: cibler le pneumocoque , </a:t>
            </a:r>
            <a:r>
              <a:rPr lang="fr-FR" dirty="0" err="1" smtClean="0"/>
              <a:t>augmentin</a:t>
            </a:r>
            <a:r>
              <a:rPr lang="fr-FR" dirty="0" smtClean="0"/>
              <a:t>, </a:t>
            </a:r>
            <a:r>
              <a:rPr lang="fr-FR" dirty="0" err="1" smtClean="0"/>
              <a:t>pyostacine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Otite moyenne aigue: </a:t>
            </a:r>
            <a:r>
              <a:rPr lang="fr-FR" dirty="0" err="1" smtClean="0"/>
              <a:t>augmentin</a:t>
            </a:r>
            <a:r>
              <a:rPr lang="fr-FR" dirty="0" smtClean="0"/>
              <a:t>, </a:t>
            </a:r>
            <a:r>
              <a:rPr lang="fr-FR" dirty="0" err="1" smtClean="0"/>
              <a:t>pyostacine</a:t>
            </a:r>
            <a:r>
              <a:rPr lang="fr-FR" dirty="0" smtClean="0"/>
              <a:t>, </a:t>
            </a:r>
          </a:p>
          <a:p>
            <a:pPr>
              <a:buNone/>
            </a:pPr>
            <a:r>
              <a:rPr lang="fr-FR" dirty="0" smtClean="0"/>
              <a:t> 	céphalosporine </a:t>
            </a:r>
            <a:endParaRPr lang="fr-FR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Infections respiratoires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Bronchite aigue: virale, pas d’ATB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BPCO: </a:t>
            </a:r>
            <a:r>
              <a:rPr lang="fr-FR" dirty="0" err="1" smtClean="0"/>
              <a:t>augmentin</a:t>
            </a:r>
            <a:r>
              <a:rPr lang="fr-FR" dirty="0" smtClean="0"/>
              <a:t>, céphalosporine, </a:t>
            </a:r>
            <a:r>
              <a:rPr lang="fr-FR" dirty="0" err="1" smtClean="0"/>
              <a:t>pyostacine</a:t>
            </a:r>
            <a:r>
              <a:rPr lang="fr-FR" dirty="0" smtClean="0"/>
              <a:t>, </a:t>
            </a:r>
            <a:r>
              <a:rPr lang="fr-FR" dirty="0" err="1" smtClean="0"/>
              <a:t>télithromycine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Pneumopathie communautaire: cible pneumocoque; </a:t>
            </a:r>
            <a:r>
              <a:rPr lang="fr-FR" dirty="0" err="1" smtClean="0"/>
              <a:t>amoxicilline</a:t>
            </a:r>
            <a:r>
              <a:rPr lang="fr-FR" dirty="0" smtClean="0"/>
              <a:t>, céphalosporine, macrolide. </a:t>
            </a:r>
          </a:p>
          <a:p>
            <a:pPr>
              <a:buNone/>
            </a:pPr>
            <a:r>
              <a:rPr lang="fr-FR" dirty="0" smtClean="0"/>
              <a:t>	En cas d’allergie aux </a:t>
            </a:r>
            <a:r>
              <a:rPr lang="fr-FR" dirty="0" err="1" smtClean="0"/>
              <a:t>bétalactamines</a:t>
            </a:r>
            <a:r>
              <a:rPr lang="fr-FR" dirty="0" smtClean="0"/>
              <a:t>:  </a:t>
            </a:r>
            <a:r>
              <a:rPr lang="fr-FR" dirty="0" err="1" smtClean="0"/>
              <a:t>glycopeptide</a:t>
            </a:r>
            <a:r>
              <a:rPr lang="fr-FR" dirty="0" smtClean="0"/>
              <a:t>+</a:t>
            </a:r>
            <a:r>
              <a:rPr lang="fr-FR" dirty="0" err="1" smtClean="0"/>
              <a:t>fluoroquinolone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Infections cutanées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dirty="0" smtClean="0"/>
              <a:t>Plaie: traitement local, pas d’ATB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Erysipèle: cible streptocoque; </a:t>
            </a:r>
            <a:r>
              <a:rPr lang="fr-FR" dirty="0" err="1" smtClean="0"/>
              <a:t>amoxicilline</a:t>
            </a:r>
            <a:r>
              <a:rPr lang="fr-FR" dirty="0" smtClean="0"/>
              <a:t>, </a:t>
            </a:r>
            <a:r>
              <a:rPr lang="fr-FR" dirty="0" err="1" smtClean="0"/>
              <a:t>péni</a:t>
            </a:r>
            <a:r>
              <a:rPr lang="fr-FR" dirty="0" smtClean="0"/>
              <a:t> G, </a:t>
            </a:r>
            <a:r>
              <a:rPr lang="fr-FR" dirty="0" err="1" smtClean="0"/>
              <a:t>pyostacine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Furoncle: pas d’ATB sauf si fièvre ou panaris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Impétigo, surinfection dermatose: cible le </a:t>
            </a:r>
            <a:r>
              <a:rPr lang="fr-FR" dirty="0" err="1" smtClean="0"/>
              <a:t>staph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Infections gynécologiques et ST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Salpingite aigue: cible </a:t>
            </a:r>
            <a:r>
              <a:rPr lang="fr-FR" dirty="0" err="1" smtClean="0"/>
              <a:t>clamydia</a:t>
            </a:r>
            <a:r>
              <a:rPr lang="fr-FR" dirty="0" smtClean="0"/>
              <a:t>, gonocoque, BGN, anaérobie (diagnostic est clinique, l’ATB est urgente) </a:t>
            </a:r>
          </a:p>
          <a:p>
            <a:pPr>
              <a:buNone/>
            </a:pPr>
            <a:r>
              <a:rPr lang="fr-FR" dirty="0" smtClean="0"/>
              <a:t>	Tétracycline +</a:t>
            </a:r>
            <a:r>
              <a:rPr lang="fr-FR" dirty="0" err="1" smtClean="0"/>
              <a:t>fluoroquinolone</a:t>
            </a:r>
            <a:r>
              <a:rPr lang="fr-FR" dirty="0" smtClean="0"/>
              <a:t>; </a:t>
            </a:r>
            <a:r>
              <a:rPr lang="fr-FR" dirty="0" err="1" smtClean="0"/>
              <a:t>augmentin</a:t>
            </a:r>
            <a:r>
              <a:rPr lang="fr-FR" dirty="0" smtClean="0"/>
              <a:t> si suspicion BGN et </a:t>
            </a:r>
            <a:r>
              <a:rPr lang="fr-FR" dirty="0" err="1" smtClean="0"/>
              <a:t>flagyl</a:t>
            </a:r>
            <a:r>
              <a:rPr lang="fr-FR" dirty="0" smtClean="0"/>
              <a:t> en ovule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Urétrite: céphalosporine+</a:t>
            </a:r>
            <a:r>
              <a:rPr lang="fr-FR" dirty="0" err="1" smtClean="0"/>
              <a:t>azithromycine</a:t>
            </a:r>
            <a:r>
              <a:rPr lang="fr-FR" dirty="0" smtClean="0"/>
              <a:t> 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Infections digestives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Appendicite, cholécystite, péritonite, infection du liquide d’ascite,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ATB: couvre les BGN, anaérobie</a:t>
            </a:r>
          </a:p>
          <a:p>
            <a:pPr lvl="1"/>
            <a:r>
              <a:rPr lang="fr-FR" dirty="0" smtClean="0"/>
              <a:t>Céphalosporine +Aminoside</a:t>
            </a:r>
          </a:p>
          <a:p>
            <a:pPr lvl="1"/>
            <a:r>
              <a:rPr lang="fr-FR" dirty="0" err="1" smtClean="0"/>
              <a:t>Fluoroquinolone</a:t>
            </a:r>
            <a:r>
              <a:rPr lang="fr-FR" dirty="0" smtClean="0"/>
              <a:t>+ </a:t>
            </a:r>
            <a:r>
              <a:rPr lang="fr-FR" dirty="0" err="1" smtClean="0"/>
              <a:t>augmentin</a:t>
            </a:r>
            <a:r>
              <a:rPr lang="fr-FR" dirty="0" smtClean="0"/>
              <a:t>+ </a:t>
            </a:r>
            <a:r>
              <a:rPr lang="fr-FR" dirty="0" err="1" smtClean="0"/>
              <a:t>flagyl</a:t>
            </a:r>
            <a:r>
              <a:rPr lang="fr-FR" dirty="0" smtClean="0"/>
              <a:t> 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Infections urinaires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dirty="0" smtClean="0"/>
              <a:t>Après ECBU</a:t>
            </a:r>
          </a:p>
          <a:p>
            <a:r>
              <a:rPr lang="fr-FR" dirty="0" smtClean="0"/>
              <a:t>Germe: </a:t>
            </a:r>
            <a:r>
              <a:rPr lang="fr-FR" dirty="0" err="1" smtClean="0"/>
              <a:t>E.Coli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Cystite aigue: quinolones, </a:t>
            </a:r>
            <a:r>
              <a:rPr lang="fr-FR" dirty="0" err="1" smtClean="0"/>
              <a:t>fosfomycine</a:t>
            </a:r>
            <a:r>
              <a:rPr lang="fr-FR" dirty="0" smtClean="0"/>
              <a:t> (cure courte)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Infection urinaire communautaire: </a:t>
            </a:r>
            <a:r>
              <a:rPr lang="fr-FR" dirty="0" err="1" smtClean="0"/>
              <a:t>céfotaxime</a:t>
            </a:r>
            <a:r>
              <a:rPr lang="fr-FR" dirty="0" smtClean="0"/>
              <a:t>, </a:t>
            </a:r>
            <a:r>
              <a:rPr lang="fr-FR" dirty="0" err="1" smtClean="0"/>
              <a:t>fluoroquinolone</a:t>
            </a:r>
            <a:r>
              <a:rPr lang="fr-FR" dirty="0" smtClean="0"/>
              <a:t>+aminoside en cas d’allergie aux </a:t>
            </a:r>
            <a:r>
              <a:rPr lang="fr-FR" dirty="0" err="1" smtClean="0"/>
              <a:t>bétalactamines</a:t>
            </a:r>
            <a:r>
              <a:rPr lang="fr-FR" dirty="0" smtClean="0"/>
              <a:t>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PNA: </a:t>
            </a:r>
          </a:p>
          <a:p>
            <a:pPr lvl="1"/>
            <a:r>
              <a:rPr lang="fr-FR" dirty="0" smtClean="0"/>
              <a:t>Simple: </a:t>
            </a:r>
            <a:r>
              <a:rPr lang="fr-FR" dirty="0" err="1" smtClean="0"/>
              <a:t>amoxicilline</a:t>
            </a:r>
            <a:r>
              <a:rPr lang="fr-FR" dirty="0" smtClean="0"/>
              <a:t>, </a:t>
            </a:r>
            <a:r>
              <a:rPr lang="fr-FR" dirty="0" err="1" smtClean="0"/>
              <a:t>augmentin</a:t>
            </a:r>
            <a:r>
              <a:rPr lang="fr-FR" dirty="0" smtClean="0"/>
              <a:t>, </a:t>
            </a:r>
            <a:r>
              <a:rPr lang="fr-FR" dirty="0" err="1" smtClean="0"/>
              <a:t>fluoroquinolone</a:t>
            </a:r>
            <a:endParaRPr lang="fr-FR" dirty="0" smtClean="0"/>
          </a:p>
          <a:p>
            <a:pPr lvl="1"/>
            <a:r>
              <a:rPr lang="fr-FR" dirty="0" smtClean="0"/>
              <a:t>Compliquée: associé un aminoside</a:t>
            </a:r>
            <a:endParaRPr lang="fr-FR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Endocardite /choc septique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Urgence thérapeutique: ATB après plusieurs série d’hémoculture (au minimum 3)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err="1" smtClean="0"/>
              <a:t>Bétalactamine</a:t>
            </a:r>
            <a:r>
              <a:rPr lang="fr-FR" dirty="0" smtClean="0"/>
              <a:t>+ aminoside</a:t>
            </a:r>
          </a:p>
          <a:p>
            <a:pPr lvl="1"/>
            <a:r>
              <a:rPr lang="fr-FR" dirty="0" err="1" smtClean="0"/>
              <a:t>Augmentin</a:t>
            </a:r>
            <a:r>
              <a:rPr lang="fr-FR" dirty="0" smtClean="0"/>
              <a:t>+</a:t>
            </a:r>
            <a:r>
              <a:rPr lang="fr-FR" dirty="0" err="1" smtClean="0"/>
              <a:t>genta</a:t>
            </a:r>
            <a:endParaRPr lang="fr-FR" dirty="0" smtClean="0"/>
          </a:p>
          <a:p>
            <a:pPr lvl="1"/>
            <a:r>
              <a:rPr lang="fr-FR" dirty="0" err="1" smtClean="0"/>
              <a:t>Vancomycine</a:t>
            </a:r>
            <a:r>
              <a:rPr lang="fr-FR" dirty="0" smtClean="0"/>
              <a:t>+gentamycine</a:t>
            </a:r>
          </a:p>
          <a:p>
            <a:pPr lvl="1"/>
            <a:r>
              <a:rPr lang="fr-FR" dirty="0" err="1" smtClean="0"/>
              <a:t>Vancomycine</a:t>
            </a:r>
            <a:r>
              <a:rPr lang="fr-FR" dirty="0" smtClean="0"/>
              <a:t>+ rifampicine+gentamycine </a:t>
            </a:r>
            <a:endParaRPr lang="fr-FR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Méningites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Étude du LCR d’abord pour éliminer une étiologie virale sauf purpura </a:t>
            </a:r>
            <a:r>
              <a:rPr lang="fr-FR" dirty="0" err="1" smtClean="0"/>
              <a:t>fulminans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Céphalosporine 3</a:t>
            </a:r>
            <a:r>
              <a:rPr lang="fr-FR" baseline="30000" dirty="0" smtClean="0"/>
              <a:t>ème</a:t>
            </a:r>
            <a:r>
              <a:rPr lang="fr-FR" dirty="0" smtClean="0"/>
              <a:t> génération: </a:t>
            </a:r>
            <a:r>
              <a:rPr lang="fr-FR" dirty="0" err="1" smtClean="0"/>
              <a:t>céfotaxime</a:t>
            </a:r>
            <a:r>
              <a:rPr lang="fr-FR" dirty="0" smtClean="0"/>
              <a:t>; à adapter en fonction de l’antibiogramme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Si complication: céphalosporine 3</a:t>
            </a:r>
            <a:r>
              <a:rPr lang="fr-FR" baseline="30000" dirty="0" smtClean="0"/>
              <a:t>ème</a:t>
            </a:r>
            <a:r>
              <a:rPr lang="fr-FR" dirty="0" smtClean="0"/>
              <a:t> génération+ </a:t>
            </a:r>
            <a:r>
              <a:rPr lang="fr-FR" dirty="0" err="1" smtClean="0"/>
              <a:t>vancomycine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Immunodéprimés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Toute fièvre est considérée comme infection nosocomiale même après la sortie de l’hôpital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 </a:t>
            </a:r>
            <a:r>
              <a:rPr lang="fr-FR" dirty="0" err="1" smtClean="0"/>
              <a:t>augmentin</a:t>
            </a:r>
            <a:r>
              <a:rPr lang="fr-FR" dirty="0" smtClean="0"/>
              <a:t> +</a:t>
            </a:r>
            <a:r>
              <a:rPr lang="fr-FR" dirty="0" err="1" smtClean="0"/>
              <a:t>fluoroquinolone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Association des antibiotiques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Avantages</a:t>
            </a:r>
          </a:p>
          <a:p>
            <a:r>
              <a:rPr lang="fr-FR" dirty="0" smtClean="0"/>
              <a:t>Augmente la vitesse de </a:t>
            </a:r>
            <a:r>
              <a:rPr lang="fr-FR" dirty="0" err="1" smtClean="0"/>
              <a:t>bactéricidie</a:t>
            </a:r>
            <a:endParaRPr lang="fr-FR" dirty="0" smtClean="0"/>
          </a:p>
          <a:p>
            <a:r>
              <a:rPr lang="fr-FR" dirty="0" smtClean="0"/>
              <a:t>Traitement d’une infection grave</a:t>
            </a:r>
          </a:p>
          <a:p>
            <a:r>
              <a:rPr lang="fr-FR" dirty="0" smtClean="0"/>
              <a:t>Prévient l’émergence des résistances</a:t>
            </a:r>
          </a:p>
          <a:p>
            <a:r>
              <a:rPr lang="fr-FR" dirty="0" smtClean="0"/>
              <a:t>Atteindre le germe dans les ≠ sites</a:t>
            </a:r>
            <a:endParaRPr lang="fr-FR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Inconvénients </a:t>
            </a:r>
          </a:p>
          <a:p>
            <a:r>
              <a:rPr lang="fr-FR" dirty="0" smtClean="0"/>
              <a:t>Faux sentiment de sécurité qui fait oublier des gestes simples (ablation d’une sonde……</a:t>
            </a:r>
          </a:p>
          <a:p>
            <a:r>
              <a:rPr lang="fr-FR" dirty="0" smtClean="0"/>
              <a:t>Accumulation de toxicité</a:t>
            </a:r>
          </a:p>
          <a:p>
            <a:r>
              <a:rPr lang="fr-FR" dirty="0" smtClean="0"/>
              <a:t>Sélection de germes résistants</a:t>
            </a:r>
          </a:p>
          <a:p>
            <a:r>
              <a:rPr lang="fr-FR" dirty="0" smtClean="0"/>
              <a:t>Accroissement du coût </a:t>
            </a:r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Association des antibiotiques</a:t>
            </a:r>
            <a:endParaRPr lang="fr-FR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fr-FR" sz="2800" dirty="0" smtClean="0">
                <a:solidFill>
                  <a:srgbClr val="FF0000"/>
                </a:solidFill>
              </a:rPr>
              <a:t>Indications</a:t>
            </a:r>
            <a:r>
              <a:rPr lang="fr-FR" sz="2800" dirty="0" smtClean="0"/>
              <a:t> </a:t>
            </a:r>
          </a:p>
          <a:p>
            <a:r>
              <a:rPr lang="fr-FR" sz="2800" dirty="0" smtClean="0"/>
              <a:t>Brucellose</a:t>
            </a:r>
          </a:p>
          <a:p>
            <a:r>
              <a:rPr lang="fr-FR" sz="2800" dirty="0" smtClean="0"/>
              <a:t>Endocardite</a:t>
            </a:r>
          </a:p>
          <a:p>
            <a:r>
              <a:rPr lang="fr-FR" sz="2800" dirty="0" smtClean="0"/>
              <a:t>Infections sévères à </a:t>
            </a:r>
            <a:r>
              <a:rPr lang="fr-FR" sz="2800" dirty="0" err="1" smtClean="0"/>
              <a:t>staph</a:t>
            </a:r>
            <a:r>
              <a:rPr lang="fr-FR" sz="2800" dirty="0" smtClean="0"/>
              <a:t>, </a:t>
            </a:r>
            <a:r>
              <a:rPr lang="fr-FR" sz="2800" dirty="0" err="1" smtClean="0"/>
              <a:t>strepto</a:t>
            </a:r>
            <a:r>
              <a:rPr lang="fr-FR" sz="2800" dirty="0" smtClean="0"/>
              <a:t> et </a:t>
            </a:r>
            <a:r>
              <a:rPr lang="fr-FR" sz="2800" dirty="0" err="1" smtClean="0"/>
              <a:t>pseudomonas</a:t>
            </a:r>
            <a:endParaRPr lang="fr-FR" sz="2800" dirty="0" smtClean="0"/>
          </a:p>
          <a:p>
            <a:r>
              <a:rPr lang="fr-FR" sz="2800" dirty="0" smtClean="0"/>
              <a:t>Abcès du cerveau</a:t>
            </a:r>
          </a:p>
          <a:p>
            <a:r>
              <a:rPr lang="fr-FR" sz="2800" dirty="0" smtClean="0"/>
              <a:t>Infection de la peau, tissu mou, </a:t>
            </a:r>
            <a:r>
              <a:rPr lang="fr-FR" sz="2800" dirty="0" err="1" smtClean="0"/>
              <a:t>ostéo</a:t>
            </a:r>
            <a:r>
              <a:rPr lang="fr-FR" sz="2800" dirty="0" smtClean="0"/>
              <a:t> articulaires</a:t>
            </a:r>
          </a:p>
          <a:p>
            <a:r>
              <a:rPr lang="fr-FR" sz="2800" dirty="0" err="1" smtClean="0"/>
              <a:t>Médiastinites</a:t>
            </a:r>
            <a:endParaRPr lang="fr-FR" sz="2800" dirty="0" smtClean="0"/>
          </a:p>
          <a:p>
            <a:r>
              <a:rPr lang="fr-FR" sz="2800" dirty="0" smtClean="0"/>
              <a:t>Infections intra abdominales</a:t>
            </a:r>
          </a:p>
          <a:p>
            <a:r>
              <a:rPr lang="fr-FR" sz="2800" dirty="0" smtClean="0"/>
              <a:t>Pneumonies nosocomiales</a:t>
            </a:r>
          </a:p>
          <a:p>
            <a:r>
              <a:rPr lang="fr-FR" sz="2800" dirty="0" smtClean="0"/>
              <a:t>Pyélonéphrites</a:t>
            </a:r>
          </a:p>
          <a:p>
            <a:r>
              <a:rPr lang="fr-FR" sz="2800" dirty="0" smtClean="0"/>
              <a:t>Terrain: immunodéprimé; nourrisson et enfant…</a:t>
            </a:r>
          </a:p>
          <a:p>
            <a:r>
              <a:rPr lang="fr-FR" sz="2800" dirty="0" smtClean="0"/>
              <a:t>ATB: </a:t>
            </a:r>
            <a:r>
              <a:rPr lang="fr-FR" sz="2800" dirty="0" err="1" smtClean="0"/>
              <a:t>Ac</a:t>
            </a:r>
            <a:r>
              <a:rPr lang="fr-FR" sz="2800" dirty="0" smtClean="0"/>
              <a:t> </a:t>
            </a:r>
            <a:r>
              <a:rPr lang="fr-FR" sz="2800" dirty="0" err="1" smtClean="0"/>
              <a:t>fusidique</a:t>
            </a:r>
            <a:r>
              <a:rPr lang="fr-FR" sz="2800" dirty="0" smtClean="0"/>
              <a:t>, </a:t>
            </a:r>
            <a:r>
              <a:rPr lang="fr-FR" sz="2800" dirty="0" err="1" smtClean="0"/>
              <a:t>fosfomycine</a:t>
            </a:r>
            <a:r>
              <a:rPr lang="fr-FR" sz="2800" dirty="0" smtClean="0"/>
              <a:t>, rifampicine, FQ</a:t>
            </a:r>
          </a:p>
          <a:p>
            <a:endParaRPr lang="fr-FR" sz="2800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Association des antibiotiques</a:t>
            </a:r>
            <a:endParaRPr lang="fr-FR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Antibiothérapie préventive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/>
              <a:t>Chirurgie:</a:t>
            </a:r>
          </a:p>
          <a:p>
            <a:r>
              <a:rPr lang="fr-FR" dirty="0" smtClean="0"/>
              <a:t>Chirurgie propre</a:t>
            </a:r>
          </a:p>
          <a:p>
            <a:r>
              <a:rPr lang="fr-FR" dirty="0" smtClean="0"/>
              <a:t>Chirurgie contaminée </a:t>
            </a:r>
            <a:endParaRPr lang="fr-FR" dirty="0"/>
          </a:p>
        </p:txBody>
      </p:sp>
      <p:sp>
        <p:nvSpPr>
          <p:cNvPr id="5" name="Flèche vers le bas 4"/>
          <p:cNvSpPr/>
          <p:nvPr/>
        </p:nvSpPr>
        <p:spPr>
          <a:xfrm>
            <a:off x="3357554" y="3357562"/>
            <a:ext cx="45719" cy="10715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3571868" y="4429132"/>
            <a:ext cx="4989251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/>
              <a:t>La première dose lors de l’induction de l’anesthésie</a:t>
            </a:r>
          </a:p>
          <a:p>
            <a:r>
              <a:rPr lang="fr-FR" dirty="0" smtClean="0"/>
              <a:t>Jamais poursuivie au delà de 24-48h</a:t>
            </a:r>
            <a:endParaRPr lang="fr-FR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04772" y="1600200"/>
            <a:ext cx="4038600" cy="4525963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 err="1" smtClean="0"/>
              <a:t>Valvulopathie</a:t>
            </a:r>
            <a:endParaRPr lang="fr-FR" dirty="0" smtClean="0"/>
          </a:p>
          <a:p>
            <a:r>
              <a:rPr lang="fr-FR" dirty="0" smtClean="0"/>
              <a:t>Prothèse valvulaire</a:t>
            </a:r>
          </a:p>
          <a:p>
            <a:r>
              <a:rPr lang="fr-FR" dirty="0" smtClean="0"/>
              <a:t>ATCD d’EI</a:t>
            </a:r>
          </a:p>
          <a:p>
            <a:r>
              <a:rPr lang="fr-FR" dirty="0" smtClean="0"/>
              <a:t>Cardiopathie congénitale cyanogène</a:t>
            </a:r>
          </a:p>
          <a:p>
            <a:r>
              <a:rPr lang="fr-FR" dirty="0" smtClean="0"/>
              <a:t>PVM, CMO, CIV</a:t>
            </a:r>
          </a:p>
          <a:p>
            <a:r>
              <a:rPr lang="fr-FR" dirty="0" smtClean="0"/>
              <a:t>Coarctation de l’aorte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57686" y="1571612"/>
            <a:ext cx="4329114" cy="4554551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 smtClean="0"/>
              <a:t>Gestes buccodentaires</a:t>
            </a:r>
          </a:p>
          <a:p>
            <a:r>
              <a:rPr lang="fr-FR" dirty="0" smtClean="0"/>
              <a:t>Amygdalectomie, adénoïdectomie, ……</a:t>
            </a:r>
          </a:p>
          <a:p>
            <a:r>
              <a:rPr lang="fr-FR" dirty="0" smtClean="0"/>
              <a:t>Intubation nasotrachéale</a:t>
            </a:r>
          </a:p>
          <a:p>
            <a:r>
              <a:rPr lang="fr-FR" dirty="0" smtClean="0"/>
              <a:t>Manœuvres œsophagienne</a:t>
            </a:r>
          </a:p>
          <a:p>
            <a:r>
              <a:rPr lang="fr-FR" dirty="0" smtClean="0"/>
              <a:t>Colo recto</a:t>
            </a:r>
          </a:p>
          <a:p>
            <a:r>
              <a:rPr lang="fr-FR" dirty="0" smtClean="0"/>
              <a:t>Manœuvres </a:t>
            </a:r>
            <a:r>
              <a:rPr lang="fr-FR" dirty="0" err="1" smtClean="0"/>
              <a:t>urétéro</a:t>
            </a:r>
            <a:r>
              <a:rPr lang="fr-FR" dirty="0" smtClean="0"/>
              <a:t> </a:t>
            </a:r>
            <a:r>
              <a:rPr lang="fr-FR" dirty="0" err="1" smtClean="0"/>
              <a:t>pyélo</a:t>
            </a:r>
            <a:r>
              <a:rPr lang="fr-FR" dirty="0" smtClean="0"/>
              <a:t> </a:t>
            </a:r>
            <a:r>
              <a:rPr lang="fr-FR" dirty="0" err="1" smtClean="0"/>
              <a:t>calicielles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Antibiothérapie préventive</a:t>
            </a:r>
            <a:br>
              <a:rPr lang="fr-FR" dirty="0" smtClean="0"/>
            </a:br>
            <a:r>
              <a:rPr lang="fr-FR" dirty="0" smtClean="0"/>
              <a:t>endocardite infectieuse </a:t>
            </a:r>
            <a:endParaRPr lang="fr-FR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 smtClean="0"/>
              <a:t>Soins dentaires et ORL 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 smtClean="0"/>
              <a:t>Streptocoque</a:t>
            </a:r>
          </a:p>
          <a:p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 smtClean="0"/>
              <a:t>Urogénitales et digestives </a:t>
            </a:r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 smtClean="0"/>
              <a:t>Entérocoques </a:t>
            </a:r>
            <a:endParaRPr lang="fr-FR" dirty="0"/>
          </a:p>
        </p:txBody>
      </p:sp>
      <p:sp>
        <p:nvSpPr>
          <p:cNvPr id="7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Antibiothérapie préventive</a:t>
            </a:r>
            <a:br>
              <a:rPr lang="fr-FR" dirty="0" smtClean="0"/>
            </a:br>
            <a:r>
              <a:rPr lang="fr-FR" dirty="0" smtClean="0"/>
              <a:t>endocardite infectieuse </a:t>
            </a:r>
            <a:endParaRPr lang="fr-FR" dirty="0"/>
          </a:p>
        </p:txBody>
      </p:sp>
      <p:sp>
        <p:nvSpPr>
          <p:cNvPr id="8" name="Flèche vers le bas 7"/>
          <p:cNvSpPr/>
          <p:nvPr/>
        </p:nvSpPr>
        <p:spPr>
          <a:xfrm>
            <a:off x="1857356" y="2571744"/>
            <a:ext cx="45719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lèche vers le bas 8"/>
          <p:cNvSpPr/>
          <p:nvPr/>
        </p:nvSpPr>
        <p:spPr>
          <a:xfrm>
            <a:off x="6000760" y="2571744"/>
            <a:ext cx="45719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1571604" y="3643314"/>
            <a:ext cx="23415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Prise unique</a:t>
            </a:r>
          </a:p>
          <a:p>
            <a:r>
              <a:rPr lang="fr-FR" dirty="0" err="1" smtClean="0"/>
              <a:t>Amoxicilline</a:t>
            </a:r>
            <a:r>
              <a:rPr lang="fr-FR" dirty="0" smtClean="0"/>
              <a:t> 3g </a:t>
            </a:r>
            <a:r>
              <a:rPr lang="fr-FR" dirty="0" err="1" smtClean="0"/>
              <a:t>peros</a:t>
            </a:r>
            <a:endParaRPr lang="fr-FR" dirty="0" smtClean="0"/>
          </a:p>
          <a:p>
            <a:r>
              <a:rPr lang="fr-FR" dirty="0" smtClean="0"/>
              <a:t>Allergie: clindamycine  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5357818" y="3643314"/>
            <a:ext cx="1866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Deuxième prise ± </a:t>
            </a:r>
            <a:endParaRPr lang="fr-FR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 fontScale="70000" lnSpcReduction="20000"/>
          </a:bodyPr>
          <a:lstStyle/>
          <a:p>
            <a:r>
              <a:rPr lang="fr-FR" dirty="0" smtClean="0"/>
              <a:t>RAA</a:t>
            </a:r>
          </a:p>
          <a:p>
            <a:r>
              <a:rPr lang="fr-FR" dirty="0" smtClean="0"/>
              <a:t>Morsures</a:t>
            </a:r>
          </a:p>
          <a:p>
            <a:r>
              <a:rPr lang="fr-FR" dirty="0" smtClean="0"/>
              <a:t>Diarrhée des voyageurs</a:t>
            </a:r>
          </a:p>
          <a:p>
            <a:r>
              <a:rPr lang="fr-FR" dirty="0" smtClean="0"/>
              <a:t>Choléra</a:t>
            </a:r>
          </a:p>
          <a:p>
            <a:r>
              <a:rPr lang="fr-FR" dirty="0" smtClean="0"/>
              <a:t>BPCO</a:t>
            </a:r>
          </a:p>
          <a:p>
            <a:r>
              <a:rPr lang="fr-FR" dirty="0" smtClean="0"/>
              <a:t>Infection urinaire récidivante</a:t>
            </a:r>
          </a:p>
          <a:p>
            <a:r>
              <a:rPr lang="fr-FR" dirty="0" smtClean="0"/>
              <a:t>Gonococcie: comme une infection avérée</a:t>
            </a:r>
          </a:p>
          <a:p>
            <a:r>
              <a:rPr lang="fr-FR" dirty="0" err="1" smtClean="0"/>
              <a:t>Méningococcémie</a:t>
            </a:r>
            <a:endParaRPr lang="fr-FR" dirty="0" smtClean="0"/>
          </a:p>
          <a:p>
            <a:r>
              <a:rPr lang="fr-FR" dirty="0" smtClean="0"/>
              <a:t>Neutropénie</a:t>
            </a:r>
          </a:p>
          <a:p>
            <a:r>
              <a:rPr lang="fr-FR" dirty="0" smtClean="0"/>
              <a:t>Erysipèle</a:t>
            </a:r>
          </a:p>
          <a:p>
            <a:r>
              <a:rPr lang="fr-FR" dirty="0" err="1" smtClean="0"/>
              <a:t>Asplénie</a:t>
            </a:r>
            <a:endParaRPr lang="fr-FR" dirty="0" smtClean="0"/>
          </a:p>
          <a:p>
            <a:r>
              <a:rPr lang="fr-FR" dirty="0" smtClean="0"/>
              <a:t>Infection du liquide d’ascite</a:t>
            </a:r>
          </a:p>
          <a:p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>Antibiothérapie préventive</a:t>
            </a:r>
            <a:br>
              <a:rPr lang="fr-FR" dirty="0" smtClean="0"/>
            </a:br>
            <a:r>
              <a:rPr lang="fr-FR" dirty="0" smtClean="0"/>
              <a:t>autre </a:t>
            </a:r>
            <a:endParaRPr lang="fr-FR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Morsures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Soins locaux </a:t>
            </a:r>
          </a:p>
          <a:p>
            <a:r>
              <a:rPr lang="fr-FR" dirty="0" smtClean="0"/>
              <a:t>ATB: si siège face, main, aire génitale, à côté  d’une articulation </a:t>
            </a:r>
          </a:p>
          <a:p>
            <a:r>
              <a:rPr lang="fr-FR" dirty="0" err="1" smtClean="0"/>
              <a:t>Augmentin</a:t>
            </a:r>
            <a:r>
              <a:rPr lang="fr-FR" dirty="0" smtClean="0"/>
              <a:t> pour éviter la surinfection  </a:t>
            </a:r>
            <a:endParaRPr lang="fr-FR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Infections urinaires récidivantes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Cystite récidivante: à partir de 4 récidives dans un délai de moins de 3 mois</a:t>
            </a:r>
          </a:p>
          <a:p>
            <a:r>
              <a:rPr lang="fr-FR" dirty="0" smtClean="0"/>
              <a:t>ATB: 2-3 fois/semaine, </a:t>
            </a:r>
            <a:r>
              <a:rPr lang="fr-FR" dirty="0" err="1" smtClean="0"/>
              <a:t>peros</a:t>
            </a:r>
            <a:r>
              <a:rPr lang="fr-FR" dirty="0" smtClean="0"/>
              <a:t>, actif sur la majorité</a:t>
            </a:r>
          </a:p>
          <a:p>
            <a:r>
              <a:rPr lang="fr-FR" dirty="0" smtClean="0"/>
              <a:t>Posologie ¼ à un demi de la </a:t>
            </a:r>
            <a:r>
              <a:rPr lang="fr-FR" dirty="0" err="1" smtClean="0"/>
              <a:t>posolgie</a:t>
            </a:r>
            <a:endParaRPr lang="fr-FR" dirty="0" smtClean="0"/>
          </a:p>
          <a:p>
            <a:r>
              <a:rPr lang="fr-FR" dirty="0" smtClean="0"/>
              <a:t>Le soir au coucher</a:t>
            </a:r>
          </a:p>
          <a:p>
            <a:r>
              <a:rPr lang="fr-FR" dirty="0" smtClean="0"/>
              <a:t>6-12 mois </a:t>
            </a:r>
            <a:endParaRPr lang="fr-FR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Neutropénie (chimio)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Bétalactamine</a:t>
            </a:r>
            <a:r>
              <a:rPr lang="fr-FR" dirty="0" smtClean="0"/>
              <a:t>+aminoside</a:t>
            </a:r>
          </a:p>
          <a:p>
            <a:r>
              <a:rPr lang="fr-FR" dirty="0" err="1" smtClean="0"/>
              <a:t>Bétalactamine</a:t>
            </a:r>
            <a:r>
              <a:rPr lang="fr-FR" dirty="0" smtClean="0"/>
              <a:t>+</a:t>
            </a:r>
            <a:r>
              <a:rPr lang="fr-FR" dirty="0" err="1" smtClean="0"/>
              <a:t>fluoroquinolone</a:t>
            </a:r>
            <a:endParaRPr lang="fr-FR" dirty="0" smtClean="0"/>
          </a:p>
          <a:p>
            <a:r>
              <a:rPr lang="fr-FR" dirty="0" smtClean="0"/>
              <a:t>4-8h après le début de la fièvre</a:t>
            </a:r>
            <a:endParaRPr lang="fr-FR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Infection du liquide d’ascite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dirty="0" err="1" smtClean="0"/>
              <a:t>Préventionprimaire</a:t>
            </a:r>
            <a:r>
              <a:rPr lang="fr-FR" dirty="0" smtClean="0"/>
              <a:t>:</a:t>
            </a:r>
          </a:p>
          <a:p>
            <a:pPr>
              <a:buNone/>
            </a:pPr>
            <a:r>
              <a:rPr lang="fr-FR" dirty="0" smtClean="0"/>
              <a:t> 	Facteurs de </a:t>
            </a:r>
            <a:r>
              <a:rPr lang="fr-FR" dirty="0" err="1" smtClean="0"/>
              <a:t>rique</a:t>
            </a:r>
            <a:r>
              <a:rPr lang="fr-FR" dirty="0" smtClean="0"/>
              <a:t>: choc hémorragique, </a:t>
            </a:r>
            <a:r>
              <a:rPr lang="fr-FR" dirty="0" err="1" smtClean="0"/>
              <a:t>hyperbilirubinémie</a:t>
            </a:r>
            <a:r>
              <a:rPr lang="fr-FR" dirty="0" smtClean="0"/>
              <a:t>&gt;43 µmol/l, liquide pauvre en albumine &lt;10g/l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Prévention secondaire: guéri d’un premier épisode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ATB:</a:t>
            </a:r>
          </a:p>
          <a:p>
            <a:pPr lvl="1"/>
            <a:r>
              <a:rPr lang="fr-FR" dirty="0" smtClean="0"/>
              <a:t>Prise quotidienne de </a:t>
            </a:r>
            <a:r>
              <a:rPr lang="fr-FR" dirty="0" err="1" smtClean="0"/>
              <a:t>norfloxacine</a:t>
            </a:r>
            <a:endParaRPr lang="fr-FR" dirty="0" smtClean="0"/>
          </a:p>
          <a:p>
            <a:pPr lvl="1"/>
            <a:r>
              <a:rPr lang="fr-FR" dirty="0" smtClean="0"/>
              <a:t>Une fois /semaine </a:t>
            </a:r>
            <a:r>
              <a:rPr lang="fr-FR" dirty="0" err="1" smtClean="0"/>
              <a:t>ciprolon</a:t>
            </a:r>
            <a:r>
              <a:rPr lang="fr-FR" dirty="0" smtClean="0"/>
              <a:t> 750 mg</a:t>
            </a:r>
          </a:p>
          <a:p>
            <a:pPr lvl="1"/>
            <a:r>
              <a:rPr lang="fr-FR" dirty="0" smtClean="0"/>
              <a:t>5j /semaine </a:t>
            </a:r>
            <a:r>
              <a:rPr lang="fr-FR" dirty="0" err="1" smtClean="0"/>
              <a:t>Bactrim</a:t>
            </a:r>
            <a:r>
              <a:rPr lang="fr-FR" dirty="0" smtClean="0"/>
              <a:t> 800 mg </a:t>
            </a:r>
            <a:endParaRPr lang="fr-FR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Antibiothérapie locale±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Intra péritonéale</a:t>
            </a:r>
          </a:p>
          <a:p>
            <a:r>
              <a:rPr lang="fr-FR" dirty="0" smtClean="0"/>
              <a:t>En neurologie</a:t>
            </a:r>
          </a:p>
          <a:p>
            <a:r>
              <a:rPr lang="fr-FR" dirty="0" smtClean="0"/>
              <a:t>En pneumologie</a:t>
            </a:r>
          </a:p>
          <a:p>
            <a:r>
              <a:rPr lang="fr-FR" dirty="0" smtClean="0"/>
              <a:t>En orthopédie </a:t>
            </a:r>
            <a:endParaRPr lang="fr-FR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Précautions à prendre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Bilan pré thérapeutique</a:t>
            </a:r>
          </a:p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Contre indications</a:t>
            </a:r>
          </a:p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Terrain</a:t>
            </a:r>
          </a:p>
          <a:p>
            <a:pPr lvl="1"/>
            <a:r>
              <a:rPr lang="fr-FR" dirty="0" smtClean="0"/>
              <a:t>Age</a:t>
            </a:r>
          </a:p>
          <a:p>
            <a:pPr lvl="1"/>
            <a:r>
              <a:rPr lang="fr-FR" dirty="0" smtClean="0"/>
              <a:t>Allergie</a:t>
            </a:r>
          </a:p>
          <a:p>
            <a:pPr lvl="1"/>
            <a:r>
              <a:rPr lang="fr-FR" dirty="0" smtClean="0"/>
              <a:t>Grossesse +++</a:t>
            </a:r>
          </a:p>
          <a:p>
            <a:pPr lvl="1"/>
            <a:r>
              <a:rPr lang="fr-FR" dirty="0" smtClean="0"/>
              <a:t>Diabète</a:t>
            </a:r>
          </a:p>
          <a:p>
            <a:pPr lvl="1"/>
            <a:r>
              <a:rPr lang="fr-FR" dirty="0" smtClean="0"/>
              <a:t>Foie, rein</a:t>
            </a:r>
          </a:p>
          <a:p>
            <a:pPr lvl="1"/>
            <a:r>
              <a:rPr lang="fr-FR" dirty="0" smtClean="0"/>
              <a:t>Troubles musculaires </a:t>
            </a:r>
          </a:p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Interactions médicamenteuses 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/>
            </a:r>
            <a:br>
              <a:rPr lang="fr-FR" dirty="0" smtClean="0">
                <a:solidFill>
                  <a:srgbClr val="FF0000"/>
                </a:solidFill>
              </a:rPr>
            </a:br>
            <a:r>
              <a:rPr lang="fr-FR" dirty="0" smtClean="0"/>
              <a:t>Bilan pré thérapeutique</a:t>
            </a:r>
            <a:r>
              <a:rPr lang="fr-FR" dirty="0" smtClean="0">
                <a:solidFill>
                  <a:srgbClr val="FF0000"/>
                </a:solidFill>
              </a:rPr>
              <a:t/>
            </a:r>
            <a:br>
              <a:rPr lang="fr-FR" dirty="0" smtClean="0">
                <a:solidFill>
                  <a:srgbClr val="FF0000"/>
                </a:solidFill>
              </a:rPr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Affirmer l’infection</a:t>
            </a:r>
          </a:p>
          <a:p>
            <a:r>
              <a:rPr lang="fr-FR" dirty="0" smtClean="0"/>
              <a:t>Faire la part entre germe pathogène et saprophyte</a:t>
            </a:r>
          </a:p>
          <a:p>
            <a:r>
              <a:rPr lang="fr-FR" dirty="0" smtClean="0"/>
              <a:t>Étudier le terrain</a:t>
            </a:r>
          </a:p>
          <a:p>
            <a:r>
              <a:rPr lang="fr-FR" dirty="0" smtClean="0"/>
              <a:t>Faire tous les prélèvements 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/>
            </a:r>
            <a:br>
              <a:rPr lang="fr-FR" dirty="0" smtClean="0">
                <a:solidFill>
                  <a:srgbClr val="FF0000"/>
                </a:solidFill>
              </a:rPr>
            </a:br>
            <a:r>
              <a:rPr lang="fr-FR" dirty="0" smtClean="0"/>
              <a:t>Contre indications 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Déficit en G6PD: sulfamide, chloramphénicol</a:t>
            </a:r>
          </a:p>
          <a:p>
            <a:r>
              <a:rPr lang="fr-FR" dirty="0" smtClean="0"/>
              <a:t>Myasthénie: aminoside, tétracycline</a:t>
            </a:r>
          </a:p>
          <a:p>
            <a:r>
              <a:rPr lang="fr-FR" dirty="0" smtClean="0"/>
              <a:t>Insuffisance rénale et cardiaque: </a:t>
            </a:r>
            <a:r>
              <a:rPr lang="fr-FR" dirty="0" err="1" smtClean="0"/>
              <a:t>péni</a:t>
            </a:r>
            <a:r>
              <a:rPr lang="fr-FR" dirty="0" smtClean="0"/>
              <a:t> G à forte dose </a:t>
            </a:r>
            <a:endParaRPr lang="fr-FR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/>
            </a:r>
            <a:br>
              <a:rPr lang="fr-FR" dirty="0" smtClean="0">
                <a:solidFill>
                  <a:srgbClr val="FF0000"/>
                </a:solidFill>
              </a:rPr>
            </a:br>
            <a:r>
              <a:rPr lang="fr-FR" dirty="0" smtClean="0"/>
              <a:t>Terrain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Age: intervient dans le choix de la posologie </a:t>
            </a:r>
          </a:p>
          <a:p>
            <a:pPr lvl="1"/>
            <a:r>
              <a:rPr lang="fr-FR" dirty="0" smtClean="0"/>
              <a:t>Enfant: en fonction du poids</a:t>
            </a:r>
          </a:p>
          <a:p>
            <a:pPr lvl="1"/>
            <a:r>
              <a:rPr lang="fr-FR" dirty="0" smtClean="0"/>
              <a:t>Sujet âgé: en fonction de la clairance de la créatinine 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Allergie: les terrains </a:t>
            </a:r>
            <a:r>
              <a:rPr lang="fr-FR" dirty="0" err="1" smtClean="0"/>
              <a:t>atopiques</a:t>
            </a:r>
            <a:r>
              <a:rPr lang="fr-FR" dirty="0" smtClean="0"/>
              <a:t> prédisposent aux accidents d’hypersensibilité </a:t>
            </a:r>
            <a:endParaRPr lang="fr-FR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Grossesse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/>
              <a:t>Plusieurs cas de figure:</a:t>
            </a:r>
          </a:p>
          <a:p>
            <a:r>
              <a:rPr lang="fr-FR" dirty="0" err="1" smtClean="0"/>
              <a:t>Tératogéne</a:t>
            </a:r>
            <a:r>
              <a:rPr lang="fr-FR" dirty="0" smtClean="0"/>
              <a:t> dans les 3 premiers mois de grossesse</a:t>
            </a:r>
          </a:p>
          <a:p>
            <a:r>
              <a:rPr lang="fr-FR" dirty="0" smtClean="0"/>
              <a:t>Toxique après les 3 mois</a:t>
            </a:r>
          </a:p>
          <a:p>
            <a:pPr lvl="1"/>
            <a:r>
              <a:rPr lang="fr-FR" dirty="0" smtClean="0"/>
              <a:t>Fœtale</a:t>
            </a:r>
          </a:p>
          <a:p>
            <a:pPr lvl="1"/>
            <a:r>
              <a:rPr lang="fr-FR" dirty="0" err="1" smtClean="0"/>
              <a:t>Prénéonatale</a:t>
            </a:r>
            <a:endParaRPr lang="fr-FR" dirty="0" smtClean="0"/>
          </a:p>
          <a:p>
            <a:pPr lvl="1"/>
            <a:r>
              <a:rPr lang="fr-FR" dirty="0" smtClean="0"/>
              <a:t>Postnatale </a:t>
            </a:r>
            <a:endParaRPr lang="fr-FR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Grossesse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b="1" dirty="0" err="1" smtClean="0"/>
              <a:t>Bétalactamines</a:t>
            </a:r>
            <a:r>
              <a:rPr lang="fr-FR" b="1" dirty="0" smtClean="0"/>
              <a:t>:</a:t>
            </a:r>
          </a:p>
          <a:p>
            <a:r>
              <a:rPr lang="fr-FR" dirty="0" smtClean="0"/>
              <a:t>Effet </a:t>
            </a:r>
            <a:r>
              <a:rPr lang="fr-FR" dirty="0" err="1" smtClean="0"/>
              <a:t>tératogéne</a:t>
            </a:r>
            <a:r>
              <a:rPr lang="fr-FR" dirty="0" smtClean="0"/>
              <a:t>: nul</a:t>
            </a:r>
          </a:p>
          <a:p>
            <a:r>
              <a:rPr lang="fr-FR" dirty="0" smtClean="0"/>
              <a:t>Indications: </a:t>
            </a:r>
          </a:p>
          <a:p>
            <a:pPr lvl="1"/>
            <a:r>
              <a:rPr lang="fr-FR" dirty="0" smtClean="0"/>
              <a:t>Infection urinaire: </a:t>
            </a:r>
            <a:r>
              <a:rPr lang="fr-FR" dirty="0" err="1" smtClean="0"/>
              <a:t>amoxicilline</a:t>
            </a:r>
            <a:r>
              <a:rPr lang="fr-FR" dirty="0" smtClean="0"/>
              <a:t>, </a:t>
            </a:r>
            <a:r>
              <a:rPr lang="fr-FR" dirty="0" err="1" smtClean="0"/>
              <a:t>augmentin</a:t>
            </a:r>
            <a:r>
              <a:rPr lang="fr-FR" dirty="0" smtClean="0"/>
              <a:t>, céphalosporine</a:t>
            </a:r>
          </a:p>
          <a:p>
            <a:pPr lvl="1"/>
            <a:r>
              <a:rPr lang="fr-FR" dirty="0" smtClean="0"/>
              <a:t>Listériose: ampicilline</a:t>
            </a:r>
          </a:p>
          <a:p>
            <a:pPr lvl="1"/>
            <a:r>
              <a:rPr lang="fr-FR" dirty="0" smtClean="0"/>
              <a:t>Endométrite: </a:t>
            </a:r>
            <a:r>
              <a:rPr lang="fr-FR" dirty="0" err="1" smtClean="0"/>
              <a:t>amoxicilline</a:t>
            </a:r>
            <a:r>
              <a:rPr lang="fr-FR" dirty="0" smtClean="0"/>
              <a:t>, </a:t>
            </a:r>
            <a:r>
              <a:rPr lang="fr-FR" dirty="0" err="1" smtClean="0"/>
              <a:t>augmentin</a:t>
            </a:r>
            <a:r>
              <a:rPr lang="fr-FR" dirty="0" smtClean="0"/>
              <a:t>, céphalosporine </a:t>
            </a:r>
            <a:endParaRPr lang="fr-FR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Grossesse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b="1" dirty="0" smtClean="0"/>
              <a:t>Aminosides: </a:t>
            </a:r>
          </a:p>
          <a:p>
            <a:r>
              <a:rPr lang="fr-FR" dirty="0" smtClean="0"/>
              <a:t>Ne sont pas contre indiqués</a:t>
            </a:r>
          </a:p>
          <a:p>
            <a:r>
              <a:rPr lang="fr-FR" dirty="0" smtClean="0"/>
              <a:t>Risque de </a:t>
            </a:r>
            <a:r>
              <a:rPr lang="fr-FR" dirty="0" err="1" smtClean="0"/>
              <a:t>néphrotoxicité</a:t>
            </a:r>
            <a:r>
              <a:rPr lang="fr-FR" dirty="0" smtClean="0"/>
              <a:t> chez la mère</a:t>
            </a:r>
          </a:p>
          <a:p>
            <a:r>
              <a:rPr lang="fr-FR" dirty="0" smtClean="0"/>
              <a:t>Risque d’</a:t>
            </a:r>
            <a:r>
              <a:rPr lang="fr-FR" dirty="0" err="1" smtClean="0"/>
              <a:t>ototoxicité</a:t>
            </a:r>
            <a:r>
              <a:rPr lang="fr-FR" dirty="0" smtClean="0"/>
              <a:t> chez le fœtus </a:t>
            </a:r>
            <a:endParaRPr lang="fr-FR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Grossesse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b="1" dirty="0" smtClean="0"/>
              <a:t>Tétracyclines: </a:t>
            </a:r>
          </a:p>
          <a:p>
            <a:pPr>
              <a:buNone/>
            </a:pPr>
            <a:r>
              <a:rPr lang="fr-FR" dirty="0" smtClean="0"/>
              <a:t>	Traversent le placenta, interférent avec le métabolisme du Ca osseux</a:t>
            </a:r>
          </a:p>
          <a:p>
            <a:r>
              <a:rPr lang="fr-FR" dirty="0" smtClean="0"/>
              <a:t>Hypoplasie</a:t>
            </a:r>
          </a:p>
          <a:p>
            <a:r>
              <a:rPr lang="fr-FR" dirty="0" smtClean="0"/>
              <a:t>Changement de coloration des dents (dents de lait)</a:t>
            </a:r>
          </a:p>
          <a:p>
            <a:r>
              <a:rPr lang="fr-FR" dirty="0" smtClean="0"/>
              <a:t>Retard de croissance </a:t>
            </a:r>
          </a:p>
          <a:p>
            <a:endParaRPr lang="fr-FR" dirty="0" smtClean="0"/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Grossesse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fr-FR" b="1" dirty="0" smtClean="0"/>
              <a:t>Macrolides:</a:t>
            </a:r>
          </a:p>
          <a:p>
            <a:pPr lvl="1"/>
            <a:r>
              <a:rPr lang="fr-FR" dirty="0" smtClean="0"/>
              <a:t>Erythromycine: mal tolérée sur le plan digestif</a:t>
            </a:r>
          </a:p>
          <a:p>
            <a:pPr lvl="1"/>
            <a:r>
              <a:rPr lang="fr-FR" dirty="0" err="1" smtClean="0"/>
              <a:t>Spiramycine</a:t>
            </a:r>
            <a:r>
              <a:rPr lang="fr-FR" dirty="0" smtClean="0"/>
              <a:t>: toxoplasmose; 9M entre 7 et 24 SA</a:t>
            </a:r>
          </a:p>
          <a:p>
            <a:pPr>
              <a:buNone/>
            </a:pPr>
            <a:r>
              <a:rPr lang="fr-FR" b="1" dirty="0" err="1" smtClean="0"/>
              <a:t>Métronidazole</a:t>
            </a:r>
            <a:r>
              <a:rPr lang="fr-FR" dirty="0" smtClean="0"/>
              <a:t>: </a:t>
            </a:r>
          </a:p>
          <a:p>
            <a:pPr>
              <a:buNone/>
            </a:pPr>
            <a:r>
              <a:rPr lang="fr-FR" dirty="0" smtClean="0"/>
              <a:t>	traverse le placenta; à éviter au premier trimestre</a:t>
            </a:r>
          </a:p>
          <a:p>
            <a:pPr>
              <a:buNone/>
            </a:pPr>
            <a:r>
              <a:rPr lang="fr-FR" b="1" dirty="0" err="1" smtClean="0"/>
              <a:t>Fluoroquinolone</a:t>
            </a:r>
            <a:r>
              <a:rPr lang="fr-FR" dirty="0" smtClean="0"/>
              <a:t>: </a:t>
            </a:r>
          </a:p>
          <a:p>
            <a:pPr>
              <a:buNone/>
            </a:pPr>
            <a:r>
              <a:rPr lang="fr-FR" dirty="0" smtClean="0"/>
              <a:t>	se dépose au niveau du cartilage et entrainent des lésions dégénératives irréversibles </a:t>
            </a:r>
            <a:endParaRPr lang="fr-FR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Grossesse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r-FR" b="1" dirty="0" smtClean="0"/>
              <a:t>Sulfamides:</a:t>
            </a:r>
            <a:r>
              <a:rPr lang="fr-FR" dirty="0" smtClean="0"/>
              <a:t> </a:t>
            </a:r>
          </a:p>
          <a:p>
            <a:r>
              <a:rPr lang="fr-FR" dirty="0" smtClean="0"/>
              <a:t>Contre indiqués au premier trimestre</a:t>
            </a:r>
          </a:p>
          <a:p>
            <a:r>
              <a:rPr lang="fr-FR" dirty="0" smtClean="0"/>
              <a:t>Période néonatale: </a:t>
            </a:r>
            <a:r>
              <a:rPr lang="fr-FR" dirty="0" err="1" smtClean="0"/>
              <a:t>ictére</a:t>
            </a:r>
            <a:r>
              <a:rPr lang="fr-FR" dirty="0" smtClean="0"/>
              <a:t> nucléaire </a:t>
            </a:r>
          </a:p>
          <a:p>
            <a:r>
              <a:rPr lang="fr-FR" dirty="0" smtClean="0"/>
              <a:t>Renoncer aux sulfamides en fin de grossesse et durant le travail</a:t>
            </a:r>
          </a:p>
          <a:p>
            <a:endParaRPr lang="fr-FR" dirty="0" smtClean="0"/>
          </a:p>
          <a:p>
            <a:pPr>
              <a:buNone/>
            </a:pPr>
            <a:r>
              <a:rPr lang="fr-FR" b="1" dirty="0" err="1" smtClean="0"/>
              <a:t>Nitrofuranes</a:t>
            </a:r>
            <a:r>
              <a:rPr lang="fr-FR" dirty="0" smtClean="0"/>
              <a:t>: largement prescrits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b="1" dirty="0" err="1" smtClean="0"/>
              <a:t>Phénicolés</a:t>
            </a:r>
            <a:r>
              <a:rPr lang="fr-FR" dirty="0" smtClean="0"/>
              <a:t>: syndrome gris chez le prématuré </a:t>
            </a:r>
            <a:endParaRPr lang="fr-FR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Allaitement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Bétalactamine</a:t>
            </a:r>
            <a:r>
              <a:rPr lang="fr-FR" dirty="0" smtClean="0"/>
              <a:t> et </a:t>
            </a:r>
            <a:r>
              <a:rPr lang="fr-FR" dirty="0" err="1" smtClean="0"/>
              <a:t>spiramycine</a:t>
            </a:r>
            <a:r>
              <a:rPr lang="fr-FR" dirty="0" smtClean="0"/>
              <a:t>: à préférer </a:t>
            </a:r>
          </a:p>
          <a:p>
            <a:r>
              <a:rPr lang="fr-FR" dirty="0" smtClean="0"/>
              <a:t>Aminosides: passage dans le lait</a:t>
            </a:r>
          </a:p>
          <a:p>
            <a:r>
              <a:rPr lang="fr-FR" dirty="0" smtClean="0"/>
              <a:t>Quinolones: à éviter </a:t>
            </a:r>
            <a:endParaRPr lang="fr-FR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Terrain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Insuffisance hépatique: réduit la transformation métabolique que le foie opère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Insuffisance rénale: aggravée par les antibiotiques </a:t>
            </a:r>
            <a:r>
              <a:rPr lang="fr-FR" dirty="0" err="1" smtClean="0"/>
              <a:t>néphrotoxiques</a:t>
            </a:r>
            <a:r>
              <a:rPr lang="fr-FR" dirty="0" smtClean="0"/>
              <a:t> et retarde l’élimination des produits excrétés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Les troubles musculaires: myasthénie; craindre l’action curarisante de certains antibiotiques </a:t>
            </a:r>
            <a:endParaRPr lang="fr-FR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fr-FR" dirty="0" smtClean="0"/>
              <a:t>Interactions médicamenteuses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err="1" smtClean="0"/>
              <a:t>Néphrotoxicité</a:t>
            </a:r>
            <a:endParaRPr lang="fr-FR" dirty="0" smtClean="0"/>
          </a:p>
          <a:p>
            <a:pPr lvl="1"/>
            <a:r>
              <a:rPr lang="fr-FR" dirty="0" smtClean="0"/>
              <a:t>Aminosides+diurétiques</a:t>
            </a:r>
          </a:p>
          <a:p>
            <a:pPr lvl="1"/>
            <a:r>
              <a:rPr lang="fr-FR" dirty="0" smtClean="0"/>
              <a:t>Aminosides+</a:t>
            </a:r>
            <a:r>
              <a:rPr lang="fr-FR" dirty="0" err="1" smtClean="0"/>
              <a:t>céphlosporines</a:t>
            </a:r>
            <a:endParaRPr lang="fr-FR" dirty="0" smtClean="0"/>
          </a:p>
          <a:p>
            <a:pPr lvl="1"/>
            <a:r>
              <a:rPr lang="fr-FR" dirty="0" smtClean="0"/>
              <a:t>Céphalosporines+diurétiques</a:t>
            </a:r>
          </a:p>
          <a:p>
            <a:pPr lvl="1">
              <a:buNone/>
            </a:pPr>
            <a:r>
              <a:rPr lang="fr-FR" dirty="0" smtClean="0"/>
              <a:t> </a:t>
            </a:r>
          </a:p>
          <a:p>
            <a:r>
              <a:rPr lang="fr-FR" dirty="0" smtClean="0"/>
              <a:t>Risque hémorragique</a:t>
            </a:r>
          </a:p>
          <a:p>
            <a:pPr lvl="1"/>
            <a:r>
              <a:rPr lang="fr-FR" dirty="0" err="1" smtClean="0"/>
              <a:t>Phénicolés</a:t>
            </a:r>
            <a:r>
              <a:rPr lang="fr-FR" dirty="0" smtClean="0"/>
              <a:t>+anticoagulants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………….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conduite pratique du traitement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Le choix de l’antibiotique</a:t>
            </a:r>
          </a:p>
          <a:p>
            <a:r>
              <a:rPr lang="fr-FR" dirty="0" smtClean="0"/>
              <a:t>Arsenal thérapeutique</a:t>
            </a:r>
          </a:p>
          <a:p>
            <a:r>
              <a:rPr lang="fr-FR" dirty="0" smtClean="0"/>
              <a:t>Nature de l’infection (modérée ou sévère) </a:t>
            </a:r>
          </a:p>
          <a:p>
            <a:r>
              <a:rPr lang="fr-FR" dirty="0" smtClean="0"/>
              <a:t>Le site infectieux</a:t>
            </a:r>
          </a:p>
          <a:p>
            <a:r>
              <a:rPr lang="fr-FR" dirty="0" smtClean="0"/>
              <a:t>Le terrain</a:t>
            </a:r>
          </a:p>
          <a:p>
            <a:r>
              <a:rPr lang="fr-FR" dirty="0" smtClean="0"/>
              <a:t>La voie d’administration, rythme, la durée </a:t>
            </a:r>
          </a:p>
          <a:p>
            <a:r>
              <a:rPr lang="fr-FR" dirty="0" smtClean="0"/>
              <a:t>Le coût </a:t>
            </a:r>
            <a:endParaRPr lang="fr-FR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Les modalités d’administration</a:t>
            </a:r>
          </a:p>
          <a:p>
            <a:pPr lvl="1"/>
            <a:r>
              <a:rPr lang="fr-FR" dirty="0" smtClean="0"/>
              <a:t>Voie veineuse</a:t>
            </a:r>
          </a:p>
          <a:p>
            <a:pPr lvl="1"/>
            <a:r>
              <a:rPr lang="fr-FR" dirty="0" smtClean="0"/>
              <a:t>Voie orale</a:t>
            </a:r>
          </a:p>
          <a:p>
            <a:pPr lvl="1"/>
            <a:r>
              <a:rPr lang="fr-FR" dirty="0" smtClean="0"/>
              <a:t>Voie IM et locale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conduite pratique du traitement </a:t>
            </a:r>
            <a:endParaRPr lang="fr-FR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158" y="1142984"/>
            <a:ext cx="8329642" cy="521497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1800" dirty="0" smtClean="0">
                <a:solidFill>
                  <a:srgbClr val="FF0000"/>
                </a:solidFill>
              </a:rPr>
              <a:t>La posologie:</a:t>
            </a:r>
          </a:p>
          <a:p>
            <a:pPr>
              <a:buNone/>
            </a:pPr>
            <a:r>
              <a:rPr lang="fr-FR" sz="1800" dirty="0" smtClean="0"/>
              <a:t>	Dépend de la sévérité de l’infection, de la sensibilité de la bactérie et du site de l’infection </a:t>
            </a:r>
            <a:r>
              <a:rPr lang="fr-FR" sz="1800" dirty="0" smtClean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endParaRPr lang="fr-FR" sz="1800" dirty="0" smtClean="0">
              <a:solidFill>
                <a:srgbClr val="FF0000"/>
              </a:solidFill>
            </a:endParaRPr>
          </a:p>
          <a:p>
            <a:r>
              <a:rPr lang="fr-FR" sz="1800" b="1" u="sng" dirty="0" smtClean="0"/>
              <a:t>Concentration minimale inhibitrice CMI</a:t>
            </a:r>
            <a:r>
              <a:rPr lang="fr-FR" sz="1800" dirty="0" smtClean="0"/>
              <a:t> (</a:t>
            </a:r>
            <a:r>
              <a:rPr lang="fr-FR" sz="1800" dirty="0" err="1" smtClean="0"/>
              <a:t>bactériostase</a:t>
            </a:r>
            <a:r>
              <a:rPr lang="fr-FR" sz="1800" dirty="0" smtClean="0"/>
              <a:t>): la plus faible concentration  d’ATB capable d’inhiber in vitro après 18h de contact à 37°C toute croissance visible </a:t>
            </a:r>
          </a:p>
          <a:p>
            <a:endParaRPr lang="fr-FR" sz="1800" dirty="0" smtClean="0"/>
          </a:p>
          <a:p>
            <a:r>
              <a:rPr lang="fr-FR" sz="1800" b="1" u="sng" dirty="0" smtClean="0"/>
              <a:t>Concentration minimale bactéricide CMB</a:t>
            </a:r>
            <a:r>
              <a:rPr lang="fr-FR" sz="1800" dirty="0" smtClean="0"/>
              <a:t> la plus faible concentration  d’ATB permettant après 24h d’incubation à 37°C 99.99% des bactéries présentes </a:t>
            </a:r>
          </a:p>
          <a:p>
            <a:pPr lvl="1"/>
            <a:r>
              <a:rPr lang="fr-FR" sz="1800" dirty="0" err="1" smtClean="0"/>
              <a:t>Bactéricidie</a:t>
            </a:r>
            <a:r>
              <a:rPr lang="fr-FR" sz="1800" dirty="0" smtClean="0"/>
              <a:t> temps dépendant:  lente, apparait à une concentration donnée, et à partir de là, augmente avec le temps de contact mais pas avec une augmentation ultérieure des concentrations </a:t>
            </a:r>
          </a:p>
          <a:p>
            <a:pPr lvl="1"/>
            <a:r>
              <a:rPr lang="fr-FR" sz="1800" dirty="0" err="1" smtClean="0"/>
              <a:t>Bactéricidie</a:t>
            </a:r>
            <a:r>
              <a:rPr lang="fr-FR" sz="1800" dirty="0" smtClean="0"/>
              <a:t> concentration dépendant: très rapide, de plus en plus importante, au fur et à mesure de l’augmentation  des </a:t>
            </a:r>
            <a:r>
              <a:rPr lang="fr-FR" sz="1800" dirty="0" err="1" smtClean="0"/>
              <a:t>concebtrations</a:t>
            </a:r>
            <a:r>
              <a:rPr lang="fr-FR" sz="1800" dirty="0" smtClean="0"/>
              <a:t> </a:t>
            </a:r>
          </a:p>
          <a:p>
            <a:pPr>
              <a:buNone/>
            </a:pPr>
            <a:endParaRPr lang="fr-FR" sz="1800" dirty="0" smtClean="0"/>
          </a:p>
          <a:p>
            <a:r>
              <a:rPr lang="fr-FR" sz="1800" b="1" dirty="0" smtClean="0"/>
              <a:t>Aminosides, </a:t>
            </a:r>
            <a:r>
              <a:rPr lang="fr-FR" sz="1800" b="1" dirty="0" err="1" smtClean="0"/>
              <a:t>glycopeptides</a:t>
            </a:r>
            <a:r>
              <a:rPr lang="fr-FR" sz="1800" b="1" dirty="0" smtClean="0"/>
              <a:t>, </a:t>
            </a:r>
            <a:r>
              <a:rPr lang="fr-FR" sz="1800" b="1" dirty="0" err="1" smtClean="0"/>
              <a:t>fluoroquinolone</a:t>
            </a:r>
            <a:r>
              <a:rPr lang="fr-FR" sz="1800" b="1" dirty="0" smtClean="0"/>
              <a:t>, </a:t>
            </a:r>
            <a:r>
              <a:rPr lang="fr-FR" sz="1800" b="1" dirty="0" err="1" smtClean="0"/>
              <a:t>bétalactamines</a:t>
            </a:r>
            <a:r>
              <a:rPr lang="fr-FR" sz="1800" b="1" dirty="0" smtClean="0"/>
              <a:t> </a:t>
            </a:r>
            <a:endParaRPr lang="fr-FR" sz="1800" b="1" dirty="0"/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conduite pratique du traitement </a:t>
            </a:r>
            <a:endParaRPr lang="fr-FR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Surveillance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r-FR" dirty="0" smtClean="0"/>
              <a:t>Bases de la surveillance</a:t>
            </a:r>
          </a:p>
          <a:p>
            <a:r>
              <a:rPr lang="fr-FR" dirty="0" smtClean="0"/>
              <a:t>Clinique et para clinique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Réévaluation 48-72 h </a:t>
            </a:r>
          </a:p>
          <a:p>
            <a:pPr lvl="1"/>
            <a:r>
              <a:rPr lang="fr-FR" dirty="0" smtClean="0"/>
              <a:t>Efficace/inefficace</a:t>
            </a:r>
          </a:p>
          <a:p>
            <a:pPr lvl="1"/>
            <a:r>
              <a:rPr lang="fr-FR" dirty="0" smtClean="0"/>
              <a:t>Utile/inutile 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Évaluation 7 jours </a:t>
            </a:r>
          </a:p>
          <a:p>
            <a:pPr lvl="1"/>
            <a:r>
              <a:rPr lang="fr-FR" dirty="0" smtClean="0"/>
              <a:t>Effets secondaires 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échecs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b="1" dirty="0" smtClean="0"/>
              <a:t>Faux échecs</a:t>
            </a:r>
          </a:p>
          <a:p>
            <a:r>
              <a:rPr lang="fr-FR" dirty="0" smtClean="0"/>
              <a:t>Diagnostic initial erroné</a:t>
            </a:r>
          </a:p>
          <a:p>
            <a:r>
              <a:rPr lang="fr-FR" dirty="0" smtClean="0"/>
              <a:t>Deuxième maladie non influencée par le traitement</a:t>
            </a:r>
          </a:p>
          <a:p>
            <a:r>
              <a:rPr lang="fr-FR" dirty="0" smtClean="0"/>
              <a:t>Impatiente injustifiée </a:t>
            </a:r>
          </a:p>
          <a:p>
            <a:r>
              <a:rPr lang="fr-FR" dirty="0" smtClean="0"/>
              <a:t>Fièvre par intolérance</a:t>
            </a:r>
          </a:p>
          <a:p>
            <a:r>
              <a:rPr lang="fr-FR" dirty="0" smtClean="0"/>
              <a:t>Inactivation de l’ATB avant l’administration  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échecs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b="1" dirty="0" smtClean="0"/>
              <a:t>Échecs liés au malade</a:t>
            </a:r>
          </a:p>
          <a:p>
            <a:r>
              <a:rPr lang="fr-FR" dirty="0" smtClean="0"/>
              <a:t>Inobservance</a:t>
            </a:r>
          </a:p>
          <a:p>
            <a:r>
              <a:rPr lang="fr-FR" dirty="0" smtClean="0"/>
              <a:t>Vomissement, diarrhée</a:t>
            </a:r>
          </a:p>
          <a:p>
            <a:r>
              <a:rPr lang="fr-FR" dirty="0" smtClean="0"/>
              <a:t>Hôtes immunodéprimés 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échecs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b="1" dirty="0" smtClean="0"/>
              <a:t>Échecs pharmacologique</a:t>
            </a:r>
          </a:p>
          <a:p>
            <a:r>
              <a:rPr lang="fr-FR" dirty="0" smtClean="0"/>
              <a:t>Traitement insuffisant</a:t>
            </a:r>
          </a:p>
          <a:p>
            <a:r>
              <a:rPr lang="fr-FR" dirty="0" smtClean="0"/>
              <a:t>Pénétration défectueuse: prostate, méninge, os</a:t>
            </a:r>
          </a:p>
          <a:p>
            <a:r>
              <a:rPr lang="fr-FR" dirty="0" smtClean="0"/>
              <a:t>Inactivation in situ: pus, hématome</a:t>
            </a:r>
          </a:p>
          <a:p>
            <a:r>
              <a:rPr lang="fr-FR" dirty="0" smtClean="0"/>
              <a:t>Effet obstruction </a:t>
            </a:r>
          </a:p>
          <a:p>
            <a:r>
              <a:rPr lang="fr-FR" dirty="0" smtClean="0"/>
              <a:t>Antagonisme entre </a:t>
            </a:r>
            <a:r>
              <a:rPr lang="fr-FR" dirty="0" err="1" smtClean="0"/>
              <a:t>antibitique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échecs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b="1" dirty="0" smtClean="0"/>
              <a:t>Échecs liés au microbe</a:t>
            </a:r>
          </a:p>
          <a:p>
            <a:r>
              <a:rPr lang="fr-FR" dirty="0" smtClean="0"/>
              <a:t>Erreur initiale sur le pathogène</a:t>
            </a:r>
          </a:p>
          <a:p>
            <a:r>
              <a:rPr lang="fr-FR" dirty="0" smtClean="0"/>
              <a:t>Acquisition de résistance pendant le traitement</a:t>
            </a:r>
          </a:p>
          <a:p>
            <a:r>
              <a:rPr lang="fr-FR" dirty="0" smtClean="0"/>
              <a:t>Surinfection et substitution</a:t>
            </a:r>
          </a:p>
          <a:p>
            <a:r>
              <a:rPr lang="fr-FR" dirty="0" err="1" smtClean="0"/>
              <a:t>Bactéricidie</a:t>
            </a:r>
            <a:r>
              <a:rPr lang="fr-FR" dirty="0" smtClean="0"/>
              <a:t> insuffisante</a:t>
            </a:r>
          </a:p>
          <a:p>
            <a:r>
              <a:rPr lang="fr-FR" dirty="0" smtClean="0"/>
              <a:t>Persistance bactérienne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Effets secondaires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Au plan individuel</a:t>
            </a:r>
          </a:p>
          <a:p>
            <a:r>
              <a:rPr lang="fr-FR" dirty="0" smtClean="0"/>
              <a:t>Effets dose dépendants: toxique (aminoside)ou pharmaco (aminosides effet curarisant)</a:t>
            </a:r>
          </a:p>
          <a:p>
            <a:r>
              <a:rPr lang="fr-FR" dirty="0" smtClean="0"/>
              <a:t>Inhibiteur ou inducteur enzymatique</a:t>
            </a:r>
          </a:p>
          <a:p>
            <a:r>
              <a:rPr lang="fr-FR" dirty="0" smtClean="0"/>
              <a:t>Allergie</a:t>
            </a:r>
          </a:p>
          <a:p>
            <a:r>
              <a:rPr lang="fr-FR" dirty="0" smtClean="0"/>
              <a:t>La fièvre: mécanisme </a:t>
            </a:r>
            <a:r>
              <a:rPr lang="fr-FR" dirty="0" err="1" smtClean="0"/>
              <a:t>immunoallergique</a:t>
            </a:r>
            <a:r>
              <a:rPr lang="fr-FR" dirty="0" smtClean="0"/>
              <a:t> </a:t>
            </a:r>
          </a:p>
          <a:p>
            <a:r>
              <a:rPr lang="fr-FR" dirty="0" smtClean="0"/>
              <a:t>Attention au sel de Na </a:t>
            </a:r>
          </a:p>
          <a:p>
            <a:r>
              <a:rPr lang="fr-FR" dirty="0" smtClean="0"/>
              <a:t>Colonisation d’un organe par un germe sélectionné </a:t>
            </a:r>
          </a:p>
          <a:p>
            <a:pPr>
              <a:buNone/>
            </a:pPr>
            <a:r>
              <a:rPr lang="fr-FR" dirty="0" smtClean="0">
                <a:solidFill>
                  <a:srgbClr val="FF0000"/>
                </a:solidFill>
              </a:rPr>
              <a:t>Au plan collectif </a:t>
            </a:r>
          </a:p>
          <a:p>
            <a:r>
              <a:rPr lang="fr-FR" dirty="0" smtClean="0"/>
              <a:t>Émergence des résistances </a:t>
            </a:r>
            <a:endParaRPr lang="fr-FR" dirty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Généraux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Réaction anaphylactique: rare, pénicillines, rifampicine</a:t>
            </a:r>
          </a:p>
          <a:p>
            <a:endParaRPr lang="fr-FR" dirty="0" smtClean="0"/>
          </a:p>
          <a:p>
            <a:r>
              <a:rPr lang="fr-FR" dirty="0" smtClean="0"/>
              <a:t>Réaction de </a:t>
            </a:r>
            <a:r>
              <a:rPr lang="fr-FR" dirty="0" err="1" smtClean="0"/>
              <a:t>jarish</a:t>
            </a:r>
            <a:r>
              <a:rPr lang="fr-FR" dirty="0" smtClean="0"/>
              <a:t> </a:t>
            </a:r>
            <a:r>
              <a:rPr lang="fr-FR" dirty="0" err="1" smtClean="0"/>
              <a:t>herxheimer</a:t>
            </a:r>
            <a:r>
              <a:rPr lang="fr-FR" dirty="0" smtClean="0"/>
              <a:t>: choc, fièvre, frisson, convulsions</a:t>
            </a:r>
          </a:p>
          <a:p>
            <a:endParaRPr lang="fr-FR" dirty="0" smtClean="0"/>
          </a:p>
          <a:p>
            <a:r>
              <a:rPr lang="fr-FR" dirty="0" smtClean="0"/>
              <a:t>Syndrome de </a:t>
            </a:r>
            <a:r>
              <a:rPr lang="fr-FR" dirty="0" err="1" smtClean="0"/>
              <a:t>hoigné</a:t>
            </a:r>
            <a:r>
              <a:rPr lang="fr-FR" dirty="0" smtClean="0"/>
              <a:t>: choc, hallucination, état confusionnel 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Cutanés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Urticaire</a:t>
            </a:r>
          </a:p>
          <a:p>
            <a:r>
              <a:rPr lang="fr-FR" dirty="0" err="1" smtClean="0"/>
              <a:t>Érythéme</a:t>
            </a:r>
            <a:r>
              <a:rPr lang="fr-FR" dirty="0" smtClean="0"/>
              <a:t> </a:t>
            </a:r>
            <a:r>
              <a:rPr lang="fr-FR" dirty="0" err="1" smtClean="0"/>
              <a:t>maculopapuleux</a:t>
            </a:r>
            <a:endParaRPr lang="fr-FR" dirty="0" smtClean="0"/>
          </a:p>
          <a:p>
            <a:r>
              <a:rPr lang="fr-FR" dirty="0" err="1" smtClean="0"/>
              <a:t>érythéme</a:t>
            </a:r>
            <a:r>
              <a:rPr lang="fr-FR" dirty="0" smtClean="0"/>
              <a:t> noueux </a:t>
            </a:r>
          </a:p>
          <a:p>
            <a:r>
              <a:rPr lang="fr-FR" dirty="0" smtClean="0"/>
              <a:t>Dermatite </a:t>
            </a:r>
            <a:r>
              <a:rPr lang="fr-FR" dirty="0" err="1" smtClean="0"/>
              <a:t>exfoliatrice</a:t>
            </a:r>
            <a:r>
              <a:rPr lang="fr-FR" dirty="0" smtClean="0"/>
              <a:t> </a:t>
            </a:r>
          </a:p>
          <a:p>
            <a:endParaRPr lang="fr-FR" dirty="0" smtClean="0"/>
          </a:p>
          <a:p>
            <a:pPr lvl="1">
              <a:buNone/>
            </a:pPr>
            <a:r>
              <a:rPr lang="fr-FR" b="1" dirty="0" smtClean="0"/>
              <a:t>Pénicillines, céphalosporines, sulfamides</a:t>
            </a:r>
            <a:endParaRPr lang="fr-FR" b="1" dirty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Gasto-intestinaux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Diarrhée bénignes: </a:t>
            </a:r>
            <a:r>
              <a:rPr lang="fr-FR" dirty="0" err="1" smtClean="0"/>
              <a:t>lincosamides</a:t>
            </a:r>
            <a:r>
              <a:rPr lang="fr-FR" dirty="0" smtClean="0"/>
              <a:t>, macrolides, quinolones, sulfamides</a:t>
            </a:r>
          </a:p>
          <a:p>
            <a:pPr>
              <a:buNone/>
            </a:pPr>
            <a:r>
              <a:rPr lang="fr-FR" dirty="0" smtClean="0"/>
              <a:t>  </a:t>
            </a:r>
          </a:p>
          <a:p>
            <a:r>
              <a:rPr lang="fr-FR" dirty="0" smtClean="0"/>
              <a:t>Ulcération de l’œsophage: </a:t>
            </a:r>
            <a:r>
              <a:rPr lang="fr-FR" dirty="0" err="1" smtClean="0"/>
              <a:t>lincosamides</a:t>
            </a:r>
            <a:r>
              <a:rPr lang="fr-FR" dirty="0" smtClean="0"/>
              <a:t>, tétracyclines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Colite pseudomembraneuse: </a:t>
            </a:r>
            <a:r>
              <a:rPr lang="fr-FR" dirty="0" err="1" smtClean="0"/>
              <a:t>lincosamides</a:t>
            </a:r>
            <a:r>
              <a:rPr lang="fr-FR" dirty="0" smtClean="0"/>
              <a:t>, pénicillines </a:t>
            </a:r>
            <a:endParaRPr lang="fr-FR"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Hématologique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Insuffisance médullaire: les </a:t>
            </a:r>
            <a:r>
              <a:rPr lang="fr-FR" dirty="0" err="1" smtClean="0"/>
              <a:t>phénicolés</a:t>
            </a:r>
            <a:r>
              <a:rPr lang="fr-FR" dirty="0" smtClean="0"/>
              <a:t>, touche les 3 lignées, accident réversible, peut survenir 2 semaines à 6 mois après arrêt du traitement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Anémie hémolytique  et  anémie mégaloblastique: sulfamides </a:t>
            </a:r>
          </a:p>
          <a:p>
            <a:endParaRPr lang="fr-FR" dirty="0" smtClean="0"/>
          </a:p>
          <a:p>
            <a:r>
              <a:rPr lang="fr-FR" dirty="0" smtClean="0"/>
              <a:t>Neutropénies: </a:t>
            </a:r>
            <a:r>
              <a:rPr lang="fr-FR" dirty="0" err="1" smtClean="0"/>
              <a:t>bétalactamines</a:t>
            </a:r>
            <a:r>
              <a:rPr lang="fr-FR" dirty="0" smtClean="0"/>
              <a:t>, rifampicine, </a:t>
            </a:r>
            <a:r>
              <a:rPr lang="fr-FR" dirty="0" err="1" smtClean="0"/>
              <a:t>vancomycine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Rénale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Les aminosides+++, les </a:t>
            </a:r>
            <a:r>
              <a:rPr lang="fr-FR" dirty="0" err="1" smtClean="0"/>
              <a:t>glycopeptides</a:t>
            </a:r>
            <a:r>
              <a:rPr lang="fr-FR" dirty="0" smtClean="0"/>
              <a:t> ?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Toxicité: dépend de la dose, durée prolongée. Réversible après arrêt du traitement </a:t>
            </a:r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Terrain particulier: âge avancé, sexe féminin, cirrhose, déshydratation, insuffisance rénale préexistante, diabète, prise concomitante de médicaments </a:t>
            </a:r>
            <a:r>
              <a:rPr lang="fr-FR" dirty="0" err="1" smtClean="0"/>
              <a:t>néphrotoxiques</a:t>
            </a:r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Autre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fr-FR" dirty="0" smtClean="0"/>
              <a:t>Hépatique: macrolides, </a:t>
            </a:r>
            <a:r>
              <a:rPr lang="fr-FR" dirty="0" err="1" smtClean="0"/>
              <a:t>lincosamides</a:t>
            </a:r>
            <a:r>
              <a:rPr lang="fr-FR" dirty="0" smtClean="0"/>
              <a:t> hépatite </a:t>
            </a:r>
            <a:r>
              <a:rPr lang="fr-FR" dirty="0" err="1" smtClean="0"/>
              <a:t>cholestatique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smtClean="0"/>
              <a:t>Neurosensoriels </a:t>
            </a:r>
          </a:p>
          <a:p>
            <a:pPr lvl="1"/>
            <a:r>
              <a:rPr lang="fr-FR" dirty="0" err="1" smtClean="0"/>
              <a:t>Amisosides</a:t>
            </a:r>
            <a:r>
              <a:rPr lang="fr-FR" dirty="0" smtClean="0"/>
              <a:t>: atteinte </a:t>
            </a:r>
            <a:r>
              <a:rPr lang="fr-FR" dirty="0" err="1" smtClean="0"/>
              <a:t>cochléovestibulaire</a:t>
            </a:r>
            <a:endParaRPr lang="fr-FR" dirty="0" smtClean="0"/>
          </a:p>
          <a:p>
            <a:pPr lvl="1"/>
            <a:r>
              <a:rPr lang="fr-FR" dirty="0" smtClean="0"/>
              <a:t>Quinolones: céphalées, vertiges, hallucination</a:t>
            </a:r>
          </a:p>
          <a:p>
            <a:pPr lvl="1"/>
            <a:r>
              <a:rPr lang="fr-FR" dirty="0" smtClean="0"/>
              <a:t>Tétracycline: HIC </a:t>
            </a:r>
          </a:p>
          <a:p>
            <a:pPr lvl="1"/>
            <a:r>
              <a:rPr lang="fr-FR" dirty="0" smtClean="0"/>
              <a:t>Macrolide: </a:t>
            </a:r>
            <a:r>
              <a:rPr lang="fr-FR" dirty="0" err="1" smtClean="0"/>
              <a:t>ototoxicité</a:t>
            </a:r>
            <a:r>
              <a:rPr lang="fr-FR" dirty="0" smtClean="0"/>
              <a:t> 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Respiratoires</a:t>
            </a:r>
          </a:p>
          <a:p>
            <a:pPr lvl="1"/>
            <a:r>
              <a:rPr lang="fr-FR" dirty="0" smtClean="0"/>
              <a:t>Pneumopathies interstitielles: </a:t>
            </a:r>
            <a:r>
              <a:rPr lang="fr-FR" dirty="0" err="1" smtClean="0"/>
              <a:t>péni</a:t>
            </a:r>
            <a:r>
              <a:rPr lang="fr-FR" dirty="0" smtClean="0"/>
              <a:t>, sulfamides </a:t>
            </a:r>
          </a:p>
          <a:p>
            <a:pPr lvl="1"/>
            <a:r>
              <a:rPr lang="fr-FR" dirty="0" smtClean="0"/>
              <a:t>Asthme: </a:t>
            </a:r>
            <a:r>
              <a:rPr lang="fr-FR" dirty="0" err="1" smtClean="0"/>
              <a:t>péni</a:t>
            </a:r>
            <a:r>
              <a:rPr lang="fr-FR" dirty="0" smtClean="0"/>
              <a:t>, céphalosporine, sulfamides </a:t>
            </a:r>
          </a:p>
          <a:p>
            <a:pPr lvl="1">
              <a:buNone/>
            </a:pPr>
            <a:endParaRPr lang="fr-FR" dirty="0" smtClean="0"/>
          </a:p>
          <a:p>
            <a:r>
              <a:rPr lang="fr-FR" dirty="0" smtClean="0"/>
              <a:t>Tendinite: </a:t>
            </a:r>
            <a:r>
              <a:rPr lang="fr-FR" dirty="0" err="1" smtClean="0"/>
              <a:t>fluoroquinolones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r>
              <a:rPr lang="fr-FR" dirty="0" err="1" smtClean="0"/>
              <a:t>hyperuricémie</a:t>
            </a:r>
            <a:endParaRPr lang="fr-F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1219</TotalTime>
  <Words>2629</Words>
  <Application>Microsoft Office PowerPoint</Application>
  <PresentationFormat>Affichage à l'écran (4:3)</PresentationFormat>
  <Paragraphs>695</Paragraphs>
  <Slides>96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96</vt:i4>
      </vt:variant>
    </vt:vector>
  </HeadingPairs>
  <TitlesOfParts>
    <vt:vector size="97" baseType="lpstr">
      <vt:lpstr>Thème Office</vt:lpstr>
      <vt:lpstr>Les règles de prescription des antibiotiques </vt:lpstr>
      <vt:lpstr>Définition </vt:lpstr>
      <vt:lpstr>Classification </vt:lpstr>
      <vt:lpstr>Classification (mode d’action) </vt:lpstr>
      <vt:lpstr>Cible: La paroi</vt:lpstr>
      <vt:lpstr> Bétalactamines </vt:lpstr>
      <vt:lpstr>Pénams </vt:lpstr>
      <vt:lpstr>Pénicilline G</vt:lpstr>
      <vt:lpstr>Diapositive 9</vt:lpstr>
      <vt:lpstr>Pénicilline M</vt:lpstr>
      <vt:lpstr>Amino-benzylpénicilline (Pénicilline A)</vt:lpstr>
      <vt:lpstr>Diapositive 12</vt:lpstr>
      <vt:lpstr>Groupe des acyl ureido pénicillines</vt:lpstr>
      <vt:lpstr> Inhibiteurs des bétalactamases  </vt:lpstr>
      <vt:lpstr> Inhibiteurs des bétalactamases  </vt:lpstr>
      <vt:lpstr>Pénéms: Carbapénéms </vt:lpstr>
      <vt:lpstr>Céphéms: Céphalosporines </vt:lpstr>
      <vt:lpstr> Céphalosporines 1ère génération  </vt:lpstr>
      <vt:lpstr> Céphalosporines 2ème génération  </vt:lpstr>
      <vt:lpstr>Céphalosporines 3ème génération</vt:lpstr>
      <vt:lpstr>Céphalosporines 4ème génération</vt:lpstr>
      <vt:lpstr>Indications des céphalosporines </vt:lpstr>
      <vt:lpstr>Monobactames </vt:lpstr>
      <vt:lpstr>Fosfomycine </vt:lpstr>
      <vt:lpstr>Gycopeptides </vt:lpstr>
      <vt:lpstr>Cible: La membrane</vt:lpstr>
      <vt:lpstr>Cible: Le ribosome</vt:lpstr>
      <vt:lpstr> Les aminosides  </vt:lpstr>
      <vt:lpstr>Groupe MLS</vt:lpstr>
      <vt:lpstr>Diapositive 30</vt:lpstr>
      <vt:lpstr>Diapositive 31</vt:lpstr>
      <vt:lpstr>Diapositive 32</vt:lpstr>
      <vt:lpstr>Diapositive 33</vt:lpstr>
      <vt:lpstr>Phénicolés </vt:lpstr>
      <vt:lpstr>Tétracyclines </vt:lpstr>
      <vt:lpstr>Acide fusidique </vt:lpstr>
      <vt:lpstr>Oxazolidonones </vt:lpstr>
      <vt:lpstr>Cible: Blocage de l’ARN polymérase</vt:lpstr>
      <vt:lpstr>Cible: ADN</vt:lpstr>
      <vt:lpstr> Quinolones </vt:lpstr>
      <vt:lpstr> Fluoroquinolones  </vt:lpstr>
      <vt:lpstr> Produits nitrés </vt:lpstr>
      <vt:lpstr>Cible: Synthèse de l’acide folique</vt:lpstr>
      <vt:lpstr>Règles de prescription </vt:lpstr>
      <vt:lpstr>Indications </vt:lpstr>
      <vt:lpstr> Antibiothérapie probabiliste </vt:lpstr>
      <vt:lpstr>Antibiothérapie probabiliste </vt:lpstr>
      <vt:lpstr>ORL </vt:lpstr>
      <vt:lpstr>Infections respiratoires</vt:lpstr>
      <vt:lpstr>Infections cutanées </vt:lpstr>
      <vt:lpstr>Infections gynécologiques et ST</vt:lpstr>
      <vt:lpstr>Infections digestives </vt:lpstr>
      <vt:lpstr>Infections urinaires </vt:lpstr>
      <vt:lpstr>Endocardite /choc septique </vt:lpstr>
      <vt:lpstr>Méningites </vt:lpstr>
      <vt:lpstr>Immunodéprimés </vt:lpstr>
      <vt:lpstr>Association des antibiotiques</vt:lpstr>
      <vt:lpstr>Association des antibiotiques</vt:lpstr>
      <vt:lpstr>Association des antibiotiques</vt:lpstr>
      <vt:lpstr>Antibiothérapie préventive </vt:lpstr>
      <vt:lpstr>Antibiothérapie préventive endocardite infectieuse </vt:lpstr>
      <vt:lpstr>Antibiothérapie préventive endocardite infectieuse </vt:lpstr>
      <vt:lpstr>Antibiothérapie préventive autre </vt:lpstr>
      <vt:lpstr>Morsures </vt:lpstr>
      <vt:lpstr>Infections urinaires récidivantes </vt:lpstr>
      <vt:lpstr>Neutropénie (chimio)</vt:lpstr>
      <vt:lpstr>Infection du liquide d’ascite </vt:lpstr>
      <vt:lpstr> Antibiothérapie locale± </vt:lpstr>
      <vt:lpstr>Précautions à prendre </vt:lpstr>
      <vt:lpstr> Bilan pré thérapeutique </vt:lpstr>
      <vt:lpstr> Contre indications  </vt:lpstr>
      <vt:lpstr> Terrain </vt:lpstr>
      <vt:lpstr>Grossesse </vt:lpstr>
      <vt:lpstr>Grossesse </vt:lpstr>
      <vt:lpstr>Grossesse </vt:lpstr>
      <vt:lpstr>Grossesse </vt:lpstr>
      <vt:lpstr>Grossesse </vt:lpstr>
      <vt:lpstr>Grossesse </vt:lpstr>
      <vt:lpstr>Allaitement </vt:lpstr>
      <vt:lpstr>Terrain </vt:lpstr>
      <vt:lpstr>Interactions médicamenteuses </vt:lpstr>
      <vt:lpstr>La conduite pratique du traitement </vt:lpstr>
      <vt:lpstr>La conduite pratique du traitement </vt:lpstr>
      <vt:lpstr>La conduite pratique du traitement </vt:lpstr>
      <vt:lpstr>Surveillance </vt:lpstr>
      <vt:lpstr>Les échecs </vt:lpstr>
      <vt:lpstr>Les échecs </vt:lpstr>
      <vt:lpstr>Les échecs </vt:lpstr>
      <vt:lpstr>Les échecs </vt:lpstr>
      <vt:lpstr>Effets secondaires </vt:lpstr>
      <vt:lpstr>Généraux </vt:lpstr>
      <vt:lpstr>Cutanés</vt:lpstr>
      <vt:lpstr>Gasto-intestinaux </vt:lpstr>
      <vt:lpstr>Hématologique </vt:lpstr>
      <vt:lpstr>Rénale </vt:lpstr>
      <vt:lpstr>Autre 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antibiotiques </dc:title>
  <dc:creator> </dc:creator>
  <cp:lastModifiedBy>PC</cp:lastModifiedBy>
  <cp:revision>149</cp:revision>
  <dcterms:created xsi:type="dcterms:W3CDTF">2012-10-16T08:16:04Z</dcterms:created>
  <dcterms:modified xsi:type="dcterms:W3CDTF">2020-04-11T05:20:28Z</dcterms:modified>
</cp:coreProperties>
</file>