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2" r:id="rId5"/>
    <p:sldId id="263" r:id="rId6"/>
    <p:sldId id="264" r:id="rId7"/>
    <p:sldId id="287" r:id="rId8"/>
    <p:sldId id="288" r:id="rId9"/>
    <p:sldId id="290" r:id="rId10"/>
    <p:sldId id="28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ction par défaut" id="{FE773D7C-D96E-4B43-8C4A-93F205DA932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Section sans titre" id="{1BA55C2F-9E83-4E62-8AC5-5A968C9D2A64}">
          <p14:sldIdLst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71" autoAdjust="0"/>
  </p:normalViewPr>
  <p:slideViewPr>
    <p:cSldViewPr>
      <p:cViewPr varScale="1">
        <p:scale>
          <a:sx n="46" d="100"/>
          <a:sy n="46" d="100"/>
        </p:scale>
        <p:origin x="-1387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58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2E5BC-2231-4846-8FA5-34B8333806A5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50413-CA18-46D7-9676-8B5188B782E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9600" dirty="0" smtClean="0"/>
              <a:t>Ensemble d’anomalies liées à la sécrétion excessive et non </a:t>
            </a:r>
            <a:r>
              <a:rPr lang="fr-FR" sz="9600" dirty="0" err="1" smtClean="0"/>
              <a:t>freinable</a:t>
            </a:r>
            <a:r>
              <a:rPr lang="fr-FR" sz="9600" dirty="0" smtClean="0"/>
              <a:t> de la PTH par les parathyroïdes</a:t>
            </a:r>
          </a:p>
          <a:p>
            <a:r>
              <a:rPr lang="fr-FR" sz="9600" b="1" dirty="0" smtClean="0">
                <a:solidFill>
                  <a:srgbClr val="FF0000"/>
                </a:solidFill>
              </a:rPr>
              <a:t>Hyperparathyroïdies primaires </a:t>
            </a:r>
            <a:r>
              <a:rPr lang="fr-FR" sz="9600" dirty="0" smtClean="0"/>
              <a:t>: Augmentation du nombre de cellules parathyroïdiennes et de leur fonctionnement avec hypersécrétion de PTH responsable hypercalcémie ne pouvant freiner la sécrétion de PTH</a:t>
            </a:r>
          </a:p>
          <a:p>
            <a:r>
              <a:rPr lang="fr-FR" sz="9600" dirty="0" smtClean="0"/>
              <a:t> </a:t>
            </a:r>
            <a:r>
              <a:rPr lang="fr-FR" sz="9600" b="1" dirty="0" smtClean="0">
                <a:solidFill>
                  <a:srgbClr val="FF0000"/>
                </a:solidFill>
              </a:rPr>
              <a:t>Hyperparathyroïdies secondaires </a:t>
            </a:r>
            <a:r>
              <a:rPr lang="fr-FR" sz="9600" b="1" dirty="0" smtClean="0"/>
              <a:t>: </a:t>
            </a:r>
            <a:r>
              <a:rPr lang="fr-FR" sz="9600" dirty="0" smtClean="0"/>
              <a:t>à un état d’ hypocalcémie chronique avec hypersécrétion réactionnelle de la PTH    </a:t>
            </a:r>
          </a:p>
          <a:p>
            <a:r>
              <a:rPr lang="fr-FR" sz="9600" b="1" dirty="0" smtClean="0">
                <a:solidFill>
                  <a:srgbClr val="FF0000"/>
                </a:solidFill>
              </a:rPr>
              <a:t>Hyperparathyroïdies tertiaires </a:t>
            </a:r>
            <a:r>
              <a:rPr lang="fr-FR" sz="9600" b="1" dirty="0" smtClean="0"/>
              <a:t>:                                          </a:t>
            </a:r>
            <a:r>
              <a:rPr lang="fr-FR" sz="9600" dirty="0" smtClean="0"/>
              <a:t>l’ hypersécrétion de PTH peut se pérenniser et devenir autonome malgré correction de l’ hypocalcémie </a:t>
            </a:r>
            <a:endParaRPr lang="fr-FR" sz="9600" b="1" dirty="0" smtClean="0"/>
          </a:p>
          <a:p>
            <a:endParaRPr lang="fr-FR" sz="800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pathologie des glandes parathyroïdes est dominée par l’</a:t>
            </a:r>
            <a:r>
              <a:rPr lang="fr-FR" dirty="0" err="1" smtClean="0"/>
              <a:t>hyperparathyroidie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La fréquence a nettement augmente depuis le dosage systématiques de la calcémie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les signes digestifs :</a:t>
            </a:r>
          </a:p>
          <a:p>
            <a:pPr marL="0" indent="0">
              <a:buNone/>
            </a:pPr>
            <a:r>
              <a:rPr lang="fr-FR" u="sng" dirty="0" smtClean="0"/>
              <a:t>-Symptomatologie fonctionnelle:</a:t>
            </a:r>
            <a:r>
              <a:rPr lang="fr-FR" dirty="0" smtClean="0"/>
              <a:t> constituée de douleurs abdominales non spécifiques d’anorexie, nausées ou de constipation</a:t>
            </a:r>
          </a:p>
          <a:p>
            <a:pPr marL="0" indent="0"/>
            <a:r>
              <a:rPr lang="fr-FR" b="1" dirty="0" smtClean="0"/>
              <a:t>Syndrome </a:t>
            </a:r>
            <a:r>
              <a:rPr lang="fr-FR" b="1" dirty="0" err="1" smtClean="0"/>
              <a:t>polyuro-polydipsique:Par</a:t>
            </a:r>
            <a:r>
              <a:rPr lang="fr-FR" b="1" dirty="0" smtClean="0"/>
              <a:t> </a:t>
            </a:r>
            <a:r>
              <a:rPr lang="fr-FR" dirty="0" smtClean="0"/>
              <a:t>insensibilité du tubule rénal à L’ADH observée au cours de toutes  les hypercalcémies </a:t>
            </a:r>
          </a:p>
          <a:p>
            <a:pPr marL="0" indent="0"/>
            <a:r>
              <a:rPr lang="fr-FR" dirty="0" smtClean="0"/>
              <a:t>Signes digestifs :</a:t>
            </a:r>
          </a:p>
          <a:p>
            <a:pPr marL="0" indent="0"/>
            <a:r>
              <a:rPr lang="fr-FR" b="1" dirty="0" smtClean="0"/>
              <a:t>Douleurs abdominales </a:t>
            </a:r>
            <a:r>
              <a:rPr lang="fr-FR" dirty="0" smtClean="0"/>
              <a:t>non spécifiques, nausées, </a:t>
            </a:r>
            <a:r>
              <a:rPr lang="fr-FR" b="1" dirty="0" smtClean="0"/>
              <a:t>constipation</a:t>
            </a:r>
            <a:r>
              <a:rPr lang="fr-FR" dirty="0" smtClean="0"/>
              <a:t> </a:t>
            </a:r>
          </a:p>
          <a:p>
            <a:pPr marL="0" indent="0"/>
            <a:r>
              <a:rPr lang="fr-FR" b="1" dirty="0" smtClean="0"/>
              <a:t>ulcère gastroduodénal:  </a:t>
            </a:r>
            <a:r>
              <a:rPr lang="fr-FR" dirty="0" smtClean="0"/>
              <a:t>par hypersécrétion de gastrine secondaires  à l’ hypercalcémie ou a un </a:t>
            </a:r>
            <a:r>
              <a:rPr lang="fr-FR" dirty="0" err="1" smtClean="0"/>
              <a:t>gastrinome</a:t>
            </a:r>
            <a:r>
              <a:rPr lang="fr-FR" dirty="0" smtClean="0"/>
              <a:t> (NEM1)</a:t>
            </a:r>
            <a:endParaRPr lang="fr-FR" u="sng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u="sng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II aires à  l’ </a:t>
            </a:r>
            <a:r>
              <a:rPr lang="fr-FR" dirty="0" err="1" smtClean="0"/>
              <a:t>hypercalciurie</a:t>
            </a:r>
            <a:r>
              <a:rPr lang="fr-FR" dirty="0" smtClean="0"/>
              <a:t> chez des patients ayant des apports </a:t>
            </a:r>
            <a:r>
              <a:rPr lang="fr-FR" dirty="0" err="1" smtClean="0"/>
              <a:t>vitamino</a:t>
            </a:r>
            <a:r>
              <a:rPr lang="fr-FR" dirty="0" smtClean="0"/>
              <a:t>-calciques normaux</a:t>
            </a:r>
          </a:p>
          <a:p>
            <a:pPr marL="0" indent="0">
              <a:buNone/>
            </a:pPr>
            <a:r>
              <a:rPr lang="fr-FR" dirty="0" smtClean="0"/>
              <a:t>- Lithiase rénale : bilatérale et récidivante, spontanément radio-opaque ( calcique pure ou mixte )</a:t>
            </a:r>
          </a:p>
          <a:p>
            <a:pPr>
              <a:buFontTx/>
              <a:buChar char="-"/>
            </a:pPr>
            <a:r>
              <a:rPr lang="fr-FR" dirty="0" smtClean="0"/>
              <a:t>La </a:t>
            </a:r>
            <a:r>
              <a:rPr lang="fr-FR" dirty="0" err="1" smtClean="0"/>
              <a:t>néphrocalcinose</a:t>
            </a:r>
            <a:r>
              <a:rPr lang="fr-FR" dirty="0" smtClean="0"/>
              <a:t> : présence de fine calcifications présentes dans le parenchyme rénale ( visible à l’échographie ) </a:t>
            </a:r>
          </a:p>
          <a:p>
            <a:pPr>
              <a:buFontTx/>
              <a:buChar char="-"/>
            </a:pPr>
            <a:r>
              <a:rPr lang="fr-FR" dirty="0" smtClean="0"/>
              <a:t>Insuffisance rénale chronique : complication la plus grave de l’ </a:t>
            </a:r>
            <a:r>
              <a:rPr lang="fr-FR" dirty="0" err="1" smtClean="0"/>
              <a:t>hyperparathyroidie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fr-FR" dirty="0" smtClean="0"/>
              <a:t>Hypercalcémie - </a:t>
            </a:r>
            <a:r>
              <a:rPr lang="fr-FR" dirty="0" err="1" smtClean="0"/>
              <a:t>hypophosphorémie</a:t>
            </a:r>
            <a:r>
              <a:rPr lang="fr-FR" dirty="0" smtClean="0"/>
              <a:t> </a:t>
            </a:r>
          </a:p>
          <a:p>
            <a:pPr marL="0" indent="0"/>
            <a:r>
              <a:rPr lang="fr-FR" dirty="0" err="1" smtClean="0"/>
              <a:t>Hypercalciurie</a:t>
            </a:r>
            <a:r>
              <a:rPr lang="fr-FR" dirty="0" smtClean="0"/>
              <a:t> - hyper phosphaturie</a:t>
            </a:r>
          </a:p>
          <a:p>
            <a:pPr marL="0" indent="0"/>
            <a:r>
              <a:rPr lang="fr-FR" dirty="0" smtClean="0"/>
              <a:t>PTH intacte et </a:t>
            </a:r>
            <a:r>
              <a:rPr lang="fr-FR" dirty="0" err="1" smtClean="0"/>
              <a:t>AMPc</a:t>
            </a:r>
            <a:r>
              <a:rPr lang="fr-FR" dirty="0" smtClean="0"/>
              <a:t> </a:t>
            </a:r>
            <a:r>
              <a:rPr lang="fr-FR" dirty="0" err="1" smtClean="0"/>
              <a:t>néphrogénique</a:t>
            </a:r>
            <a:r>
              <a:rPr lang="fr-FR" dirty="0" smtClean="0"/>
              <a:t> élevées, association évoquant une hyperparathyroïdie  </a:t>
            </a:r>
          </a:p>
          <a:p>
            <a:r>
              <a:rPr lang="fr-FR" dirty="0" smtClean="0"/>
              <a:t>PTH élevée + Ca total normal → dosage Ca ionisé normal → test de charge orale → si </a:t>
            </a:r>
            <a:r>
              <a:rPr lang="fr-FR" dirty="0" smtClean="0">
                <a:latin typeface="Times New Roman"/>
                <a:cs typeface="Times New Roman"/>
              </a:rPr>
              <a:t>↑ de la calcémie</a:t>
            </a:r>
            <a:r>
              <a:rPr lang="fr-FR" dirty="0" smtClean="0"/>
              <a:t> sans freination de la PTH = hyperparathyroïdie primaire    </a:t>
            </a:r>
            <a:r>
              <a:rPr lang="fr-FR" dirty="0" err="1" smtClean="0"/>
              <a:t>normocalcémique</a:t>
            </a:r>
            <a:endParaRPr lang="fr-FR" dirty="0" smtClean="0"/>
          </a:p>
          <a:p>
            <a:r>
              <a:rPr lang="fr-FR" dirty="0" smtClean="0"/>
              <a:t>Autres : Augmentation des PAL, </a:t>
            </a:r>
            <a:r>
              <a:rPr lang="fr-FR" dirty="0" err="1" smtClean="0"/>
              <a:t>hydroxyprolinurie</a:t>
            </a:r>
            <a:r>
              <a:rPr lang="fr-FR" dirty="0" smtClean="0"/>
              <a:t>, </a:t>
            </a:r>
            <a:r>
              <a:rPr lang="fr-FR" dirty="0" err="1" smtClean="0"/>
              <a:t>Ostéocacine</a:t>
            </a:r>
            <a:r>
              <a:rPr lang="fr-FR" dirty="0" smtClean="0"/>
              <a:t> et de 1,25( OH ) 2 VIT D3</a:t>
            </a:r>
          </a:p>
          <a:p>
            <a:pPr marL="0" indent="0"/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manifestations dentaires apparaissent tardivement dans l’évolution de l’hyperparathyroïdie et sont  de plus en plus rares, vu le diagnostic précoce grâce au dosage de la calcémie plasmatique.</a:t>
            </a:r>
          </a:p>
          <a:p>
            <a:r>
              <a:rPr lang="fr-FR" dirty="0" smtClean="0"/>
              <a:t>Il s’agit souvent d’une hyperparathyroïdie négligée, l’excès de PTH conduisant à l’apparition des lésions lytiques osseuses disséminées. L’atteinte mandibulaire est tardive et comprend la disparition de la </a:t>
            </a:r>
            <a:r>
              <a:rPr lang="fr-FR" i="1" dirty="0" smtClean="0"/>
              <a:t>lamina dura,</a:t>
            </a:r>
            <a:r>
              <a:rPr lang="fr-FR" dirty="0" smtClean="0"/>
              <a:t> déminéralisation osseuse et l’apparition des tumeurs à cellules géantes. Les manifestations dentaires peuvent exceptionnellement représenter le premier signe d’hyperparathyroïdie primaire.</a:t>
            </a:r>
            <a:endParaRPr lang="fr-FR" smtClean="0"/>
          </a:p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742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337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7699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1028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8286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2225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103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8941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0211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9128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4557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BB2ED-567C-4B18-8032-5170CBB19573}" type="datetimeFigureOut">
              <a:rPr lang="fr-FR" smtClean="0"/>
              <a:pPr/>
              <a:t>14/04/2020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6410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HYPERPARATHYROIDIES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</a:t>
            </a:r>
            <a:r>
              <a:rPr lang="fr-FR" dirty="0" err="1" smtClean="0"/>
              <a:t>Harbi</a:t>
            </a:r>
            <a:r>
              <a:rPr lang="fr-FR" dirty="0" smtClean="0"/>
              <a:t> A</a:t>
            </a:r>
          </a:p>
          <a:p>
            <a:r>
              <a:rPr lang="fr-FR" dirty="0" smtClean="0"/>
              <a:t>Service d’Endocrinologie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1247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pc\Pictures\merci-de-votre-attention-png-6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43931"/>
            <a:ext cx="6120680" cy="3238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44098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INTRODUCTION-DEFINITION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00600"/>
          </a:xfrm>
        </p:spPr>
        <p:txBody>
          <a:bodyPr>
            <a:normAutofit fontScale="25000" lnSpcReduction="20000"/>
          </a:bodyPr>
          <a:lstStyle/>
          <a:p>
            <a:r>
              <a:rPr lang="fr-FR" sz="12800" dirty="0" smtClean="0"/>
              <a:t>Ensemble d’anomalies liées </a:t>
            </a:r>
            <a:r>
              <a:rPr lang="fr-FR" sz="12800" dirty="0"/>
              <a:t>à</a:t>
            </a:r>
            <a:r>
              <a:rPr lang="fr-FR" sz="12800" dirty="0" smtClean="0"/>
              <a:t> la sécrétion excessive et non freinable de la PTH par les parathyroïdes</a:t>
            </a:r>
          </a:p>
          <a:p>
            <a:r>
              <a:rPr lang="fr-FR" sz="12800" b="1" dirty="0" smtClean="0"/>
              <a:t>Hyperparathyroïdies primaires </a:t>
            </a:r>
            <a:r>
              <a:rPr lang="fr-FR" sz="12800" dirty="0" smtClean="0"/>
              <a:t>: Augmentation du nombre de cellules parathyroïdiennes avec hypersécrétion non </a:t>
            </a:r>
            <a:r>
              <a:rPr lang="fr-FR" sz="12800" dirty="0" err="1" smtClean="0"/>
              <a:t>freinable</a:t>
            </a:r>
            <a:r>
              <a:rPr lang="fr-FR" sz="12800" dirty="0" smtClean="0"/>
              <a:t> de PTH par l’hypercalcémie</a:t>
            </a:r>
          </a:p>
          <a:p>
            <a:r>
              <a:rPr lang="fr-FR" sz="12800" dirty="0" smtClean="0"/>
              <a:t> </a:t>
            </a:r>
            <a:r>
              <a:rPr lang="fr-FR" sz="12800" b="1" dirty="0" smtClean="0"/>
              <a:t>Hyperparathyroïdies secondaires :</a:t>
            </a:r>
            <a:r>
              <a:rPr lang="fr-FR" sz="12800" dirty="0" smtClean="0"/>
              <a:t> hypocalcémie chronique avec hypersécrétion réactionnelle de la PTH    </a:t>
            </a:r>
          </a:p>
          <a:p>
            <a:r>
              <a:rPr lang="fr-FR" sz="12800" b="1" dirty="0" smtClean="0"/>
              <a:t>Hyperparathyroïdies tertiaires :                                          </a:t>
            </a:r>
            <a:r>
              <a:rPr lang="fr-FR" sz="12800" dirty="0" smtClean="0"/>
              <a:t>Hypersécrétion de PTH pérennisée, autonome malgré correction de l’ hypocalcémie </a:t>
            </a:r>
            <a:endParaRPr lang="fr-FR" sz="12800" b="1" dirty="0" smtClean="0"/>
          </a:p>
          <a:p>
            <a:endParaRPr lang="fr-FR" sz="3800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4616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TABLEAU CLINIQUE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HYPERPARATHYROIDIES PRIMAIRES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/>
            <a:r>
              <a:rPr lang="fr-FR" dirty="0" smtClean="0"/>
              <a:t>Prévalence :1/1000</a:t>
            </a:r>
          </a:p>
          <a:p>
            <a:pPr marL="0" indent="0"/>
            <a:r>
              <a:rPr lang="fr-FR" dirty="0" smtClean="0"/>
              <a:t>3eme pathologie endocrinienne la + fréquente</a:t>
            </a:r>
          </a:p>
          <a:p>
            <a:pPr marL="0" indent="0">
              <a:buNone/>
            </a:pPr>
            <a:r>
              <a:rPr lang="fr-FR" dirty="0" smtClean="0"/>
              <a:t>DS </a:t>
            </a:r>
            <a:r>
              <a:rPr lang="fr-FR" dirty="0" smtClean="0">
                <a:latin typeface="Calibri"/>
                <a:cs typeface="Calibri"/>
              </a:rPr>
              <a:t>˃ HYPERTHYROIDIE ˃ HYPERPARATHYROIDIE</a:t>
            </a:r>
          </a:p>
          <a:p>
            <a:pPr marL="0" indent="0"/>
            <a:r>
              <a:rPr lang="fr-FR" dirty="0" smtClean="0"/>
              <a:t> Fréquente chez les femmes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02950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Circonstances de découverte </a:t>
            </a:r>
          </a:p>
          <a:p>
            <a:r>
              <a:rPr lang="fr-FR" dirty="0" smtClean="0"/>
              <a:t>Souvent asymptomatique , de découverte fortuite </a:t>
            </a:r>
          </a:p>
          <a:p>
            <a:r>
              <a:rPr lang="fr-FR" dirty="0" smtClean="0"/>
              <a:t>Parfois symptomatologie d’ hypercalcémie aigue sévère </a:t>
            </a:r>
          </a:p>
          <a:p>
            <a:r>
              <a:rPr lang="fr-FR" dirty="0" smtClean="0"/>
              <a:t>Les complications rénales et osseuses sont devenues rares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0564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500" u="sng" dirty="0" smtClean="0">
                <a:solidFill>
                  <a:srgbClr val="FF0000"/>
                </a:solidFill>
              </a:rPr>
              <a:t>Signes cliniques </a:t>
            </a:r>
          </a:p>
          <a:p>
            <a:pPr marL="0" indent="0"/>
            <a:r>
              <a:rPr lang="fr-FR" b="1" dirty="0" smtClean="0"/>
              <a:t>Syndrome </a:t>
            </a:r>
            <a:r>
              <a:rPr lang="fr-FR" b="1" dirty="0" err="1" smtClean="0"/>
              <a:t>polyuro-polydipsique:</a:t>
            </a:r>
            <a:r>
              <a:rPr lang="fr-FR" dirty="0" err="1" smtClean="0"/>
              <a:t>Par</a:t>
            </a:r>
            <a:r>
              <a:rPr lang="fr-FR" b="1" dirty="0" smtClean="0"/>
              <a:t> </a:t>
            </a:r>
            <a:r>
              <a:rPr lang="fr-FR" dirty="0" smtClean="0"/>
              <a:t>insensibilité du tubule rénal à L’ADH lors des hypercalcémies </a:t>
            </a:r>
          </a:p>
          <a:p>
            <a:pPr marL="0" indent="0"/>
            <a:r>
              <a:rPr lang="fr-FR" b="1" dirty="0" smtClean="0"/>
              <a:t>Signes digestifs :</a:t>
            </a:r>
          </a:p>
          <a:p>
            <a:pPr marL="0" indent="0"/>
            <a:r>
              <a:rPr lang="fr-FR" i="1" dirty="0" smtClean="0"/>
              <a:t>Douleurs abdominales </a:t>
            </a:r>
            <a:r>
              <a:rPr lang="fr-FR" dirty="0" smtClean="0"/>
              <a:t>non spécifiques,</a:t>
            </a:r>
            <a:r>
              <a:rPr lang="fr-FR" i="1" dirty="0" smtClean="0"/>
              <a:t> nausées</a:t>
            </a:r>
            <a:r>
              <a:rPr lang="fr-FR" dirty="0" smtClean="0"/>
              <a:t>, </a:t>
            </a:r>
            <a:r>
              <a:rPr lang="fr-FR" i="1" dirty="0" smtClean="0"/>
              <a:t>constipation </a:t>
            </a:r>
          </a:p>
          <a:p>
            <a:pPr marL="0" indent="0"/>
            <a:r>
              <a:rPr lang="fr-FR" i="1" dirty="0" smtClean="0"/>
              <a:t>ulcère gastroduodénal</a:t>
            </a:r>
            <a:endParaRPr lang="fr-FR" u="sng" dirty="0"/>
          </a:p>
        </p:txBody>
      </p:sp>
    </p:spTree>
    <p:extLst>
      <p:ext uri="{BB962C8B-B14F-4D97-AF65-F5344CB8AC3E}">
        <p14:creationId xmlns="" xmlns:p14="http://schemas.microsoft.com/office/powerpoint/2010/main" val="18565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069160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fr-FR" b="1" dirty="0" smtClean="0"/>
              <a:t>Pancréatite</a:t>
            </a:r>
            <a:r>
              <a:rPr lang="fr-FR" dirty="0" smtClean="0"/>
              <a:t> chronique calcifiée ou non</a:t>
            </a:r>
          </a:p>
          <a:p>
            <a:pPr marL="0" indent="0"/>
            <a:r>
              <a:rPr lang="fr-FR" b="1" dirty="0" smtClean="0"/>
              <a:t>Signes neuromusculaires </a:t>
            </a:r>
          </a:p>
          <a:p>
            <a:pPr marL="0" indent="0"/>
            <a:r>
              <a:rPr lang="fr-FR" b="1" dirty="0" smtClean="0"/>
              <a:t>Asthénie</a:t>
            </a:r>
            <a:r>
              <a:rPr lang="fr-FR" dirty="0" smtClean="0"/>
              <a:t>  </a:t>
            </a:r>
          </a:p>
          <a:p>
            <a:pPr marL="0" indent="0"/>
            <a:r>
              <a:rPr lang="fr-FR" b="1" dirty="0" smtClean="0"/>
              <a:t>Céphalées</a:t>
            </a:r>
            <a:r>
              <a:rPr lang="fr-FR" dirty="0" smtClean="0"/>
              <a:t> </a:t>
            </a:r>
          </a:p>
          <a:p>
            <a:pPr marL="0" indent="0"/>
            <a:r>
              <a:rPr lang="fr-FR" b="1" dirty="0" smtClean="0"/>
              <a:t>Troubles psychiques </a:t>
            </a:r>
            <a:r>
              <a:rPr lang="fr-FR" dirty="0" smtClean="0"/>
              <a:t>: allant de la simple irritabilité  aux états dépressifs et mélancoliques</a:t>
            </a:r>
          </a:p>
          <a:p>
            <a:pPr marL="0" indent="0"/>
            <a:r>
              <a:rPr lang="fr-FR" dirty="0" smtClean="0"/>
              <a:t> </a:t>
            </a:r>
            <a:r>
              <a:rPr lang="fr-FR" b="1" dirty="0" smtClean="0"/>
              <a:t>HTA</a:t>
            </a:r>
            <a:r>
              <a:rPr lang="fr-FR" dirty="0" smtClean="0"/>
              <a:t> : </a:t>
            </a:r>
            <a:r>
              <a:rPr lang="fr-FR" dirty="0" err="1" smtClean="0"/>
              <a:t>Systolo</a:t>
            </a:r>
            <a:r>
              <a:rPr lang="fr-FR" dirty="0" smtClean="0"/>
              <a:t>-diastolique par insuffisance rénale </a:t>
            </a:r>
          </a:p>
          <a:p>
            <a:pPr marL="0" indent="0"/>
            <a:r>
              <a:rPr lang="fr-FR" b="1" dirty="0" smtClean="0"/>
              <a:t>Raccourcissement du segment QT </a:t>
            </a:r>
            <a:r>
              <a:rPr lang="fr-FR" dirty="0" smtClean="0"/>
              <a:t>à </a:t>
            </a:r>
            <a:r>
              <a:rPr lang="fr-FR" dirty="0" smtClean="0"/>
              <a:t>l’ECG</a:t>
            </a:r>
          </a:p>
          <a:p>
            <a:pPr marL="0" indent="0"/>
            <a:r>
              <a:rPr lang="fr-FR" b="1" dirty="0" smtClean="0"/>
              <a:t>Calcifications métastatiques</a:t>
            </a:r>
          </a:p>
          <a:p>
            <a:pPr marL="0" indent="0"/>
            <a:endParaRPr lang="fr-FR" dirty="0" smtClean="0"/>
          </a:p>
          <a:p>
            <a:pPr marL="0" indent="0"/>
            <a:endParaRPr lang="fr-FR" dirty="0" smtClean="0"/>
          </a:p>
          <a:p>
            <a:pPr marL="0" indent="0"/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98077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fr-FR" b="1" dirty="0" smtClean="0"/>
              <a:t>Complications rénales: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Lithiase rénale : bilatérale et récidivante, spontanément radio-opaque ( calcique pure ou mixte )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err="1" smtClean="0"/>
              <a:t>Néphrocalcinose</a:t>
            </a:r>
            <a:r>
              <a:rPr lang="fr-FR" dirty="0" smtClean="0"/>
              <a:t> : présence de calcifications présentes dans le parenchyme rénal ( visible à l’échographie ) </a:t>
            </a:r>
          </a:p>
          <a:p>
            <a:pPr>
              <a:buNone/>
            </a:pPr>
            <a:r>
              <a:rPr lang="fr-FR" dirty="0" smtClean="0"/>
              <a:t>- Insuffisance rénale chronique </a:t>
            </a:r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525963"/>
          </a:xfrm>
        </p:spPr>
        <p:txBody>
          <a:bodyPr>
            <a:normAutofit/>
          </a:bodyPr>
          <a:lstStyle/>
          <a:p>
            <a:r>
              <a:rPr lang="fr-FR" b="1" dirty="0" smtClean="0"/>
              <a:t>Ostéite </a:t>
            </a:r>
            <a:r>
              <a:rPr lang="fr-FR" b="1" dirty="0" err="1" smtClean="0"/>
              <a:t>fibrokystique</a:t>
            </a:r>
            <a:endParaRPr lang="fr-FR" b="1" dirty="0" smtClean="0"/>
          </a:p>
          <a:p>
            <a:pPr>
              <a:buFontTx/>
              <a:buChar char="-"/>
            </a:pPr>
            <a:r>
              <a:rPr lang="fr-FR" i="1" dirty="0" smtClean="0"/>
              <a:t>Douleurs osseuses </a:t>
            </a:r>
            <a:r>
              <a:rPr lang="fr-FR" dirty="0" smtClean="0"/>
              <a:t>au niveau des os longs, rachis, bassin ou diffuses.</a:t>
            </a:r>
          </a:p>
          <a:p>
            <a:pPr>
              <a:buFontTx/>
              <a:buChar char="-"/>
            </a:pPr>
            <a:r>
              <a:rPr lang="fr-FR" i="1" dirty="0" smtClean="0"/>
              <a:t>Fracture spontanée </a:t>
            </a:r>
            <a:r>
              <a:rPr lang="fr-FR" dirty="0" smtClean="0"/>
              <a:t>,de consolidation tardive.</a:t>
            </a:r>
          </a:p>
          <a:p>
            <a:pPr>
              <a:buFontTx/>
              <a:buChar char="-"/>
            </a:pPr>
            <a:r>
              <a:rPr lang="fr-FR" i="1" dirty="0" smtClean="0"/>
              <a:t>Déformation squelettique </a:t>
            </a:r>
            <a:r>
              <a:rPr lang="fr-FR" dirty="0" smtClean="0"/>
              <a:t>tardive.  </a:t>
            </a:r>
          </a:p>
          <a:p>
            <a:pPr>
              <a:buFontTx/>
              <a:buChar char="-"/>
            </a:pPr>
            <a:r>
              <a:rPr lang="fr-FR" i="1" dirty="0" smtClean="0"/>
              <a:t>Chute précoce des dents</a:t>
            </a:r>
            <a:r>
              <a:rPr lang="fr-FR" dirty="0" smtClean="0"/>
              <a:t>. </a:t>
            </a:r>
          </a:p>
          <a:p>
            <a:endParaRPr lang="fr-FR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853136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Les manifestations dentaires apparaissent tardivement dans l’évolution de l’hyperparathyroïdie et sont  de plus en plus </a:t>
            </a:r>
            <a:r>
              <a:rPr lang="fr-FR" dirty="0" smtClean="0"/>
              <a:t>rares.</a:t>
            </a:r>
            <a:endParaRPr lang="fr-FR" dirty="0" smtClean="0"/>
          </a:p>
          <a:p>
            <a:r>
              <a:rPr lang="fr-FR" dirty="0" smtClean="0"/>
              <a:t>L’atteinte </a:t>
            </a:r>
            <a:r>
              <a:rPr lang="fr-FR" dirty="0" smtClean="0"/>
              <a:t>mandibulaire est tardive et comprend la disparition de la </a:t>
            </a:r>
            <a:r>
              <a:rPr lang="fr-FR" i="1" dirty="0" smtClean="0"/>
              <a:t>lamina dura,</a:t>
            </a:r>
            <a:r>
              <a:rPr lang="fr-FR" dirty="0" smtClean="0"/>
              <a:t> déminéralisation osseuse et l’apparition des tumeurs à cellules géantes. </a:t>
            </a:r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 smtClean="0"/>
              <a:t>manifestations dentaires peuvent exceptionnellement représenter le premier signe d’hyperparathyroïdie primaire.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683</Words>
  <Application>Microsoft Office PowerPoint</Application>
  <PresentationFormat>Affichage à l'écran (4:3)</PresentationFormat>
  <Paragraphs>81</Paragraphs>
  <Slides>10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HYPERPARATHYROIDIES</vt:lpstr>
      <vt:lpstr>INTRODUCTION-DEFINITION</vt:lpstr>
      <vt:lpstr>TABLEAU CLINIQUE HYPERPARATHYROIDIES PRIMAIRES 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HYPERPARATHYROIDIES</dc:title>
  <dc:creator>pc</dc:creator>
  <cp:lastModifiedBy>khalil arioua</cp:lastModifiedBy>
  <cp:revision>31</cp:revision>
  <dcterms:created xsi:type="dcterms:W3CDTF">2018-11-28T20:46:09Z</dcterms:created>
  <dcterms:modified xsi:type="dcterms:W3CDTF">2020-04-14T14:56:25Z</dcterms:modified>
</cp:coreProperties>
</file>