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6" r:id="rId3"/>
    <p:sldId id="257" r:id="rId4"/>
    <p:sldId id="293" r:id="rId5"/>
    <p:sldId id="294" r:id="rId6"/>
    <p:sldId id="295" r:id="rId7"/>
    <p:sldId id="296" r:id="rId8"/>
    <p:sldId id="297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142F0-A15D-4BE8-9478-BE3AB89EB2B4}" type="datetimeFigureOut">
              <a:rPr lang="fr-FR" smtClean="0"/>
              <a:pPr/>
              <a:t>28/05/2020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28479-0306-442A-AFCB-83868C407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362" y="1844824"/>
            <a:ext cx="4701928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fr-FR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fr-FR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4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Calcul </a:t>
            </a:r>
            <a:r>
              <a:rPr lang="fr-FR" sz="4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des boulons</a:t>
            </a:r>
            <a:endParaRPr lang="fr-FR" sz="4400" b="1" dirty="0" smtClean="0">
              <a:solidFill>
                <a:schemeClr val="accent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898" y="764704"/>
            <a:ext cx="886959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2924944"/>
            <a:ext cx="8964488" cy="1270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726" y="548680"/>
            <a:ext cx="6596618" cy="1690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276872"/>
            <a:ext cx="4845571" cy="3456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5877272"/>
            <a:ext cx="259228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3862" y="2492896"/>
            <a:ext cx="306034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584" y="5733256"/>
            <a:ext cx="2952328" cy="254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95536" y="1340768"/>
            <a:ext cx="85689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Dans le cas d’une charge perpendiculaire à l’axe de la vise en distingue deux type d’assemblage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576" y="404664"/>
            <a:ext cx="7488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Calcul d’un boulon sollicité par une force transversale </a:t>
            </a:r>
            <a:endParaRPr lang="fr-FR" sz="2400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4908" y="2920727"/>
            <a:ext cx="23431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5879404" y="5229200"/>
            <a:ext cx="2509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boulon posé avec jeu</a:t>
            </a:r>
            <a:endParaRPr lang="fr-FR" dirty="0" smtClean="0">
              <a:latin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3460" y="2564904"/>
            <a:ext cx="1414834" cy="256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414908" y="5301208"/>
            <a:ext cx="2483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boulon posé sans jeu</a:t>
            </a:r>
            <a:endParaRPr lang="fr-FR" dirty="0" smtClean="0">
              <a:latin typeface="Arial" pitchFamily="34" charset="0"/>
            </a:endParaRPr>
          </a:p>
        </p:txBody>
      </p:sp>
      <p:sp>
        <p:nvSpPr>
          <p:cNvPr id="10" name="Étoile à 10 branches 9"/>
          <p:cNvSpPr/>
          <p:nvPr/>
        </p:nvSpPr>
        <p:spPr>
          <a:xfrm>
            <a:off x="1259632" y="2492896"/>
            <a:ext cx="432048" cy="432048"/>
          </a:xfrm>
          <a:prstGeom prst="star10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1" name="Étoile à 10 branches 10"/>
          <p:cNvSpPr/>
          <p:nvPr/>
        </p:nvSpPr>
        <p:spPr>
          <a:xfrm>
            <a:off x="5796136" y="2276872"/>
            <a:ext cx="432048" cy="432048"/>
          </a:xfrm>
          <a:prstGeom prst="star10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2" name="Flèche droite 11"/>
          <p:cNvSpPr/>
          <p:nvPr/>
        </p:nvSpPr>
        <p:spPr>
          <a:xfrm flipH="1">
            <a:off x="827584" y="3861048"/>
            <a:ext cx="432048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 flipH="1">
            <a:off x="5796136" y="4005064"/>
            <a:ext cx="432048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 rot="10800000" flipH="1">
            <a:off x="3923928" y="3501008"/>
            <a:ext cx="432048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 rot="10800000" flipH="1">
            <a:off x="7956376" y="3356992"/>
            <a:ext cx="432048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99592" y="3429000"/>
            <a:ext cx="394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fr-FR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89308" y="3059668"/>
            <a:ext cx="394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fr-FR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761516" y="3581400"/>
            <a:ext cx="394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fr-FR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028384" y="2924944"/>
            <a:ext cx="394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fr-FR" b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54416" y="332656"/>
            <a:ext cx="33137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boulon posé avec jeu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1082924"/>
            <a:ext cx="828092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Pour assurer le fonctionnement normal de l’assemblage.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considère que la force de fortement 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fr-FR" b="1" i="1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doit être supérieur où égale à la force extérieur 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fr-FR" b="1" i="1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2252092"/>
            <a:ext cx="2371725" cy="1104900"/>
          </a:xfrm>
          <a:prstGeom prst="rect">
            <a:avLst/>
          </a:prstGeom>
          <a:noFill/>
        </p:spPr>
      </p:pic>
      <p:sp>
        <p:nvSpPr>
          <p:cNvPr id="9" name="Étoile à 10 branches 8"/>
          <p:cNvSpPr/>
          <p:nvPr/>
        </p:nvSpPr>
        <p:spPr>
          <a:xfrm>
            <a:off x="611560" y="2612132"/>
            <a:ext cx="432048" cy="432048"/>
          </a:xfrm>
          <a:prstGeom prst="star10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32223" y="4196308"/>
            <a:ext cx="2343150" cy="1104900"/>
          </a:xfrm>
          <a:prstGeom prst="rect">
            <a:avLst/>
          </a:prstGeom>
          <a:noFill/>
        </p:spPr>
      </p:pic>
      <p:sp>
        <p:nvSpPr>
          <p:cNvPr id="12" name="Étoile à 10 branches 11"/>
          <p:cNvSpPr/>
          <p:nvPr/>
        </p:nvSpPr>
        <p:spPr>
          <a:xfrm>
            <a:off x="712143" y="4556348"/>
            <a:ext cx="432048" cy="432048"/>
          </a:xfrm>
          <a:prstGeom prst="star10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860032" y="2648527"/>
            <a:ext cx="385293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0,15………………0,2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nombre de joints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nombre de boulons.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coefficient de sécurité du glissement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fr-F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1,3……….2,0.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82778" y="764704"/>
            <a:ext cx="66095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Donc la force axiale qui s’agit sur le boulon  est calculé comme suite 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7949" y="1710100"/>
            <a:ext cx="2651723" cy="144016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11560" y="3501008"/>
            <a:ext cx="5238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diamètre de boulon est calculé par la formule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Étoile à 10 branches 6"/>
          <p:cNvSpPr/>
          <p:nvPr/>
        </p:nvSpPr>
        <p:spPr>
          <a:xfrm>
            <a:off x="1835696" y="2276872"/>
            <a:ext cx="432048" cy="432048"/>
          </a:xfrm>
          <a:prstGeom prst="star10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4149080"/>
            <a:ext cx="2209800" cy="1704975"/>
          </a:xfrm>
          <a:prstGeom prst="rect">
            <a:avLst/>
          </a:prstGeom>
          <a:noFill/>
        </p:spPr>
      </p:pic>
      <p:sp>
        <p:nvSpPr>
          <p:cNvPr id="10" name="Étoile à 10 branches 9"/>
          <p:cNvSpPr/>
          <p:nvPr/>
        </p:nvSpPr>
        <p:spPr>
          <a:xfrm>
            <a:off x="1835696" y="4797152"/>
            <a:ext cx="432048" cy="432048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344" y="4797152"/>
            <a:ext cx="1818112" cy="547117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5796136" y="4869160"/>
            <a:ext cx="628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Avec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61630" y="332656"/>
            <a:ext cx="32993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boulon posé sans jeu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052736"/>
            <a:ext cx="68042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boulon dans cette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cas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 calculé au cisaillement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484784"/>
            <a:ext cx="23431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lèche droite 7"/>
          <p:cNvSpPr/>
          <p:nvPr/>
        </p:nvSpPr>
        <p:spPr>
          <a:xfrm flipH="1">
            <a:off x="4992788" y="2425105"/>
            <a:ext cx="432048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 rot="10800000" flipH="1">
            <a:off x="8089132" y="2065065"/>
            <a:ext cx="432048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064796" y="1993057"/>
            <a:ext cx="394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fr-FR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54512" y="1623725"/>
            <a:ext cx="394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fr-FR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2132856"/>
            <a:ext cx="2543175" cy="1104900"/>
          </a:xfrm>
          <a:prstGeom prst="rect">
            <a:avLst/>
          </a:prstGeom>
          <a:noFill/>
        </p:spPr>
      </p:pic>
      <p:sp>
        <p:nvSpPr>
          <p:cNvPr id="14" name="Étoile à 10 branches 13"/>
          <p:cNvSpPr/>
          <p:nvPr/>
        </p:nvSpPr>
        <p:spPr>
          <a:xfrm>
            <a:off x="539552" y="2564904"/>
            <a:ext cx="432048" cy="432048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755576" y="3717032"/>
            <a:ext cx="4185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Donc le diamètre de boulon est calculé par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2276" y="4437112"/>
            <a:ext cx="2933700" cy="1704975"/>
          </a:xfrm>
          <a:prstGeom prst="rect">
            <a:avLst/>
          </a:prstGeom>
          <a:noFill/>
        </p:spPr>
      </p:pic>
      <p:sp>
        <p:nvSpPr>
          <p:cNvPr id="18" name="Étoile à 10 branches 17"/>
          <p:cNvSpPr/>
          <p:nvPr/>
        </p:nvSpPr>
        <p:spPr>
          <a:xfrm>
            <a:off x="539552" y="5157192"/>
            <a:ext cx="432048" cy="432048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4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467544" y="1412776"/>
            <a:ext cx="828092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Trois tôles en acier sollicité par une force 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2,8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kN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sont assemblées à l’aide de deux boulons.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Déterminer le diamètre des boulons posé avec jeu et sans jeu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coefficient de frottement 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0,16 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coefficient de sécurité au glissement 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1,6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[σ]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=206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Mpa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[τ]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(0,2….0,3)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[σ].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275856" y="404664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Exemple</a:t>
            </a:r>
            <a:endParaRPr lang="fr-FR" sz="3600" b="1" dirty="0" smtClean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560" y="5373216"/>
            <a:ext cx="74168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Références 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1- éléments de machine; Gilbert DROUIN, Michel GOU, Pierre THIRY, Robert VINET; 2</a:t>
            </a:r>
            <a:r>
              <a:rPr lang="fr-FR" sz="1400" baseline="30000" dirty="0" smtClean="0">
                <a:latin typeface="Times New Roman" pitchFamily="18" charset="0"/>
                <a:cs typeface="Times New Roman" pitchFamily="18" charset="0"/>
              </a:rPr>
              <a:t>éme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édition 1986. éditions de l’école polytechnique de Montréal.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165</Words>
  <Application>Microsoft Office PowerPoint</Application>
  <PresentationFormat>Affichage à l'écran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Mostafa</dc:creator>
  <cp:lastModifiedBy>bure</cp:lastModifiedBy>
  <cp:revision>165</cp:revision>
  <dcterms:created xsi:type="dcterms:W3CDTF">2014-01-30T10:09:54Z</dcterms:created>
  <dcterms:modified xsi:type="dcterms:W3CDTF">2020-05-28T02:40:31Z</dcterms:modified>
</cp:coreProperties>
</file>