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A0DD6-D707-4B9D-952E-4626AEB58544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271D-BB7C-4A8C-9F95-E49C823AA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63BA66-549F-4A7A-85AD-10E312A5BB77}" type="slidenum">
              <a:rPr lang="en-GB"/>
              <a:pPr/>
              <a:t>23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Arial" charset="0"/>
                <a:ea typeface="ＭＳ Ｐゴシック" pitchFamily="16" charset="-128"/>
              </a:rPr>
              <a:t>RE=rotation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externe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, RI=rotation interne attention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piège:pour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tester RE de la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hanche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on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bouge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le pied de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l’ext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vers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l’int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et </a:t>
            </a:r>
            <a:r>
              <a:rPr lang="en-GB" i="1" dirty="0" err="1">
                <a:latin typeface="Arial" charset="0"/>
                <a:ea typeface="ＭＳ Ｐゴシック" pitchFamily="16" charset="-128"/>
              </a:rPr>
              <a:t>l’inverse</a:t>
            </a:r>
            <a:r>
              <a:rPr lang="en-GB" i="1" dirty="0">
                <a:latin typeface="Arial" charset="0"/>
                <a:ea typeface="ＭＳ Ｐゴシック" pitchFamily="16" charset="-128"/>
              </a:rPr>
              <a:t> pour la RI.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63BA66-549F-4A7A-85AD-10E312A5BB77}" type="slidenum">
              <a:rPr lang="en-GB"/>
              <a:pPr/>
              <a:t>24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latin typeface="Arial" charset="0"/>
                <a:ea typeface="ＭＳ Ｐゴシック" pitchFamily="16" charset="-128"/>
              </a:rPr>
              <a:t>RE=rotation externe, RI=rotation interne attention piège:pour tester RE de la hanche on bouge le pied de l’ext vers l’int et l’inverse pour la RI.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63BA66-549F-4A7A-85AD-10E312A5BB77}" type="slidenum">
              <a:rPr lang="en-GB"/>
              <a:pPr/>
              <a:t>25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latin typeface="Arial" charset="0"/>
                <a:ea typeface="ＭＳ Ｐゴシック" pitchFamily="16" charset="-128"/>
              </a:rPr>
              <a:t>RE=rotation externe, RI=rotation interne attention piège:pour tester RE de la hanche on bouge le pied de l’ext vers l’int et l’inverse pour la RI.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96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6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1/04/2011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70A583-5B99-48A0-BF95-034AEC8648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7314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273DE7-CEA7-466F-ADDC-EA3154A914E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7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59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67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6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6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74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C60F-07A0-4C31-987E-820B6FB6F88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9DE2-5DBD-47F8-8033-0096C3641E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3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Muscle" TargetMode="External"/><Relationship Id="rId3" Type="http://schemas.openxmlformats.org/officeDocument/2006/relationships/hyperlink" Target="https://fr.wikipedia.org/wiki/Diagnostic_(m%C3%A9decine)" TargetMode="External"/><Relationship Id="rId7" Type="http://schemas.openxmlformats.org/officeDocument/2006/relationships/hyperlink" Target="https://fr.wikipedia.org/wiki/Articulation_(anatomie)" TargetMode="External"/><Relationship Id="rId2" Type="http://schemas.openxmlformats.org/officeDocument/2006/relationships/hyperlink" Target="https://fr.wikipedia.org/wiki/Sp%C3%A9cialit%C3%A9_m%C3%A9dica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Os" TargetMode="External"/><Relationship Id="rId5" Type="http://schemas.openxmlformats.org/officeDocument/2006/relationships/hyperlink" Target="https://fr.wikipedia.org/wiki/Maladie" TargetMode="External"/><Relationship Id="rId10" Type="http://schemas.openxmlformats.org/officeDocument/2006/relationships/hyperlink" Target="https://fr.wikipedia.org/wiki/Ligament" TargetMode="External"/><Relationship Id="rId4" Type="http://schemas.openxmlformats.org/officeDocument/2006/relationships/hyperlink" Target="https://fr.wikipedia.org/wiki/Th%C3%A9rapie" TargetMode="External"/><Relationship Id="rId9" Type="http://schemas.openxmlformats.org/officeDocument/2006/relationships/hyperlink" Target="https://fr.wikipedia.org/wiki/Tendon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Sémiologie Rhumatologie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Pr AYED.H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Faculté de médecine Annaba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Service de Rhumatologie 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• </a:t>
            </a:r>
            <a:br>
              <a:rPr lang="fr-FR" sz="4000" b="1" dirty="0" smtClean="0"/>
            </a:br>
            <a:r>
              <a:rPr lang="fr-FR" sz="4000" b="1" dirty="0" smtClean="0"/>
              <a:t>La mobilisation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42928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fr-FR" dirty="0" smtClean="0"/>
              <a:t>Il s’agit d’un temps capital de l’examen. </a:t>
            </a:r>
          </a:p>
          <a:p>
            <a:pPr lvl="1">
              <a:buNone/>
            </a:pPr>
            <a:r>
              <a:rPr lang="fr-FR" dirty="0" smtClean="0"/>
              <a:t>Elle doit se faire avec douceur, car elle est souvent </a:t>
            </a:r>
          </a:p>
          <a:p>
            <a:pPr lvl="1">
              <a:buNone/>
            </a:pPr>
            <a:r>
              <a:rPr lang="fr-FR" dirty="0" smtClean="0"/>
              <a:t>douloureuse.</a:t>
            </a:r>
          </a:p>
          <a:p>
            <a:pPr lvl="1">
              <a:buNone/>
            </a:pPr>
            <a:r>
              <a:rPr lang="fr-FR" dirty="0" smtClean="0"/>
              <a:t>On note :</a:t>
            </a:r>
          </a:p>
          <a:p>
            <a:pPr lvl="1">
              <a:buNone/>
            </a:pPr>
            <a:r>
              <a:rPr lang="fr-FR" dirty="0" smtClean="0"/>
              <a:t>- l’existence de douleurs à la mobilisation, </a:t>
            </a:r>
          </a:p>
          <a:p>
            <a:pPr lvl="1">
              <a:buNone/>
            </a:pPr>
            <a:r>
              <a:rPr lang="fr-FR" dirty="0" smtClean="0"/>
              <a:t>- la limitation par la douleur ou par l’ankylose invincible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b="1" dirty="0" smtClean="0"/>
              <a:t>La mobilité passive </a:t>
            </a:r>
            <a:r>
              <a:rPr lang="fr-FR" dirty="0" smtClean="0"/>
              <a:t>(l’examinateur qui exerce le mouvement) peut être complétée par </a:t>
            </a:r>
          </a:p>
          <a:p>
            <a:pPr lvl="1">
              <a:buNone/>
            </a:pPr>
            <a:r>
              <a:rPr lang="fr-FR" b="1" dirty="0" smtClean="0"/>
              <a:t>	La mobilisation active </a:t>
            </a:r>
            <a:r>
              <a:rPr lang="fr-FR" dirty="0" smtClean="0"/>
              <a:t>(le malade effectue le mouvement) 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b="1" dirty="0" smtClean="0"/>
              <a:t>La mobilité contrariée</a:t>
            </a:r>
            <a:r>
              <a:rPr lang="fr-FR" dirty="0" smtClean="0"/>
              <a:t>, c’est-à-dire contre résistance.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5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Le reste de l’examen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l’examen local </a:t>
            </a:r>
            <a:r>
              <a:rPr lang="fr-FR" sz="2800" dirty="0" smtClean="0"/>
              <a:t>établit l’état des muscles, des artères et des veines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l’examen régional</a:t>
            </a:r>
            <a:r>
              <a:rPr lang="fr-FR" sz="2800" dirty="0" smtClean="0"/>
              <a:t>, concerne les articulations sus et sous jacentes, les ganglions drainant l’articulation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l’examen des autres articulations et du rachis </a:t>
            </a:r>
            <a:endParaRPr lang="fr-FR" sz="28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Tous les viscères</a:t>
            </a:r>
            <a:r>
              <a:rPr lang="fr-FR" sz="2800" dirty="0" smtClean="0"/>
              <a:t>, car la maladie articulaire n’est souvent qu’une expression locale d’une maladie générale (examen neurologique, examen cardiovasculaire, pleuro-pulmonaire, cutané, touchers pelviens…..)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1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clinique de l’épaule </a:t>
            </a:r>
            <a:endParaRPr lang="fr-FR" dirty="0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5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FR" sz="3200" b="1" u="sng" dirty="0" smtClean="0"/>
              <a:t>5 articulations</a:t>
            </a:r>
          </a:p>
          <a:p>
            <a:pPr>
              <a:defRPr/>
            </a:pPr>
            <a:endParaRPr lang="fr-FR" sz="800" b="1" u="sng" dirty="0" smtClean="0"/>
          </a:p>
          <a:p>
            <a:pPr>
              <a:buNone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Deux fausses articulations :</a:t>
            </a:r>
          </a:p>
          <a:p>
            <a:pPr lvl="1">
              <a:buFontTx/>
              <a:buAutoNum type="arabicPeriod"/>
              <a:defRPr/>
            </a:pPr>
            <a:r>
              <a:rPr lang="fr-FR" sz="2400" dirty="0" smtClean="0"/>
              <a:t> </a:t>
            </a:r>
            <a:r>
              <a:rPr lang="fr-FR" sz="2400" dirty="0" err="1" smtClean="0"/>
              <a:t>Acromio</a:t>
            </a:r>
            <a:r>
              <a:rPr lang="fr-FR" sz="2400" dirty="0" smtClean="0"/>
              <a:t> claviculaire</a:t>
            </a:r>
          </a:p>
          <a:p>
            <a:pPr lvl="1">
              <a:buFontTx/>
              <a:buAutoNum type="arabicPeriod"/>
              <a:defRPr/>
            </a:pPr>
            <a:r>
              <a:rPr lang="fr-FR" sz="2400" dirty="0" smtClean="0"/>
              <a:t> </a:t>
            </a:r>
            <a:r>
              <a:rPr lang="fr-FR" sz="2400" dirty="0" err="1" smtClean="0"/>
              <a:t>Sterno</a:t>
            </a:r>
            <a:r>
              <a:rPr lang="fr-FR" sz="2400" dirty="0" smtClean="0"/>
              <a:t>-</a:t>
            </a:r>
            <a:r>
              <a:rPr lang="fr-FR" sz="2400" dirty="0" err="1" smtClean="0"/>
              <a:t>costo</a:t>
            </a:r>
            <a:r>
              <a:rPr lang="fr-FR" sz="2400" dirty="0" smtClean="0"/>
              <a:t>-claviculaire</a:t>
            </a:r>
          </a:p>
          <a:p>
            <a:pPr lvl="1"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Trois vraies :</a:t>
            </a:r>
            <a:r>
              <a:rPr lang="fr-FR" b="1" u="sng" dirty="0" smtClean="0"/>
              <a:t> </a:t>
            </a:r>
          </a:p>
          <a:p>
            <a:pPr lvl="1">
              <a:buFontTx/>
              <a:buAutoNum type="arabicPeriod"/>
              <a:defRPr/>
            </a:pPr>
            <a:r>
              <a:rPr lang="fr-FR" sz="2400" dirty="0" smtClean="0"/>
              <a:t> </a:t>
            </a:r>
            <a:r>
              <a:rPr lang="fr-FR" sz="2400" dirty="0" err="1" smtClean="0"/>
              <a:t>Scapulo</a:t>
            </a:r>
            <a:r>
              <a:rPr lang="fr-FR" sz="2400" dirty="0" smtClean="0"/>
              <a:t>-thoracique</a:t>
            </a:r>
          </a:p>
          <a:p>
            <a:pPr lvl="1">
              <a:buFontTx/>
              <a:buAutoNum type="arabicPeriod"/>
              <a:defRPr/>
            </a:pPr>
            <a:r>
              <a:rPr lang="fr-FR" sz="2400" dirty="0" smtClean="0"/>
              <a:t> </a:t>
            </a:r>
            <a:r>
              <a:rPr lang="fr-FR" sz="2400" dirty="0" err="1" smtClean="0"/>
              <a:t>Gléno</a:t>
            </a:r>
            <a:r>
              <a:rPr lang="fr-FR" sz="2400" dirty="0" smtClean="0"/>
              <a:t>-humérale (++)</a:t>
            </a:r>
          </a:p>
          <a:p>
            <a:pPr lvl="1">
              <a:buFontTx/>
              <a:buAutoNum type="arabicPeriod"/>
              <a:defRPr/>
            </a:pPr>
            <a:r>
              <a:rPr lang="fr-FR" sz="2400" dirty="0" smtClean="0"/>
              <a:t> Sous deltoïdienne</a:t>
            </a:r>
          </a:p>
        </p:txBody>
      </p:sp>
      <p:pic>
        <p:nvPicPr>
          <p:cNvPr id="5" name="Picture 9" descr="5 articulations epa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25225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5 articulations épaule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143380"/>
            <a:ext cx="2368546" cy="21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2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66713"/>
            <a:ext cx="9144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L’examen clinique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16000" y="2362200"/>
            <a:ext cx="7180263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762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sym typeface="Wingdings" pitchFamily="2" charset="2"/>
              </a:rPr>
              <a:t/>
            </a:r>
            <a:b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sym typeface="Wingdings" pitchFamily="2" charset="2"/>
              </a:rPr>
            </a:b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sym typeface="Wingdings" pitchFamily="2" charset="2"/>
            </a:endParaRP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1016000" y="2514600"/>
            <a:ext cx="7180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28596" y="1208088"/>
            <a:ext cx="8175654" cy="51911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Les mobilités : </a:t>
            </a:r>
            <a:r>
              <a:rPr lang="fr-FR" sz="2000" b="1" dirty="0" smtClean="0"/>
              <a:t>de face sujet dévêtu</a:t>
            </a:r>
            <a:endParaRPr lang="fr-FR" sz="600" b="1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b="1" dirty="0" smtClean="0"/>
              <a:t> actives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En suivant le schéma anatomique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En demandant des mouvements complexes (gestes usuels : main bouche, main tête, main nuque, main dans le dos …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b="1" dirty="0" smtClean="0"/>
              <a:t> passives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Flexion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Extension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Abduction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Adduction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Rotation interne</a:t>
            </a:r>
          </a:p>
          <a:p>
            <a:pPr lvl="1">
              <a:spcBef>
                <a:spcPct val="50000"/>
              </a:spcBef>
              <a:buFontTx/>
              <a:buChar char="o"/>
              <a:defRPr/>
            </a:pPr>
            <a:r>
              <a:rPr lang="fr-FR" b="1" dirty="0" smtClean="0"/>
              <a:t> Rotation externe</a:t>
            </a:r>
            <a:endParaRPr lang="fr-FR" sz="1200" b="1" dirty="0" smtClean="0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55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66713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L’examen clinique :  amplitudes articulaires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1016000" y="2514600"/>
            <a:ext cx="7180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pic>
        <p:nvPicPr>
          <p:cNvPr id="22535" name="Picture 9" descr="mouvements epa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3624262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735013" y="58245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00563" y="1844675"/>
            <a:ext cx="4271962" cy="2744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FLEXION (</a:t>
            </a:r>
            <a:r>
              <a:rPr lang="fr-F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antépulsion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lang="fr-FR" sz="2000" dirty="0">
                <a:latin typeface="Arial" pitchFamily="34" charset="0"/>
              </a:rPr>
              <a:t>Mesurée par rapport à l’axe du tronc</a:t>
            </a:r>
          </a:p>
          <a:p>
            <a:pPr>
              <a:defRPr/>
            </a:pPr>
            <a:r>
              <a:rPr lang="fr-FR" sz="2000" dirty="0" err="1">
                <a:latin typeface="Arial" pitchFamily="34" charset="0"/>
              </a:rPr>
              <a:t>Scapula</a:t>
            </a:r>
            <a:r>
              <a:rPr lang="fr-FR" sz="2000" dirty="0">
                <a:latin typeface="Arial" pitchFamily="34" charset="0"/>
              </a:rPr>
              <a:t> libre : 180°</a:t>
            </a:r>
          </a:p>
          <a:p>
            <a:pPr>
              <a:defRPr/>
            </a:pPr>
            <a:endParaRPr lang="fr-FR" sz="2000" dirty="0">
              <a:latin typeface="Arial" pitchFamily="34" charset="0"/>
            </a:endParaRPr>
          </a:p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EXTENSION (</a:t>
            </a:r>
            <a:r>
              <a:rPr lang="fr-FR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rétropulsion</a:t>
            </a: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lang="fr-FR" sz="2000" dirty="0">
                <a:latin typeface="Arial" pitchFamily="34" charset="0"/>
              </a:rPr>
              <a:t>De 45 à 50°</a:t>
            </a:r>
            <a:r>
              <a:rPr lang="fr-FR" dirty="0">
                <a:latin typeface="Arial" pitchFamily="34" charset="0"/>
              </a:rPr>
              <a:t> </a:t>
            </a:r>
          </a:p>
          <a:p>
            <a:pPr>
              <a:defRPr/>
            </a:pPr>
            <a:endParaRPr lang="fr-FR" dirty="0">
              <a:latin typeface="Arial" pitchFamily="34" charset="0"/>
            </a:endParaRPr>
          </a:p>
          <a:p>
            <a:pPr>
              <a:defRPr/>
            </a:pPr>
            <a:endParaRPr lang="fr-FR" dirty="0">
              <a:latin typeface="Arial" pitchFamily="34" charset="0"/>
            </a:endParaRPr>
          </a:p>
          <a:p>
            <a:pPr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>
            <a:off x="1042988" y="4076700"/>
            <a:ext cx="647700" cy="86518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11188" y="49418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accent2"/>
                </a:solidFill>
              </a:rPr>
              <a:t>Extension</a:t>
            </a:r>
            <a:r>
              <a:rPr lang="fr-FR"/>
              <a:t> 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816100" y="1627188"/>
            <a:ext cx="80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accent2"/>
                </a:solidFill>
              </a:rPr>
              <a:t>Flexion</a:t>
            </a:r>
          </a:p>
        </p:txBody>
      </p:sp>
    </p:spTree>
    <p:extLst>
      <p:ext uri="{BB962C8B-B14F-4D97-AF65-F5344CB8AC3E}">
        <p14:creationId xmlns:p14="http://schemas.microsoft.com/office/powerpoint/2010/main" val="164919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66713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fr-FR" sz="2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L’examen clinique :  amplitudes articulaires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1016000" y="2514600"/>
            <a:ext cx="7180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735013" y="58245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140200" y="1268413"/>
            <a:ext cx="4691063" cy="161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ABDUCTION (élévation latérale)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</a:rPr>
              <a:t>Se fait dans le plan de la scapula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</a:rPr>
              <a:t>Scapula bloquée = 90°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</a:rPr>
              <a:t>Scapula libre + inclinaison rachis = 180°</a:t>
            </a:r>
          </a:p>
          <a:p>
            <a:pPr>
              <a:defRPr/>
            </a:pPr>
            <a:endParaRPr lang="fr-FR" sz="2000">
              <a:solidFill>
                <a:srgbClr val="0066CC"/>
              </a:solidFill>
            </a:endParaRPr>
          </a:p>
        </p:txBody>
      </p:sp>
      <p:pic>
        <p:nvPicPr>
          <p:cNvPr id="23561" name="Picture 12" descr="mouvements epaule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2874963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File0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708275"/>
            <a:ext cx="3386138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42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66713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fr-FR" sz="2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L’examen clinique :  amplitudes articulaires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1016000" y="2514600"/>
            <a:ext cx="7180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35013" y="58245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716463" y="2635250"/>
            <a:ext cx="3910012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ADDUCTION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  <a:latin typeface="Arial" pitchFamily="34" charset="0"/>
              </a:rPr>
              <a:t>Se fait dans le plan de la scapula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  <a:latin typeface="Arial" pitchFamily="34" charset="0"/>
              </a:rPr>
              <a:t>Gênée par le tronc : 10°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  <a:latin typeface="Arial" pitchFamily="34" charset="0"/>
              </a:rPr>
              <a:t>Avec F ou E : 30°</a:t>
            </a:r>
            <a:endParaRPr lang="fr-FR">
              <a:latin typeface="Arial" pitchFamily="34" charset="0"/>
            </a:endParaRPr>
          </a:p>
        </p:txBody>
      </p:sp>
      <p:pic>
        <p:nvPicPr>
          <p:cNvPr id="24585" name="Picture 12" descr="mouvements epaule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2757487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60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66713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fr-FR" sz="28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L’examen clinique :  amplitudes articulaires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1016000" y="2514600"/>
            <a:ext cx="7180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35013" y="58245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79838" y="1844675"/>
            <a:ext cx="5211762" cy="304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ROTATION LATERALE (EXTERNE)</a:t>
            </a:r>
          </a:p>
          <a:p>
            <a:pPr>
              <a:defRPr/>
            </a:pPr>
            <a:endParaRPr lang="fr-FR" sz="1000" b="1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fr-FR" sz="2000" b="1">
                <a:solidFill>
                  <a:srgbClr val="0066CC"/>
                </a:solidFill>
                <a:latin typeface="Arial" pitchFamily="34" charset="0"/>
              </a:rPr>
              <a:t> RE1 :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  <a:latin typeface="Arial" pitchFamily="34" charset="0"/>
              </a:rPr>
              <a:t> Bras le long du corps, coude fléchi à 90°</a:t>
            </a:r>
          </a:p>
          <a:p>
            <a:pPr>
              <a:defRPr/>
            </a:pPr>
            <a:endParaRPr lang="fr-FR" sz="2000">
              <a:solidFill>
                <a:srgbClr val="0066CC"/>
              </a:solidFill>
              <a:latin typeface="Arial" pitchFamily="34" charset="0"/>
            </a:endParaRPr>
          </a:p>
          <a:p>
            <a:pPr>
              <a:defRPr/>
            </a:pPr>
            <a:r>
              <a:rPr lang="fr-FR" sz="2000" b="1">
                <a:solidFill>
                  <a:srgbClr val="0066CC"/>
                </a:solidFill>
                <a:latin typeface="Arial" pitchFamily="34" charset="0"/>
              </a:rPr>
              <a:t> RE2 :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  <a:latin typeface="Arial" pitchFamily="34" charset="0"/>
              </a:rPr>
              <a:t> Bras en abduction à 90°</a:t>
            </a:r>
          </a:p>
          <a:p>
            <a:pPr>
              <a:defRPr/>
            </a:pPr>
            <a:endParaRPr lang="fr-FR" sz="2000">
              <a:solidFill>
                <a:srgbClr val="0066CC"/>
              </a:solidFill>
              <a:latin typeface="Arial" pitchFamily="34" charset="0"/>
            </a:endParaRPr>
          </a:p>
          <a:p>
            <a:pPr>
              <a:defRPr/>
            </a:pPr>
            <a:r>
              <a:rPr lang="fr-FR" sz="2000" b="1">
                <a:solidFill>
                  <a:srgbClr val="0066CC"/>
                </a:solidFill>
                <a:latin typeface="Arial" pitchFamily="34" charset="0"/>
              </a:rPr>
              <a:t> RE3 :</a:t>
            </a:r>
          </a:p>
          <a:p>
            <a:pPr>
              <a:defRPr/>
            </a:pPr>
            <a:r>
              <a:rPr lang="fr-FR" sz="2000">
                <a:solidFill>
                  <a:srgbClr val="0066CC"/>
                </a:solidFill>
                <a:latin typeface="Arial" pitchFamily="34" charset="0"/>
              </a:rPr>
              <a:t> Bras en flexion à 90°</a:t>
            </a:r>
            <a:endParaRPr lang="fr-FR">
              <a:latin typeface="Arial" pitchFamily="34" charset="0"/>
            </a:endParaRPr>
          </a:p>
        </p:txBody>
      </p:sp>
      <p:pic>
        <p:nvPicPr>
          <p:cNvPr id="25609" name="Picture 10" descr="mouvements epaul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498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57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188913"/>
            <a:ext cx="8353425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L’examen clinique :  amplitudes articulaires</a:t>
            </a: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1016000" y="2514600"/>
            <a:ext cx="7180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35013" y="58245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500430" y="1785926"/>
            <a:ext cx="4964117" cy="27084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ROTATION MEDIALE (interne)</a:t>
            </a:r>
          </a:p>
          <a:p>
            <a:pPr>
              <a:defRPr/>
            </a:pPr>
            <a:r>
              <a:rPr lang="fr-FR" sz="2000" dirty="0"/>
              <a:t>Bras le long du corps,</a:t>
            </a:r>
          </a:p>
          <a:p>
            <a:pPr>
              <a:defRPr/>
            </a:pPr>
            <a:endParaRPr lang="fr-FR" sz="1000" dirty="0"/>
          </a:p>
          <a:p>
            <a:pPr>
              <a:defRPr/>
            </a:pPr>
            <a:r>
              <a:rPr lang="fr-FR" sz="2000" dirty="0"/>
              <a:t>* 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coude fléchi à 90°:</a:t>
            </a:r>
          </a:p>
          <a:p>
            <a:pPr>
              <a:defRPr/>
            </a:pPr>
            <a:r>
              <a:rPr lang="fr-FR" sz="2000" dirty="0"/>
              <a:t>  difficile à apprécier (contact thorax)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* 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dans le dos :</a:t>
            </a:r>
          </a:p>
          <a:p>
            <a:pPr>
              <a:defRPr/>
            </a:pPr>
            <a:r>
              <a:rPr lang="fr-FR" sz="2000" dirty="0"/>
              <a:t>  distance en cm</a:t>
            </a:r>
          </a:p>
          <a:p>
            <a:pPr>
              <a:defRPr/>
            </a:pPr>
            <a:r>
              <a:rPr lang="fr-FR" sz="2000" dirty="0"/>
              <a:t>  pouce en extension-épineuse </a:t>
            </a:r>
            <a:r>
              <a:rPr lang="fr-FR" sz="2000" dirty="0" smtClean="0"/>
              <a:t>C7 </a:t>
            </a:r>
            <a:r>
              <a:rPr lang="fr-FR" sz="2000" b="1" dirty="0" smtClean="0"/>
              <a:t>= </a:t>
            </a:r>
            <a:r>
              <a:rPr lang="fr-FR" sz="2000" b="1" dirty="0"/>
              <a:t>95°</a:t>
            </a:r>
            <a:r>
              <a:rPr lang="fr-FR" sz="2000" dirty="0"/>
              <a:t> </a:t>
            </a:r>
          </a:p>
        </p:txBody>
      </p:sp>
      <p:pic>
        <p:nvPicPr>
          <p:cNvPr id="26633" name="Picture 10" descr="mouvements epaule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245586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25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27D3-F8A5-4962-8AA2-30061337608D}" type="slidenum">
              <a:rPr lang="fr-FR"/>
              <a:pPr/>
              <a:t>19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sz="4000" b="1" dirty="0"/>
              <a:t>4. Coude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fr-CA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fr-CA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472518" cy="4614882"/>
          </a:xfrm>
        </p:spPr>
        <p:txBody>
          <a:bodyPr/>
          <a:lstStyle/>
          <a:p>
            <a:pPr marL="533400" algn="just">
              <a:lnSpc>
                <a:spcPct val="80000"/>
              </a:lnSpc>
            </a:pPr>
            <a:r>
              <a:rPr lang="fr-FR" sz="2800" dirty="0"/>
              <a:t>L’examen d’un individu se plaignant d’un problème à un coude doit commencer par une inspection ou une observation, en comparant le côté controlatéral.</a:t>
            </a:r>
          </a:p>
          <a:p>
            <a:pPr marL="533400" algn="just">
              <a:lnSpc>
                <a:spcPct val="80000"/>
              </a:lnSpc>
            </a:pPr>
            <a:r>
              <a:rPr lang="fr-FR" sz="2800" dirty="0"/>
              <a:t>Le tout est suivi par une palpation de l’articulation et une évaluation des tendons et des ligaments.</a:t>
            </a:r>
          </a:p>
          <a:p>
            <a:pPr marL="533400" algn="just">
              <a:lnSpc>
                <a:spcPct val="80000"/>
              </a:lnSpc>
            </a:pPr>
            <a:r>
              <a:rPr lang="fr-FR" sz="2800" dirty="0"/>
              <a:t>Des mesures d’amplitudes de mouvements doivent être effectuées, tant activement que passivement.</a:t>
            </a:r>
          </a:p>
          <a:p>
            <a:pPr marL="533400" algn="just">
              <a:lnSpc>
                <a:spcPct val="80000"/>
              </a:lnSpc>
            </a:pPr>
            <a:r>
              <a:rPr lang="fr-FR" sz="2800" dirty="0"/>
              <a:t>L’examen doit comporter une vérification de  l’intégrité des tendons et des ligaments à l’aide de manœuvres si on soupçonne une atteinte à ces niveaux.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56750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Rhumatologie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/>
          </a:bodyPr>
          <a:lstStyle/>
          <a:p>
            <a:r>
              <a:rPr lang="fr-FR" dirty="0" smtClean="0"/>
              <a:t>La </a:t>
            </a:r>
            <a:r>
              <a:rPr lang="fr-FR" b="1" dirty="0" smtClean="0"/>
              <a:t>rhumatologie</a:t>
            </a:r>
            <a:r>
              <a:rPr lang="fr-FR" dirty="0" smtClean="0"/>
              <a:t> est une </a:t>
            </a:r>
            <a:r>
              <a:rPr lang="fr-FR" dirty="0" smtClean="0">
                <a:hlinkClick r:id="rId2" tooltip="Spécialité médicale"/>
              </a:rPr>
              <a:t>spécialité médicale</a:t>
            </a:r>
            <a:r>
              <a:rPr lang="fr-FR" dirty="0" smtClean="0"/>
              <a:t> qui s'intéresse au </a:t>
            </a:r>
            <a:r>
              <a:rPr lang="fr-FR" dirty="0" smtClean="0">
                <a:hlinkClick r:id="rId3" tooltip="Diagnostic (médecine)"/>
              </a:rPr>
              <a:t>diagnostic</a:t>
            </a:r>
            <a:r>
              <a:rPr lang="fr-FR" dirty="0" smtClean="0"/>
              <a:t> et au </a:t>
            </a:r>
            <a:r>
              <a:rPr lang="fr-FR" dirty="0" smtClean="0">
                <a:hlinkClick r:id="rId4" tooltip="Thérapie"/>
              </a:rPr>
              <a:t>traitement</a:t>
            </a:r>
            <a:r>
              <a:rPr lang="fr-FR" dirty="0" smtClean="0"/>
              <a:t> des maladies de l'appareil locomoteur c’et à dire  des </a:t>
            </a:r>
            <a:r>
              <a:rPr lang="fr-FR" dirty="0" smtClean="0">
                <a:hlinkClick r:id="rId5" tooltip="Maladie"/>
              </a:rPr>
              <a:t>maladies</a:t>
            </a:r>
            <a:r>
              <a:rPr lang="fr-FR" dirty="0" smtClean="0"/>
              <a:t>:  </a:t>
            </a:r>
          </a:p>
          <a:p>
            <a:pPr lvl="2"/>
            <a:r>
              <a:rPr lang="fr-FR" sz="2800" dirty="0" smtClean="0"/>
              <a:t>des </a:t>
            </a:r>
            <a:r>
              <a:rPr lang="fr-FR" sz="2800" dirty="0" smtClean="0">
                <a:hlinkClick r:id="rId6" tooltip="Os"/>
              </a:rPr>
              <a:t>os</a:t>
            </a:r>
            <a:r>
              <a:rPr lang="fr-FR" sz="2800" dirty="0" smtClean="0"/>
              <a:t>, </a:t>
            </a:r>
          </a:p>
          <a:p>
            <a:pPr lvl="2"/>
            <a:r>
              <a:rPr lang="fr-FR" sz="2800" dirty="0" smtClean="0"/>
              <a:t>des </a:t>
            </a:r>
            <a:r>
              <a:rPr lang="fr-FR" sz="2800" dirty="0" smtClean="0">
                <a:hlinkClick r:id="rId7" tooltip="Articulation (anatomie)"/>
              </a:rPr>
              <a:t>articulations</a:t>
            </a:r>
            <a:r>
              <a:rPr lang="fr-FR" sz="2800" dirty="0" smtClean="0"/>
              <a:t>, </a:t>
            </a:r>
          </a:p>
          <a:p>
            <a:pPr lvl="2"/>
            <a:r>
              <a:rPr lang="fr-FR" sz="2800" dirty="0" smtClean="0"/>
              <a:t>des </a:t>
            </a:r>
            <a:r>
              <a:rPr lang="fr-FR" sz="2800" dirty="0" smtClean="0">
                <a:hlinkClick r:id="rId8" tooltip="Muscle"/>
              </a:rPr>
              <a:t>muscles</a:t>
            </a:r>
            <a:r>
              <a:rPr lang="fr-FR" sz="2800" dirty="0" smtClean="0"/>
              <a:t>, </a:t>
            </a:r>
          </a:p>
          <a:p>
            <a:pPr lvl="2"/>
            <a:r>
              <a:rPr lang="fr-FR" sz="2800" dirty="0" smtClean="0"/>
              <a:t>des </a:t>
            </a:r>
            <a:r>
              <a:rPr lang="fr-FR" sz="2800" dirty="0" smtClean="0">
                <a:hlinkClick r:id="rId9" tooltip="Tendons"/>
              </a:rPr>
              <a:t>tendons</a:t>
            </a:r>
            <a:r>
              <a:rPr lang="fr-FR" sz="2800" dirty="0" smtClean="0"/>
              <a:t>  </a:t>
            </a:r>
          </a:p>
          <a:p>
            <a:pPr lvl="2"/>
            <a:r>
              <a:rPr lang="fr-FR" sz="2800" dirty="0" smtClean="0"/>
              <a:t>des </a:t>
            </a:r>
            <a:r>
              <a:rPr lang="fr-FR" sz="2800" dirty="0" smtClean="0">
                <a:hlinkClick r:id="rId10" tooltip="Ligament"/>
              </a:rPr>
              <a:t>ligaments</a:t>
            </a:r>
            <a:r>
              <a:rPr lang="fr-FR" sz="2800" dirty="0" smtClean="0"/>
              <a:t>,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402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229600" cy="489049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Le </a:t>
            </a:r>
            <a:r>
              <a:rPr lang="fr-FR" sz="4000" b="1" dirty="0"/>
              <a:t>coude :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endParaRPr lang="fr-FR" sz="4000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199" y="1220788"/>
            <a:ext cx="8437909" cy="5448572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/>
              <a:t>Inspection, palpation, mobilisation</a:t>
            </a:r>
          </a:p>
          <a:p>
            <a:pPr marL="341313" indent="-341313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/>
              <a:t>Palpation : </a:t>
            </a:r>
            <a:br>
              <a:rPr lang="fr-FR" sz="2400" b="1" dirty="0"/>
            </a:br>
            <a:r>
              <a:rPr lang="fr-FR" sz="2400" dirty="0"/>
              <a:t>Reliefs osseux : tête radiale, Rapports condyles / olécrâne</a:t>
            </a:r>
            <a:br>
              <a:rPr lang="fr-FR" sz="2400" dirty="0"/>
            </a:br>
            <a:r>
              <a:rPr lang="fr-FR" sz="2400" dirty="0"/>
              <a:t>Reliefs musculaires : biceps, triceps. </a:t>
            </a:r>
            <a:br>
              <a:rPr lang="fr-FR" sz="2400" dirty="0"/>
            </a:br>
            <a:r>
              <a:rPr lang="fr-FR" sz="2400" dirty="0"/>
              <a:t>sur l'épicondyle latéral : extenseurs et supinateurs; sur l'épicondyle médial : fléchisseurs et pronateurs</a:t>
            </a:r>
            <a:br>
              <a:rPr lang="fr-FR" sz="2400" dirty="0"/>
            </a:br>
            <a:r>
              <a:rPr lang="fr-FR" sz="2400" dirty="0"/>
              <a:t>Gouttière </a:t>
            </a:r>
            <a:r>
              <a:rPr lang="fr-FR" sz="2400" dirty="0" err="1"/>
              <a:t>épitrochléo-olecranienne</a:t>
            </a:r>
            <a:r>
              <a:rPr lang="fr-FR" sz="2400" dirty="0"/>
              <a:t> et nerf </a:t>
            </a:r>
            <a:r>
              <a:rPr lang="fr-FR" sz="2400" dirty="0" smtClean="0"/>
              <a:t>ulnaire</a:t>
            </a:r>
            <a:endParaRPr lang="fr-F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7558" t="7693" r="7558" b="11530"/>
          <a:stretch>
            <a:fillRect/>
          </a:stretch>
        </p:blipFill>
        <p:spPr bwMode="auto">
          <a:xfrm>
            <a:off x="3419872" y="4259560"/>
            <a:ext cx="2304256" cy="2481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366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65244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/>
              <a:t>Le </a:t>
            </a:r>
            <a:r>
              <a:rPr lang="fr-FR" b="1" dirty="0" smtClean="0"/>
              <a:t>coude</a:t>
            </a:r>
            <a:endParaRPr lang="fr-FR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401080" cy="4394200"/>
          </a:xfrm>
          <a:ln/>
        </p:spPr>
        <p:txBody>
          <a:bodyPr/>
          <a:lstStyle/>
          <a:p>
            <a:pPr marL="341313" indent="-341313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200" dirty="0" smtClean="0"/>
          </a:p>
          <a:p>
            <a:pPr marL="341313" indent="-341313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200" dirty="0" smtClean="0"/>
              <a:t>Mobilisation </a:t>
            </a:r>
            <a:r>
              <a:rPr lang="fr-FR" sz="2200" dirty="0"/>
              <a:t>: en flexion/extension et en pronation/supination: </a:t>
            </a:r>
            <a:br>
              <a:rPr lang="fr-FR" sz="2200" dirty="0"/>
            </a:br>
            <a:r>
              <a:rPr lang="fr-FR" sz="2200" dirty="0"/>
              <a:t>Diminuée en cas d'atteinte articulaire, inflammatoire, post traumatique ou dégénérative.</a:t>
            </a:r>
          </a:p>
          <a:p>
            <a:pPr marL="341313" indent="-341313"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399350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Éléments de la préhension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997450"/>
          </a:xfrm>
        </p:spPr>
        <p:txBody>
          <a:bodyPr/>
          <a:lstStyle/>
          <a:p>
            <a:r>
              <a:rPr lang="fr-FR" sz="2400" b="1" dirty="0"/>
              <a:t>Concavité de la paume</a:t>
            </a:r>
          </a:p>
          <a:p>
            <a:pPr lvl="1"/>
            <a:r>
              <a:rPr lang="fr-FR" sz="2000" dirty="0"/>
              <a:t>2 Arches transversales</a:t>
            </a:r>
          </a:p>
          <a:p>
            <a:pPr lvl="1"/>
            <a:r>
              <a:rPr lang="fr-FR" sz="2000" dirty="0"/>
              <a:t>Arche longitudinale des métacarpiens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r>
              <a:rPr lang="fr-FR" sz="2400" dirty="0"/>
              <a:t>Extension-abduction et flexion-adduction des doigts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Opposition du pouce</a:t>
            </a:r>
          </a:p>
          <a:p>
            <a:endParaRPr lang="fr-FR" sz="2400" dirty="0"/>
          </a:p>
        </p:txBody>
      </p:sp>
      <p:pic>
        <p:nvPicPr>
          <p:cNvPr id="10246" name="Picture 6" descr="les arches de la main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284663" y="1196975"/>
            <a:ext cx="3095625" cy="1381125"/>
          </a:xfrm>
          <a:prstGeom prst="rect">
            <a:avLst/>
          </a:prstGeom>
          <a:noFill/>
        </p:spPr>
      </p:pic>
      <p:pic>
        <p:nvPicPr>
          <p:cNvPr id="10248" name="Picture 8" descr="opposition du pouce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597947" y="4869160"/>
            <a:ext cx="2078509" cy="1722492"/>
          </a:xfrm>
          <a:prstGeom prst="rect">
            <a:avLst/>
          </a:prstGeom>
          <a:noFill/>
        </p:spPr>
      </p:pic>
      <p:pic>
        <p:nvPicPr>
          <p:cNvPr id="10249" name="Picture 9" descr="IMG_7194"/>
          <p:cNvPicPr>
            <a:picLocks noChangeAspect="1" noChangeArrowheads="1"/>
          </p:cNvPicPr>
          <p:nvPr/>
        </p:nvPicPr>
        <p:blipFill>
          <a:blip r:embed="rId4">
            <a:lum bright="42000" contrast="12000"/>
          </a:blip>
          <a:srcRect/>
          <a:stretch>
            <a:fillRect/>
          </a:stretch>
        </p:blipFill>
        <p:spPr bwMode="auto">
          <a:xfrm>
            <a:off x="4444872" y="3212975"/>
            <a:ext cx="2287716" cy="1584449"/>
          </a:xfrm>
          <a:prstGeom prst="rect">
            <a:avLst/>
          </a:prstGeom>
          <a:noFill/>
        </p:spPr>
      </p:pic>
      <p:pic>
        <p:nvPicPr>
          <p:cNvPr id="10250" name="Picture 10" descr="creusement de la paume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877050" y="2204864"/>
            <a:ext cx="1944688" cy="115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053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2550"/>
            <a:ext cx="7772400" cy="988996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E7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err="1" smtClean="0"/>
              <a:t>Hanche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7767662" cy="714380"/>
          </a:xfrm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    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400" dirty="0"/>
              <a:t>Flexion &gt;130° / extension &gt; 15° (DV)</a:t>
            </a:r>
            <a:r>
              <a:rPr lang="ar-SA" sz="3400" dirty="0">
                <a:cs typeface="Arial" charset="0"/>
              </a:rPr>
              <a:t>‏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000528" cy="3004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73" y="2357430"/>
            <a:ext cx="4143013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7611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2550"/>
            <a:ext cx="7772400" cy="988996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E7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err="1" smtClean="0"/>
              <a:t>Hanche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48" y="857232"/>
            <a:ext cx="8072494" cy="107157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    </a:t>
            </a:r>
            <a:r>
              <a:rPr lang="en-GB" sz="2400" dirty="0" smtClean="0"/>
              <a:t>Abduction </a:t>
            </a:r>
            <a:r>
              <a:rPr lang="en-GB" sz="2400" dirty="0"/>
              <a:t>&gt; 45° / adduction = 20-30°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	!!! Bascule du </a:t>
            </a:r>
            <a:r>
              <a:rPr lang="en-GB" sz="2400" dirty="0" err="1"/>
              <a:t>bassin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69" y="2357429"/>
            <a:ext cx="3860827" cy="279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066192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3378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2550"/>
            <a:ext cx="7772400" cy="988996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E7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err="1" smtClean="0"/>
              <a:t>Hanche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57232"/>
            <a:ext cx="8839200" cy="1119182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    </a:t>
            </a:r>
            <a:r>
              <a:rPr lang="en-GB" sz="2400" dirty="0" smtClean="0"/>
              <a:t>RE  </a:t>
            </a:r>
            <a:r>
              <a:rPr lang="en-GB" sz="2400" dirty="0"/>
              <a:t>&gt; 45° / RI &gt; 35°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	</a:t>
            </a:r>
            <a:r>
              <a:rPr lang="en-GB" sz="2400" dirty="0" err="1" smtClean="0"/>
              <a:t>hanches</a:t>
            </a:r>
            <a:r>
              <a:rPr lang="en-GB" sz="2400" dirty="0" smtClean="0"/>
              <a:t>  </a:t>
            </a:r>
            <a:r>
              <a:rPr lang="en-GB" sz="2400" dirty="0"/>
              <a:t>en extension </a:t>
            </a:r>
            <a:r>
              <a:rPr lang="en-GB" sz="2400" dirty="0" err="1"/>
              <a:t>ou</a:t>
            </a:r>
            <a:r>
              <a:rPr lang="en-GB" sz="2400" dirty="0"/>
              <a:t> à 90° de flexion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185491" cy="314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6" y="2214554"/>
            <a:ext cx="4072254" cy="314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4257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/>
              <a:t>Sémiologie du genou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/>
              <a:t>Signes fonctionnels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11300"/>
            <a:ext cx="8497888" cy="5013325"/>
          </a:xfrm>
        </p:spPr>
        <p:txBody>
          <a:bodyPr/>
          <a:lstStyle/>
          <a:p>
            <a:r>
              <a:rPr lang="fr-FR" sz="2800" b="1" dirty="0"/>
              <a:t>Douleur</a:t>
            </a:r>
          </a:p>
          <a:p>
            <a:pPr lvl="1"/>
            <a:r>
              <a:rPr lang="fr-FR" sz="2400" dirty="0"/>
              <a:t>Siège, irradiations</a:t>
            </a:r>
          </a:p>
          <a:p>
            <a:pPr lvl="1"/>
            <a:r>
              <a:rPr lang="fr-FR" sz="2400" dirty="0"/>
              <a:t>Chronologie: ancienneté, horaire</a:t>
            </a:r>
          </a:p>
          <a:p>
            <a:pPr lvl="1"/>
            <a:r>
              <a:rPr lang="fr-FR" sz="2400" dirty="0"/>
              <a:t>Nature et intensité</a:t>
            </a:r>
          </a:p>
          <a:p>
            <a:pPr lvl="1"/>
            <a:r>
              <a:rPr lang="fr-FR" sz="2400" dirty="0"/>
              <a:t>Circonstances</a:t>
            </a:r>
          </a:p>
          <a:p>
            <a:pPr lvl="1"/>
            <a:endParaRPr lang="fr-FR" sz="2400" dirty="0"/>
          </a:p>
          <a:p>
            <a:r>
              <a:rPr lang="fr-FR" sz="2800" b="1" dirty="0"/>
              <a:t>Impotence</a:t>
            </a:r>
          </a:p>
          <a:p>
            <a:pPr lvl="1"/>
            <a:r>
              <a:rPr lang="fr-FR" sz="2400" dirty="0"/>
              <a:t>Permanente</a:t>
            </a:r>
          </a:p>
          <a:p>
            <a:pPr lvl="1"/>
            <a:r>
              <a:rPr lang="fr-FR" sz="2400" dirty="0"/>
              <a:t>Paroxystique</a:t>
            </a:r>
          </a:p>
          <a:p>
            <a:pPr lvl="2"/>
            <a:r>
              <a:rPr lang="fr-FR" sz="2000" dirty="0"/>
              <a:t>Blocage</a:t>
            </a:r>
          </a:p>
          <a:p>
            <a:pPr lvl="2"/>
            <a:r>
              <a:rPr lang="fr-FR" sz="2000" dirty="0"/>
              <a:t>Dérobement</a:t>
            </a:r>
          </a:p>
        </p:txBody>
      </p:sp>
    </p:spTree>
    <p:extLst>
      <p:ext uri="{BB962C8B-B14F-4D97-AF65-F5344CB8AC3E}">
        <p14:creationId xmlns:p14="http://schemas.microsoft.com/office/powerpoint/2010/main" val="6016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Signes physiques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sz="3600" b="1" dirty="0">
                <a:solidFill>
                  <a:schemeClr val="tx1"/>
                </a:solidFill>
              </a:rPr>
              <a:t>Inspection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Statique:</a:t>
            </a:r>
          </a:p>
          <a:p>
            <a:pPr lvl="1"/>
            <a:r>
              <a:rPr lang="fr-FR" dirty="0"/>
              <a:t>Normale</a:t>
            </a:r>
          </a:p>
          <a:p>
            <a:pPr lvl="1"/>
            <a:r>
              <a:rPr lang="fr-FR" dirty="0"/>
              <a:t>Troubles statiques</a:t>
            </a:r>
          </a:p>
        </p:txBody>
      </p:sp>
      <p:pic>
        <p:nvPicPr>
          <p:cNvPr id="34821" name="Picture 5" descr="c15n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60800"/>
            <a:ext cx="3241675" cy="2716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6" descr="c15n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22104"/>
            <a:ext cx="3527623" cy="25517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3" name="Picture 7" descr="c15n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548631"/>
            <a:ext cx="1546225" cy="2384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7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6837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600" b="1" dirty="0"/>
              <a:t>Signes physiques</a:t>
            </a:r>
            <a:br>
              <a:rPr lang="fr-FR" sz="3600" b="1" dirty="0"/>
            </a:br>
            <a:r>
              <a:rPr lang="fr-FR" sz="2800" b="1" dirty="0"/>
              <a:t>Inspection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964612" cy="5181600"/>
          </a:xfrm>
        </p:spPr>
        <p:txBody>
          <a:bodyPr/>
          <a:lstStyle/>
          <a:p>
            <a:endParaRPr lang="fr-FR" sz="1000" dirty="0"/>
          </a:p>
          <a:p>
            <a:r>
              <a:rPr lang="fr-FR" sz="2800" b="1" dirty="0"/>
              <a:t>Aspect des genoux</a:t>
            </a:r>
          </a:p>
          <a:p>
            <a:pPr lvl="1"/>
            <a:r>
              <a:rPr lang="fr-FR" sz="2400" dirty="0"/>
              <a:t>Normal</a:t>
            </a:r>
          </a:p>
          <a:p>
            <a:pPr lvl="1"/>
            <a:r>
              <a:rPr lang="fr-FR" sz="2400" dirty="0"/>
              <a:t>Pathologique</a:t>
            </a:r>
          </a:p>
          <a:p>
            <a:pPr lvl="2"/>
            <a:r>
              <a:rPr lang="fr-FR" sz="2000" dirty="0"/>
              <a:t>Épanchement genou</a:t>
            </a:r>
          </a:p>
          <a:p>
            <a:pPr lvl="2"/>
            <a:r>
              <a:rPr lang="fr-FR" sz="2000" dirty="0"/>
              <a:t>Tuméfactions s’étendant au delà cavité du genou</a:t>
            </a:r>
          </a:p>
        </p:txBody>
      </p:sp>
      <p:pic>
        <p:nvPicPr>
          <p:cNvPr id="36868" name="Picture 4" descr="c15n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143380"/>
            <a:ext cx="3218155" cy="2106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0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Examen de l’appareil locomoteur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286412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/>
              <a:t>Interrogatoire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Etat civil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Motif de consultation </a:t>
            </a:r>
            <a:endParaRPr lang="fr-FR" dirty="0" smtClean="0"/>
          </a:p>
          <a:p>
            <a:pPr lvl="2"/>
            <a:r>
              <a:rPr lang="fr-FR" dirty="0" smtClean="0"/>
              <a:t>Douleur </a:t>
            </a:r>
          </a:p>
          <a:p>
            <a:pPr lvl="2"/>
            <a:r>
              <a:rPr lang="fr-FR" dirty="0" smtClean="0"/>
              <a:t>Limitation des mouvements</a:t>
            </a:r>
          </a:p>
          <a:p>
            <a:pPr lvl="2"/>
            <a:r>
              <a:rPr lang="fr-FR" dirty="0" smtClean="0"/>
              <a:t>Tuméfaction</a:t>
            </a:r>
          </a:p>
          <a:p>
            <a:pPr lvl="2"/>
            <a:r>
              <a:rPr lang="fr-FR" dirty="0" smtClean="0"/>
              <a:t> Inégalité des membres </a:t>
            </a:r>
          </a:p>
          <a:p>
            <a:pPr lvl="2"/>
            <a:r>
              <a:rPr lang="fr-FR" dirty="0" smtClean="0"/>
              <a:t>Amyotrophie 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Antécédents: </a:t>
            </a:r>
          </a:p>
          <a:p>
            <a:pPr lvl="2"/>
            <a:r>
              <a:rPr lang="fr-FR" dirty="0" smtClean="0"/>
              <a:t>Personnels </a:t>
            </a:r>
          </a:p>
          <a:p>
            <a:pPr lvl="2"/>
            <a:r>
              <a:rPr lang="fr-FR" dirty="0" smtClean="0"/>
              <a:t>Familiaux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1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Signes physiques</a:t>
            </a:r>
            <a:br>
              <a:rPr lang="fr-FR" b="1" dirty="0"/>
            </a:br>
            <a:r>
              <a:rPr lang="fr-FR" sz="3600" b="1" dirty="0"/>
              <a:t>Palpation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981200"/>
            <a:ext cx="8964612" cy="4114800"/>
          </a:xfrm>
        </p:spPr>
        <p:txBody>
          <a:bodyPr/>
          <a:lstStyle/>
          <a:p>
            <a:r>
              <a:rPr lang="fr-FR" dirty="0"/>
              <a:t>Tous les plans (superficiel &gt; profondeur)</a:t>
            </a:r>
          </a:p>
          <a:p>
            <a:r>
              <a:rPr lang="fr-FR" dirty="0"/>
              <a:t>État de la synoviale</a:t>
            </a:r>
          </a:p>
          <a:p>
            <a:r>
              <a:rPr lang="fr-FR" dirty="0"/>
              <a:t>Choc rotulien</a:t>
            </a:r>
          </a:p>
          <a:p>
            <a:r>
              <a:rPr lang="fr-FR" dirty="0"/>
              <a:t>Points douloureux</a:t>
            </a:r>
          </a:p>
          <a:p>
            <a:pPr lvl="1"/>
            <a:r>
              <a:rPr lang="fr-FR" dirty="0"/>
              <a:t>rotule, interligne, condyles, tendons, ligaments</a:t>
            </a:r>
          </a:p>
          <a:p>
            <a:r>
              <a:rPr lang="fr-FR" dirty="0"/>
              <a:t>Creux poplités</a:t>
            </a:r>
          </a:p>
          <a:p>
            <a:r>
              <a:rPr lang="fr-FR" dirty="0"/>
              <a:t>Mensurations</a:t>
            </a:r>
          </a:p>
        </p:txBody>
      </p:sp>
    </p:spTree>
    <p:extLst>
      <p:ext uri="{BB962C8B-B14F-4D97-AF65-F5344CB8AC3E}">
        <p14:creationId xmlns:p14="http://schemas.microsoft.com/office/powerpoint/2010/main" val="28789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000" b="1" dirty="0"/>
              <a:t>Recherche épanchement</a:t>
            </a:r>
            <a:br>
              <a:rPr lang="fr-FR" sz="4000" b="1" dirty="0"/>
            </a:br>
            <a:r>
              <a:rPr lang="fr-FR" sz="4000" b="1" dirty="0"/>
              <a:t>choc rotulien</a:t>
            </a:r>
          </a:p>
        </p:txBody>
      </p:sp>
      <p:pic>
        <p:nvPicPr>
          <p:cNvPr id="41987" name="Picture 3" descr="fi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49500"/>
            <a:ext cx="6119813" cy="387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67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1655763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sz="4000" b="1" dirty="0"/>
              <a:t>Signes physiques 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Étude des mouvements</a:t>
            </a:r>
            <a:endParaRPr lang="fr-F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66950"/>
            <a:ext cx="84963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Flexion extension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Se mesure en prenant extension complète = 0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Flexion complète = 150 ° (talon poussé à la fesse)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Flexion active ne dépasse pas 135° (Goniomètre)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Examen comparatif</a:t>
            </a:r>
          </a:p>
          <a:p>
            <a:pPr lvl="1">
              <a:lnSpc>
                <a:spcPct val="120000"/>
              </a:lnSpc>
            </a:pPr>
            <a:r>
              <a:rPr lang="fr-FR" sz="2000" dirty="0"/>
              <a:t>Extension complète sinon flexum</a:t>
            </a:r>
          </a:p>
          <a:p>
            <a:pPr lvl="1">
              <a:lnSpc>
                <a:spcPct val="90000"/>
              </a:lnSpc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b="1" dirty="0"/>
              <a:t>Rotations</a:t>
            </a:r>
          </a:p>
          <a:p>
            <a:pPr>
              <a:lnSpc>
                <a:spcPct val="90000"/>
              </a:lnSpc>
            </a:pPr>
            <a:r>
              <a:rPr lang="fr-FR" b="1" dirty="0"/>
              <a:t>Mouvements contrariés</a:t>
            </a:r>
          </a:p>
        </p:txBody>
      </p:sp>
      <p:pic>
        <p:nvPicPr>
          <p:cNvPr id="46084" name="Picture 4" descr="c15n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698875"/>
            <a:ext cx="1797050" cy="174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5" descr="c15n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09800"/>
            <a:ext cx="1400175" cy="1295400"/>
          </a:xfrm>
          <a:prstGeom prst="rect">
            <a:avLst/>
          </a:prstGeom>
          <a:noFill/>
        </p:spPr>
      </p:pic>
      <p:pic>
        <p:nvPicPr>
          <p:cNvPr id="46086" name="Picture 6" descr="c15n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609600"/>
            <a:ext cx="17049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9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04813"/>
            <a:ext cx="8062913" cy="11430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Signes physiques</a:t>
            </a:r>
            <a:br>
              <a:rPr lang="fr-FR" b="1" dirty="0"/>
            </a:br>
            <a:r>
              <a:rPr lang="fr-FR" sz="3200" b="1" dirty="0"/>
              <a:t>Les mouvements anormaux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 syndrome méniscal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Recherche points douloureux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Cri du ménisque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Signe de Mac Murray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Signe d ’</a:t>
            </a:r>
            <a:r>
              <a:rPr lang="fr-FR" dirty="0" err="1"/>
              <a:t>Apley</a:t>
            </a:r>
            <a:r>
              <a:rPr lang="fr-FR" dirty="0"/>
              <a:t> (</a:t>
            </a:r>
            <a:r>
              <a:rPr lang="fr-FR" dirty="0" err="1"/>
              <a:t>Griding</a:t>
            </a:r>
            <a:r>
              <a:rPr lang="fr-FR" dirty="0"/>
              <a:t> test)</a:t>
            </a:r>
          </a:p>
        </p:txBody>
      </p:sp>
    </p:spTree>
    <p:extLst>
      <p:ext uri="{BB962C8B-B14F-4D97-AF65-F5344CB8AC3E}">
        <p14:creationId xmlns:p14="http://schemas.microsoft.com/office/powerpoint/2010/main" val="10364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/>
              <a:t>Le syndrome méniscal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Douleur réveillée à la pression</a:t>
            </a:r>
          </a:p>
          <a:p>
            <a:pPr lvl="1"/>
            <a:r>
              <a:rPr lang="fr-FR"/>
              <a:t>Genou à 90°</a:t>
            </a:r>
          </a:p>
        </p:txBody>
      </p:sp>
      <p:pic>
        <p:nvPicPr>
          <p:cNvPr id="54276" name="Picture 4" descr="fig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79800"/>
            <a:ext cx="3722687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7" name="Picture 5" descr="fig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71863"/>
            <a:ext cx="3643313" cy="240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0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/>
              <a:t>Le syndrome méniscal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917700"/>
            <a:ext cx="7129463" cy="230346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800" b="1" dirty="0"/>
              <a:t>La </a:t>
            </a:r>
            <a:r>
              <a:rPr lang="fr-FR" sz="2800" b="1" dirty="0" err="1"/>
              <a:t>manoeuvre</a:t>
            </a:r>
            <a:r>
              <a:rPr lang="fr-FR" sz="2800" b="1" dirty="0"/>
              <a:t> de Mac Murray 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fr-FR" sz="2400" dirty="0"/>
              <a:t>Flexion forcée en rotation externe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fr-FR" sz="2400" dirty="0"/>
              <a:t>Compression de l’interligne interne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fr-FR" sz="2400" dirty="0"/>
              <a:t>Réveille la douleur du ménisque interne</a:t>
            </a:r>
          </a:p>
        </p:txBody>
      </p:sp>
      <p:pic>
        <p:nvPicPr>
          <p:cNvPr id="55300" name="Picture 4" descr="fig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2997200"/>
            <a:ext cx="2632075" cy="360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0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/>
              <a:t>Le syndrome méniscal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Signe d ’Apley (Grinding Test)</a:t>
            </a:r>
          </a:p>
        </p:txBody>
      </p:sp>
      <p:pic>
        <p:nvPicPr>
          <p:cNvPr id="56324" name="Picture 4" descr="fig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2924175"/>
            <a:ext cx="4465638" cy="363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8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Signes physiques</a:t>
            </a:r>
            <a:br>
              <a:rPr lang="fr-FR" b="1" dirty="0"/>
            </a:br>
            <a:r>
              <a:rPr lang="fr-FR" sz="3200" b="1" dirty="0"/>
              <a:t>Les mouvements anormaux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  <a:ln/>
        </p:spPr>
        <p:txBody>
          <a:bodyPr/>
          <a:lstStyle/>
          <a:p>
            <a:r>
              <a:rPr lang="fr-FR" b="1" u="sng" dirty="0"/>
              <a:t>Le syndrome rotulien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Signes fonctionnels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Douleurs à la percussion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Douleur au palper rotulien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Signe du rabot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Douleur à l’extension contrariée</a:t>
            </a:r>
          </a:p>
        </p:txBody>
      </p:sp>
    </p:spTree>
    <p:extLst>
      <p:ext uri="{BB962C8B-B14F-4D97-AF65-F5344CB8AC3E}">
        <p14:creationId xmlns:p14="http://schemas.microsoft.com/office/powerpoint/2010/main" val="16671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4455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Palpation rotule</a:t>
            </a:r>
          </a:p>
        </p:txBody>
      </p:sp>
      <p:pic>
        <p:nvPicPr>
          <p:cNvPr id="43011" name="Picture 3" descr="fi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28775"/>
            <a:ext cx="3895725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Flexion dorsale </a:t>
            </a:r>
          </a:p>
          <a:p>
            <a:pPr lvl="1"/>
            <a:r>
              <a:rPr lang="fr-FR" dirty="0">
                <a:latin typeface="Calibri" pitchFamily="34" charset="0"/>
                <a:cs typeface="Calibri" pitchFamily="34" charset="0"/>
              </a:rPr>
              <a:t>De l’ordre de 30 à 50 °</a:t>
            </a:r>
          </a:p>
          <a:p>
            <a:pPr lvl="1"/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Flexion plantaire</a:t>
            </a:r>
          </a:p>
          <a:p>
            <a:pPr lvl="1"/>
            <a:r>
              <a:rPr lang="fr-FR" dirty="0">
                <a:latin typeface="Calibri" pitchFamily="34" charset="0"/>
                <a:cs typeface="Calibri" pitchFamily="34" charset="0"/>
              </a:rPr>
              <a:t>De l’ordre de 30 à 50 °</a:t>
            </a:r>
          </a:p>
          <a:p>
            <a:pPr lvl="1"/>
            <a:endParaRPr lang="fr-FR" dirty="0">
              <a:latin typeface="Comic Sans MS" pitchFamily="6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 l="19882" t="64050" r="28308" b="15996"/>
          <a:stretch>
            <a:fillRect/>
          </a:stretch>
        </p:blipFill>
        <p:spPr bwMode="auto">
          <a:xfrm>
            <a:off x="2268538" y="4508500"/>
            <a:ext cx="66246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>
                <a:latin typeface="Calibri" pitchFamily="34" charset="0"/>
                <a:cs typeface="Calibri" pitchFamily="34" charset="0"/>
              </a:rPr>
              <a:t>Mobilité de la cheville et du pied</a:t>
            </a:r>
          </a:p>
        </p:txBody>
      </p:sp>
    </p:spTree>
    <p:extLst>
      <p:ext uri="{BB962C8B-B14F-4D97-AF65-F5344CB8AC3E}">
        <p14:creationId xmlns:p14="http://schemas.microsoft.com/office/powerpoint/2010/main" val="12728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La douleur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r-FR" b="1" dirty="0" smtClean="0"/>
              <a:t>les caractères de la douleur : </a:t>
            </a:r>
          </a:p>
          <a:p>
            <a:pPr>
              <a:buNone/>
            </a:pPr>
            <a:r>
              <a:rPr lang="fr-FR" dirty="0" smtClean="0"/>
              <a:t>	Il faut connaître : </a:t>
            </a:r>
          </a:p>
          <a:p>
            <a:pPr lvl="1">
              <a:buNone/>
            </a:pPr>
            <a:r>
              <a:rPr lang="fr-FR" dirty="0" smtClean="0"/>
              <a:t>- le mode de début : progressif, rapide ou brutal </a:t>
            </a:r>
          </a:p>
          <a:p>
            <a:pPr lvl="1">
              <a:buNone/>
            </a:pPr>
            <a:r>
              <a:rPr lang="fr-FR" dirty="0" smtClean="0"/>
              <a:t>- le siège et les irradiations</a:t>
            </a:r>
          </a:p>
          <a:p>
            <a:pPr lvl="1">
              <a:buNone/>
            </a:pPr>
            <a:r>
              <a:rPr lang="fr-FR" dirty="0" smtClean="0"/>
              <a:t>- l’intensité, </a:t>
            </a:r>
          </a:p>
          <a:p>
            <a:pPr lvl="1">
              <a:buFontTx/>
              <a:buChar char="-"/>
            </a:pPr>
            <a:r>
              <a:rPr lang="fr-FR" dirty="0" smtClean="0"/>
              <a:t>les circonstances </a:t>
            </a:r>
            <a:r>
              <a:rPr lang="fr-FR" dirty="0" err="1" smtClean="0"/>
              <a:t>déclenchantes</a:t>
            </a:r>
            <a:r>
              <a:rPr lang="fr-FR" dirty="0" smtClean="0"/>
              <a:t> ; </a:t>
            </a:r>
          </a:p>
          <a:p>
            <a:pPr>
              <a:buNone/>
            </a:pPr>
            <a:r>
              <a:rPr lang="fr-FR" sz="2800" dirty="0" smtClean="0"/>
              <a:t>     - l’horaire de la douleur </a:t>
            </a:r>
          </a:p>
          <a:p>
            <a:pPr lvl="3">
              <a:buNone/>
            </a:pPr>
            <a:r>
              <a:rPr lang="fr-FR" sz="2400" dirty="0" smtClean="0"/>
              <a:t>Une douleur mécanique :</a:t>
            </a:r>
          </a:p>
          <a:p>
            <a:pPr lvl="3">
              <a:buNone/>
            </a:pPr>
            <a:r>
              <a:rPr lang="fr-FR" sz="2400" dirty="0" smtClean="0"/>
              <a:t>Une douleur inflammatoire :</a:t>
            </a:r>
          </a:p>
          <a:p>
            <a:pPr lvl="1">
              <a:buNone/>
            </a:pPr>
            <a:r>
              <a:rPr lang="fr-FR" dirty="0" smtClean="0"/>
              <a:t>- Le rythme de la douleur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1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>
                <a:latin typeface="Calibri" pitchFamily="34" charset="0"/>
                <a:cs typeface="Calibri" pitchFamily="34" charset="0"/>
              </a:rPr>
              <a:t>Mobilité de la cheville et du pied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229600" cy="25202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b="1" dirty="0">
                <a:latin typeface="Calibri" pitchFamily="34" charset="0"/>
                <a:cs typeface="Calibri" pitchFamily="34" charset="0"/>
              </a:rPr>
              <a:t>Adduction: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ramène l’avant pied en dedans </a:t>
            </a:r>
          </a:p>
          <a:p>
            <a:pPr>
              <a:lnSpc>
                <a:spcPct val="80000"/>
              </a:lnSpc>
            </a:pPr>
            <a:r>
              <a:rPr lang="fr-FR" sz="2400" b="1" dirty="0">
                <a:latin typeface="Calibri" pitchFamily="34" charset="0"/>
                <a:cs typeface="Calibri" pitchFamily="34" charset="0"/>
              </a:rPr>
              <a:t>Abduction :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ramène l’avant pied en dehors</a:t>
            </a:r>
          </a:p>
          <a:p>
            <a:pPr>
              <a:lnSpc>
                <a:spcPct val="80000"/>
              </a:lnSpc>
            </a:pPr>
            <a:r>
              <a:rPr lang="fr-FR" sz="2400" b="1" dirty="0">
                <a:latin typeface="Calibri" pitchFamily="34" charset="0"/>
                <a:cs typeface="Calibri" pitchFamily="34" charset="0"/>
              </a:rPr>
              <a:t>L’inversion :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associe flexion plantaire, supination et rotation interne du pied</a:t>
            </a:r>
          </a:p>
          <a:p>
            <a:pPr>
              <a:lnSpc>
                <a:spcPct val="80000"/>
              </a:lnSpc>
            </a:pPr>
            <a:r>
              <a:rPr lang="fr-FR" sz="2400" b="1" dirty="0">
                <a:latin typeface="Calibri" pitchFamily="34" charset="0"/>
                <a:cs typeface="Calibri" pitchFamily="34" charset="0"/>
              </a:rPr>
              <a:t>L’éversion :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associe flexion dorsale, pronation et rotation externe du pied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 l="68909" t="60397" r="21904" b="21239"/>
          <a:stretch>
            <a:fillRect/>
          </a:stretch>
        </p:blipFill>
        <p:spPr bwMode="auto">
          <a:xfrm>
            <a:off x="827088" y="4076700"/>
            <a:ext cx="1633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 l="48221" t="61266" r="39308" b="21239"/>
          <a:stretch>
            <a:fillRect/>
          </a:stretch>
        </p:blipFill>
        <p:spPr bwMode="auto">
          <a:xfrm>
            <a:off x="2843213" y="4149725"/>
            <a:ext cx="2120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 l="20009" t="59511" r="57350" b="20659"/>
          <a:stretch>
            <a:fillRect/>
          </a:stretch>
        </p:blipFill>
        <p:spPr bwMode="auto">
          <a:xfrm>
            <a:off x="5508625" y="4149725"/>
            <a:ext cx="33845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45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4000" b="1" dirty="0">
                <a:latin typeface="Calibri" pitchFamily="34" charset="0"/>
                <a:cs typeface="Calibri" pitchFamily="34" charset="0"/>
              </a:rPr>
              <a:t>Interrogatoire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8245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b="1" dirty="0">
                <a:latin typeface="Calibri" pitchFamily="34" charset="0"/>
                <a:cs typeface="Calibri" pitchFamily="34" charset="0"/>
              </a:rPr>
              <a:t>Caractéristiques de la douleur :</a:t>
            </a:r>
          </a:p>
          <a:p>
            <a:pPr lvl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Siège de la douleur : </a:t>
            </a:r>
          </a:p>
          <a:p>
            <a:pPr lvl="2">
              <a:lnSpc>
                <a:spcPct val="80000"/>
              </a:lnSpc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avant-pied (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métatarsalgies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arrière-pied (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talagies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douleur diffuse</a:t>
            </a:r>
          </a:p>
          <a:p>
            <a:pPr lvl="1">
              <a:lnSpc>
                <a:spcPct val="80000"/>
              </a:lnSpc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Irradiation : </a:t>
            </a:r>
          </a:p>
          <a:p>
            <a:pPr lvl="2">
              <a:lnSpc>
                <a:spcPct val="80000"/>
              </a:lnSpc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douleur localisée de siège articulaire</a:t>
            </a:r>
          </a:p>
          <a:p>
            <a:pPr lvl="2">
              <a:lnSpc>
                <a:spcPct val="80000"/>
              </a:lnSpc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ou irradiation le long d’un trajet nerveux (racines S1, L5, nerf interdigital…)</a:t>
            </a:r>
          </a:p>
          <a:p>
            <a:pPr>
              <a:lnSpc>
                <a:spcPct val="80000"/>
              </a:lnSpc>
            </a:pP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800" b="1" dirty="0">
                <a:latin typeface="Calibri" pitchFamily="34" charset="0"/>
                <a:cs typeface="Calibri" pitchFamily="34" charset="0"/>
              </a:rPr>
              <a:t>Mode de début : </a:t>
            </a:r>
          </a:p>
          <a:p>
            <a:pPr lvl="1">
              <a:lnSpc>
                <a:spcPct val="8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brutal, progressif, à l’occasion d’un changement de chaussure…</a:t>
            </a:r>
          </a:p>
          <a:p>
            <a:pPr>
              <a:lnSpc>
                <a:spcPct val="80000"/>
              </a:lnSpc>
            </a:pPr>
            <a:endParaRPr lang="fr-F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000" b="1" dirty="0">
                <a:latin typeface="Calibri" pitchFamily="34" charset="0"/>
                <a:cs typeface="Calibri" pitchFamily="34" charset="0"/>
              </a:rPr>
              <a:t>Examen physique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 b="1" dirty="0">
                <a:latin typeface="Calibri" pitchFamily="34" charset="0"/>
                <a:cs typeface="Calibri" pitchFamily="34" charset="0"/>
              </a:rPr>
              <a:t>État général</a:t>
            </a:r>
          </a:p>
          <a:p>
            <a:pPr lvl="1">
              <a:lnSpc>
                <a:spcPct val="9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rechercher systématiquement fièvre et / ou amaigrissement…</a:t>
            </a:r>
          </a:p>
          <a:p>
            <a:pPr>
              <a:lnSpc>
                <a:spcPct val="90000"/>
              </a:lnSpc>
            </a:pP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b="1" dirty="0">
                <a:latin typeface="Calibri" pitchFamily="34" charset="0"/>
                <a:cs typeface="Calibri" pitchFamily="34" charset="0"/>
              </a:rPr>
              <a:t>Examen physique</a:t>
            </a:r>
          </a:p>
          <a:p>
            <a:pPr lvl="1">
              <a:lnSpc>
                <a:spcPct val="9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Comparatif</a:t>
            </a:r>
          </a:p>
          <a:p>
            <a:pPr lvl="1">
              <a:lnSpc>
                <a:spcPct val="9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Statique (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podoscope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Et dynamique (marche)</a:t>
            </a:r>
          </a:p>
        </p:txBody>
      </p:sp>
      <p:pic>
        <p:nvPicPr>
          <p:cNvPr id="5125" name="Picture 5" descr="607-1-podoscope3-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71688"/>
            <a:ext cx="4038600" cy="3582987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074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600" b="1" dirty="0">
                <a:latin typeface="Calibri" pitchFamily="34" charset="0"/>
                <a:cs typeface="Calibri" pitchFamily="34" charset="0"/>
              </a:rPr>
              <a:t>Inspection des pieds et des chaussures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Points d’appui</a:t>
            </a:r>
          </a:p>
          <a:p>
            <a:pPr lvl="1"/>
            <a:r>
              <a:rPr lang="fr-FR" dirty="0">
                <a:latin typeface="Calibri" pitchFamily="34" charset="0"/>
                <a:cs typeface="Calibri" pitchFamily="34" charset="0"/>
              </a:rPr>
              <a:t>physiologiquement </a:t>
            </a:r>
          </a:p>
          <a:p>
            <a:pPr lvl="2"/>
            <a:r>
              <a:rPr lang="fr-FR" dirty="0">
                <a:latin typeface="Calibri" pitchFamily="34" charset="0"/>
                <a:cs typeface="Calibri" pitchFamily="34" charset="0"/>
              </a:rPr>
              <a:t>talon, têtes 1er et 5ème métatarsiens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b="1" dirty="0">
                <a:latin typeface="Calibri" pitchFamily="34" charset="0"/>
                <a:cs typeface="Calibri" pitchFamily="34" charset="0"/>
              </a:rPr>
              <a:t>Arche longitudinale interne</a:t>
            </a:r>
          </a:p>
          <a:p>
            <a:pPr lvl="1"/>
            <a:r>
              <a:rPr lang="fr-FR" dirty="0">
                <a:latin typeface="Calibri" pitchFamily="34" charset="0"/>
                <a:cs typeface="Calibri" pitchFamily="34" charset="0"/>
              </a:rPr>
              <a:t>pieds creux, pied plats</a:t>
            </a:r>
          </a:p>
        </p:txBody>
      </p:sp>
    </p:spTree>
    <p:extLst>
      <p:ext uri="{BB962C8B-B14F-4D97-AF65-F5344CB8AC3E}">
        <p14:creationId xmlns:p14="http://schemas.microsoft.com/office/powerpoint/2010/main" val="30578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La </a:t>
            </a:r>
            <a:r>
              <a:rPr lang="fr-FR" b="1" dirty="0" err="1">
                <a:latin typeface="Calibri" pitchFamily="34" charset="0"/>
                <a:cs typeface="Calibri" pitchFamily="34" charset="0"/>
              </a:rPr>
              <a:t>podoscopie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r>
              <a:rPr lang="fr-FR" sz="2800" b="1" dirty="0">
                <a:latin typeface="Calibri" pitchFamily="34" charset="0"/>
                <a:cs typeface="Calibri" pitchFamily="34" charset="0"/>
              </a:rPr>
              <a:t>Le pied plat</a:t>
            </a:r>
          </a:p>
          <a:p>
            <a:pPr lvl="1"/>
            <a:r>
              <a:rPr lang="fr-FR" sz="2400" dirty="0">
                <a:latin typeface="Calibri" pitchFamily="34" charset="0"/>
                <a:cs typeface="Calibri" pitchFamily="34" charset="0"/>
              </a:rPr>
              <a:t>effondrement de la voûte plantaire, </a:t>
            </a:r>
          </a:p>
          <a:p>
            <a:pPr lvl="1"/>
            <a:r>
              <a:rPr lang="fr-FR" sz="2400" dirty="0">
                <a:latin typeface="Calibri" pitchFamily="34" charset="0"/>
                <a:cs typeface="Calibri" pitchFamily="34" charset="0"/>
              </a:rPr>
              <a:t>habituellement associé à un valgus calcanéen. </a:t>
            </a:r>
          </a:p>
          <a:p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r>
              <a:rPr lang="fr-FR" sz="2800" b="1" dirty="0">
                <a:latin typeface="Calibri" pitchFamily="34" charset="0"/>
                <a:cs typeface="Calibri" pitchFamily="34" charset="0"/>
              </a:rPr>
              <a:t>Le pied creux</a:t>
            </a:r>
          </a:p>
          <a:p>
            <a:pPr lvl="1"/>
            <a:r>
              <a:rPr lang="fr-FR" sz="2400" dirty="0">
                <a:latin typeface="Calibri" pitchFamily="34" charset="0"/>
                <a:cs typeface="Calibri" pitchFamily="34" charset="0"/>
              </a:rPr>
              <a:t>accentuation de l’arche longitudinale du pied avec varus de l’arrière pied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482850" y="1628775"/>
            <a:ext cx="4033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i="1" dirty="0">
                <a:latin typeface="Calibri" pitchFamily="34" charset="0"/>
                <a:cs typeface="Calibri" pitchFamily="34" charset="0"/>
              </a:rPr>
              <a:t>Étude statique du pied</a:t>
            </a:r>
          </a:p>
        </p:txBody>
      </p:sp>
    </p:spTree>
    <p:extLst>
      <p:ext uri="{BB962C8B-B14F-4D97-AF65-F5344CB8AC3E}">
        <p14:creationId xmlns:p14="http://schemas.microsoft.com/office/powerpoint/2010/main" val="11405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11154" t="20988" r="16002" b="6712"/>
          <a:stretch>
            <a:fillRect/>
          </a:stretch>
        </p:blipFill>
        <p:spPr bwMode="auto">
          <a:xfrm>
            <a:off x="611188" y="476250"/>
            <a:ext cx="79930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Line 3"/>
          <p:cNvSpPr>
            <a:spLocks noChangeShapeType="1"/>
          </p:cNvSpPr>
          <p:nvPr/>
        </p:nvSpPr>
        <p:spPr bwMode="auto">
          <a:xfrm flipH="1" flipV="1">
            <a:off x="7596188" y="4797425"/>
            <a:ext cx="792162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3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 l="13136" t="22763" r="6149" b="8989"/>
          <a:stretch>
            <a:fillRect/>
          </a:stretch>
        </p:blipFill>
        <p:spPr bwMode="auto">
          <a:xfrm>
            <a:off x="179388" y="476250"/>
            <a:ext cx="88566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684213" y="5013325"/>
            <a:ext cx="719137" cy="13684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9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10504" t="20660" r="14034" b="6732"/>
          <a:stretch>
            <a:fillRect/>
          </a:stretch>
        </p:blipFill>
        <p:spPr bwMode="auto">
          <a:xfrm>
            <a:off x="468313" y="333375"/>
            <a:ext cx="82804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2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 l="11487" t="27663" r="8131" b="7581"/>
          <a:stretch>
            <a:fillRect/>
          </a:stretch>
        </p:blipFill>
        <p:spPr bwMode="auto">
          <a:xfrm>
            <a:off x="0" y="549275"/>
            <a:ext cx="925195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06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544616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fr-FR" b="1" dirty="0" smtClean="0">
                <a:solidFill>
                  <a:srgbClr val="C00000"/>
                </a:solidFill>
              </a:rPr>
              <a:t>    Douleur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3000" dirty="0" smtClean="0"/>
              <a:t>Intensité: échelle visuelle analogique de la douleur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fr-FR" sz="30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fr-FR" sz="30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fr-FR" sz="30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fr-FR" sz="30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fr-FR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15553" t="55727" r="47327" b="27003"/>
          <a:stretch>
            <a:fillRect/>
          </a:stretch>
        </p:blipFill>
        <p:spPr bwMode="auto">
          <a:xfrm>
            <a:off x="1115616" y="2377876"/>
            <a:ext cx="61436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32681"/>
              </p:ext>
            </p:extLst>
          </p:nvPr>
        </p:nvGraphicFramePr>
        <p:xfrm>
          <a:off x="428625" y="4669120"/>
          <a:ext cx="7945362" cy="1280160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2648454"/>
                <a:gridCol w="2648454"/>
                <a:gridCol w="2648454"/>
              </a:tblGrid>
              <a:tr h="4687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dirty="0" smtClean="0"/>
                        <a:t>Douleur</a:t>
                      </a:r>
                      <a:r>
                        <a:rPr lang="fr-FR" sz="2400" baseline="0" dirty="0" smtClean="0"/>
                        <a:t> faible</a:t>
                      </a:r>
                      <a:endParaRPr lang="fr-FR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dirty="0" smtClean="0"/>
                        <a:t>Douleur modérée</a:t>
                      </a:r>
                      <a:endParaRPr lang="fr-FR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dirty="0" smtClean="0">
                          <a:solidFill>
                            <a:srgbClr val="C00000"/>
                          </a:solidFill>
                        </a:rPr>
                        <a:t>Douleur intense</a:t>
                      </a:r>
                      <a:endParaRPr lang="fr-F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87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smtClean="0"/>
                        <a:t>EVA &lt;4</a:t>
                      </a:r>
                      <a:endParaRPr lang="fr-FR" sz="2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smtClean="0"/>
                        <a:t>EVA:</a:t>
                      </a:r>
                      <a:r>
                        <a:rPr lang="fr-FR" sz="2400" b="1" baseline="0" dirty="0" smtClean="0"/>
                        <a:t> de 4 à 7</a:t>
                      </a:r>
                      <a:endParaRPr lang="fr-FR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EVA </a:t>
                      </a:r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lang="fr-FR" sz="2400" b="1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7</a:t>
                      </a:r>
                      <a:endParaRPr lang="fr-F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2" name="Titre 1"/>
          <p:cNvSpPr>
            <a:spLocks noGrp="1"/>
          </p:cNvSpPr>
          <p:nvPr>
            <p:ph type="title"/>
          </p:nvPr>
        </p:nvSpPr>
        <p:spPr>
          <a:xfrm>
            <a:off x="84296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fr-FR" sz="3600" b="1" smtClean="0">
                <a:solidFill>
                  <a:srgbClr val="002060"/>
                </a:solidFill>
              </a:rPr>
              <a:t>Interrogatoire</a:t>
            </a:r>
          </a:p>
        </p:txBody>
      </p:sp>
    </p:spTree>
    <p:extLst>
      <p:ext uri="{BB962C8B-B14F-4D97-AF65-F5344CB8AC3E}">
        <p14:creationId xmlns:p14="http://schemas.microsoft.com/office/powerpoint/2010/main" val="10602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La gêne fonctionnelle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71546"/>
            <a:ext cx="8280920" cy="54292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dirty="0" smtClean="0"/>
              <a:t>Elle est fonction de deux facteurs : </a:t>
            </a:r>
          </a:p>
          <a:p>
            <a:pPr lvl="1" algn="just"/>
            <a:r>
              <a:rPr lang="fr-FR" b="1" dirty="0" smtClean="0"/>
              <a:t>La douleur </a:t>
            </a:r>
          </a:p>
          <a:p>
            <a:pPr lvl="1" algn="just"/>
            <a:r>
              <a:rPr lang="fr-FR" b="1" dirty="0" smtClean="0"/>
              <a:t>Et limitation de la mobilité</a:t>
            </a:r>
            <a:r>
              <a:rPr lang="fr-FR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/>
              <a:t>Il importe d’apprécier la gravité de cette gêne</a:t>
            </a:r>
          </a:p>
          <a:p>
            <a:pPr algn="just">
              <a:buNone/>
            </a:pPr>
            <a:r>
              <a:rPr lang="fr-FR" sz="2800" dirty="0" smtClean="0"/>
              <a:t>	fonctionnelle et son retentissement sur les activités </a:t>
            </a:r>
          </a:p>
          <a:p>
            <a:pPr algn="just">
              <a:buNone/>
            </a:pPr>
            <a:r>
              <a:rPr lang="fr-FR" sz="2800" dirty="0" smtClean="0"/>
              <a:t>	professionnelles.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/>
              <a:t>Il existe différents indices algofonctionnels pour </a:t>
            </a:r>
          </a:p>
          <a:p>
            <a:pPr algn="just">
              <a:buNone/>
            </a:pPr>
            <a:r>
              <a:rPr lang="fr-FR" sz="2800" dirty="0" smtClean="0"/>
              <a:t>	évaluer la gêne fonctionnelle (Indice de </a:t>
            </a:r>
            <a:r>
              <a:rPr lang="fr-FR" sz="2800" dirty="0" err="1" smtClean="0"/>
              <a:t>Lequesne</a:t>
            </a:r>
            <a:r>
              <a:rPr lang="fr-FR" sz="2800" dirty="0"/>
              <a:t> </a:t>
            </a:r>
            <a:r>
              <a:rPr lang="fr-FR" sz="2800" dirty="0" smtClean="0"/>
              <a:t>pour la coxarthrose et la gonarthrose par exemple).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28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b="1" dirty="0" smtClean="0"/>
              <a:t>EXAMEN PHYSIQUE </a:t>
            </a:r>
            <a:r>
              <a:rPr lang="fr-FR" sz="4000" dirty="0" smtClean="0"/>
              <a:t>: 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9578"/>
            <a:ext cx="8715436" cy="509375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Il porte sur un malade déshabillé. </a:t>
            </a:r>
          </a:p>
          <a:p>
            <a:r>
              <a:rPr lang="fr-FR" sz="2800" dirty="0" smtClean="0"/>
              <a:t>Dans un premier temps, il faut apprécier la stature générale du sujet, son poids, sa taille. </a:t>
            </a:r>
          </a:p>
          <a:p>
            <a:r>
              <a:rPr lang="fr-FR" sz="2800" dirty="0" smtClean="0"/>
              <a:t>L’examen rhumatologique doit toujours être méthodique:  </a:t>
            </a:r>
          </a:p>
          <a:p>
            <a:pPr lvl="1"/>
            <a:r>
              <a:rPr lang="fr-FR" dirty="0" smtClean="0"/>
              <a:t>l’examen d’abord de la marche, </a:t>
            </a:r>
          </a:p>
          <a:p>
            <a:pPr lvl="1"/>
            <a:r>
              <a:rPr lang="fr-FR" dirty="0" smtClean="0"/>
              <a:t>du squelette axial, </a:t>
            </a:r>
          </a:p>
          <a:p>
            <a:pPr lvl="1"/>
            <a:r>
              <a:rPr lang="fr-FR" dirty="0" smtClean="0"/>
              <a:t>des articulations périphériques et des </a:t>
            </a:r>
            <a:r>
              <a:rPr lang="fr-FR" dirty="0" err="1" smtClean="0"/>
              <a:t>enthèses</a:t>
            </a:r>
            <a:r>
              <a:rPr lang="fr-FR" dirty="0" smtClean="0"/>
              <a:t>. </a:t>
            </a:r>
          </a:p>
          <a:p>
            <a:r>
              <a:rPr lang="fr-FR" sz="2800" dirty="0" smtClean="0"/>
              <a:t>Examen somatique complet.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1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L’examen de l’articulation pathologique doit être comparatif avec l’articulation symétrique présumée saine. </a:t>
            </a:r>
          </a:p>
          <a:p>
            <a:r>
              <a:rPr lang="fr-FR" dirty="0" smtClean="0"/>
              <a:t>Il comprend plusieurs temps :</a:t>
            </a:r>
          </a:p>
          <a:p>
            <a:pPr>
              <a:buNone/>
            </a:pPr>
            <a:r>
              <a:rPr lang="fr-FR" b="1" dirty="0" smtClean="0"/>
              <a:t>L’inspection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Elle apprécie </a:t>
            </a:r>
          </a:p>
          <a:p>
            <a:pPr>
              <a:buFontTx/>
              <a:buChar char="-"/>
            </a:pPr>
            <a:r>
              <a:rPr lang="fr-FR" dirty="0" smtClean="0"/>
              <a:t>la coloration des téguments: </a:t>
            </a:r>
          </a:p>
          <a:p>
            <a:pPr>
              <a:buNone/>
            </a:pPr>
            <a:r>
              <a:rPr lang="fr-FR" dirty="0" smtClean="0"/>
              <a:t>	normale, rosée ou franchement rouge </a:t>
            </a:r>
          </a:p>
          <a:p>
            <a:pPr>
              <a:buFontTx/>
              <a:buChar char="-"/>
            </a:pPr>
            <a:r>
              <a:rPr lang="fr-FR" dirty="0" smtClean="0"/>
              <a:t>la morphologie globale de la jointure : </a:t>
            </a:r>
          </a:p>
          <a:p>
            <a:pPr>
              <a:buNone/>
            </a:pPr>
            <a:r>
              <a:rPr lang="fr-FR" dirty="0" smtClean="0"/>
              <a:t>	normale, </a:t>
            </a:r>
          </a:p>
          <a:p>
            <a:pPr>
              <a:buNone/>
            </a:pPr>
            <a:r>
              <a:rPr lang="fr-FR" dirty="0" smtClean="0"/>
              <a:t>	déformée par des reliefs anormaux, siège de </a:t>
            </a:r>
            <a:r>
              <a:rPr lang="fr-FR" dirty="0" err="1" smtClean="0"/>
              <a:t>subluxation</a:t>
            </a:r>
            <a:r>
              <a:rPr lang="fr-FR" dirty="0" smtClean="0"/>
              <a:t>, de luxation, trouble de l’axe du membre, attitude vicieuse (</a:t>
            </a:r>
            <a:r>
              <a:rPr lang="fr-FR" dirty="0" err="1" smtClean="0"/>
              <a:t>flessum</a:t>
            </a:r>
            <a:r>
              <a:rPr lang="fr-FR" dirty="0" smtClean="0"/>
              <a:t>). </a:t>
            </a:r>
          </a:p>
          <a:p>
            <a:pPr>
              <a:buNone/>
            </a:pPr>
            <a:r>
              <a:rPr lang="fr-FR" dirty="0" smtClean="0"/>
              <a:t>	L’articulation peut être noyée dans un œdème qui fait disparaître les reliefs anatomiques.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4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• </a:t>
            </a:r>
            <a:r>
              <a:rPr lang="fr-FR" sz="4000" b="1" dirty="0" smtClean="0"/>
              <a:t>La palpation 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Elle recherche : </a:t>
            </a:r>
          </a:p>
          <a:p>
            <a:pPr>
              <a:buNone/>
            </a:pPr>
            <a:r>
              <a:rPr lang="fr-FR" sz="2800" dirty="0" smtClean="0"/>
              <a:t>- une modification de la chaleur locale </a:t>
            </a:r>
          </a:p>
          <a:p>
            <a:pPr>
              <a:buNone/>
            </a:pPr>
            <a:r>
              <a:rPr lang="fr-FR" sz="2800" dirty="0" smtClean="0"/>
              <a:t>- La tuméfaction de l’articulation par: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un épanchement intra-articulaire(hydarthrose)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hypertrophie de la synoviale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hypertrophie osseuse </a:t>
            </a:r>
          </a:p>
          <a:p>
            <a:pPr>
              <a:buFontTx/>
              <a:buChar char="-"/>
            </a:pPr>
            <a:r>
              <a:rPr lang="fr-FR" sz="2800" dirty="0" smtClean="0"/>
              <a:t>des points douloureux en regard des repères</a:t>
            </a:r>
          </a:p>
          <a:p>
            <a:pPr>
              <a:buNone/>
            </a:pPr>
            <a:r>
              <a:rPr lang="fr-FR" sz="2800" dirty="0" smtClean="0"/>
              <a:t>	 anatomiques </a:t>
            </a:r>
          </a:p>
          <a:p>
            <a:pPr>
              <a:buFontTx/>
              <a:buChar char="-"/>
            </a:pPr>
            <a:r>
              <a:rPr lang="fr-FR" sz="2800" dirty="0" smtClean="0"/>
              <a:t>préciser l’origine de la douleur : articulaire, </a:t>
            </a:r>
          </a:p>
          <a:p>
            <a:pPr>
              <a:buNone/>
            </a:pPr>
            <a:r>
              <a:rPr lang="fr-FR" sz="2800" dirty="0" smtClean="0"/>
              <a:t>	péri articulaire ou osseuse</a:t>
            </a:r>
          </a:p>
          <a:p>
            <a:pPr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517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1183</Words>
  <Application>Microsoft Office PowerPoint</Application>
  <PresentationFormat>Affichage à l'écran (4:3)</PresentationFormat>
  <Paragraphs>314</Paragraphs>
  <Slides>48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Sémiologie Rhumatologie</vt:lpstr>
      <vt:lpstr>Rhumatologie </vt:lpstr>
      <vt:lpstr>Examen de l’appareil locomoteur </vt:lpstr>
      <vt:lpstr>La douleur </vt:lpstr>
      <vt:lpstr>Interrogatoire</vt:lpstr>
      <vt:lpstr>La gêne fonctionnelle </vt:lpstr>
      <vt:lpstr> EXAMEN PHYSIQUE :  </vt:lpstr>
      <vt:lpstr>Présentation PowerPoint</vt:lpstr>
      <vt:lpstr> • La palpation  </vt:lpstr>
      <vt:lpstr>•  La mobilisation  </vt:lpstr>
      <vt:lpstr>Le reste de l’examen </vt:lpstr>
      <vt:lpstr>Examen clinique de l’épaule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Coude</vt:lpstr>
      <vt:lpstr> Le coude :  </vt:lpstr>
      <vt:lpstr>Le coude</vt:lpstr>
      <vt:lpstr>Éléments de la préhension</vt:lpstr>
      <vt:lpstr>Hanche </vt:lpstr>
      <vt:lpstr>Hanche </vt:lpstr>
      <vt:lpstr>Hanche </vt:lpstr>
      <vt:lpstr>Sémiologie du genou</vt:lpstr>
      <vt:lpstr>Signes fonctionnels</vt:lpstr>
      <vt:lpstr>Signes physiques Inspection</vt:lpstr>
      <vt:lpstr>Signes physiques Inspection</vt:lpstr>
      <vt:lpstr>Signes physiques Palpation</vt:lpstr>
      <vt:lpstr>Recherche épanchement choc rotulien</vt:lpstr>
      <vt:lpstr>Signes physiques  Étude des mouvements</vt:lpstr>
      <vt:lpstr>Signes physiques Les mouvements anormaux</vt:lpstr>
      <vt:lpstr>Le syndrome méniscal</vt:lpstr>
      <vt:lpstr>Le syndrome méniscal</vt:lpstr>
      <vt:lpstr>Le syndrome méniscal</vt:lpstr>
      <vt:lpstr>Signes physiques Les mouvements anormaux</vt:lpstr>
      <vt:lpstr>Palpation rotule</vt:lpstr>
      <vt:lpstr>Mobilité de la cheville et du pied</vt:lpstr>
      <vt:lpstr>Mobilité de la cheville et du pied</vt:lpstr>
      <vt:lpstr>Interrogatoire</vt:lpstr>
      <vt:lpstr>Examen physique</vt:lpstr>
      <vt:lpstr>Inspection des pieds et des chaussures</vt:lpstr>
      <vt:lpstr>La podoscopie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Sémiologie Rhumatologie</dc:title>
  <dc:creator>Utilisateur Windows</dc:creator>
  <cp:lastModifiedBy>Utilisateur Windows</cp:lastModifiedBy>
  <cp:revision>1</cp:revision>
  <dcterms:created xsi:type="dcterms:W3CDTF">2020-04-25T23:01:58Z</dcterms:created>
  <dcterms:modified xsi:type="dcterms:W3CDTF">2020-04-25T23:04:55Z</dcterms:modified>
</cp:coreProperties>
</file>