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sldIdLst>
    <p:sldId id="257" r:id="rId2"/>
    <p:sldId id="258" r:id="rId3"/>
    <p:sldId id="259" r:id="rId4"/>
    <p:sldId id="261" r:id="rId5"/>
    <p:sldId id="263" r:id="rId6"/>
    <p:sldId id="265" r:id="rId7"/>
    <p:sldId id="266" r:id="rId8"/>
    <p:sldId id="268" r:id="rId9"/>
    <p:sldId id="269" r:id="rId10"/>
    <p:sldId id="270" r:id="rId11"/>
    <p:sldId id="271" r:id="rId12"/>
    <p:sldId id="275" r:id="rId13"/>
    <p:sldId id="276" r:id="rId14"/>
    <p:sldId id="277" r:id="rId15"/>
    <p:sldId id="278" r:id="rId16"/>
    <p:sldId id="279" r:id="rId17"/>
    <p:sldId id="280" r:id="rId18"/>
    <p:sldId id="281" r:id="rId1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18C0E6-AAAE-40ED-8F46-6190F47E1B67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6E7CEF59-6C58-4F81-9898-3EBA958C16F4}">
      <dgm:prSet phldrT="[Testo]"/>
      <dgm:spPr/>
      <dgm:t>
        <a:bodyPr/>
        <a:lstStyle/>
        <a:p>
          <a:r>
            <a:rPr lang="it-IT" dirty="0" smtClean="0"/>
            <a:t>È  LORO INTERESSE MOSTRARSI DEGNI di PARTECIPARE  alla VITA di CORTE</a:t>
          </a:r>
          <a:endParaRPr lang="it-IT" dirty="0"/>
        </a:p>
      </dgm:t>
    </dgm:pt>
    <dgm:pt modelId="{11C35C1D-8901-49B8-BC24-2440A3DB44F4}" type="parTrans" cxnId="{FC45C99C-82D0-4950-9426-7097EEE18F3E}">
      <dgm:prSet/>
      <dgm:spPr/>
    </dgm:pt>
    <dgm:pt modelId="{2F30C748-6519-4E87-84D7-38A0403BC37B}" type="sibTrans" cxnId="{FC45C99C-82D0-4950-9426-7097EEE18F3E}">
      <dgm:prSet/>
      <dgm:spPr/>
    </dgm:pt>
    <dgm:pt modelId="{25665E64-D04A-4DD4-A3F7-1FE759D39978}">
      <dgm:prSet/>
      <dgm:spPr/>
      <dgm:t>
        <a:bodyPr/>
        <a:lstStyle/>
        <a:p>
          <a:r>
            <a:rPr lang="it-IT" dirty="0" smtClean="0"/>
            <a:t>APPARTENGONO all’ARISTOCRAZIA</a:t>
          </a:r>
        </a:p>
      </dgm:t>
    </dgm:pt>
    <dgm:pt modelId="{C7140E56-93DA-410E-923F-E239D759D692}" type="parTrans" cxnId="{11A391EB-C5AA-4623-9FA2-CE101757B651}">
      <dgm:prSet/>
      <dgm:spPr/>
      <dgm:t>
        <a:bodyPr/>
        <a:lstStyle/>
        <a:p>
          <a:endParaRPr lang="it-IT"/>
        </a:p>
      </dgm:t>
    </dgm:pt>
    <dgm:pt modelId="{EE7CB17F-7059-4A06-BCFC-6D31E13755BC}" type="sibTrans" cxnId="{11A391EB-C5AA-4623-9FA2-CE101757B651}">
      <dgm:prSet/>
      <dgm:spPr/>
      <dgm:t>
        <a:bodyPr/>
        <a:lstStyle/>
        <a:p>
          <a:endParaRPr lang="it-IT"/>
        </a:p>
      </dgm:t>
    </dgm:pt>
    <dgm:pt modelId="{9B1DB83F-DDF3-4509-B724-E17DC85D9001}">
      <dgm:prSet/>
      <dgm:spPr/>
      <dgm:t>
        <a:bodyPr/>
        <a:lstStyle/>
        <a:p>
          <a:r>
            <a:rPr lang="it-IT" dirty="0" smtClean="0"/>
            <a:t>NON GODONO di AUTONOMIA PROFESSIONALE</a:t>
          </a:r>
        </a:p>
      </dgm:t>
    </dgm:pt>
    <dgm:pt modelId="{9FF661A6-06A4-4C96-8DA1-87ED3A694CEA}" type="parTrans" cxnId="{8B3A2E46-CDFC-44CF-A0ED-ECC6B280B06F}">
      <dgm:prSet/>
      <dgm:spPr/>
      <dgm:t>
        <a:bodyPr/>
        <a:lstStyle/>
        <a:p>
          <a:endParaRPr lang="it-IT"/>
        </a:p>
      </dgm:t>
    </dgm:pt>
    <dgm:pt modelId="{130ACB3A-E841-4365-A57F-552D8FFA46E5}" type="sibTrans" cxnId="{8B3A2E46-CDFC-44CF-A0ED-ECC6B280B06F}">
      <dgm:prSet/>
      <dgm:spPr/>
      <dgm:t>
        <a:bodyPr/>
        <a:lstStyle/>
        <a:p>
          <a:endParaRPr lang="it-IT"/>
        </a:p>
      </dgm:t>
    </dgm:pt>
    <dgm:pt modelId="{3FFF3DE0-E1C7-4B07-86BD-931BABDF633E}" type="pres">
      <dgm:prSet presAssocID="{5418C0E6-AAAE-40ED-8F46-6190F47E1B67}" presName="compositeShape" presStyleCnt="0">
        <dgm:presLayoutVars>
          <dgm:dir/>
          <dgm:resizeHandles/>
        </dgm:presLayoutVars>
      </dgm:prSet>
      <dgm:spPr/>
    </dgm:pt>
    <dgm:pt modelId="{12E62C9D-D66D-4C28-9E91-E852EEC5A816}" type="pres">
      <dgm:prSet presAssocID="{5418C0E6-AAAE-40ED-8F46-6190F47E1B67}" presName="pyramid" presStyleLbl="node1" presStyleIdx="0" presStyleCnt="1"/>
      <dgm:spPr/>
    </dgm:pt>
    <dgm:pt modelId="{3B64A7C9-0C56-445A-8486-6BF237DBC1D5}" type="pres">
      <dgm:prSet presAssocID="{5418C0E6-AAAE-40ED-8F46-6190F47E1B67}" presName="theList" presStyleCnt="0"/>
      <dgm:spPr/>
    </dgm:pt>
    <dgm:pt modelId="{EA8400AE-7E1C-4329-8D9B-64A4A32077E5}" type="pres">
      <dgm:prSet presAssocID="{25665E64-D04A-4DD4-A3F7-1FE759D39978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E2C6B5F-319B-48BC-AF29-74CA8230099B}" type="pres">
      <dgm:prSet presAssocID="{25665E64-D04A-4DD4-A3F7-1FE759D39978}" presName="aSpace" presStyleCnt="0"/>
      <dgm:spPr/>
    </dgm:pt>
    <dgm:pt modelId="{38087859-9EC1-48A3-A77B-72D957196894}" type="pres">
      <dgm:prSet presAssocID="{9B1DB83F-DDF3-4509-B724-E17DC85D9001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DEFD18A-126F-4A46-9A48-066F7894D771}" type="pres">
      <dgm:prSet presAssocID="{9B1DB83F-DDF3-4509-B724-E17DC85D9001}" presName="aSpace" presStyleCnt="0"/>
      <dgm:spPr/>
    </dgm:pt>
    <dgm:pt modelId="{20F2246E-CB5E-4E54-8CA7-84605833A699}" type="pres">
      <dgm:prSet presAssocID="{6E7CEF59-6C58-4F81-9898-3EBA958C16F4}" presName="aNode" presStyleLbl="fgAcc1" presStyleIdx="2" presStyleCnt="3" custLinFactNeighborX="690" custLinFactNeighborY="6733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478A9B0-ED06-406C-B737-A8F2FBD246AB}" type="pres">
      <dgm:prSet presAssocID="{6E7CEF59-6C58-4F81-9898-3EBA958C16F4}" presName="aSpace" presStyleCnt="0"/>
      <dgm:spPr/>
    </dgm:pt>
  </dgm:ptLst>
  <dgm:cxnLst>
    <dgm:cxn modelId="{FC45C99C-82D0-4950-9426-7097EEE18F3E}" srcId="{5418C0E6-AAAE-40ED-8F46-6190F47E1B67}" destId="{6E7CEF59-6C58-4F81-9898-3EBA958C16F4}" srcOrd="2" destOrd="0" parTransId="{11C35C1D-8901-49B8-BC24-2440A3DB44F4}" sibTransId="{2F30C748-6519-4E87-84D7-38A0403BC37B}"/>
    <dgm:cxn modelId="{EA39DA09-A44F-487F-A6D8-5D1844783FA2}" type="presOf" srcId="{9B1DB83F-DDF3-4509-B724-E17DC85D9001}" destId="{38087859-9EC1-48A3-A77B-72D957196894}" srcOrd="0" destOrd="0" presId="urn:microsoft.com/office/officeart/2005/8/layout/pyramid2"/>
    <dgm:cxn modelId="{B5A73D56-A79F-452C-9968-7C8D8F913C45}" type="presOf" srcId="{6E7CEF59-6C58-4F81-9898-3EBA958C16F4}" destId="{20F2246E-CB5E-4E54-8CA7-84605833A699}" srcOrd="0" destOrd="0" presId="urn:microsoft.com/office/officeart/2005/8/layout/pyramid2"/>
    <dgm:cxn modelId="{11A391EB-C5AA-4623-9FA2-CE101757B651}" srcId="{5418C0E6-AAAE-40ED-8F46-6190F47E1B67}" destId="{25665E64-D04A-4DD4-A3F7-1FE759D39978}" srcOrd="0" destOrd="0" parTransId="{C7140E56-93DA-410E-923F-E239D759D692}" sibTransId="{EE7CB17F-7059-4A06-BCFC-6D31E13755BC}"/>
    <dgm:cxn modelId="{8B3A2E46-CDFC-44CF-A0ED-ECC6B280B06F}" srcId="{5418C0E6-AAAE-40ED-8F46-6190F47E1B67}" destId="{9B1DB83F-DDF3-4509-B724-E17DC85D9001}" srcOrd="1" destOrd="0" parTransId="{9FF661A6-06A4-4C96-8DA1-87ED3A694CEA}" sibTransId="{130ACB3A-E841-4365-A57F-552D8FFA46E5}"/>
    <dgm:cxn modelId="{D36EF821-9990-4AAA-91C5-DFF4064268F5}" type="presOf" srcId="{5418C0E6-AAAE-40ED-8F46-6190F47E1B67}" destId="{3FFF3DE0-E1C7-4B07-86BD-931BABDF633E}" srcOrd="0" destOrd="0" presId="urn:microsoft.com/office/officeart/2005/8/layout/pyramid2"/>
    <dgm:cxn modelId="{C895CE74-D799-48CE-81DE-56C523F79D58}" type="presOf" srcId="{25665E64-D04A-4DD4-A3F7-1FE759D39978}" destId="{EA8400AE-7E1C-4329-8D9B-64A4A32077E5}" srcOrd="0" destOrd="0" presId="urn:microsoft.com/office/officeart/2005/8/layout/pyramid2"/>
    <dgm:cxn modelId="{2E719090-7988-49A0-9E17-C99D7D9636B0}" type="presParOf" srcId="{3FFF3DE0-E1C7-4B07-86BD-931BABDF633E}" destId="{12E62C9D-D66D-4C28-9E91-E852EEC5A816}" srcOrd="0" destOrd="0" presId="urn:microsoft.com/office/officeart/2005/8/layout/pyramid2"/>
    <dgm:cxn modelId="{A82287CE-A382-4DC4-8DAE-2FCD78A046C3}" type="presParOf" srcId="{3FFF3DE0-E1C7-4B07-86BD-931BABDF633E}" destId="{3B64A7C9-0C56-445A-8486-6BF237DBC1D5}" srcOrd="1" destOrd="0" presId="urn:microsoft.com/office/officeart/2005/8/layout/pyramid2"/>
    <dgm:cxn modelId="{B192132F-5334-4E23-9B86-9262EB87D620}" type="presParOf" srcId="{3B64A7C9-0C56-445A-8486-6BF237DBC1D5}" destId="{EA8400AE-7E1C-4329-8D9B-64A4A32077E5}" srcOrd="0" destOrd="0" presId="urn:microsoft.com/office/officeart/2005/8/layout/pyramid2"/>
    <dgm:cxn modelId="{05FBDB59-812C-461A-892A-DF390BDF238C}" type="presParOf" srcId="{3B64A7C9-0C56-445A-8486-6BF237DBC1D5}" destId="{EE2C6B5F-319B-48BC-AF29-74CA8230099B}" srcOrd="1" destOrd="0" presId="urn:microsoft.com/office/officeart/2005/8/layout/pyramid2"/>
    <dgm:cxn modelId="{D3CD0907-DA51-4AAB-8F39-6F8F49D14CC9}" type="presParOf" srcId="{3B64A7C9-0C56-445A-8486-6BF237DBC1D5}" destId="{38087859-9EC1-48A3-A77B-72D957196894}" srcOrd="2" destOrd="0" presId="urn:microsoft.com/office/officeart/2005/8/layout/pyramid2"/>
    <dgm:cxn modelId="{C51C2B00-7EE3-48F4-9135-C173D06A178B}" type="presParOf" srcId="{3B64A7C9-0C56-445A-8486-6BF237DBC1D5}" destId="{DDEFD18A-126F-4A46-9A48-066F7894D771}" srcOrd="3" destOrd="0" presId="urn:microsoft.com/office/officeart/2005/8/layout/pyramid2"/>
    <dgm:cxn modelId="{D9E91AC2-E0E9-45B3-80AF-E48B5BEC21DF}" type="presParOf" srcId="{3B64A7C9-0C56-445A-8486-6BF237DBC1D5}" destId="{20F2246E-CB5E-4E54-8CA7-84605833A699}" srcOrd="4" destOrd="0" presId="urn:microsoft.com/office/officeart/2005/8/layout/pyramid2"/>
    <dgm:cxn modelId="{CC8C2128-023C-4B09-9516-8CB005BD8736}" type="presParOf" srcId="{3B64A7C9-0C56-445A-8486-6BF237DBC1D5}" destId="{5478A9B0-ED06-406C-B737-A8F2FBD246AB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62C9D-D66D-4C28-9E91-E852EEC5A816}">
      <dsp:nvSpPr>
        <dsp:cNvPr id="0" name=""/>
        <dsp:cNvSpPr/>
      </dsp:nvSpPr>
      <dsp:spPr>
        <a:xfrm>
          <a:off x="0" y="0"/>
          <a:ext cx="3511826" cy="4681728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8400AE-7E1C-4329-8D9B-64A4A32077E5}">
      <dsp:nvSpPr>
        <dsp:cNvPr id="0" name=""/>
        <dsp:cNvSpPr/>
      </dsp:nvSpPr>
      <dsp:spPr>
        <a:xfrm>
          <a:off x="1755913" y="470687"/>
          <a:ext cx="2282686" cy="110825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APPARTENGONO all’ARISTOCRAZIA</a:t>
          </a:r>
        </a:p>
      </dsp:txBody>
      <dsp:txXfrm>
        <a:off x="1810013" y="524787"/>
        <a:ext cx="2174486" cy="1000052"/>
      </dsp:txXfrm>
    </dsp:sp>
    <dsp:sp modelId="{38087859-9EC1-48A3-A77B-72D957196894}">
      <dsp:nvSpPr>
        <dsp:cNvPr id="0" name=""/>
        <dsp:cNvSpPr/>
      </dsp:nvSpPr>
      <dsp:spPr>
        <a:xfrm>
          <a:off x="1755913" y="1717471"/>
          <a:ext cx="2282686" cy="110825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NON GODONO di AUTONOMIA PROFESSIONALE</a:t>
          </a:r>
        </a:p>
      </dsp:txBody>
      <dsp:txXfrm>
        <a:off x="1810013" y="1771571"/>
        <a:ext cx="2174486" cy="1000052"/>
      </dsp:txXfrm>
    </dsp:sp>
    <dsp:sp modelId="{20F2246E-CB5E-4E54-8CA7-84605833A699}">
      <dsp:nvSpPr>
        <dsp:cNvPr id="0" name=""/>
        <dsp:cNvSpPr/>
      </dsp:nvSpPr>
      <dsp:spPr>
        <a:xfrm>
          <a:off x="1755913" y="3057532"/>
          <a:ext cx="2282686" cy="110825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È  LORO INTERESSE MOSTRARSI DEGNI di PARTECIPARE  alla VITA di CORTE</a:t>
          </a:r>
          <a:endParaRPr lang="it-IT" sz="1600" kern="1200" dirty="0"/>
        </a:p>
      </dsp:txBody>
      <dsp:txXfrm>
        <a:off x="1810013" y="3111632"/>
        <a:ext cx="2174486" cy="10000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424A01-ACE5-4376-B2FF-E05A97373DFF}" type="datetimeFigureOut">
              <a:rPr lang="it-IT" smtClean="0"/>
              <a:pPr/>
              <a:t>08/10/2017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B36163-8406-49D8-A859-47A81855DA9B}" type="slidenum">
              <a:rPr lang="it-IT" smtClean="0"/>
              <a:pPr/>
              <a:t>‹N°›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DB046E-72A5-4F48-8E57-7F3F905FFFCA}" type="slidenum">
              <a:rPr lang="it-IT" smtClean="0"/>
              <a:pPr/>
              <a:t>1</a:t>
            </a:fld>
            <a:endParaRPr lang="it-IT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D598D-82D5-4DC3-93BF-8C975746F419}" type="slidenum">
              <a:rPr lang="it-IT" smtClean="0"/>
              <a:pPr/>
              <a:t>10</a:t>
            </a:fld>
            <a:endParaRPr lang="it-IT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D190FB-1705-4D4F-9624-322173D676C5}" type="slidenum">
              <a:rPr lang="it-IT" smtClean="0"/>
              <a:pPr/>
              <a:t>11</a:t>
            </a:fld>
            <a:endParaRPr lang="it-IT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9716D0-BE85-4FCE-895B-787FE7BA5F77}" type="slidenum">
              <a:rPr lang="it-IT" smtClean="0"/>
              <a:pPr/>
              <a:t>12</a:t>
            </a:fld>
            <a:endParaRPr lang="it-IT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1AB7C6-88BD-43A1-8389-73E30150EBAF}" type="slidenum">
              <a:rPr lang="it-IT" smtClean="0"/>
              <a:pPr/>
              <a:t>13</a:t>
            </a:fld>
            <a:endParaRPr lang="it-IT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6AAD46-731A-4138-B9BD-16A98F54DB55}" type="slidenum">
              <a:rPr lang="it-IT" smtClean="0"/>
              <a:pPr/>
              <a:t>14</a:t>
            </a:fld>
            <a:endParaRPr lang="it-IT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3BF274-777F-4431-B951-C612A0036D56}" type="slidenum">
              <a:rPr lang="it-IT" smtClean="0"/>
              <a:pPr/>
              <a:t>15</a:t>
            </a:fld>
            <a:endParaRPr lang="it-IT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523E36-06EC-4D45-AB29-C6E352A985C9}" type="slidenum">
              <a:rPr lang="it-IT" smtClean="0"/>
              <a:pPr/>
              <a:t>16</a:t>
            </a:fld>
            <a:endParaRPr lang="it-IT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449FAC-8EBF-4CF9-9A53-CAB546D17A60}" type="slidenum">
              <a:rPr lang="it-IT" smtClean="0"/>
              <a:pPr/>
              <a:t>17</a:t>
            </a:fld>
            <a:endParaRPr lang="it-IT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9B5292-6579-4D86-A32E-FFA017600A86}" type="slidenum">
              <a:rPr lang="it-IT" smtClean="0"/>
              <a:pPr/>
              <a:t>18</a:t>
            </a:fld>
            <a:endParaRPr lang="it-IT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F2EA0D-9C36-4E88-8BCA-C4B1F98B3D5F}" type="slidenum">
              <a:rPr lang="it-IT" smtClean="0"/>
              <a:pPr/>
              <a:t>2</a:t>
            </a:fld>
            <a:endParaRPr lang="it-IT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8044E2-5D1B-42D7-9A07-E70DDC6B8B91}" type="slidenum">
              <a:rPr lang="it-IT" smtClean="0"/>
              <a:pPr/>
              <a:t>3</a:t>
            </a:fld>
            <a:endParaRPr lang="it-IT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E31E3A-0736-4372-813B-5A64A0BAF57A}" type="slidenum">
              <a:rPr lang="it-IT" smtClean="0"/>
              <a:pPr/>
              <a:t>4</a:t>
            </a:fld>
            <a:endParaRPr lang="it-IT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0346EE-1AAD-4A82-BAD2-65F89EDCBC2C}" type="slidenum">
              <a:rPr lang="it-IT" smtClean="0"/>
              <a:pPr/>
              <a:t>5</a:t>
            </a:fld>
            <a:endParaRPr lang="it-IT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D6422C-6599-466C-A427-C84735947F83}" type="slidenum">
              <a:rPr lang="it-IT" smtClean="0"/>
              <a:pPr/>
              <a:t>6</a:t>
            </a:fld>
            <a:endParaRPr lang="it-IT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19A003-C771-4FD3-8770-5C21FA1BFE33}" type="slidenum">
              <a:rPr lang="it-IT" smtClean="0"/>
              <a:pPr/>
              <a:t>7</a:t>
            </a:fld>
            <a:endParaRPr lang="it-IT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80DF15-0715-4F42-9ABD-24EAFFC186EB}" type="slidenum">
              <a:rPr lang="it-IT" smtClean="0"/>
              <a:pPr/>
              <a:t>8</a:t>
            </a:fld>
            <a:endParaRPr lang="it-IT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67BE6D-1428-4BD1-B020-1D0419AE8A4A}" type="slidenum">
              <a:rPr lang="it-IT" smtClean="0"/>
              <a:pPr/>
              <a:t>9</a:t>
            </a:fld>
            <a:endParaRPr lang="it-IT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F0C4-2BA5-45E1-9D51-DB565371A9CA}" type="datetimeFigureOut">
              <a:rPr lang="it-IT" smtClean="0"/>
              <a:pPr/>
              <a:t>08/10/2017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0F5FE42-EB8F-44AF-B18B-6E6A701B370A}" type="slidenum">
              <a:rPr lang="it-IT" smtClean="0"/>
              <a:pPr/>
              <a:t>‹N°›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F0C4-2BA5-45E1-9D51-DB565371A9CA}" type="datetimeFigureOut">
              <a:rPr lang="it-IT" smtClean="0"/>
              <a:pPr/>
              <a:t>08/10/2017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5FE42-EB8F-44AF-B18B-6E6A701B370A}" type="slidenum">
              <a:rPr lang="it-IT" smtClean="0"/>
              <a:pPr/>
              <a:t>‹N°›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0F5FE42-EB8F-44AF-B18B-6E6A701B370A}" type="slidenum">
              <a:rPr lang="it-IT" smtClean="0"/>
              <a:pPr/>
              <a:t>‹N°›</a:t>
            </a:fld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F0C4-2BA5-45E1-9D51-DB565371A9CA}" type="datetimeFigureOut">
              <a:rPr lang="it-IT" smtClean="0"/>
              <a:pPr/>
              <a:t>08/10/2017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F0C4-2BA5-45E1-9D51-DB565371A9CA}" type="datetimeFigureOut">
              <a:rPr lang="it-IT" smtClean="0"/>
              <a:pPr/>
              <a:t>08/10/2017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0F5FE42-EB8F-44AF-B18B-6E6A701B370A}" type="slidenum">
              <a:rPr lang="it-IT" smtClean="0"/>
              <a:pPr/>
              <a:t>‹N°›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tango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F0C4-2BA5-45E1-9D51-DB565371A9CA}" type="datetimeFigureOut">
              <a:rPr lang="it-IT" smtClean="0"/>
              <a:pPr/>
              <a:t>08/10/2017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0F5FE42-EB8F-44AF-B18B-6E6A701B370A}" type="slidenum">
              <a:rPr lang="it-IT" smtClean="0"/>
              <a:pPr/>
              <a:t>‹N°›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215F0C4-2BA5-45E1-9D51-DB565371A9CA}" type="datetimeFigureOut">
              <a:rPr lang="it-IT" smtClean="0"/>
              <a:pPr/>
              <a:t>08/10/2017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5FE42-EB8F-44AF-B18B-6E6A701B370A}" type="slidenum">
              <a:rPr lang="it-IT" smtClean="0"/>
              <a:pPr/>
              <a:t>‹N°›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egnaposto contenut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F0C4-2BA5-45E1-9D51-DB565371A9CA}" type="datetimeFigureOut">
              <a:rPr lang="it-IT" smtClean="0"/>
              <a:pPr/>
              <a:t>08/10/2017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egnaposto contenut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6" name="Segnaposto contenut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Oval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0F5FE42-EB8F-44AF-B18B-6E6A701B370A}" type="slidenum">
              <a:rPr lang="it-IT" smtClean="0"/>
              <a:pPr/>
              <a:t>‹N°›</a:t>
            </a:fld>
            <a:endParaRPr lang="it-IT"/>
          </a:p>
        </p:txBody>
      </p:sp>
      <p:sp>
        <p:nvSpPr>
          <p:cNvPr id="23" name="Tito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F0C4-2BA5-45E1-9D51-DB565371A9CA}" type="datetimeFigureOut">
              <a:rPr lang="it-IT" smtClean="0"/>
              <a:pPr/>
              <a:t>08/10/2017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0F5FE42-EB8F-44AF-B18B-6E6A701B370A}" type="slidenum">
              <a:rPr lang="it-IT" smtClean="0"/>
              <a:pPr/>
              <a:t>‹N°›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tango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tango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F0C4-2BA5-45E1-9D51-DB565371A9CA}" type="datetimeFigureOut">
              <a:rPr lang="it-IT" smtClean="0"/>
              <a:pPr/>
              <a:t>08/10/2017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0F5FE42-EB8F-44AF-B18B-6E6A701B370A}" type="slidenum">
              <a:rPr lang="it-IT" smtClean="0"/>
              <a:pPr/>
              <a:t>‹N°›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egnaposto contenut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0F5FE42-EB8F-44AF-B18B-6E6A701B370A}" type="slidenum">
              <a:rPr lang="it-IT" smtClean="0"/>
              <a:pPr/>
              <a:t>‹N°›</a:t>
            </a:fld>
            <a:endParaRPr lang="it-IT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F0C4-2BA5-45E1-9D51-DB565371A9CA}" type="datetimeFigureOut">
              <a:rPr lang="it-IT" smtClean="0"/>
              <a:pPr/>
              <a:t>08/10/2017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ttore 1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0F5FE42-EB8F-44AF-B18B-6E6A701B370A}" type="slidenum">
              <a:rPr lang="it-IT" smtClean="0"/>
              <a:pPr/>
              <a:t>‹N°›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215F0C4-2BA5-45E1-9D51-DB565371A9CA}" type="datetimeFigureOut">
              <a:rPr lang="it-IT" smtClean="0"/>
              <a:pPr/>
              <a:t>08/10/2017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215F0C4-2BA5-45E1-9D51-DB565371A9CA}" type="datetimeFigureOut">
              <a:rPr lang="it-IT" smtClean="0"/>
              <a:pPr/>
              <a:t>08/10/2017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0F5FE42-EB8F-44AF-B18B-6E6A701B370A}" type="slidenum">
              <a:rPr lang="it-IT" smtClean="0"/>
              <a:pPr/>
              <a:t>‹N°›</a:t>
            </a:fld>
            <a:endParaRPr lang="it-IT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La SCUOLA POETICA SICILIANA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LINGUA e LE STRUTTURE</a:t>
            </a:r>
          </a:p>
        </p:txBody>
      </p:sp>
      <p:sp>
        <p:nvSpPr>
          <p:cNvPr id="18435" name="Rectangle 3"/>
          <p:cNvSpPr>
            <a:spLocks noGrp="1" noRot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Si tratta di un volgare siciliano depurato, estremamente raffinato ed influenzato dal periodare latino (anche se i testi dei Siciliani sono giunti a noi copiati dai Toscani e con una veste linguistica toscanizzata).</a:t>
            </a:r>
          </a:p>
          <a:p>
            <a:r>
              <a:rPr lang="it-IT" dirty="0" smtClean="0"/>
              <a:t>Dante lo definisce un “volgare illustre”, adoperato con intenzione non dialettale, ma letterariamente nobilitato.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lingua e le Strutture</a:t>
            </a:r>
          </a:p>
        </p:txBody>
      </p:sp>
      <p:sp>
        <p:nvSpPr>
          <p:cNvPr id="21506" name="Rectangle 3"/>
          <p:cNvSpPr>
            <a:spLocks noGrp="1" noRot="1" noChangeArrowheads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b="1" dirty="0" smtClean="0"/>
              <a:t>Il lessico </a:t>
            </a:r>
            <a:r>
              <a:rPr lang="it-IT" dirty="0" smtClean="0"/>
              <a:t>è elevato, generalmente depurato da connotazioni dialettali e ricco di latinismi e provenzalismi</a:t>
            </a:r>
          </a:p>
          <a:p>
            <a:r>
              <a:rPr lang="it-IT" b="1" dirty="0" smtClean="0"/>
              <a:t>La rima</a:t>
            </a:r>
            <a:r>
              <a:rPr lang="it-IT" dirty="0" smtClean="0"/>
              <a:t>, che nell’originale era presente, viene persa nella trascrizione toscana (rima imperfetta)</a:t>
            </a:r>
          </a:p>
          <a:p>
            <a:r>
              <a:rPr lang="it-IT" b="1" dirty="0" smtClean="0"/>
              <a:t>Le strutture compositive </a:t>
            </a:r>
            <a:r>
              <a:rPr lang="it-IT" dirty="0" smtClean="0"/>
              <a:t>sono: </a:t>
            </a:r>
          </a:p>
          <a:p>
            <a:pPr>
              <a:buNone/>
            </a:pPr>
            <a:endParaRPr lang="it-IT" dirty="0" smtClean="0"/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it-IT" dirty="0" smtClean="0"/>
              <a:t>La CANZONE – genere alto per eccellenza, alternanza di endecasillabi e settenari, uso della </a:t>
            </a:r>
            <a:r>
              <a:rPr lang="it-IT" dirty="0" err="1" smtClean="0"/>
              <a:t>coblas</a:t>
            </a:r>
            <a:r>
              <a:rPr lang="it-IT" dirty="0" smtClean="0"/>
              <a:t> </a:t>
            </a:r>
            <a:r>
              <a:rPr lang="it-IT" dirty="0" err="1" smtClean="0"/>
              <a:t>capfinidas</a:t>
            </a:r>
            <a:r>
              <a:rPr lang="it-IT" dirty="0" smtClean="0"/>
              <a:t> 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it-IT" dirty="0" smtClean="0"/>
              <a:t>La CANZONETTA realtà più quotidiana – spesso contiene parti dialogiche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it-IT" dirty="0" smtClean="0"/>
              <a:t>Il SONETTO – creato dai siciliani – discussione dottrinale (natura dell’amore) descrizione della fenomenologia d’amore </a:t>
            </a:r>
          </a:p>
          <a:p>
            <a:endParaRPr lang="it-IT" dirty="0" smtClean="0"/>
          </a:p>
          <a:p>
            <a:endParaRPr lang="it-IT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TEMI</a:t>
            </a:r>
          </a:p>
        </p:txBody>
      </p:sp>
      <p:sp>
        <p:nvSpPr>
          <p:cNvPr id="20483" name="Rectangle 3"/>
          <p:cNvSpPr>
            <a:spLocks noGrp="1" noRot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  </a:t>
            </a:r>
            <a:r>
              <a:rPr lang="it-IT" sz="4000" dirty="0" smtClean="0"/>
              <a:t>Mentre la Lirica provenzale sviluppa il tema amoroso e quello politico-militare, la Scuola poetica siciliana accoglie come unico argomento l’ AMORE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Fenomenologia d’amore</a:t>
            </a:r>
          </a:p>
        </p:txBody>
      </p:sp>
      <p:sp>
        <p:nvSpPr>
          <p:cNvPr id="26626" name="Rectangle 3"/>
          <p:cNvSpPr>
            <a:spLocks noGrp="1" noRot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it-IT" sz="4000" dirty="0" smtClean="0"/>
              <a:t>Amore come malattia</a:t>
            </a:r>
          </a:p>
          <a:p>
            <a:r>
              <a:rPr lang="it-IT" sz="4000" dirty="0" smtClean="0"/>
              <a:t>Angoscia</a:t>
            </a:r>
          </a:p>
          <a:p>
            <a:r>
              <a:rPr lang="it-IT" sz="4000" dirty="0" smtClean="0"/>
              <a:t>Sospiro</a:t>
            </a:r>
          </a:p>
          <a:p>
            <a:r>
              <a:rPr lang="it-IT" sz="4000" dirty="0" smtClean="0"/>
              <a:t>Aspetto dell’amante trasformato</a:t>
            </a:r>
          </a:p>
          <a:p>
            <a:r>
              <a:rPr lang="it-IT" sz="4000" dirty="0" smtClean="0"/>
              <a:t>Dolcezza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LA DONNA DEI PROVENZALI</a:t>
            </a:r>
          </a:p>
        </p:txBody>
      </p:sp>
      <p:sp>
        <p:nvSpPr>
          <p:cNvPr id="27650" name="Rectangle 3"/>
          <p:cNvSpPr>
            <a:spLocks noGrp="1" noRot="1" noChangeArrowheads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 E’ un essere terreno nonostante la superiorità nei confronti dell’amante</a:t>
            </a:r>
          </a:p>
          <a:p>
            <a:r>
              <a:rPr lang="it-IT" dirty="0" smtClean="0"/>
              <a:t>La sua posizione sociale la rende irraggiungibile</a:t>
            </a:r>
          </a:p>
          <a:p>
            <a:r>
              <a:rPr lang="it-IT" dirty="0" smtClean="0"/>
              <a:t>E’ designata attraverso il </a:t>
            </a:r>
            <a:r>
              <a:rPr lang="it-IT" dirty="0" err="1" smtClean="0"/>
              <a:t>senhal</a:t>
            </a:r>
            <a:endParaRPr lang="it-IT" dirty="0" smtClean="0"/>
          </a:p>
          <a:p>
            <a:r>
              <a:rPr lang="it-IT" dirty="0" smtClean="0"/>
              <a:t>L’amore nei suoi confronti assume la valenza di un “servizio dovuto”, un amore che ingentilisce, anche se non scevro da aspetti materiali</a:t>
            </a:r>
          </a:p>
          <a:p>
            <a:r>
              <a:rPr lang="it-IT" dirty="0" smtClean="0"/>
              <a:t>Spesso infligge prove dure e crudeli al proprio amante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Tali caratteristiche rivelano una concezione aristocratica dell’amore, fondata sui valori di dedizione, fedeltà, abnegazione, disinteresse, gli stessi principi su cui si fonda il legame di vassallaggio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LA DONNA DEI SICILIANI</a:t>
            </a:r>
          </a:p>
        </p:txBody>
      </p:sp>
      <p:sp>
        <p:nvSpPr>
          <p:cNvPr id="28674" name="Rectangle 3"/>
          <p:cNvSpPr>
            <a:spLocks noGrp="1" noRot="1" noChangeArrowheads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Ha perso buona parte della sua “fisicità”</a:t>
            </a:r>
          </a:p>
          <a:p>
            <a:r>
              <a:rPr lang="it-IT" dirty="0" smtClean="0"/>
              <a:t>Subisce un processo di rarefazione e stilizzazione (cui contribuisce anche l’ </a:t>
            </a:r>
            <a:r>
              <a:rPr lang="it-IT" i="1" dirty="0" smtClean="0"/>
              <a:t>estraneità  </a:t>
            </a:r>
            <a:r>
              <a:rPr lang="it-IT" dirty="0" smtClean="0"/>
              <a:t>di questo modello rispetto al contesto in cui viene inserito)</a:t>
            </a:r>
          </a:p>
          <a:p>
            <a:r>
              <a:rPr lang="it-IT" dirty="0" smtClean="0"/>
              <a:t>Attenuazione della simbologia vassallatica</a:t>
            </a:r>
          </a:p>
          <a:p>
            <a:r>
              <a:rPr lang="it-IT" dirty="0" smtClean="0"/>
              <a:t>È un essere superiore a tutti gli altri</a:t>
            </a:r>
          </a:p>
          <a:p>
            <a:r>
              <a:rPr lang="it-IT" dirty="0" smtClean="0"/>
              <a:t>Lontana e crudele, spesso è indifferente alla sofferenza del poeta innamorato</a:t>
            </a:r>
          </a:p>
          <a:p>
            <a:r>
              <a:rPr lang="it-IT" dirty="0" smtClean="0"/>
              <a:t>Le sue qualità sono spesso definite in modo generico:</a:t>
            </a:r>
          </a:p>
          <a:p>
            <a:pPr>
              <a:buNone/>
            </a:pPr>
            <a:endParaRPr lang="it-IT" dirty="0" smtClean="0"/>
          </a:p>
          <a:p>
            <a:pPr lvl="1">
              <a:buFont typeface="Wingdings" pitchFamily="2" charset="2"/>
              <a:buChar char="v"/>
            </a:pPr>
            <a:r>
              <a:rPr lang="it-IT" dirty="0" smtClean="0"/>
              <a:t>Bella (bionda testa, </a:t>
            </a:r>
            <a:r>
              <a:rPr lang="it-IT" dirty="0" err="1" smtClean="0"/>
              <a:t>claro</a:t>
            </a:r>
            <a:r>
              <a:rPr lang="it-IT" dirty="0" smtClean="0"/>
              <a:t> viso, bionda più ch ’</a:t>
            </a:r>
            <a:r>
              <a:rPr lang="it-IT" dirty="0" err="1" smtClean="0"/>
              <a:t>auro</a:t>
            </a:r>
            <a:r>
              <a:rPr lang="it-IT" dirty="0" smtClean="0"/>
              <a:t> fino)</a:t>
            </a:r>
          </a:p>
          <a:p>
            <a:pPr lvl="1">
              <a:buFont typeface="Wingdings" pitchFamily="2" charset="2"/>
              <a:buChar char="v"/>
            </a:pPr>
            <a:r>
              <a:rPr lang="it-IT" dirty="0" smtClean="0"/>
              <a:t>Dotata di saviezza e intendimento cioè di finezza di educazione e di costume</a:t>
            </a:r>
          </a:p>
          <a:p>
            <a:pPr lvl="1">
              <a:buFont typeface="Wingdings" pitchFamily="2" charset="2"/>
              <a:buChar char="v"/>
            </a:pPr>
            <a:r>
              <a:rPr lang="it-IT" dirty="0" smtClean="0"/>
              <a:t>Cortese – capace di nobile amore, paragonata alla rosa profumata o a una stella luminosa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FUNZIONE della POESIA</a:t>
            </a:r>
          </a:p>
        </p:txBody>
      </p:sp>
      <p:sp>
        <p:nvSpPr>
          <p:cNvPr id="23555" name="Rectangle 3"/>
          <p:cNvSpPr>
            <a:spLocks noGrp="1" noRot="1" noChangeArrowheads="1"/>
          </p:cNvSpPr>
          <p:nvPr>
            <p:ph sz="quarter"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sz="3200" dirty="0" smtClean="0"/>
              <a:t>Per i poeti siciliani la poesia è ricerca di bellezza, evasione dalla realtà e segno di appartenenza ad una ristretta cerchia</a:t>
            </a:r>
          </a:p>
          <a:p>
            <a:endParaRPr lang="it-IT" sz="3200" dirty="0" smtClean="0"/>
          </a:p>
          <a:p>
            <a:r>
              <a:rPr lang="it-IT" sz="3200" dirty="0" smtClean="0"/>
              <a:t>l’amore è un puro gioco aristocratico e raffinato</a:t>
            </a:r>
          </a:p>
          <a:p>
            <a:pPr>
              <a:buNone/>
            </a:pPr>
            <a:endParaRPr lang="it-IT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POESIA SICILIANA e LA POLITICA</a:t>
            </a:r>
          </a:p>
        </p:txBody>
      </p:sp>
      <p:sp>
        <p:nvSpPr>
          <p:cNvPr id="27651" name="Rectangle 3"/>
          <p:cNvSpPr>
            <a:spLocks noGrp="1" noRot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mtClean="0"/>
              <a:t>Nella produzione dell’Italia del Nord in lingua d’Oc, l’argomento politico è in primo piano. Nelle città del Nord improntate alle libertà comunali, gli scontri fra i partiti sono una realtà quotidiana. </a:t>
            </a:r>
          </a:p>
          <a:p>
            <a:endParaRPr lang="it-IT" smtClean="0"/>
          </a:p>
          <a:p>
            <a:r>
              <a:rPr lang="it-IT" smtClean="0"/>
              <a:t>Diversa è la realtà delle corti: il potere del sovrano impone una diversa dinamica.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PROVENZALI E SICILIANI</a:t>
            </a:r>
          </a:p>
        </p:txBody>
      </p:sp>
      <p:sp>
        <p:nvSpPr>
          <p:cNvPr id="24579" name="Rectangle 3"/>
          <p:cNvSpPr>
            <a:spLocks noGrp="1" noRot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mtClean="0"/>
              <a:t>L’amore cantato da entrambi è quello cortese con il servizio alla dama.</a:t>
            </a:r>
          </a:p>
          <a:p>
            <a:r>
              <a:rPr lang="it-IT" smtClean="0"/>
              <a:t>Quello dei Siciliani è un amore ulteriormente stilizzato, lontano dall’esperienza reale del poeta.</a:t>
            </a:r>
          </a:p>
          <a:p>
            <a:r>
              <a:rPr lang="it-IT" smtClean="0"/>
              <a:t>La figura femminile appare nei Siciliani meno concreta, quasi sublimata, anche se si tratta sempre di un amore carnale e sensuale.</a:t>
            </a:r>
          </a:p>
          <a:p>
            <a:r>
              <a:rPr lang="it-IT" smtClean="0"/>
              <a:t>Più frequente nei Siciliani è il ricorso a similitudini tratte dall’ambito naturalistico e scientifico.</a:t>
            </a:r>
          </a:p>
          <a:p>
            <a:endParaRPr lang="it-IT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819400"/>
            <a:ext cx="6400800" cy="2324112"/>
          </a:xfrm>
        </p:spPr>
        <p:txBody>
          <a:bodyPr>
            <a:normAutofit/>
          </a:bodyPr>
          <a:lstStyle/>
          <a:p>
            <a:r>
              <a:rPr lang="it-IT" sz="2000" dirty="0" smtClean="0"/>
              <a:t>all’inizio del XIII, IN SICILIA, La corte di Federico II di Svevia, nipote di Federico Barbarossa, è UN Centro culturale  di ECCEZIONALE APERTURA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IL SUD d’ITALIA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FEDERICO II</a:t>
            </a:r>
          </a:p>
        </p:txBody>
      </p:sp>
      <p:sp>
        <p:nvSpPr>
          <p:cNvPr id="9218" name="Rectangle 3"/>
          <p:cNvSpPr>
            <a:spLocks noGrp="1" noRot="1" noChangeArrowheads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Unisce in sé il titolo di Imperatore del Sacro Romano Impero e la Corona di Re di Italia, ereditati dal padre Enrico, figlio di Federico I, e la corona del Regno Normanno di Sicilia, di cui era erede la madre, Costanza d’</a:t>
            </a:r>
            <a:r>
              <a:rPr lang="it-IT" dirty="0" err="1" smtClean="0"/>
              <a:t>Altavilla</a:t>
            </a:r>
            <a:r>
              <a:rPr lang="it-IT" dirty="0" smtClean="0"/>
              <a:t>.</a:t>
            </a:r>
          </a:p>
          <a:p>
            <a:r>
              <a:rPr lang="it-IT" dirty="0" smtClean="0"/>
              <a:t>Fonda uno stato moderno fortemente accentrato amministrato da giuristi in cui il Parlamento non ha facoltà deliberativa</a:t>
            </a:r>
          </a:p>
          <a:p>
            <a:r>
              <a:rPr lang="it-IT" dirty="0" smtClean="0"/>
              <a:t>Conduce una vera e propria battaglia per l’egemonia ghibellina e laica</a:t>
            </a:r>
          </a:p>
          <a:p>
            <a:r>
              <a:rPr lang="it-IT" dirty="0" smtClean="0"/>
              <a:t>Promuove una cultura che abbia una funzione politica</a:t>
            </a:r>
          </a:p>
          <a:p>
            <a:pPr>
              <a:buNone/>
            </a:pPr>
            <a:endParaRPr lang="it-IT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FEDERICO II e LA CULTURA</a:t>
            </a:r>
          </a:p>
        </p:txBody>
      </p:sp>
      <p:sp>
        <p:nvSpPr>
          <p:cNvPr id="25603" name="Rectangle 3"/>
          <p:cNvSpPr>
            <a:spLocks noGrp="1" noRot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Dà impulso alla Scuola Retorica di Capua e a quella Medica di Salerno</a:t>
            </a:r>
          </a:p>
          <a:p>
            <a:r>
              <a:rPr lang="it-IT" dirty="0" smtClean="0"/>
              <a:t>Fonda l’Università di Napoli</a:t>
            </a:r>
          </a:p>
          <a:p>
            <a:r>
              <a:rPr lang="it-IT" dirty="0" smtClean="0"/>
              <a:t>Si interessa allo studio delle discipline filosofiche e promuove lo studio del Latino</a:t>
            </a:r>
          </a:p>
          <a:p>
            <a:r>
              <a:rPr lang="it-IT" dirty="0" smtClean="0"/>
              <a:t>Scrive un trattato di falconeria in Latino e alcune rime</a:t>
            </a:r>
          </a:p>
          <a:p>
            <a:r>
              <a:rPr lang="it-IT" dirty="0" smtClean="0"/>
              <a:t>Apre la Magna Curia agli influssi di civiltà diverse: franco normanna, germanica, ebraica, greco-bizantina, araba</a:t>
            </a:r>
          </a:p>
          <a:p>
            <a:endParaRPr lang="it-IT" dirty="0" smtClean="0"/>
          </a:p>
          <a:p>
            <a:endParaRPr lang="it-IT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/>
          <p:cNvSpPr>
            <a:spLocks noGrp="1"/>
          </p:cNvSpPr>
          <p:nvPr>
            <p:ph type="body" idx="1"/>
          </p:nvPr>
        </p:nvSpPr>
        <p:spPr>
          <a:xfrm>
            <a:off x="285720" y="1571612"/>
            <a:ext cx="8485090" cy="928694"/>
          </a:xfrm>
        </p:spPr>
        <p:txBody>
          <a:bodyPr/>
          <a:lstStyle/>
          <a:p>
            <a:r>
              <a:rPr lang="it-IT" sz="1800" dirty="0"/>
              <a:t>Si sviluppa tra il 1230-1250</a:t>
            </a:r>
            <a:r>
              <a:rPr lang="it-IT" sz="1800" dirty="0" smtClean="0"/>
              <a:t>:  secondo Dante,  </a:t>
            </a:r>
            <a:r>
              <a:rPr lang="it-IT" sz="1800" dirty="0"/>
              <a:t>“tutto quanto gli Italiani compongono in poesia è detto Siciliano”</a:t>
            </a:r>
          </a:p>
          <a:p>
            <a:endParaRPr lang="it-IT" dirty="0"/>
          </a:p>
        </p:txBody>
      </p:sp>
      <p:sp>
        <p:nvSpPr>
          <p:cNvPr id="17411" name="Rectangle 3"/>
          <p:cNvSpPr>
            <a:spLocks noGrp="1" noRot="1" noChangeArrowheads="1"/>
          </p:cNvSpPr>
          <p:nvPr>
            <p:ph sz="quarter" idx="2"/>
          </p:nvPr>
        </p:nvSpPr>
        <p:spPr>
          <a:xfrm>
            <a:off x="301752" y="2357430"/>
            <a:ext cx="4041648" cy="3932357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it-IT" dirty="0" smtClean="0"/>
          </a:p>
          <a:p>
            <a:r>
              <a:rPr lang="it-IT" dirty="0" smtClean="0"/>
              <a:t>In Sicilia sorgono imitatori della poesia trobadorica, che, però, non utilizzano la lingua d’ Oc, bensì il loro volgare.</a:t>
            </a:r>
          </a:p>
          <a:p>
            <a:pPr>
              <a:buNone/>
            </a:pPr>
            <a:endParaRPr lang="it-IT" dirty="0" smtClean="0"/>
          </a:p>
          <a:p>
            <a:endParaRPr lang="it-IT" dirty="0" smtClean="0"/>
          </a:p>
        </p:txBody>
      </p:sp>
      <p:pic>
        <p:nvPicPr>
          <p:cNvPr id="10" name="Segnaposto contenuto 9" descr="poesia trobadorica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572132" y="2428868"/>
            <a:ext cx="2674276" cy="3744000"/>
          </a:xfrm>
        </p:spPr>
      </p:pic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SCUOLA POETICA SICILIANA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RIMATORI (funzionari della magna curia)</a:t>
            </a:r>
          </a:p>
        </p:txBody>
      </p:sp>
      <p:sp>
        <p:nvSpPr>
          <p:cNvPr id="60419" name="Rectangle 3"/>
          <p:cNvSpPr>
            <a:spLocks noGrp="1" noRot="1" noChangeArrowheads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Il sovrano stesso e giovani appartenenti a famiglie nobili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Giuristi notai funzionari e giullari che erano a corte attratti dalla fama e dalla liberalità di Federico II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Quasi tutti hanno compiuto studi di diritto e ars dictandi presso le Università</a:t>
            </a:r>
          </a:p>
          <a:p>
            <a:endParaRPr lang="it-IT" dirty="0" smtClean="0"/>
          </a:p>
        </p:txBody>
      </p:sp>
      <p:graphicFrame>
        <p:nvGraphicFramePr>
          <p:cNvPr id="11" name="Segnaposto contenuto 10"/>
          <p:cNvGraphicFramePr>
            <a:graphicFrameLocks noGrp="1"/>
          </p:cNvGraphicFramePr>
          <p:nvPr>
            <p:ph sz="half" idx="2"/>
          </p:nvPr>
        </p:nvGraphicFramePr>
        <p:xfrm>
          <a:off x="4800600" y="1371600"/>
          <a:ext cx="4038600" cy="4681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I POETI</a:t>
            </a:r>
          </a:p>
        </p:txBody>
      </p:sp>
      <p:sp>
        <p:nvSpPr>
          <p:cNvPr id="19459" name="Rectangle 3"/>
          <p:cNvSpPr>
            <a:spLocks noGrp="1" noRot="1" noChangeArrowheads="1"/>
          </p:cNvSpPr>
          <p:nvPr>
            <p:ph sz="quarter"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sz="3600" dirty="0" err="1" smtClean="0"/>
              <a:t>Iacopo</a:t>
            </a:r>
            <a:r>
              <a:rPr lang="it-IT" sz="3600" dirty="0" smtClean="0"/>
              <a:t> da Lentini</a:t>
            </a:r>
          </a:p>
          <a:p>
            <a:r>
              <a:rPr lang="it-IT" sz="3600" dirty="0" smtClean="0"/>
              <a:t>Pier delle Vigne</a:t>
            </a:r>
          </a:p>
          <a:p>
            <a:r>
              <a:rPr lang="it-IT" sz="3600" dirty="0" smtClean="0"/>
              <a:t>Guido delle Colonne</a:t>
            </a:r>
          </a:p>
          <a:p>
            <a:r>
              <a:rPr lang="it-IT" sz="3600" dirty="0" err="1" smtClean="0"/>
              <a:t>Giacomino</a:t>
            </a:r>
            <a:r>
              <a:rPr lang="it-IT" sz="3600" dirty="0" smtClean="0"/>
              <a:t> Pugliese</a:t>
            </a:r>
          </a:p>
          <a:p>
            <a:r>
              <a:rPr lang="it-IT" sz="3600" dirty="0" smtClean="0"/>
              <a:t>Stefano Protonotaro</a:t>
            </a:r>
          </a:p>
          <a:p>
            <a:r>
              <a:rPr lang="it-IT" sz="3600" dirty="0" smtClean="0"/>
              <a:t>Rinaldo </a:t>
            </a:r>
            <a:r>
              <a:rPr lang="it-IT" sz="3600" dirty="0" err="1" smtClean="0"/>
              <a:t>D’Aquino</a:t>
            </a:r>
            <a:endParaRPr lang="it-IT" sz="3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SCUOLA POETICA</a:t>
            </a:r>
          </a:p>
        </p:txBody>
      </p:sp>
      <p:sp>
        <p:nvSpPr>
          <p:cNvPr id="30723" name="Rectangle 3"/>
          <p:cNvSpPr>
            <a:spLocks noGrp="1" noRot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   Il termine </a:t>
            </a:r>
            <a:r>
              <a:rPr lang="it-IT" i="1" dirty="0" smtClean="0"/>
              <a:t>Scuola</a:t>
            </a:r>
            <a:r>
              <a:rPr lang="it-IT" dirty="0" smtClean="0"/>
              <a:t> rimanda ad </a:t>
            </a:r>
            <a:r>
              <a:rPr lang="it-IT" i="1" dirty="0" smtClean="0"/>
              <a:t>una comunanza di temi e di stile</a:t>
            </a:r>
          </a:p>
          <a:p>
            <a:r>
              <a:rPr lang="it-IT" dirty="0" smtClean="0"/>
              <a:t>   Caposcuola: </a:t>
            </a:r>
            <a:r>
              <a:rPr lang="it-IT" dirty="0" err="1" smtClean="0"/>
              <a:t>Iacopo</a:t>
            </a:r>
            <a:r>
              <a:rPr lang="it-IT" dirty="0" smtClean="0"/>
              <a:t> da Lentini, il Notaio.   </a:t>
            </a:r>
          </a:p>
          <a:p>
            <a:r>
              <a:rPr lang="it-IT" dirty="0" smtClean="0"/>
              <a:t>   I siciliani operano una originale rielaborazione del modello provenzale</a:t>
            </a:r>
          </a:p>
          <a:p>
            <a:r>
              <a:rPr lang="it-IT" dirty="0" smtClean="0"/>
              <a:t>   Tale originalità si riconosce nella tendenza a recidere qualsiasi legame con le occasioni contingenti, soprattutto nella trattazione del tema amoroso.</a:t>
            </a:r>
          </a:p>
          <a:p>
            <a:endParaRPr lang="it-IT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Caratteri della lirica siciliana</a:t>
            </a:r>
          </a:p>
        </p:txBody>
      </p:sp>
      <p:sp>
        <p:nvSpPr>
          <p:cNvPr id="19458" name="Rectangle 3"/>
          <p:cNvSpPr>
            <a:spLocks noGrp="1" noRot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Attività aristocratica, passatempo elegante</a:t>
            </a:r>
          </a:p>
          <a:p>
            <a:r>
              <a:rPr lang="it-IT" dirty="0" smtClean="0"/>
              <a:t>Consapevole convenzionalismo (temi e modelli ricalcano quelli francesi, ma in una realtà non feudale)</a:t>
            </a:r>
          </a:p>
          <a:p>
            <a:r>
              <a:rPr lang="it-IT" dirty="0" smtClean="0"/>
              <a:t>Poesia è ragionare d’amore, espressione di raffinato sentire</a:t>
            </a:r>
          </a:p>
          <a:p>
            <a:r>
              <a:rPr lang="it-IT" dirty="0" smtClean="0"/>
              <a:t>Il discorso lirico è aulico, sottilmente intellettuale</a:t>
            </a:r>
          </a:p>
          <a:p>
            <a:r>
              <a:rPr lang="it-IT" dirty="0" smtClean="0"/>
              <a:t>Pur avendo un carattere fortemente convenzionale, è capace di mostrare uno spessore psicologico nuovo nell’indagine della fenomenologia amorosa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tà">
  <a:themeElements>
    <a:clrScheme name="Città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ttà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ttà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104</TotalTime>
  <Words>1008</Words>
  <Application>Microsoft Office PowerPoint</Application>
  <PresentationFormat>Affichage à l'écran (4:3)</PresentationFormat>
  <Paragraphs>116</Paragraphs>
  <Slides>18</Slides>
  <Notes>18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3" baseType="lpstr">
      <vt:lpstr>Calibri</vt:lpstr>
      <vt:lpstr>Georgia</vt:lpstr>
      <vt:lpstr>Wingdings</vt:lpstr>
      <vt:lpstr>Wingdings 2</vt:lpstr>
      <vt:lpstr>Città</vt:lpstr>
      <vt:lpstr>La SCUOLA POETICA SICILIANA</vt:lpstr>
      <vt:lpstr>IL SUD d’ITALIA</vt:lpstr>
      <vt:lpstr>FEDERICO II</vt:lpstr>
      <vt:lpstr>FEDERICO II e LA CULTURA</vt:lpstr>
      <vt:lpstr>La SCUOLA POETICA SICILIANA</vt:lpstr>
      <vt:lpstr>RIMATORI (funzionari della magna curia)</vt:lpstr>
      <vt:lpstr>I POETI</vt:lpstr>
      <vt:lpstr>SCUOLA POETICA</vt:lpstr>
      <vt:lpstr>Caratteri della lirica siciliana</vt:lpstr>
      <vt:lpstr>LA LINGUA e LE STRUTTURE</vt:lpstr>
      <vt:lpstr>La lingua e le Strutture</vt:lpstr>
      <vt:lpstr>I TEMI</vt:lpstr>
      <vt:lpstr>Fenomenologia d’amore</vt:lpstr>
      <vt:lpstr>LA DONNA DEI PROVENZALI</vt:lpstr>
      <vt:lpstr>LA DONNA DEI SICILIANI</vt:lpstr>
      <vt:lpstr>FUNZIONE della POESIA</vt:lpstr>
      <vt:lpstr>LA POESIA SICILIANA e LA POLITICA</vt:lpstr>
      <vt:lpstr>PROVENZALI E SICILIANI</vt:lpstr>
    </vt:vector>
  </TitlesOfParts>
  <Company>XP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SCUOLA POETICA SICILIANA</dc:title>
  <dc:creator>francesca potente</dc:creator>
  <cp:lastModifiedBy>Triki Sandra</cp:lastModifiedBy>
  <cp:revision>12</cp:revision>
  <dcterms:created xsi:type="dcterms:W3CDTF">2010-04-05T06:20:09Z</dcterms:created>
  <dcterms:modified xsi:type="dcterms:W3CDTF">2017-10-08T22:49:10Z</dcterms:modified>
</cp:coreProperties>
</file>