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40" r:id="rId3"/>
    <p:sldId id="352" r:id="rId4"/>
    <p:sldId id="353" r:id="rId5"/>
    <p:sldId id="357" r:id="rId6"/>
    <p:sldId id="360" r:id="rId7"/>
    <p:sldId id="361" r:id="rId8"/>
    <p:sldId id="286" r:id="rId9"/>
    <p:sldId id="288" r:id="rId10"/>
    <p:sldId id="289" r:id="rId11"/>
    <p:sldId id="298" r:id="rId12"/>
    <p:sldId id="299" r:id="rId13"/>
    <p:sldId id="300" r:id="rId14"/>
    <p:sldId id="290" r:id="rId15"/>
    <p:sldId id="301" r:id="rId16"/>
    <p:sldId id="342" r:id="rId17"/>
    <p:sldId id="344" r:id="rId18"/>
    <p:sldId id="343" r:id="rId19"/>
    <p:sldId id="304" r:id="rId20"/>
    <p:sldId id="305" r:id="rId21"/>
    <p:sldId id="306" r:id="rId22"/>
    <p:sldId id="307" r:id="rId23"/>
    <p:sldId id="292" r:id="rId24"/>
    <p:sldId id="345" r:id="rId25"/>
    <p:sldId id="309" r:id="rId26"/>
    <p:sldId id="310" r:id="rId27"/>
    <p:sldId id="336" r:id="rId28"/>
    <p:sldId id="312" r:id="rId29"/>
    <p:sldId id="348" r:id="rId30"/>
    <p:sldId id="346" r:id="rId31"/>
    <p:sldId id="349" r:id="rId32"/>
    <p:sldId id="314" r:id="rId33"/>
    <p:sldId id="313" r:id="rId34"/>
    <p:sldId id="315" r:id="rId35"/>
    <p:sldId id="325" r:id="rId36"/>
    <p:sldId id="322" r:id="rId37"/>
    <p:sldId id="351" r:id="rId38"/>
    <p:sldId id="323" r:id="rId39"/>
    <p:sldId id="333" r:id="rId40"/>
    <p:sldId id="337" r:id="rId41"/>
    <p:sldId id="334" r:id="rId42"/>
    <p:sldId id="328" r:id="rId43"/>
    <p:sldId id="329" r:id="rId44"/>
    <p:sldId id="330" r:id="rId45"/>
    <p:sldId id="331" r:id="rId46"/>
    <p:sldId id="332" r:id="rId47"/>
    <p:sldId id="356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7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6633"/>
    <a:srgbClr val="834D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6CB3-3831-4A54-B295-24F7CC8368CD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FCF1-0A87-4F84-984C-D03405FA12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FCF1-0A87-4F84-984C-D03405FA1289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BF4B-8180-4D0A-B08E-2CE42C4C7064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15A1-7F6F-4490-9224-6D3DC9667D85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5CDD-5F19-41A7-9298-EE68F5EB8F4D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5161-9709-4634-950A-5205D85B52B1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4EF-CDC0-48A2-B23E-5F53DB3C2A8A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94C3-D343-4567-B3D4-07BA3274F206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6C23-2169-49C1-92A6-063DC72BF38F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16A-39A4-4685-80B0-9C858C3E19FE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DE7C-3FDE-4866-BBB2-D0475B61E8F1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224D-F7F6-4BB9-9498-9B89A8CDF129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4E55-ACA7-40B7-AB75-E978492D01B4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724E-1EEE-47E3-95A3-4BFD072C70F8}" type="datetime1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19B8-B707-45A9-818F-56E77DE86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TS\Desktop\sons%20enregistr&#233;s%20doghmanes\10.wma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TS\Desktop\sons%20enregistr&#233;s%20doghmanes\13.wma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4.wma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5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6.wma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7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18.wma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S\Desktop\sons%20enregistr&#233;s%20doghmanes\19.wma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www.google.dz/url?sa=t&amp;rct=j&amp;q=&amp;esrc=s&amp;source=web&amp;cd=1&amp;cad=rja&amp;uact=8&amp;ved=0ahUKEwjYsZCwxfbZAhVPnRQKHdH0DSEQFgglMAA&amp;url=https://en.wikipedia.org/wiki/Binary_erasure_channel&amp;usg=AOvVaw2reQV2otsCKkoh2E1VbHV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.wm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1.wma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2.wma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4.wma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5.wma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6.wma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TS\Desktop\sons%20enregistr&#233;s%20doghmanes\26.wma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5.bin"/><Relationship Id="rId2" Type="http://schemas.openxmlformats.org/officeDocument/2006/relationships/audio" Target="file:///C:\Users\STS\Desktop\sons%20enregistr&#233;s%20doghmanes\27.wma" TargetMode="Externa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28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S\Desktop\sons%20enregistr&#233;s%20doghmanes\30.w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3.wma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S\Desktop\sons%20enregistr&#233;s%20doghmanes\31.wm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S\Desktop\sons%20enregistr&#233;s%20doghmanes\32.wma" TargetMode="Externa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TS\Desktop\sons%20enregistr&#233;s%20doghmanes\33.wma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file:///C:\Users\STS\Desktop\sons%20enregistr&#233;s%20doghmanes\33.wma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url?sa=t&amp;rct=j&amp;q=&amp;esrc=s&amp;source=web&amp;cd=1&amp;cad=rja&amp;uact=8&amp;ved=0ahUKEwjYsZCwxfbZAhVPnRQKHdH0DSEQFgglMAA&amp;url=https://en.wikipedia.org/wiki/Binary_erasure_channel&amp;usg=AOvVaw2reQV2otsCKkoh2E1VbHVc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S\Desktop\sons%20enregistr&#233;s%20doghmanes\6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STS\Desktop\sons%20enregistr&#233;s%20doghmanes\7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S\Desktop\sons%20enregistr&#233;s%20doghmanes\8.wm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TS\Desktop\sons%20enregistr&#233;s%20doghmanes\9.wma" TargetMode="Externa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013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</a:rPr>
              <a:t>CANAL DISCRET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6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CAUSAL</a:t>
            </a:r>
          </a:p>
          <a:p>
            <a:pPr algn="ctr"/>
            <a:endParaRPr lang="fr-FR" dirty="0"/>
          </a:p>
          <a:p>
            <a:r>
              <a:rPr lang="fr-FR" sz="2400" dirty="0" smtClean="0"/>
              <a:t>Un canal est causal si, </a:t>
            </a:r>
            <a:r>
              <a:rPr lang="fr-FR" sz="2400" dirty="0" smtClean="0">
                <a:sym typeface="Symbol"/>
              </a:rPr>
              <a:t></a:t>
            </a:r>
            <a:r>
              <a:rPr lang="fr-FR" sz="2400" dirty="0" smtClean="0"/>
              <a:t>m et n tels que </a:t>
            </a:r>
            <a:r>
              <a:rPr lang="fr-FR" sz="2400" dirty="0" err="1" smtClean="0"/>
              <a:t>m≤n</a:t>
            </a:r>
            <a:r>
              <a:rPr lang="fr-FR" sz="2400" dirty="0" smtClean="0"/>
              <a:t>, nous avons</a:t>
            </a:r>
            <a:endParaRPr lang="fr-FR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14414" y="2214554"/>
          <a:ext cx="6826250" cy="1143000"/>
        </p:xfrm>
        <a:graphic>
          <a:graphicData uri="http://schemas.openxmlformats.org/presentationml/2006/ole">
            <p:oleObj spid="_x0000_s44034" name="Équation" r:id="rId4" imgW="2730240" imgH="45720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24063" y="4214826"/>
          <a:ext cx="5207000" cy="1143000"/>
        </p:xfrm>
        <a:graphic>
          <a:graphicData uri="http://schemas.openxmlformats.org/presentationml/2006/ole">
            <p:oleObj spid="_x0000_s44035" name="Équation" r:id="rId5" imgW="2082600" imgH="4572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1406" y="342900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 qui nous permet d’écrire :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896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Autrement dit, chaque sortie est indépendante des entrées futures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1" name="1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CANAL CAUSAL SANS MEMOIRE</a:t>
            </a:r>
          </a:p>
          <a:p>
            <a:pPr algn="ctr"/>
            <a:endParaRPr lang="fr-FR" dirty="0"/>
          </a:p>
          <a:p>
            <a:pPr algn="just"/>
            <a:r>
              <a:rPr lang="fr-FR" sz="2400" dirty="0" smtClean="0">
                <a:latin typeface="+mj-lt"/>
              </a:rPr>
              <a:t>Un canal causal est sans mémoire ou 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DMC</a:t>
            </a:r>
            <a:r>
              <a:rPr lang="fr-FR" sz="2400" dirty="0" smtClean="0">
                <a:latin typeface="+mj-lt"/>
              </a:rPr>
              <a:t> (</a:t>
            </a:r>
            <a:r>
              <a:rPr lang="fr-FR" sz="2400" b="1" i="1" dirty="0" err="1" smtClean="0">
                <a:solidFill>
                  <a:srgbClr val="7030A0"/>
                </a:solidFill>
                <a:latin typeface="+mj-lt"/>
              </a:rPr>
              <a:t>discrete</a:t>
            </a:r>
            <a:r>
              <a:rPr lang="fr-FR" sz="24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400" b="1" i="1" dirty="0" err="1" smtClean="0">
                <a:solidFill>
                  <a:srgbClr val="7030A0"/>
                </a:solidFill>
                <a:latin typeface="+mj-lt"/>
              </a:rPr>
              <a:t>memoryless</a:t>
            </a:r>
            <a:r>
              <a:rPr lang="fr-FR" sz="24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400" b="1" i="1" dirty="0" err="1" smtClean="0">
                <a:solidFill>
                  <a:srgbClr val="7030A0"/>
                </a:solidFill>
                <a:latin typeface="+mj-lt"/>
              </a:rPr>
              <a:t>channel</a:t>
            </a:r>
            <a:r>
              <a:rPr lang="fr-FR" sz="2400" dirty="0" smtClean="0">
                <a:latin typeface="+mj-lt"/>
              </a:rPr>
              <a:t> ) si, </a:t>
            </a:r>
            <a:r>
              <a:rPr lang="fr-FR" sz="2400" dirty="0" smtClean="0">
                <a:latin typeface="+mj-lt"/>
                <a:sym typeface="Symbol"/>
              </a:rPr>
              <a:t> k≥2</a:t>
            </a:r>
            <a:r>
              <a:rPr lang="fr-FR" sz="2400" dirty="0" smtClean="0">
                <a:latin typeface="+mj-lt"/>
              </a:rPr>
              <a:t>, nous avons</a:t>
            </a:r>
            <a:endParaRPr lang="fr-FR" sz="2400" dirty="0">
              <a:latin typeface="+mj-lt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79438" y="2214563"/>
          <a:ext cx="8096250" cy="1143000"/>
        </p:xfrm>
        <a:graphic>
          <a:graphicData uri="http://schemas.openxmlformats.org/presentationml/2006/ole">
            <p:oleObj spid="_x0000_s45058" name="Équation" r:id="rId3" imgW="3238200" imgH="4572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1406" y="368171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 qui nous conduit à:</a:t>
            </a:r>
            <a:endParaRPr lang="fr-FR" sz="2400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12763" y="4492625"/>
          <a:ext cx="8477250" cy="1651000"/>
        </p:xfrm>
        <a:graphic>
          <a:graphicData uri="http://schemas.openxmlformats.org/presentationml/2006/ole">
            <p:oleObj spid="_x0000_s45060" name="Équation" r:id="rId4" imgW="2730240" imgH="660240" progId="Equation.3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CAUSAL SANS MÉMOIRE STATIONNAIRE</a:t>
            </a:r>
          </a:p>
          <a:p>
            <a:pPr algn="ctr"/>
            <a:endParaRPr lang="fr-FR" dirty="0"/>
          </a:p>
          <a:p>
            <a:r>
              <a:rPr lang="fr-FR" sz="2400" dirty="0" smtClean="0"/>
              <a:t>Un canal causal sans mémoire  est stationnaire si, </a:t>
            </a:r>
            <a:r>
              <a:rPr lang="fr-FR" sz="2400" dirty="0" smtClean="0">
                <a:sym typeface="Symbol"/>
              </a:rPr>
              <a:t> k≥1</a:t>
            </a:r>
            <a:r>
              <a:rPr lang="fr-FR" sz="2400" dirty="0" smtClean="0"/>
              <a:t>, nous avons</a:t>
            </a:r>
            <a:endParaRPr lang="fr-FR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04938" y="2484438"/>
          <a:ext cx="6445250" cy="603250"/>
        </p:xfrm>
        <a:graphic>
          <a:graphicData uri="http://schemas.openxmlformats.org/presentationml/2006/ole">
            <p:oleObj spid="_x0000_s46082" name="Équation" r:id="rId3" imgW="2577960" imgH="2412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1406" y="3681715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 qui nous conduit à:</a:t>
            </a:r>
            <a:endParaRPr lang="fr-FR" sz="2400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71472" y="4492644"/>
          <a:ext cx="8358246" cy="1651000"/>
        </p:xfrm>
        <a:graphic>
          <a:graphicData uri="http://schemas.openxmlformats.org/presentationml/2006/ole">
            <p:oleObj spid="_x0000_s46083" name="Équation" r:id="rId4" imgW="2692080" imgH="660240" progId="Equation.3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MATRICE DE TRANSITION</a:t>
            </a:r>
          </a:p>
          <a:p>
            <a:pPr algn="ctr"/>
            <a:endParaRPr lang="fr-FR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25575" y="5214938"/>
          <a:ext cx="6224588" cy="857250"/>
        </p:xfrm>
        <a:graphic>
          <a:graphicData uri="http://schemas.openxmlformats.org/presentationml/2006/ole">
            <p:oleObj spid="_x0000_s47106" name="Équation" r:id="rId4" imgW="1752480" imgH="2412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4681847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Exemple :  Un canal discret sans mémoire, sa matrice de transition est: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canal discret peut être alors représenté par :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27438" y="2071688"/>
          <a:ext cx="1714500" cy="571500"/>
        </p:xfrm>
        <a:graphic>
          <a:graphicData uri="http://schemas.openxmlformats.org/presentationml/2006/ole">
            <p:oleObj spid="_x0000_s47108" name="Équation" r:id="rId5" imgW="647640" imgH="2156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287161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X : l’ensemble des symboles délivrés par la source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Y : l’ensemble des symboles reçus par le destinataire</a:t>
            </a:r>
          </a:p>
          <a:p>
            <a:r>
              <a:rPr lang="fr-FR" sz="2400" dirty="0">
                <a:solidFill>
                  <a:srgbClr val="C00000"/>
                </a:solidFill>
                <a:sym typeface="Symbol"/>
              </a:rPr>
              <a:t></a:t>
            </a:r>
            <a:r>
              <a:rPr lang="fr-FR" sz="2400" dirty="0" smtClean="0">
                <a:solidFill>
                  <a:srgbClr val="C00000"/>
                </a:solidFill>
              </a:rPr>
              <a:t> : La matrice de transition stochastique qui modélise le canal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0" name="1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SYMETRIQUE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428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70C0"/>
                </a:solidFill>
              </a:rPr>
              <a:t>Il s’agit d’un canal dont les lignes de sa matrice de transition sont formées des mêmes éléments à l’ordre près, tout comme ses colonnes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125" y="2286000"/>
            <a:ext cx="5643586" cy="28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5500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 et q sont les deux probabilités pour avoir respectivement un bit égal 1 ou égal à 0.</a:t>
            </a:r>
            <a:endParaRPr lang="fr-FR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2" name="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" y="1208003"/>
            <a:ext cx="8205952" cy="50070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750" y="6029512"/>
            <a:ext cx="5062501" cy="663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BINAIRE SYMETRIQUE</a:t>
            </a:r>
          </a:p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0" name="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BINAIRE SYMETRIQUE</a:t>
            </a:r>
          </a:p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52149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SEQUENCE BINAIRE  EN ENTREE ET EN SORTIE D’UN CANAL BINAIRE SYMETRIQUE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243204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1101010010111011001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5040" y="3171766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1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fr-FR" sz="2000" b="1" dirty="0" smtClean="0">
                <a:solidFill>
                  <a:srgbClr val="7030A0"/>
                </a:solidFill>
              </a:rPr>
              <a:t>01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fr-FR" sz="2000" b="1" dirty="0" smtClean="0">
                <a:solidFill>
                  <a:srgbClr val="7030A0"/>
                </a:solidFill>
              </a:rPr>
              <a:t>0</a:t>
            </a:r>
            <a:r>
              <a:rPr lang="fr-FR" sz="2000" b="1" dirty="0" smtClean="0">
                <a:solidFill>
                  <a:srgbClr val="834D80"/>
                </a:solidFill>
              </a:rPr>
              <a:t>0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fr-FR" sz="2000" b="1" dirty="0" smtClean="0">
                <a:solidFill>
                  <a:srgbClr val="7030A0"/>
                </a:solidFill>
              </a:rPr>
              <a:t>10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fr-FR" sz="2000" b="1" dirty="0" smtClean="0">
                <a:solidFill>
                  <a:srgbClr val="7030A0"/>
                </a:solidFill>
              </a:rPr>
              <a:t>1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fr-FR" sz="2000" b="1" dirty="0" smtClean="0">
                <a:solidFill>
                  <a:srgbClr val="7030A0"/>
                </a:solidFill>
              </a:rPr>
              <a:t>0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fr-FR" sz="2000" b="1" dirty="0" smtClean="0">
                <a:solidFill>
                  <a:srgbClr val="7030A0"/>
                </a:solidFill>
              </a:rPr>
              <a:t>10</a:t>
            </a:r>
            <a:r>
              <a:rPr lang="fr-FR" sz="2000" b="1" u="sng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fr-FR" sz="2000" b="1" dirty="0" smtClean="0">
                <a:solidFill>
                  <a:srgbClr val="7030A0"/>
                </a:solidFill>
              </a:rPr>
              <a:t>1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2714644" cy="30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5" name="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BINAIRE SYMETRIQUE</a:t>
            </a:r>
          </a:p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2714644" cy="30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994" y="2357430"/>
            <a:ext cx="24659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0" y="52149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UNE IMAGE  EN ENTREE ET EN SORTIE D’UN CANAL BINAIRE SYMETRIQUE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9" name="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BINAIRE SYMETRIQUE</a:t>
            </a:r>
          </a:p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36" y="1571611"/>
            <a:ext cx="8103454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52149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UNE IMAGE  EN ENTREE ET EN SORTIE D’UN CANAL BINAIRE SYMETRIQUE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1" name="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859" y="1662749"/>
            <a:ext cx="3287110" cy="48457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109947"/>
            <a:ext cx="89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Appelé également BEC </a:t>
            </a:r>
            <a:r>
              <a:rPr lang="fr-FR" sz="2400" b="1" dirty="0" err="1">
                <a:hlinkClick r:id="rId4"/>
              </a:rPr>
              <a:t>Binary</a:t>
            </a:r>
            <a:r>
              <a:rPr lang="fr-FR" sz="2400" b="1" dirty="0">
                <a:hlinkClick r:id="rId4"/>
              </a:rPr>
              <a:t> </a:t>
            </a:r>
            <a:r>
              <a:rPr lang="fr-FR" sz="2400" b="1" dirty="0" err="1">
                <a:hlinkClick r:id="rId4"/>
              </a:rPr>
              <a:t>erasure</a:t>
            </a:r>
            <a:r>
              <a:rPr lang="fr-FR" sz="2400" b="1" dirty="0">
                <a:hlinkClick r:id="rId4"/>
              </a:rPr>
              <a:t> </a:t>
            </a:r>
            <a:r>
              <a:rPr lang="fr-FR" sz="2400" b="1" dirty="0" err="1" smtClean="0">
                <a:hlinkClick r:id="rId4"/>
              </a:rPr>
              <a:t>channel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CANAL A EFFACEMENT</a:t>
            </a:r>
          </a:p>
          <a:p>
            <a:pPr algn="ctr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9" name="1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281612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000108"/>
            <a:ext cx="800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834D80"/>
                </a:solidFill>
              </a:rPr>
              <a:t>Schéma simplifié d’un système </a:t>
            </a:r>
            <a:r>
              <a:rPr lang="fr-FR" sz="2400" b="1" dirty="0">
                <a:solidFill>
                  <a:srgbClr val="834D80"/>
                </a:solidFill>
              </a:rPr>
              <a:t>de </a:t>
            </a:r>
            <a:r>
              <a:rPr lang="fr-FR" sz="2400" b="1" dirty="0" smtClean="0">
                <a:solidFill>
                  <a:srgbClr val="834D80"/>
                </a:solidFill>
              </a:rPr>
              <a:t>communication </a:t>
            </a:r>
            <a:endParaRPr lang="fr-FR" sz="2400" b="1" dirty="0">
              <a:solidFill>
                <a:srgbClr val="834D8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143512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rgbClr val="FF0000"/>
                </a:solidFill>
              </a:rPr>
              <a:t>Source : </a:t>
            </a:r>
            <a:r>
              <a:rPr lang="fr-FR" sz="2200" b="1" dirty="0">
                <a:solidFill>
                  <a:srgbClr val="002060"/>
                </a:solidFill>
              </a:rPr>
              <a:t>voix, musique, image </a:t>
            </a:r>
            <a:r>
              <a:rPr lang="fr-FR" sz="2200" b="1" dirty="0" smtClean="0">
                <a:solidFill>
                  <a:srgbClr val="002060"/>
                </a:solidFill>
              </a:rPr>
              <a:t>(fixe </a:t>
            </a:r>
            <a:r>
              <a:rPr lang="fr-FR" sz="2200" b="1" dirty="0">
                <a:solidFill>
                  <a:srgbClr val="002060"/>
                </a:solidFill>
              </a:rPr>
              <a:t>ou </a:t>
            </a:r>
            <a:r>
              <a:rPr lang="fr-FR" sz="2200" b="1" dirty="0" smtClean="0">
                <a:solidFill>
                  <a:srgbClr val="002060"/>
                </a:solidFill>
              </a:rPr>
              <a:t>animée), </a:t>
            </a:r>
            <a:r>
              <a:rPr lang="fr-FR" sz="2200" b="1" dirty="0">
                <a:solidFill>
                  <a:srgbClr val="002060"/>
                </a:solidFill>
              </a:rPr>
              <a:t>texte, . . .</a:t>
            </a:r>
          </a:p>
          <a:p>
            <a:r>
              <a:rPr lang="fr-FR" sz="2200" b="1" u="sng" dirty="0">
                <a:solidFill>
                  <a:srgbClr val="FF0000"/>
                </a:solidFill>
              </a:rPr>
              <a:t>Canal </a:t>
            </a:r>
            <a:r>
              <a:rPr lang="fr-FR" sz="2200" b="1" u="sng" dirty="0" smtClean="0">
                <a:solidFill>
                  <a:srgbClr val="FF0000"/>
                </a:solidFill>
              </a:rPr>
              <a:t>continu</a:t>
            </a:r>
            <a:r>
              <a:rPr lang="fr-FR" sz="2200" b="1" dirty="0" smtClean="0">
                <a:solidFill>
                  <a:srgbClr val="002060"/>
                </a:solidFill>
              </a:rPr>
              <a:t>: </a:t>
            </a:r>
            <a:r>
              <a:rPr lang="fr-FR" sz="2200" b="1" dirty="0">
                <a:solidFill>
                  <a:srgbClr val="002060"/>
                </a:solidFill>
              </a:rPr>
              <a:t>radio, </a:t>
            </a:r>
            <a:r>
              <a:rPr lang="fr-FR" sz="2200" b="1" dirty="0" smtClean="0">
                <a:solidFill>
                  <a:srgbClr val="002060"/>
                </a:solidFill>
              </a:rPr>
              <a:t>fibre </a:t>
            </a:r>
            <a:r>
              <a:rPr lang="fr-FR" sz="2200" b="1" dirty="0">
                <a:solidFill>
                  <a:srgbClr val="002060"/>
                </a:solidFill>
              </a:rPr>
              <a:t>optique, support </a:t>
            </a:r>
            <a:r>
              <a:rPr lang="fr-FR" sz="2200" b="1" dirty="0" smtClean="0">
                <a:solidFill>
                  <a:srgbClr val="002060"/>
                </a:solidFill>
              </a:rPr>
              <a:t>magnétique </a:t>
            </a:r>
            <a:r>
              <a:rPr lang="fr-FR" sz="2200" b="1" dirty="0">
                <a:solidFill>
                  <a:srgbClr val="002060"/>
                </a:solidFill>
              </a:rPr>
              <a:t>ou optique, </a:t>
            </a:r>
            <a:r>
              <a:rPr lang="fr-FR" sz="2200" b="1" dirty="0" smtClean="0">
                <a:solidFill>
                  <a:srgbClr val="002060"/>
                </a:solidFill>
              </a:rPr>
              <a:t>...</a:t>
            </a:r>
          </a:p>
          <a:p>
            <a:r>
              <a:rPr lang="fr-FR" sz="2200" b="1" u="sng" dirty="0" smtClean="0">
                <a:solidFill>
                  <a:srgbClr val="FF0000"/>
                </a:solidFill>
              </a:rPr>
              <a:t>Canal discret </a:t>
            </a:r>
            <a:r>
              <a:rPr lang="fr-FR" sz="2200" b="1" dirty="0" smtClean="0">
                <a:solidFill>
                  <a:srgbClr val="002060"/>
                </a:solidFill>
              </a:rPr>
              <a:t>: son entrée et sa sortie sont des séquences de symboles</a:t>
            </a:r>
          </a:p>
          <a:p>
            <a:r>
              <a:rPr lang="fr-FR" sz="2200" b="1" u="sng" dirty="0" smtClean="0">
                <a:solidFill>
                  <a:srgbClr val="FF0000"/>
                </a:solidFill>
              </a:rPr>
              <a:t>Codeurs</a:t>
            </a:r>
            <a:r>
              <a:rPr lang="fr-FR" sz="2200" b="1" dirty="0" smtClean="0">
                <a:solidFill>
                  <a:srgbClr val="002060"/>
                </a:solidFill>
              </a:rPr>
              <a:t> : pour  améliorer la </a:t>
            </a:r>
            <a:r>
              <a:rPr lang="fr-FR" sz="2200" b="1" u="sng" dirty="0" smtClean="0">
                <a:solidFill>
                  <a:srgbClr val="00B0F0"/>
                </a:solidFill>
              </a:rPr>
              <a:t>fiabilité</a:t>
            </a:r>
            <a:r>
              <a:rPr lang="fr-FR" sz="2200" b="1" dirty="0" smtClean="0">
                <a:solidFill>
                  <a:srgbClr val="002060"/>
                </a:solidFill>
              </a:rPr>
              <a:t> et/ou </a:t>
            </a:r>
            <a:r>
              <a:rPr lang="fr-FR" sz="2200" b="1" u="sng" dirty="0" smtClean="0">
                <a:solidFill>
                  <a:srgbClr val="00B0F0"/>
                </a:solidFill>
              </a:rPr>
              <a:t>l’efficacité</a:t>
            </a:r>
            <a:r>
              <a:rPr lang="fr-FR" sz="2200" b="1" dirty="0" smtClean="0">
                <a:solidFill>
                  <a:srgbClr val="002060"/>
                </a:solidFill>
              </a:rPr>
              <a:t> de la transmission</a:t>
            </a:r>
            <a:endParaRPr lang="fr-FR" sz="2200" b="1" dirty="0">
              <a:solidFill>
                <a:srgbClr val="002060"/>
              </a:solidFill>
            </a:endParaRPr>
          </a:p>
          <a:p>
            <a:r>
              <a:rPr lang="fr-FR" sz="2200" b="1" u="sng" dirty="0">
                <a:solidFill>
                  <a:srgbClr val="FF0000"/>
                </a:solidFill>
              </a:rPr>
              <a:t>Bruit</a:t>
            </a:r>
            <a:r>
              <a:rPr lang="fr-FR" sz="2200" b="1" dirty="0">
                <a:solidFill>
                  <a:srgbClr val="002060"/>
                </a:solidFill>
              </a:rPr>
              <a:t> : perturbations </a:t>
            </a:r>
            <a:r>
              <a:rPr lang="fr-FR" sz="2200" b="1" dirty="0" smtClean="0">
                <a:solidFill>
                  <a:srgbClr val="002060"/>
                </a:solidFill>
              </a:rPr>
              <a:t>électromagnétiques, </a:t>
            </a:r>
            <a:r>
              <a:rPr lang="fr-FR" sz="2200" b="1" dirty="0">
                <a:solidFill>
                  <a:srgbClr val="002060"/>
                </a:solidFill>
              </a:rPr>
              <a:t>rayures, . . 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86644" y="2428868"/>
            <a:ext cx="1214446" cy="2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Bruits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6543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71802" y="1857364"/>
            <a:ext cx="1500198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fr-CH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43240" y="3571876"/>
            <a:ext cx="1509722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fr-CH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fr-CH" sz="2000" b="1" baseline="-30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4576794">
            <a:off x="7367461" y="2565288"/>
            <a:ext cx="367736" cy="122299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42910" y="19166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EMETTEUR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4348" y="36311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RECEPTEUR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348" y="2285992"/>
            <a:ext cx="5286412" cy="85725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14348" y="4000504"/>
            <a:ext cx="5286412" cy="857256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 SYMETRIQUE</a:t>
            </a:r>
          </a:p>
          <a:p>
            <a:pPr algn="ctr"/>
            <a:endParaRPr lang="fr-F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8515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17144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Soit un canal dont la matrice de transition </a:t>
            </a:r>
            <a:r>
              <a:rPr lang="fr-FR" sz="2400" dirty="0" smtClean="0">
                <a:sym typeface="Symbol"/>
              </a:rPr>
              <a:t> </a:t>
            </a:r>
            <a:r>
              <a:rPr lang="fr-FR" sz="2400" dirty="0" smtClean="0"/>
              <a:t>est donnée ci-dessous:</a:t>
            </a:r>
            <a:endParaRPr lang="fr-FR" sz="2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6" y="2071281"/>
            <a:ext cx="8042924" cy="47153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 SYMETRIQUE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572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Trouvez la matrice de transition </a:t>
            </a:r>
            <a:r>
              <a:rPr lang="fr-FR" sz="2400" dirty="0" smtClean="0">
                <a:sym typeface="Symbol"/>
              </a:rPr>
              <a:t>  du canal suivant et montrez qu’il </a:t>
            </a:r>
            <a:r>
              <a:rPr lang="fr-FR" sz="2400" dirty="0" smtClean="0"/>
              <a:t>est symétrique :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9" name="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 SYMETRIQUE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572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Trouvez la matrice de transition </a:t>
            </a:r>
            <a:r>
              <a:rPr lang="fr-FR" sz="2400" dirty="0" smtClean="0">
                <a:sym typeface="Symbol"/>
              </a:rPr>
              <a:t>  du canal suivant et montrez qu’il </a:t>
            </a:r>
            <a:r>
              <a:rPr lang="fr-FR" sz="2400" dirty="0" smtClean="0"/>
              <a:t>est symétrique :</a:t>
            </a:r>
            <a:endParaRPr lang="fr-F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290" y="2343149"/>
            <a:ext cx="4336098" cy="33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9" name="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Trouvez la matrice de transition </a:t>
            </a:r>
            <a:r>
              <a:rPr lang="fr-FR" sz="2400" dirty="0" smtClean="0">
                <a:sym typeface="Symbol"/>
              </a:rPr>
              <a:t>  et dites si ce canal est symétrique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523" y="3071810"/>
            <a:ext cx="3291799" cy="327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7" name="2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4057" y="3429000"/>
            <a:ext cx="50135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5729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s’agit de la mise en cascade de deux canaux, le premier est  binaire symétrique et le second à effacement. Trouvez la matrice de transition </a:t>
            </a:r>
            <a:r>
              <a:rPr lang="fr-FR" sz="2400" dirty="0" smtClean="0">
                <a:sym typeface="Symbol"/>
              </a:rPr>
              <a:t>  générale et dites si le canal est symétrique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8" name="2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D’UN CANAL</a:t>
            </a:r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3572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s’agit de la mise en cascade de deux autres types canaux. Trouvez la matrice de transition </a:t>
            </a:r>
            <a:r>
              <a:rPr lang="fr-FR" sz="2400" dirty="0" smtClean="0">
                <a:sym typeface="Symbol"/>
              </a:rPr>
              <a:t>  générale et dites si le canal est symétrique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70009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9" name="2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2858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L'un des paramètres les plus important d'un canal est </a:t>
            </a:r>
            <a:r>
              <a:rPr lang="fr-FR" sz="2400" dirty="0" smtClean="0"/>
              <a:t>sa capacité. Il s’agit d’une </a:t>
            </a:r>
            <a:r>
              <a:rPr lang="fr-FR" sz="2400" dirty="0"/>
              <a:t>mesure de la quantité d'information, exprimée en bits </a:t>
            </a:r>
            <a:r>
              <a:rPr lang="fr-FR" sz="2400" dirty="0" smtClean="0"/>
              <a:t>par seconde </a:t>
            </a:r>
            <a:r>
              <a:rPr lang="fr-FR" sz="2400" dirty="0"/>
              <a:t>par exemple, pouvant être transmise à travers ce </a:t>
            </a:r>
            <a:r>
              <a:rPr lang="fr-FR" sz="2400" dirty="0" smtClean="0"/>
              <a:t>canal avec une erreur aussi faible que voulue. </a:t>
            </a:r>
            <a:endParaRPr lang="fr-FR" sz="2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000372"/>
            <a:ext cx="3552910" cy="208509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0" y="3214686"/>
            <a:ext cx="5072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70C0"/>
                </a:solidFill>
              </a:rPr>
              <a:t>Comme les perturbations dues au canal peuvent être traduites en termes d’information qu’apporte Y sur les symboles X donnés par le source, on peut écrire : </a:t>
            </a:r>
            <a:endParaRPr lang="fr-FR" sz="2400" dirty="0">
              <a:solidFill>
                <a:srgbClr val="0070C0"/>
              </a:solidFill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2357422" y="5357826"/>
          <a:ext cx="4071966" cy="524420"/>
        </p:xfrm>
        <a:graphic>
          <a:graphicData uri="http://schemas.openxmlformats.org/presentationml/2006/ole">
            <p:oleObj spid="_x0000_s53250" name="Équation" r:id="rId5" imgW="1676160" imgH="215640" progId="Equation.3">
              <p:embed/>
            </p:oleObj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2" name="2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857232"/>
            <a:ext cx="3410034" cy="2085098"/>
          </a:xfrm>
          <a:prstGeom prst="rect">
            <a:avLst/>
          </a:prstGeom>
        </p:spPr>
      </p:pic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0" y="1643050"/>
          <a:ext cx="4437560" cy="571504"/>
        </p:xfrm>
        <a:graphic>
          <a:graphicData uri="http://schemas.openxmlformats.org/presentationml/2006/ole">
            <p:oleObj spid="_x0000_s62466" name="Équation" r:id="rId5" imgW="1676160" imgH="2156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22859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I(X;Y) : Information mutuelle entre X et Y</a:t>
            </a:r>
          </a:p>
          <a:p>
            <a:r>
              <a:rPr lang="fr-FR" sz="2400" b="1" dirty="0" smtClean="0">
                <a:solidFill>
                  <a:srgbClr val="C00000"/>
                </a:solidFill>
              </a:rPr>
              <a:t>H(X) : Entropie de la source X</a:t>
            </a:r>
          </a:p>
          <a:p>
            <a:r>
              <a:rPr lang="fr-FR" sz="2400" b="1" dirty="0" smtClean="0">
                <a:solidFill>
                  <a:srgbClr val="C00000"/>
                </a:solidFill>
              </a:rPr>
              <a:t>H(X/Y) : Entropie conditionnelle de X sachant Y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546314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7030A0"/>
                </a:solidFill>
              </a:rPr>
              <a:t>On note bien que H(X/Y), l’information qu’apporte Y sur la source X, représente les imperfections du canal. Autrement dit, H(X/Y) représente l’ambigüité ou l’incertitude qui reste sur X pour Y connu. D’autant que H(X/Y) est grande d’autant que le canal est bruité ou hostile. 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42844" y="4186247"/>
          <a:ext cx="4038600" cy="528637"/>
        </p:xfrm>
        <a:graphic>
          <a:graphicData uri="http://schemas.openxmlformats.org/presentationml/2006/ole">
            <p:oleObj spid="_x0000_s62467" name="Équation" r:id="rId6" imgW="1650960" imgH="21564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28593" y="4929198"/>
          <a:ext cx="5157787" cy="528638"/>
        </p:xfrm>
        <a:graphic>
          <a:graphicData uri="http://schemas.openxmlformats.org/presentationml/2006/ole">
            <p:oleObj spid="_x0000_s62468" name="Équation" r:id="rId7" imgW="2108160" imgH="21564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0" y="3500438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Cette information mutuelle peut être écrite aussi :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6" name="2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49410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70C0"/>
                </a:solidFill>
              </a:rPr>
              <a:t>Cas idéal : </a:t>
            </a:r>
            <a:r>
              <a:rPr lang="fr-FR" sz="2000" b="1" dirty="0" smtClean="0">
                <a:solidFill>
                  <a:srgbClr val="0070C0"/>
                </a:solidFill>
              </a:rPr>
              <a:t>bruits et perturbations nuls donc transmission parfaite alors I(X;Y</a:t>
            </a:r>
            <a:r>
              <a:rPr lang="fr-FR" sz="2000" b="1" dirty="0">
                <a:solidFill>
                  <a:srgbClr val="0070C0"/>
                </a:solidFill>
              </a:rPr>
              <a:t>) =H(X) =H(Y); 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fr-FR" sz="2000" b="1" u="sng" dirty="0" smtClean="0">
                <a:solidFill>
                  <a:srgbClr val="00B050"/>
                </a:solidFill>
              </a:rPr>
              <a:t>Cas extrême: </a:t>
            </a:r>
            <a:r>
              <a:rPr lang="fr-FR" sz="2000" b="1" dirty="0" smtClean="0">
                <a:solidFill>
                  <a:srgbClr val="00B050"/>
                </a:solidFill>
              </a:rPr>
              <a:t>aucune transmission d'information où X et Y sont indépendants (on n'apprend rien sur le message) alors I(X;Y) =0 </a:t>
            </a:r>
          </a:p>
          <a:p>
            <a:pPr algn="just"/>
            <a:endParaRPr lang="fr-FR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fr-FR" sz="2000" b="1" u="sng" dirty="0" smtClean="0">
                <a:solidFill>
                  <a:srgbClr val="C00000"/>
                </a:solidFill>
              </a:rPr>
              <a:t>Car réel pratique : </a:t>
            </a:r>
            <a:r>
              <a:rPr lang="fr-FR" sz="2000" b="1" dirty="0">
                <a:solidFill>
                  <a:srgbClr val="C00000"/>
                </a:solidFill>
              </a:rPr>
              <a:t>0&lt;I(X;Y)&lt;min(H(X);H(Y))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78621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571612"/>
            <a:ext cx="4486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2" name="2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071802" y="2643182"/>
            <a:ext cx="2786082" cy="32861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4143372" y="4753286"/>
            <a:ext cx="428628" cy="2571768"/>
          </a:xfrm>
          <a:prstGeom prst="leftBrac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86116" y="6324921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H(X) = H(Y) = I(X;Y)</a:t>
            </a:r>
            <a:endParaRPr lang="fr-FR" sz="2400" b="1" dirty="0"/>
          </a:p>
        </p:txBody>
      </p:sp>
      <p:sp>
        <p:nvSpPr>
          <p:cNvPr id="11" name="Accolade fermante 10"/>
          <p:cNvSpPr/>
          <p:nvPr/>
        </p:nvSpPr>
        <p:spPr>
          <a:xfrm rot="16200000">
            <a:off x="4357686" y="928670"/>
            <a:ext cx="428628" cy="3143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714612" y="1752889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H(X,Y) = H(X) + H(Y) = 2 H(X)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14282" y="511047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H(X/Y) =0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29520" y="5324789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H(Y/X) = 0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70C0"/>
                </a:solidFill>
              </a:rPr>
              <a:t>Cas idéal : </a:t>
            </a:r>
            <a:r>
              <a:rPr lang="fr-FR" sz="2000" b="1" dirty="0" smtClean="0">
                <a:solidFill>
                  <a:srgbClr val="0070C0"/>
                </a:solidFill>
              </a:rPr>
              <a:t>bruits et perturbations nuls donc transmission parfaite alors I(X;Y) =H(X) =H(Y). Canal Certain.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7" name="3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51576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 Un canal discret est un système stochastique recevant en entrée des suites de symboles définies sur un alphabet X et délivrant en sortie des suites de symboles définies sur un alphabet Y.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285852" y="857232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CANAL DISCRET vs CANAL CONTINU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86644" y="1571612"/>
            <a:ext cx="1857356" cy="9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Présence de bruits et interférences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Certains bits changent</a:t>
            </a:r>
            <a:endParaRPr kumimoji="0" lang="fr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6543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071802" y="1714488"/>
            <a:ext cx="1500198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fr-CH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43240" y="3429000"/>
            <a:ext cx="1509722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fr-CH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fr-CH" sz="2000" b="1" baseline="-30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 rot="4576794">
            <a:off x="7367461" y="2422412"/>
            <a:ext cx="367736" cy="122299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2910" y="17737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EMETTEUR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34882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RECEPTEUR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2143116"/>
            <a:ext cx="5286412" cy="85725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14348" y="3857628"/>
            <a:ext cx="5286412" cy="857256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27788"/>
            <a:ext cx="2133600" cy="365125"/>
          </a:xfrm>
        </p:spPr>
        <p:txBody>
          <a:bodyPr/>
          <a:lstStyle/>
          <a:p>
            <a:fld id="{F39E19B8-B707-45A9-818F-56E77DE860C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357290" y="2610145"/>
            <a:ext cx="2786082" cy="328614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929190" y="2610145"/>
            <a:ext cx="2786082" cy="32861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29058" y="6110607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I(X;Y)=0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0" name="Accolade ouvrante 9"/>
          <p:cNvSpPr/>
          <p:nvPr/>
        </p:nvSpPr>
        <p:spPr>
          <a:xfrm rot="16200000">
            <a:off x="2500298" y="4824724"/>
            <a:ext cx="428628" cy="2571768"/>
          </a:xfrm>
          <a:prstGeom prst="leftBrac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215074" y="4824723"/>
            <a:ext cx="428628" cy="2571768"/>
          </a:xfrm>
          <a:prstGeom prst="leftBrac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285984" y="639635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H(X)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072198" y="639635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H(Y)</a:t>
            </a:r>
            <a:endParaRPr lang="fr-FR" sz="24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642910" y="4610409"/>
            <a:ext cx="714380" cy="2857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4282" y="511047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H(X/Y)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7715272" y="4753285"/>
            <a:ext cx="714380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786710" y="532478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H(Y/X)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0" name="Accolade fermante 19"/>
          <p:cNvSpPr/>
          <p:nvPr/>
        </p:nvSpPr>
        <p:spPr>
          <a:xfrm rot="16200000">
            <a:off x="4250529" y="-35743"/>
            <a:ext cx="428628" cy="50720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929058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H(X,Y)</a:t>
            </a:r>
            <a:endParaRPr lang="fr-FR" sz="2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7030A0"/>
                </a:solidFill>
              </a:rPr>
              <a:t>Cas extrême: </a:t>
            </a:r>
            <a:r>
              <a:rPr lang="fr-FR" sz="2000" b="1" dirty="0" smtClean="0">
                <a:solidFill>
                  <a:srgbClr val="7030A0"/>
                </a:solidFill>
              </a:rPr>
              <a:t>aucune transmission d'information où X et Y sont indépendants (on n'apprend rien sur le message) alors I(X;Y) =0 . Un canal complètement corrompu.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22" name="3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19910"/>
            <a:ext cx="6286544" cy="39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142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C00000"/>
                </a:solidFill>
              </a:rPr>
              <a:t>Car réel pratique : </a:t>
            </a:r>
            <a:r>
              <a:rPr lang="fr-FR" sz="2000" b="1" dirty="0" smtClean="0">
                <a:solidFill>
                  <a:srgbClr val="C00000"/>
                </a:solidFill>
              </a:rPr>
              <a:t>0&lt;I(X;Y)&lt;min(H(X);H(Y))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8" name="3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192880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MAIS</a:t>
            </a:r>
          </a:p>
          <a:p>
            <a:endParaRPr lang="fr-FR" sz="2400" b="1" dirty="0">
              <a:solidFill>
                <a:srgbClr val="00B050"/>
              </a:solidFill>
            </a:endParaRPr>
          </a:p>
          <a:p>
            <a:r>
              <a:rPr lang="fr-FR" sz="2400" b="1" dirty="0" smtClean="0">
                <a:solidFill>
                  <a:srgbClr val="00B050"/>
                </a:solidFill>
              </a:rPr>
              <a:t>L’information mutuelle I(X;Y) ne peut pas caractériser le canal de façon intrinsèque. Car elle dépend surtout des lois de probabilité de X et de Y (surtout de la loi X).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2071670" y="4214818"/>
          <a:ext cx="5053188" cy="928694"/>
        </p:xfrm>
        <a:graphic>
          <a:graphicData uri="http://schemas.openxmlformats.org/presentationml/2006/ole">
            <p:oleObj spid="_x0000_s56324" name="Équation" r:id="rId4" imgW="2349360" imgH="431640" progId="Equation.3">
              <p:embed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3143240" y="5429264"/>
          <a:ext cx="3164438" cy="783851"/>
        </p:xfrm>
        <a:graphic>
          <a:graphicData uri="http://schemas.openxmlformats.org/presentationml/2006/ole">
            <p:oleObj spid="_x0000_s56325" name="Équation" r:id="rId5" imgW="1384200" imgH="342720" progId="Equation.3">
              <p:embed/>
            </p:oleObj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214546" y="542926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Où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7" name="3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7144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C00000"/>
                </a:solidFill>
              </a:rPr>
              <a:t>Il est donc plus intéressant d’utiliser la Capacité  C comme caractérisation du canal.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</a:t>
            </a:r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588415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7030A0"/>
                </a:solidFill>
              </a:rPr>
              <a:t>C est le maximum d’information que peut apporter le canal de transmission .</a:t>
            </a:r>
            <a:endParaRPr lang="fr-FR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3074988" y="2786058"/>
          <a:ext cx="3444875" cy="1084263"/>
        </p:xfrm>
        <a:graphic>
          <a:graphicData uri="http://schemas.openxmlformats.org/presentationml/2006/ole">
            <p:oleObj spid="_x0000_s55299" name="Équation" r:id="rId4" imgW="1168200" imgH="368280" progId="Equation.3">
              <p:embed/>
            </p:oleObj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427163" y="4000504"/>
          <a:ext cx="6680200" cy="777875"/>
        </p:xfrm>
        <a:graphic>
          <a:graphicData uri="http://schemas.openxmlformats.org/presentationml/2006/ole">
            <p:oleObj spid="_x0000_s55300" name="Équation" r:id="rId5" imgW="2730240" imgH="31716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65125" y="5133975"/>
          <a:ext cx="7829550" cy="776288"/>
        </p:xfrm>
        <a:graphic>
          <a:graphicData uri="http://schemas.openxmlformats.org/presentationml/2006/ole">
            <p:oleObj spid="_x0000_s55301" name="Équation" r:id="rId6" imgW="3200400" imgH="317160" progId="Equation.3">
              <p:embed/>
            </p:oleObj>
          </a:graphicData>
        </a:graphic>
      </p:graphicFrame>
      <p:pic>
        <p:nvPicPr>
          <p:cNvPr id="12" name="3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8456"/>
            <a:ext cx="5062501" cy="663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BINAIRE SYMETRIQUE</a:t>
            </a:r>
          </a:p>
          <a:p>
            <a:pPr algn="ctr"/>
            <a:endParaRPr lang="fr-F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8000"/>
            <a:ext cx="4257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0" y="1740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Soit à calculer la capacité d’un canal binaire symétrique que nous avons déjà vu : 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143636" y="567209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Matrice de transition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10" name="Image 9" descr="http://www-public.tem-tsp.eu/~uro/cours-web/images/Image64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809889"/>
            <a:ext cx="3993356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29000"/>
            <a:ext cx="5486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BINAIRE SYMETRIQUE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8573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7030A0"/>
                </a:solidFill>
              </a:rPr>
              <a:t>La capacité du canal binaire symétrique, ou encore la quantité d’information transmise par ce canal est alors donnée par :</a:t>
            </a: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636"/>
            <a:ext cx="4324746" cy="4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571604" y="500063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Avec 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4348" y="578645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Alors  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71670" y="57864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C(p) = 1 - h(p)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7686" y="5657671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Où h(p) est l’entropie de Shannon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Elle représente </a:t>
            </a:r>
            <a:r>
              <a:rPr lang="fr-FR" sz="2400" dirty="0">
                <a:solidFill>
                  <a:srgbClr val="C00000"/>
                </a:solidFill>
              </a:rPr>
              <a:t>l’entropie d’une VA de </a:t>
            </a:r>
            <a:r>
              <a:rPr lang="fr-FR" sz="2400" dirty="0" smtClean="0">
                <a:solidFill>
                  <a:srgbClr val="C00000"/>
                </a:solidFill>
              </a:rPr>
              <a:t>Bernoulli </a:t>
            </a:r>
            <a:r>
              <a:rPr lang="fr-FR" sz="2400" dirty="0">
                <a:solidFill>
                  <a:srgbClr val="C00000"/>
                </a:solidFill>
              </a:rPr>
              <a:t>de paramètre p</a:t>
            </a:r>
            <a:r>
              <a:rPr lang="fr-FR" sz="2400" b="1" dirty="0" smtClean="0">
                <a:solidFill>
                  <a:srgbClr val="C00000"/>
                </a:solidFill>
              </a:rPr>
              <a:t> 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02390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BINAIRE SYMETRIQUE</a:t>
            </a:r>
          </a:p>
          <a:p>
            <a:pPr algn="ctr"/>
            <a:endParaRPr lang="fr-FR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5268" y="1400198"/>
            <a:ext cx="5124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429520" y="507207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-h(p)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58082" y="364331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h(p)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285860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La capacité d’un canal binaire symétrique a pour allure :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571744"/>
            <a:ext cx="38576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100" b="1" dirty="0" smtClean="0">
                <a:solidFill>
                  <a:srgbClr val="0070C0"/>
                </a:solidFill>
              </a:rPr>
              <a:t>- Pour </a:t>
            </a:r>
            <a:r>
              <a:rPr lang="fr-FR" sz="2100" b="1" dirty="0">
                <a:solidFill>
                  <a:srgbClr val="0070C0"/>
                </a:solidFill>
              </a:rPr>
              <a:t>p=1/2, cette entropie est maximum et vaut 1</a:t>
            </a:r>
            <a:r>
              <a:rPr lang="fr-FR" sz="2100" b="1" dirty="0" smtClean="0">
                <a:solidFill>
                  <a:srgbClr val="0070C0"/>
                </a:solidFill>
              </a:rPr>
              <a:t>. La </a:t>
            </a:r>
            <a:r>
              <a:rPr lang="fr-FR" sz="2100" b="1" dirty="0">
                <a:solidFill>
                  <a:srgbClr val="0070C0"/>
                </a:solidFill>
              </a:rPr>
              <a:t>capacité est donc nulle. C’est le cas le plus défavorable car Y n’apporte aucune information sur X</a:t>
            </a:r>
            <a:r>
              <a:rPr lang="fr-FR" sz="21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fr-FR" sz="1000" b="1" dirty="0" smtClean="0">
              <a:solidFill>
                <a:srgbClr val="0070C0"/>
              </a:solidFill>
            </a:endParaRPr>
          </a:p>
          <a:p>
            <a:pPr algn="just"/>
            <a:r>
              <a:rPr lang="fr-FR" sz="2100" b="1" dirty="0" smtClean="0">
                <a:solidFill>
                  <a:schemeClr val="accent3">
                    <a:lumMod val="75000"/>
                  </a:schemeClr>
                </a:solidFill>
              </a:rPr>
              <a:t>- Pour </a:t>
            </a:r>
            <a:r>
              <a:rPr lang="fr-FR" sz="2100" b="1" dirty="0">
                <a:solidFill>
                  <a:schemeClr val="accent3">
                    <a:lumMod val="75000"/>
                  </a:schemeClr>
                </a:solidFill>
              </a:rPr>
              <a:t>p=0, il n’y a jamais d’erreur de transmission, la capacité est maximum</a:t>
            </a:r>
            <a:r>
              <a:rPr lang="fr-FR" sz="21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100" b="1" dirty="0" smtClean="0">
                <a:solidFill>
                  <a:srgbClr val="7030A0"/>
                </a:solidFill>
              </a:rPr>
              <a:t>- Pour </a:t>
            </a:r>
            <a:r>
              <a:rPr lang="fr-FR" sz="2100" b="1" dirty="0">
                <a:solidFill>
                  <a:srgbClr val="7030A0"/>
                </a:solidFill>
              </a:rPr>
              <a:t>p=1, il y a erreur systématique. La connaissance permet donc de déterminer X. La capacité est maximum</a:t>
            </a:r>
            <a:r>
              <a:rPr lang="fr-FR" sz="2100" dirty="0"/>
              <a:t>.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576273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D’UN CANAL BINAIRE SYMETRIQUE</a:t>
            </a:r>
          </a:p>
          <a:p>
            <a:pPr algn="ctr"/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785786" y="1466291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85786" y="2536273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57224" y="2857496"/>
            <a:ext cx="15001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57224" y="3927478"/>
            <a:ext cx="15001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857224" y="2857496"/>
            <a:ext cx="1500198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857224" y="2857496"/>
            <a:ext cx="1500198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938186" y="4214818"/>
            <a:ext cx="150019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938186" y="5284800"/>
            <a:ext cx="150019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938186" y="4214818"/>
            <a:ext cx="150019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938186" y="4214818"/>
            <a:ext cx="1500198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928662" y="5500702"/>
            <a:ext cx="1500198" cy="107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928662" y="5500702"/>
            <a:ext cx="1500198" cy="107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1357298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X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4282" y="2779280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X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4282" y="4136602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X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14282" y="5429264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X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85984" y="1388075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Y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285984" y="2707842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Y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357422" y="4136602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Y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357422" y="5357826"/>
            <a:ext cx="500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 0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Y</a:t>
            </a:r>
          </a:p>
          <a:p>
            <a:endParaRPr lang="fr-FR" sz="1400" b="1" dirty="0" smtClean="0"/>
          </a:p>
          <a:p>
            <a:r>
              <a:rPr lang="fr-FR" sz="1600" b="1" dirty="0" smtClean="0"/>
              <a:t>   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4414" y="11308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1-p=1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214414" y="22145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1214414" y="27739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1-p=0.7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214414" y="36054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1-p=0.7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1214414" y="391692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1-p=0.3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1214414" y="49884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1-p=0.3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214414" y="53456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1285852" y="64172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1-p=0</a:t>
            </a:r>
            <a:endParaRPr lang="fr-FR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/>
        </p:nvGraphicFramePr>
        <p:xfrm>
          <a:off x="3000364" y="1643050"/>
          <a:ext cx="1436698" cy="891742"/>
        </p:xfrm>
        <a:graphic>
          <a:graphicData uri="http://schemas.openxmlformats.org/presentationml/2006/ole">
            <p:oleObj spid="_x0000_s101378" name="Équation" r:id="rId3" imgW="736560" imgH="457200" progId="Equation.3">
              <p:embed/>
            </p:oleObj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2765425" y="2965450"/>
          <a:ext cx="1908175" cy="892175"/>
        </p:xfrm>
        <a:graphic>
          <a:graphicData uri="http://schemas.openxmlformats.org/presentationml/2006/ole">
            <p:oleObj spid="_x0000_s101379" name="Équation" r:id="rId4" imgW="977760" imgH="457200" progId="Equation.3">
              <p:embed/>
            </p:oleObj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2765425" y="4251325"/>
          <a:ext cx="1908175" cy="892175"/>
        </p:xfrm>
        <a:graphic>
          <a:graphicData uri="http://schemas.openxmlformats.org/presentationml/2006/ole">
            <p:oleObj spid="_x0000_s101380" name="Équation" r:id="rId5" imgW="977760" imgH="457200" progId="Equation.3">
              <p:embed/>
            </p:oleObj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3000364" y="5537221"/>
          <a:ext cx="1436688" cy="892175"/>
        </p:xfrm>
        <a:graphic>
          <a:graphicData uri="http://schemas.openxmlformats.org/presentationml/2006/ole">
            <p:oleObj spid="_x0000_s101381" name="Équation" r:id="rId6" imgW="736560" imgH="457200" progId="Equation.3">
              <p:embed/>
            </p:oleObj>
          </a:graphicData>
        </a:graphic>
      </p:graphicFrame>
      <p:sp>
        <p:nvSpPr>
          <p:cNvPr id="66" name="Ellipse 65"/>
          <p:cNvSpPr/>
          <p:nvPr/>
        </p:nvSpPr>
        <p:spPr>
          <a:xfrm>
            <a:off x="4929190" y="5572140"/>
            <a:ext cx="642942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5715008" y="5572140"/>
            <a:ext cx="642942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5072066" y="4286256"/>
            <a:ext cx="642942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5572132" y="4286256"/>
            <a:ext cx="642942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5143504" y="2928934"/>
            <a:ext cx="642942" cy="857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5357818" y="2928934"/>
            <a:ext cx="642942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5286380" y="1571612"/>
            <a:ext cx="642942" cy="857256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357818" y="2928934"/>
            <a:ext cx="428628" cy="85725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5572132" y="4429132"/>
            <a:ext cx="142876" cy="57150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4429124" y="639633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H(X/Y)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143636" y="635795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H(Y/X)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500562" y="511045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H(X/Y)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215074" y="507207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H(Y/X)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4643438" y="375312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H(X/Y)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000760" y="371475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H(Y/X)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286380" y="385762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I(X;Y)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214942" y="242886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I(X;Y)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286380" y="517203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I(X;Y)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286644" y="157161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C= 1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358082" y="570174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C= 1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286644" y="442913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C= 0.12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286644" y="292893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C= 0.12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890" y="1214422"/>
            <a:ext cx="3287110" cy="48457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395699"/>
            <a:ext cx="89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hlinkClick r:id="rId3"/>
              </a:rPr>
              <a:t>Binary</a:t>
            </a:r>
            <a:r>
              <a:rPr lang="fr-FR" sz="2400" b="1" dirty="0" smtClean="0">
                <a:hlinkClick r:id="rId3"/>
              </a:rPr>
              <a:t> </a:t>
            </a:r>
            <a:r>
              <a:rPr lang="fr-FR" sz="2400" b="1" dirty="0" err="1">
                <a:hlinkClick r:id="rId3"/>
              </a:rPr>
              <a:t>erasure</a:t>
            </a:r>
            <a:r>
              <a:rPr lang="fr-FR" sz="2400" b="1" dirty="0">
                <a:hlinkClick r:id="rId3"/>
              </a:rPr>
              <a:t> </a:t>
            </a:r>
            <a:r>
              <a:rPr lang="fr-FR" sz="2400" b="1" dirty="0" err="1" smtClean="0">
                <a:hlinkClick r:id="rId3"/>
              </a:rPr>
              <a:t>channel</a:t>
            </a:r>
            <a:r>
              <a:rPr lang="fr-FR" sz="2400" b="1" dirty="0" smtClean="0"/>
              <a:t> ou BEC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A EFFACEMENT</a:t>
            </a:r>
          </a:p>
          <a:p>
            <a:pPr algn="ctr"/>
            <a:endParaRPr lang="fr-F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52864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0250"/>
            <a:ext cx="764383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161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A EFFACEMENT</a:t>
            </a:r>
          </a:p>
          <a:p>
            <a:pPr algn="ctr"/>
            <a:endParaRPr lang="fr-F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753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6638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715000"/>
            <a:ext cx="607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161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285852" y="857232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CANAL DISCRET vs CANAL CONTINU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530050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</a:rPr>
              <a:t> Par contre un canal continu est plutôt le support physique réel  (conducteur électrique, fibre optique, voie Hertzienne ….</a:t>
            </a:r>
            <a:r>
              <a:rPr lang="fr-FR" sz="2400" b="1" dirty="0" err="1" smtClean="0">
                <a:solidFill>
                  <a:srgbClr val="7030A0"/>
                </a:solidFill>
              </a:rPr>
              <a:t>etc</a:t>
            </a:r>
            <a:r>
              <a:rPr lang="fr-FR" sz="2400" b="1" dirty="0" smtClean="0">
                <a:solidFill>
                  <a:srgbClr val="7030A0"/>
                </a:solidFill>
              </a:rPr>
              <a:t>) où va se propager le signal entre l’émetteur (dans un sens large) et le récepteur.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86644" y="1571612"/>
            <a:ext cx="1857356" cy="9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Présence de bruits </a:t>
            </a:r>
            <a:r>
              <a:rPr lang="fr-CH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et interférences</a:t>
            </a:r>
            <a:endParaRPr lang="fr-CH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Certains bits changent</a:t>
            </a:r>
            <a:endParaRPr kumimoji="0" lang="fr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6543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071802" y="1714488"/>
            <a:ext cx="1500198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fr-CH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43240" y="3429000"/>
            <a:ext cx="1509722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fr-CH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fr-CH" sz="2000" b="1" baseline="-30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 rot="4576794">
            <a:off x="7367461" y="2422412"/>
            <a:ext cx="367736" cy="122299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2910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EMETTEUR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RECEPTEUR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2155258"/>
            <a:ext cx="5286412" cy="85725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14348" y="3869770"/>
            <a:ext cx="5286412" cy="857256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89450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CAPACITE DU CANAL A EFFACEMENT vs CAPACITE DU CANAL BINAIRE SYMETRIQUE 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0002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Capacité </a:t>
            </a:r>
            <a:r>
              <a:rPr lang="fr-FR" sz="2400" dirty="0"/>
              <a:t>du canal binaire </a:t>
            </a:r>
            <a:r>
              <a:rPr lang="fr-FR" sz="2400" dirty="0" smtClean="0"/>
              <a:t>symétrique : </a:t>
            </a:r>
            <a:r>
              <a:rPr lang="fr-FR" sz="2400" b="1" dirty="0" smtClean="0">
                <a:solidFill>
                  <a:srgbClr val="C00000"/>
                </a:solidFill>
              </a:rPr>
              <a:t>C = </a:t>
            </a:r>
            <a:r>
              <a:rPr lang="fr-FR" sz="2400" b="1" dirty="0">
                <a:solidFill>
                  <a:srgbClr val="C00000"/>
                </a:solidFill>
              </a:rPr>
              <a:t>1−h(p</a:t>
            </a:r>
            <a:r>
              <a:rPr lang="fr-FR" sz="2400" b="1" dirty="0" smtClean="0">
                <a:solidFill>
                  <a:srgbClr val="C00000"/>
                </a:solidFill>
              </a:rPr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Capacité </a:t>
            </a:r>
            <a:r>
              <a:rPr lang="fr-FR" sz="2400" dirty="0"/>
              <a:t>du canal binaire </a:t>
            </a:r>
            <a:r>
              <a:rPr lang="fr-FR" sz="2400" dirty="0" smtClean="0"/>
              <a:t>à effacement :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dirty="0">
                <a:solidFill>
                  <a:srgbClr val="7030A0"/>
                </a:solidFill>
              </a:rPr>
              <a:t>= 1−p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8765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2971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>
            <a:off x="5000628" y="3714752"/>
            <a:ext cx="2571768" cy="24288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0034" y="328612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0628" y="335756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928926" y="564357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572396" y="564357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1438" y="6215082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Capacité d’un canal binaire symétrique </a:t>
            </a:r>
          </a:p>
          <a:p>
            <a:r>
              <a:rPr lang="fr-FR" sz="2000" b="1" dirty="0" smtClean="0">
                <a:solidFill>
                  <a:srgbClr val="002060"/>
                </a:solidFill>
              </a:rPr>
              <a:t>en fonction de p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86314" y="6150114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Capacité d’un canal à effacement</a:t>
            </a:r>
          </a:p>
          <a:p>
            <a:r>
              <a:rPr lang="fr-FR" sz="2000" b="1" dirty="0" smtClean="0">
                <a:solidFill>
                  <a:srgbClr val="002060"/>
                </a:solidFill>
              </a:rPr>
              <a:t>en fonction de p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161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CAPACITE DU CANAL EN Z</a:t>
            </a:r>
          </a:p>
          <a:p>
            <a:pPr algn="ctr"/>
            <a:endParaRPr lang="fr-F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33575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742955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857365"/>
            <a:ext cx="2857488" cy="294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4900" y="1785926"/>
            <a:ext cx="29515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161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5264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Calculer la capacité du canal discret de la figure c</a:t>
            </a:r>
            <a:r>
              <a:rPr lang="fr-FR" sz="2400" dirty="0" smtClean="0"/>
              <a:t>i-dessous. </a:t>
            </a:r>
            <a:r>
              <a:rPr lang="fr-FR" sz="2400" dirty="0"/>
              <a:t>On </a:t>
            </a:r>
            <a:r>
              <a:rPr lang="fr-FR" sz="2400" dirty="0" smtClean="0"/>
              <a:t>prendra 1symbole/seconde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07" y="2142695"/>
            <a:ext cx="6032193" cy="47153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05519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6" y="1741499"/>
            <a:ext cx="8897585" cy="46341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23724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79" y="993229"/>
            <a:ext cx="8135006" cy="58025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07647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2" y="1010249"/>
            <a:ext cx="8229600" cy="56269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59067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" y="2317532"/>
            <a:ext cx="9033639" cy="21914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89248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Soit le canal DMC suivant, trouvez sa matrice de transition et sa capacité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76" y="1857364"/>
            <a:ext cx="680350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9"/>
          <p:cNvCxnSpPr/>
          <p:nvPr/>
        </p:nvCxnSpPr>
        <p:spPr>
          <a:xfrm>
            <a:off x="5000628" y="2214554"/>
            <a:ext cx="7143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00628" y="2498718"/>
            <a:ext cx="7143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214810" y="2784470"/>
            <a:ext cx="7143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0450" y="3000372"/>
            <a:ext cx="38884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CAPACITE D’UN CANAL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723803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fr-FR" sz="2400" dirty="0" smtClean="0"/>
              <a:t>Shannon a démontré que si la </a:t>
            </a:r>
            <a:r>
              <a:rPr lang="fr-FR" sz="2400" b="1" dirty="0" smtClean="0"/>
              <a:t>quantité d’information</a:t>
            </a:r>
            <a:r>
              <a:rPr lang="fr-FR" sz="2400" dirty="0" smtClean="0"/>
              <a:t> reste inférieure à la </a:t>
            </a:r>
            <a:r>
              <a:rPr lang="fr-FR" sz="2400" b="1" dirty="0" smtClean="0"/>
              <a:t>capacité du canal</a:t>
            </a:r>
            <a:r>
              <a:rPr lang="fr-FR" sz="2400" dirty="0" smtClean="0"/>
              <a:t>, alors les pertes tendent vers zéro en l’absence de bruit (car on peut alors </a:t>
            </a:r>
            <a:r>
              <a:rPr lang="fr-FR" sz="2400" u="sng" dirty="0" smtClean="0"/>
              <a:t>trouver un code</a:t>
            </a:r>
            <a:r>
              <a:rPr lang="fr-FR" sz="2400" dirty="0" smtClean="0"/>
              <a:t> tel que la probabilité d’erreur lors de la transmission soit aussi faible que l’on veut). </a:t>
            </a:r>
          </a:p>
          <a:p>
            <a:pPr algn="just" fontAlgn="base"/>
            <a:endParaRPr lang="fr-FR" sz="2400" dirty="0" smtClean="0"/>
          </a:p>
          <a:p>
            <a:pPr algn="just" fontAlgn="base"/>
            <a:r>
              <a:rPr lang="fr-FR" sz="2400" dirty="0" smtClean="0"/>
              <a:t>Pour le codage d’un alphabet par exemple, la stratégie intuitive de base consiste à attribuer des codes courts aux lettres fréquentes, et des codes longs aux lettres moins fréquentes : dès 1830, dans le codage du Morse pour la télégraphie, le E était un “point”, le T était un « trait”, mais le Y était “trait-point-trait-trait”.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La capacité limitée des canaux</a:t>
            </a:r>
          </a:p>
          <a:p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655755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</a:rPr>
              <a:t>Mais l’intérêt de cette caractéristique nous vient </a:t>
            </a:r>
            <a:r>
              <a:rPr lang="fr-FR" sz="2400" dirty="0">
                <a:solidFill>
                  <a:srgbClr val="C00000"/>
                </a:solidFill>
              </a:rPr>
              <a:t>essentiellement du théorème sur le codage des canaux bruités : </a:t>
            </a:r>
            <a:endParaRPr lang="fr-FR" sz="2400" dirty="0" smtClean="0">
              <a:solidFill>
                <a:srgbClr val="C00000"/>
              </a:solidFill>
            </a:endParaRPr>
          </a:p>
          <a:p>
            <a:pPr algn="just"/>
            <a:endParaRPr lang="fr-FR" sz="2400" dirty="0" smtClean="0">
              <a:solidFill>
                <a:srgbClr val="C00000"/>
              </a:solidFill>
            </a:endParaRPr>
          </a:p>
          <a:p>
            <a:pPr algn="just"/>
            <a:r>
              <a:rPr lang="fr-FR" sz="2400" b="1" u="sng" dirty="0" smtClean="0">
                <a:solidFill>
                  <a:srgbClr val="C00000"/>
                </a:solidFill>
              </a:rPr>
              <a:t>Théorème: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solidFill>
                  <a:srgbClr val="7030A0"/>
                </a:solidFill>
              </a:rPr>
              <a:t>Soient </a:t>
            </a:r>
          </a:p>
          <a:p>
            <a:pPr algn="just"/>
            <a:endParaRPr lang="fr-FR" sz="2400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i="1" dirty="0" smtClean="0">
                <a:solidFill>
                  <a:srgbClr val="7030A0"/>
                </a:solidFill>
              </a:rPr>
              <a:t>C(p) la capacité d’un canal de transmission,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i="1" dirty="0" smtClean="0">
                <a:solidFill>
                  <a:srgbClr val="7030A0"/>
                </a:solidFill>
              </a:rPr>
              <a:t> deux valeurs arbitraires δ &gt; 0 et R &lt; C(p) ,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i="1" dirty="0" smtClean="0">
                <a:solidFill>
                  <a:srgbClr val="7030A0"/>
                </a:solidFill>
              </a:rPr>
              <a:t> k le nombre de symboles du message à transmettre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i="1" dirty="0" smtClean="0">
                <a:solidFill>
                  <a:srgbClr val="7030A0"/>
                </a:solidFill>
              </a:rPr>
              <a:t> P la probabilité de décoder incorrectement un mot reçu </a:t>
            </a:r>
          </a:p>
          <a:p>
            <a:pPr algn="just"/>
            <a:endParaRPr lang="fr-FR" sz="2400" dirty="0" smtClean="0">
              <a:solidFill>
                <a:srgbClr val="7030A0"/>
              </a:solidFill>
            </a:endParaRPr>
          </a:p>
          <a:p>
            <a:pPr algn="just"/>
            <a:r>
              <a:rPr lang="fr-FR" sz="2400" dirty="0" smtClean="0">
                <a:solidFill>
                  <a:srgbClr val="7030A0"/>
                </a:solidFill>
              </a:rPr>
              <a:t>Il existe un code de longueur n suffisamment grande tel que 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Théorème de Shannon</a:t>
            </a:r>
          </a:p>
          <a:p>
            <a:endParaRPr lang="fr-FR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857500" y="5715023"/>
          <a:ext cx="785813" cy="1071563"/>
        </p:xfrm>
        <a:graphic>
          <a:graphicData uri="http://schemas.openxmlformats.org/presentationml/2006/ole">
            <p:oleObj spid="_x0000_s376834" name="Équation" r:id="rId3" imgW="406080" imgH="393480" progId="Equation.3">
              <p:embed/>
            </p:oleObj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5102225" y="5965848"/>
          <a:ext cx="1184275" cy="534988"/>
        </p:xfrm>
        <a:graphic>
          <a:graphicData uri="http://schemas.openxmlformats.org/presentationml/2006/ole">
            <p:oleObj spid="_x0000_s376835" name="Équation" r:id="rId4" imgW="393480" imgH="17748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143372" y="597761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et</a:t>
            </a:r>
            <a:endParaRPr lang="fr-FR" sz="28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285852" y="857232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CANAL DISCRET vs CANAL CONTINU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530050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 Autrement dit, le canal discret comprend entre autres : le canal continu, les opérations de modulations numériques au niveau de l’émetteur et les opérations de démodulations au niveau du récepteur.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86644" y="1571612"/>
            <a:ext cx="1857356" cy="9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Présence de bruits </a:t>
            </a:r>
            <a:r>
              <a:rPr lang="fr-CH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et interférences</a:t>
            </a:r>
            <a:endParaRPr lang="fr-CH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Certains bits changent</a:t>
            </a:r>
            <a:endParaRPr kumimoji="0" lang="fr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6543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071802" y="1714488"/>
            <a:ext cx="1500198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fr-CH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43240" y="3429000"/>
            <a:ext cx="1509722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CH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fr-CH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fr-CH" sz="2000" b="1" baseline="-30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 rot="4576794">
            <a:off x="7367461" y="2422412"/>
            <a:ext cx="367736" cy="122299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2910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EMETTEUR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RECEPTEUR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2155258"/>
            <a:ext cx="5286412" cy="85725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14348" y="3869770"/>
            <a:ext cx="5286412" cy="857256"/>
          </a:xfrm>
          <a:prstGeom prst="rect">
            <a:avLst/>
          </a:prstGeom>
          <a:noFill/>
          <a:ln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65575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</a:rPr>
              <a:t>D’une manière simplifié, </a:t>
            </a:r>
            <a:r>
              <a:rPr lang="fr-FR" sz="2400" b="1" dirty="0">
                <a:solidFill>
                  <a:srgbClr val="002060"/>
                </a:solidFill>
              </a:rPr>
              <a:t>ce </a:t>
            </a:r>
            <a:r>
              <a:rPr lang="fr-FR" sz="2400" b="1" dirty="0" smtClean="0">
                <a:solidFill>
                  <a:srgbClr val="002060"/>
                </a:solidFill>
              </a:rPr>
              <a:t>théorème dit </a:t>
            </a:r>
            <a:r>
              <a:rPr lang="fr-FR" sz="2400" b="1" dirty="0">
                <a:solidFill>
                  <a:srgbClr val="002060"/>
                </a:solidFill>
              </a:rPr>
              <a:t>que dans un canal de </a:t>
            </a:r>
            <a:r>
              <a:rPr lang="fr-FR" sz="2400" b="1" dirty="0" smtClean="0">
                <a:solidFill>
                  <a:srgbClr val="002060"/>
                </a:solidFill>
              </a:rPr>
              <a:t>capacité C bits/s</a:t>
            </a:r>
            <a:r>
              <a:rPr lang="fr-FR" sz="2400" b="1" dirty="0">
                <a:solidFill>
                  <a:srgbClr val="002060"/>
                </a:solidFill>
              </a:rPr>
              <a:t>, si l'on veut faire transiter une quantité d'information </a:t>
            </a:r>
            <a:r>
              <a:rPr lang="fr-FR" sz="2400" b="1" dirty="0" smtClean="0">
                <a:solidFill>
                  <a:srgbClr val="002060"/>
                </a:solidFill>
              </a:rPr>
              <a:t>à un taux utile de R bits/s</a:t>
            </a:r>
            <a:r>
              <a:rPr lang="fr-FR" sz="2400" b="1" dirty="0">
                <a:solidFill>
                  <a:srgbClr val="002060"/>
                </a:solidFill>
              </a:rPr>
              <a:t>, tel </a:t>
            </a:r>
            <a:r>
              <a:rPr lang="fr-FR" sz="2400" b="1" dirty="0" smtClean="0">
                <a:solidFill>
                  <a:srgbClr val="002060"/>
                </a:solidFill>
              </a:rPr>
              <a:t>que R </a:t>
            </a:r>
            <a:r>
              <a:rPr lang="fr-FR" sz="2400" b="1" dirty="0">
                <a:solidFill>
                  <a:srgbClr val="002060"/>
                </a:solidFill>
              </a:rPr>
              <a:t>&lt; C, alors il existe une procédure de codage et une </a:t>
            </a:r>
            <a:r>
              <a:rPr lang="fr-FR" sz="2400" b="1" dirty="0" smtClean="0">
                <a:solidFill>
                  <a:srgbClr val="002060"/>
                </a:solidFill>
              </a:rPr>
              <a:t>procédure de </a:t>
            </a:r>
            <a:r>
              <a:rPr lang="fr-FR" sz="2400" b="1" dirty="0">
                <a:solidFill>
                  <a:srgbClr val="002060"/>
                </a:solidFill>
              </a:rPr>
              <a:t>décodage telles que </a:t>
            </a:r>
            <a:r>
              <a:rPr lang="fr-FR" sz="2400" b="1" dirty="0" smtClean="0">
                <a:solidFill>
                  <a:srgbClr val="002060"/>
                </a:solidFill>
              </a:rPr>
              <a:t>le taux </a:t>
            </a:r>
            <a:r>
              <a:rPr lang="fr-FR" sz="2400" b="1" dirty="0">
                <a:solidFill>
                  <a:srgbClr val="002060"/>
                </a:solidFill>
              </a:rPr>
              <a:t>d'erreur </a:t>
            </a:r>
            <a:r>
              <a:rPr lang="fr-FR" sz="2400" b="1" dirty="0" smtClean="0">
                <a:solidFill>
                  <a:srgbClr val="002060"/>
                </a:solidFill>
              </a:rPr>
              <a:t>résiduels soit </a:t>
            </a:r>
            <a:r>
              <a:rPr lang="fr-FR" sz="2400" b="1" dirty="0">
                <a:solidFill>
                  <a:srgbClr val="002060"/>
                </a:solidFill>
              </a:rPr>
              <a:t>arbitrairement faible</a:t>
            </a:r>
            <a:r>
              <a:rPr lang="fr-FR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fr-FR" sz="2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Théorème de Shannon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1332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/>
          </a:p>
          <a:p>
            <a:pPr algn="just"/>
            <a:r>
              <a:rPr lang="fr-FR" sz="2400" b="1" dirty="0" smtClean="0">
                <a:solidFill>
                  <a:srgbClr val="C00000"/>
                </a:solidFill>
              </a:rPr>
              <a:t>La </a:t>
            </a:r>
            <a:r>
              <a:rPr lang="fr-FR" sz="2400" b="1" dirty="0">
                <a:solidFill>
                  <a:srgbClr val="C00000"/>
                </a:solidFill>
              </a:rPr>
              <a:t>réciproque de ce théorème nous dit par contre que </a:t>
            </a:r>
            <a:r>
              <a:rPr lang="fr-FR" sz="2400" b="1" dirty="0" smtClean="0">
                <a:solidFill>
                  <a:srgbClr val="C00000"/>
                </a:solidFill>
              </a:rPr>
              <a:t>si R </a:t>
            </a:r>
            <a:r>
              <a:rPr lang="fr-FR" sz="2400" b="1" dirty="0">
                <a:solidFill>
                  <a:srgbClr val="C00000"/>
                </a:solidFill>
              </a:rPr>
              <a:t>&gt; </a:t>
            </a:r>
            <a:r>
              <a:rPr lang="fr-FR" sz="2400" b="1" dirty="0" smtClean="0">
                <a:solidFill>
                  <a:srgbClr val="C00000"/>
                </a:solidFill>
              </a:rPr>
              <a:t>C alors </a:t>
            </a:r>
            <a:r>
              <a:rPr lang="fr-FR" sz="2400" b="1" dirty="0">
                <a:solidFill>
                  <a:srgbClr val="C00000"/>
                </a:solidFill>
              </a:rPr>
              <a:t>pour toute procédure </a:t>
            </a:r>
            <a:r>
              <a:rPr lang="fr-FR" sz="2400" b="1" dirty="0" smtClean="0">
                <a:solidFill>
                  <a:srgbClr val="C00000"/>
                </a:solidFill>
              </a:rPr>
              <a:t>de codage </a:t>
            </a:r>
            <a:r>
              <a:rPr lang="fr-FR" sz="2400" b="1" dirty="0">
                <a:solidFill>
                  <a:srgbClr val="C00000"/>
                </a:solidFill>
              </a:rPr>
              <a:t>et de décodage, le taux d'erreur résiduel est supérieur à une constante strictement </a:t>
            </a:r>
            <a:r>
              <a:rPr lang="fr-FR" sz="2400" b="1" dirty="0" smtClean="0">
                <a:solidFill>
                  <a:srgbClr val="C00000"/>
                </a:solidFill>
              </a:rPr>
              <a:t>positive qui </a:t>
            </a:r>
            <a:r>
              <a:rPr lang="fr-FR" sz="2400" b="1" dirty="0">
                <a:solidFill>
                  <a:srgbClr val="C00000"/>
                </a:solidFill>
              </a:rPr>
              <a:t>dépend </a:t>
            </a:r>
            <a:r>
              <a:rPr lang="fr-FR" sz="2400" b="1" dirty="0" smtClean="0">
                <a:solidFill>
                  <a:srgbClr val="C00000"/>
                </a:solidFill>
              </a:rPr>
              <a:t>de R et C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3722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Claude Shannon en 1948,. établit la limite théorique de performance pour les systèmes de télécommunication. Il démontre qu'on peut atteindre cette limite "mythique" utilisant des codes correcteurs d'erreur performants. Il a fallu des dizaines d'années pour approcher  ces limites fixées il y a presque un demi-siècle. Ce n'est qu'en 1993 que nous avons pu nous approcher de cette limite grâce à l'invention de turbo code. 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Théorème de Shannon</a:t>
            </a:r>
          </a:p>
          <a:p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Qu’est ce qu’un Code?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6430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Un code de longueur n est un sous-ensemble de A</a:t>
            </a:r>
            <a:r>
              <a:rPr lang="fr-FR" sz="2200" baseline="30000" dirty="0" smtClean="0"/>
              <a:t>n</a:t>
            </a:r>
            <a:r>
              <a:rPr lang="fr-FR" sz="2200" dirty="0" smtClean="0"/>
              <a:t> où A est l’alphabet des symboles. C’est donc une collection de mots à n composantes dans A . </a:t>
            </a:r>
          </a:p>
          <a:p>
            <a:pPr marL="457200" indent="-457200"/>
            <a:endParaRPr lang="fr-FR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Le codeur étiquette les mots de code avec les données.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3357554" y="3286124"/>
            <a:ext cx="2071702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endCxn id="9" idx="1"/>
          </p:cNvCxnSpPr>
          <p:nvPr/>
        </p:nvCxnSpPr>
        <p:spPr>
          <a:xfrm>
            <a:off x="1714480" y="3857628"/>
            <a:ext cx="164307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429256" y="3856040"/>
            <a:ext cx="164307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357554" y="36311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CODEUR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596" y="342900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K Bits d’information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86380" y="342900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Mot du Code C : n bits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X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57488" y="450057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Principe du Codeur</a:t>
            </a:r>
            <a:endParaRPr lang="fr-F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357422" y="5286388"/>
          <a:ext cx="41434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Données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Mots de Code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14348" y="51435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3">
                    <a:lumMod val="50000"/>
                  </a:schemeClr>
                </a:solidFill>
              </a:rPr>
              <a:t>Exemple</a:t>
            </a:r>
            <a:endParaRPr lang="fr-FR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00232" y="645791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Code de répétition de longueur 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58082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(3,1)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5918" y="925281"/>
            <a:ext cx="571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Qu’est ce qu’un Code?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6430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>
                <a:solidFill>
                  <a:srgbClr val="C00000"/>
                </a:solidFill>
              </a:rPr>
              <a:t>Le codage est effectué au niveau de l’émetteur. Au niveau du récepteur, l’opération inverse doit être réalisée, c’est le décodage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662" y="3456194"/>
            <a:ext cx="1214446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143108" y="392747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00034" y="365836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CODEUR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71470" y="328612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Bits </a:t>
            </a:r>
          </a:p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information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71604" y="351907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7030A0"/>
                </a:solidFill>
              </a:rPr>
              <a:t>Mot du Code C</a:t>
            </a:r>
            <a:r>
              <a:rPr lang="fr-FR" sz="1600" b="1" baseline="-25000" dirty="0" smtClean="0">
                <a:solidFill>
                  <a:srgbClr val="7030A0"/>
                </a:solidFill>
              </a:rPr>
              <a:t>D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32" y="450057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Principe du Codeur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42844" y="5286388"/>
          <a:ext cx="34290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</a:tblGrid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Données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Mots de Code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-428660" y="645791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Code de répétition de longueur 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071670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34D80"/>
                </a:solidFill>
              </a:rPr>
              <a:t>Alphabet X</a:t>
            </a:r>
            <a:endParaRPr lang="fr-FR" b="1" dirty="0">
              <a:solidFill>
                <a:srgbClr val="834D8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9454" y="3286124"/>
            <a:ext cx="1143008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>
            <a:endCxn id="27" idx="1"/>
          </p:cNvCxnSpPr>
          <p:nvPr/>
        </p:nvCxnSpPr>
        <p:spPr>
          <a:xfrm>
            <a:off x="6000760" y="3786190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8072462" y="3856040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456582" y="3631172"/>
            <a:ext cx="20717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rgbClr val="FF0000"/>
                </a:solidFill>
              </a:rPr>
              <a:t>DECODEUR</a:t>
            </a:r>
            <a:endParaRPr lang="fr-FR" sz="17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000760" y="442913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Principe du Décodeur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1500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Alphabet Y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43930" y="3260328"/>
            <a:ext cx="25003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0B050"/>
                </a:solidFill>
              </a:rPr>
              <a:t>Mot du Code </a:t>
            </a:r>
            <a:r>
              <a:rPr lang="fr-FR" sz="1400" b="1" dirty="0" smtClean="0">
                <a:solidFill>
                  <a:srgbClr val="00B050"/>
                </a:solidFill>
              </a:rPr>
              <a:t>C</a:t>
            </a:r>
            <a:r>
              <a:rPr lang="fr-FR" sz="1400" b="1" baseline="-25000" dirty="0" smtClean="0">
                <a:solidFill>
                  <a:srgbClr val="00B050"/>
                </a:solidFill>
              </a:rPr>
              <a:t>D</a:t>
            </a:r>
            <a:endParaRPr lang="fr-FR" sz="1500" b="1" dirty="0" smtClean="0">
              <a:solidFill>
                <a:srgbClr val="00B050"/>
              </a:solidFill>
            </a:endParaRPr>
          </a:p>
          <a:p>
            <a:pPr algn="ctr"/>
            <a:r>
              <a:rPr lang="fr-FR" sz="1500" b="1" dirty="0" smtClean="0">
                <a:solidFill>
                  <a:srgbClr val="00B050"/>
                </a:solidFill>
              </a:rPr>
              <a:t>bruité</a:t>
            </a:r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001056" y="3047526"/>
            <a:ext cx="1214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Bits information</a:t>
            </a:r>
          </a:p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corrigés</a:t>
            </a:r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2294" y="2714620"/>
            <a:ext cx="2214578" cy="220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Connecteur droit avec flèche 48"/>
          <p:cNvCxnSpPr/>
          <p:nvPr/>
        </p:nvCxnSpPr>
        <p:spPr>
          <a:xfrm>
            <a:off x="214282" y="392747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214678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Canal Discret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1" name="Tableau 50"/>
          <p:cNvGraphicFramePr>
            <a:graphicFrameLocks noGrp="1"/>
          </p:cNvGraphicFramePr>
          <p:nvPr/>
        </p:nvGraphicFramePr>
        <p:xfrm>
          <a:off x="5572132" y="5143512"/>
          <a:ext cx="342902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</a:tblGrid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Mots de code bruités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Données décodées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225713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Soit un </a:t>
            </a:r>
            <a:r>
              <a:rPr lang="vi-VN" sz="2400" dirty="0" smtClean="0"/>
              <a:t>canal discret</a:t>
            </a:r>
            <a:r>
              <a:rPr lang="fr-FR" sz="2400" dirty="0" smtClean="0"/>
              <a:t> défini par</a:t>
            </a:r>
            <a:r>
              <a:rPr lang="vi-VN" sz="2400" dirty="0" smtClean="0"/>
              <a:t> </a:t>
            </a:r>
            <a:r>
              <a:rPr lang="vi-VN" sz="2400" dirty="0"/>
              <a:t>(X,Y,</a:t>
            </a:r>
            <a:r>
              <a:rPr lang="el-GR" sz="2400" dirty="0"/>
              <a:t>Π</a:t>
            </a:r>
            <a:r>
              <a:rPr lang="el-GR" sz="2400" dirty="0" smtClean="0"/>
              <a:t>)</a:t>
            </a:r>
            <a:endParaRPr lang="fr-FR" sz="2400" dirty="0" smtClean="0"/>
          </a:p>
          <a:p>
            <a:pPr algn="just"/>
            <a:endParaRPr lang="fr-FR" sz="2400" dirty="0"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Un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codeur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est 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donc 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une proc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dure qui 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ssocie 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à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toute s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quence binaire finie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(bits d’information) 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une s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quence finie de lettres de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(Mot du code)</a:t>
            </a:r>
            <a:r>
              <a:rPr lang="vi-VN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sz="24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fr-FR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é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finition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Un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code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en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bloc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de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longueur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et de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cardinal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k (</a:t>
            </a:r>
            <a:r>
              <a:rPr lang="fr-FR" sz="2400" b="1" i="1" dirty="0" smtClean="0">
                <a:solidFill>
                  <a:srgbClr val="00B0F0"/>
                </a:solidFill>
                <a:latin typeface="+mj-lt"/>
              </a:rPr>
              <a:t>Taille de l’ensemble de départ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)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Nous parlerons de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code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k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,n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).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Le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taux de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transmission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d’un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code est </a:t>
            </a:r>
            <a:r>
              <a:rPr lang="fr-FR" sz="2400" b="1" dirty="0">
                <a:solidFill>
                  <a:srgbClr val="C00000"/>
                </a:solidFill>
                <a:latin typeface="+mj-lt"/>
              </a:rPr>
              <a:t>é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gal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à 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2400" dirty="0">
              <a:latin typeface="+mj-lt"/>
            </a:endParaRPr>
          </a:p>
          <a:p>
            <a:pPr algn="just"/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U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n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code va permettre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de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coder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une quantit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é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d’information 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é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gale 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à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log</a:t>
            </a:r>
            <a:r>
              <a:rPr lang="vi-VN" sz="2400" b="1" baseline="-25000" dirty="0" smtClean="0">
                <a:solidFill>
                  <a:srgbClr val="7030A0"/>
                </a:solidFill>
                <a:latin typeface="+mj-lt"/>
              </a:rPr>
              <a:t>2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k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bits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par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unit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é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de temps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R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est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aussi le nombre de bits transmis par usage du canal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algn="just"/>
            <a:endParaRPr lang="fr-FR" sz="2400" dirty="0">
              <a:latin typeface="+mj-lt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229100" y="4614863"/>
          <a:ext cx="1543050" cy="885825"/>
        </p:xfrm>
        <a:graphic>
          <a:graphicData uri="http://schemas.openxmlformats.org/presentationml/2006/ole">
            <p:oleObj spid="_x0000_s377858" name="Équation" r:id="rId3" imgW="685800" imgH="39348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TAUX DE CODAGE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225713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Soit un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un code en bloc (k, n) utilisé dans un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canal discret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(X,Y,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finition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algorithme de décodage de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une procédure qui a tout bloc de n lettres de Y associe un mot de code de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L’évènement mauvais décodage pour un algorithme de décodage et un canal donné est défini par : </a:t>
            </a:r>
          </a:p>
          <a:p>
            <a:pPr marL="360000" algn="just">
              <a:lnSpc>
                <a:spcPct val="150000"/>
              </a:lnSpc>
            </a:pP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mot de code x ∈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⊂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i="1" baseline="30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 transmis à travers le canal,                le mot y ∈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400" b="1" i="1" baseline="30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est reçu et est décodé en 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2400" dirty="0">
              <a:latin typeface="+mj-lt"/>
            </a:endParaRPr>
          </a:p>
          <a:p>
            <a:pPr algn="just"/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Définition:  Le taux d’erreur de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(dans le canal considéré) noté      </a:t>
            </a:r>
            <a:r>
              <a:rPr lang="fr-FR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r>
              <a:rPr lang="fr-FR" sz="2400" b="1" baseline="-25000" dirty="0" smtClean="0">
                <a:solidFill>
                  <a:srgbClr val="00B0F0"/>
                </a:solidFill>
              </a:rPr>
              <a:t>D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x) est la probabilité de mauvais décodage quand x est transmis.</a:t>
            </a:r>
            <a:endParaRPr lang="fr-FR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Performance Codage/Décodage</a:t>
            </a:r>
          </a:p>
          <a:p>
            <a:pPr algn="ctr"/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5214942" y="3857628"/>
          <a:ext cx="928694" cy="642943"/>
        </p:xfrm>
        <a:graphic>
          <a:graphicData uri="http://schemas.openxmlformats.org/presentationml/2006/ole">
            <p:oleObj spid="_x0000_s378882" name="Équation" r:id="rId3" imgW="355320" imgH="279360" progId="Equation.3">
              <p:embed/>
            </p:oleObj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-5715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357299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On suppose que le canal est binaire symétrique, définit par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(X,Y,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Π)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où:</a:t>
            </a:r>
          </a:p>
          <a:p>
            <a:pPr algn="just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Les bits d’information dans les exemples ci-dessous sont écrits en noir.</a:t>
            </a:r>
          </a:p>
          <a:p>
            <a:pPr algn="just">
              <a:buFont typeface="Arial" pitchFamily="34" charset="0"/>
              <a:buChar char="•"/>
            </a:pPr>
            <a:r>
              <a:rPr lang="fr-FR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L’alphabet Y est bien évidemment le mot de Code C.</a:t>
            </a:r>
          </a:p>
          <a:p>
            <a:pPr algn="just"/>
            <a:endParaRPr lang="fr-FR" sz="2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Code à répétition de longueur 3 : </a:t>
            </a:r>
            <a:r>
              <a:rPr lang="fr-FR" sz="2400" b="1" dirty="0" smtClean="0">
                <a:solidFill>
                  <a:srgbClr val="00B0F0"/>
                </a:solidFill>
              </a:rPr>
              <a:t>C</a:t>
            </a:r>
            <a:r>
              <a:rPr lang="fr-FR" sz="2400" b="1" baseline="-25000" dirty="0" smtClean="0">
                <a:solidFill>
                  <a:srgbClr val="00B0F0"/>
                </a:solidFill>
              </a:rPr>
              <a:t>D</a:t>
            </a:r>
            <a:r>
              <a:rPr lang="fr-F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11} ,  n et k = ???  (3,1)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fr-FR" sz="2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Code de parité 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 longueur 4 : </a:t>
            </a:r>
            <a:r>
              <a:rPr lang="fr-FR" sz="2400" b="1" dirty="0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smtClean="0">
                <a:solidFill>
                  <a:srgbClr val="7030A0"/>
                </a:solidFill>
              </a:rPr>
              <a:t>D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001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010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011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fr-FR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},                   (4,3)   un seul bit redondant  n-k=1 ??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fr-FR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Code de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(7,4)     n=7    et k=4   les bits redondants=n-k=3?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110}</a:t>
            </a:r>
            <a:endParaRPr lang="fr-FR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28802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Il </a:t>
            </a:r>
            <a:r>
              <a:rPr lang="fr-FR" sz="2400" dirty="0"/>
              <a:t>s'agit d'un code très simple dans lequel on répète </a:t>
            </a:r>
            <a:r>
              <a:rPr lang="fr-FR" sz="2400" b="1" dirty="0"/>
              <a:t>n</a:t>
            </a:r>
            <a:r>
              <a:rPr lang="fr-FR" sz="2400" dirty="0"/>
              <a:t> fois chaque bit du message à envoyer. </a:t>
            </a:r>
            <a:r>
              <a:rPr lang="fr-FR" sz="2400" dirty="0" smtClean="0"/>
              <a:t>On </a:t>
            </a:r>
            <a:r>
              <a:rPr lang="fr-FR" sz="2400" dirty="0"/>
              <a:t>a alors </a:t>
            </a:r>
            <a:r>
              <a:rPr lang="fr-FR" sz="2400" b="1" dirty="0" smtClean="0"/>
              <a:t>C</a:t>
            </a:r>
            <a:r>
              <a:rPr lang="fr-FR" sz="2400" b="1" baseline="-25000" dirty="0" smtClean="0"/>
              <a:t>D</a:t>
            </a:r>
            <a:r>
              <a:rPr lang="fr-FR" sz="2400" b="1" dirty="0" smtClean="0"/>
              <a:t> </a:t>
            </a:r>
            <a:r>
              <a:rPr lang="fr-FR" sz="2400" b="1" dirty="0"/>
              <a:t>=</a:t>
            </a:r>
            <a:r>
              <a:rPr lang="fr-FR" sz="2400" dirty="0"/>
              <a:t> </a:t>
            </a:r>
            <a:r>
              <a:rPr lang="fr-FR" sz="2400" b="1" dirty="0"/>
              <a:t>{(00…0); (11…1)}. </a:t>
            </a:r>
            <a:endParaRPr lang="fr-FR" sz="2400" dirty="0"/>
          </a:p>
          <a:p>
            <a:r>
              <a:rPr lang="fr-FR" sz="2400" dirty="0"/>
              <a:t> </a:t>
            </a:r>
          </a:p>
          <a:p>
            <a:r>
              <a:rPr lang="fr-FR" sz="2400" b="1" i="1" dirty="0" smtClean="0">
                <a:solidFill>
                  <a:srgbClr val="7030A0"/>
                </a:solidFill>
              </a:rPr>
              <a:t>Exemple </a:t>
            </a:r>
            <a:r>
              <a:rPr lang="fr-FR" sz="2400" dirty="0">
                <a:solidFill>
                  <a:srgbClr val="7030A0"/>
                </a:solidFill>
              </a:rPr>
              <a:t>: Considérons le cas où </a:t>
            </a:r>
            <a:r>
              <a:rPr lang="fr-FR" sz="2400" b="1" dirty="0">
                <a:solidFill>
                  <a:srgbClr val="7030A0"/>
                </a:solidFill>
              </a:rPr>
              <a:t>n = 5, </a:t>
            </a:r>
            <a:r>
              <a:rPr lang="fr-FR" sz="2400" b="1" dirty="0" smtClean="0">
                <a:solidFill>
                  <a:srgbClr val="7030A0"/>
                </a:solidFill>
              </a:rPr>
              <a:t>pour des données d’information {1011001} </a:t>
            </a:r>
            <a:r>
              <a:rPr lang="fr-FR" sz="2400" dirty="0" smtClean="0">
                <a:solidFill>
                  <a:srgbClr val="7030A0"/>
                </a:solidFill>
              </a:rPr>
              <a:t>on </a:t>
            </a:r>
            <a:r>
              <a:rPr lang="fr-FR" sz="2400" dirty="0">
                <a:solidFill>
                  <a:srgbClr val="7030A0"/>
                </a:solidFill>
              </a:rPr>
              <a:t>obtiendrait alors le mot de code :</a:t>
            </a:r>
          </a:p>
          <a:p>
            <a:r>
              <a:rPr lang="fr-FR" sz="2400" b="1" dirty="0">
                <a:solidFill>
                  <a:srgbClr val="7030A0"/>
                </a:solidFill>
              </a:rPr>
              <a:t>11111 00000 11111 </a:t>
            </a:r>
            <a:r>
              <a:rPr lang="fr-FR" sz="2400" b="1" dirty="0" err="1">
                <a:solidFill>
                  <a:srgbClr val="7030A0"/>
                </a:solidFill>
              </a:rPr>
              <a:t>11111</a:t>
            </a:r>
            <a:r>
              <a:rPr lang="fr-FR" sz="2400" b="1" dirty="0">
                <a:solidFill>
                  <a:srgbClr val="7030A0"/>
                </a:solidFill>
              </a:rPr>
              <a:t> 00000 </a:t>
            </a:r>
            <a:r>
              <a:rPr lang="fr-FR" sz="2400" b="1" dirty="0" err="1">
                <a:solidFill>
                  <a:srgbClr val="7030A0"/>
                </a:solidFill>
              </a:rPr>
              <a:t>00000</a:t>
            </a:r>
            <a:r>
              <a:rPr lang="fr-FR" sz="2400" b="1" dirty="0">
                <a:solidFill>
                  <a:srgbClr val="7030A0"/>
                </a:solidFill>
              </a:rPr>
              <a:t> 11111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42873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Code à répétition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09555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On remarque qu'il n'y a que deux mots de code possibles qui sont </a:t>
            </a:r>
            <a:r>
              <a:rPr lang="fr-FR" sz="2400" b="1" dirty="0"/>
              <a:t>{(00…0); (11…1)}</a:t>
            </a:r>
            <a:r>
              <a:rPr lang="fr-FR" sz="2400" dirty="0"/>
              <a:t>, où les bits sont répétés </a:t>
            </a:r>
            <a:r>
              <a:rPr lang="fr-FR" sz="2400" b="1" dirty="0"/>
              <a:t>n</a:t>
            </a:r>
            <a:r>
              <a:rPr lang="fr-FR" sz="2400" dirty="0"/>
              <a:t> fois. On déduit donc que la distance minimale de ce code est de </a:t>
            </a:r>
            <a:r>
              <a:rPr lang="fr-FR" sz="2400" b="1" dirty="0"/>
              <a:t>n, </a:t>
            </a:r>
            <a:r>
              <a:rPr lang="fr-FR" sz="2400" dirty="0"/>
              <a:t>c'est-à-dire que les mots diffèrent de </a:t>
            </a:r>
            <a:r>
              <a:rPr lang="fr-FR" sz="2400" b="1" dirty="0"/>
              <a:t>n</a:t>
            </a:r>
            <a:r>
              <a:rPr lang="fr-FR" sz="2400" dirty="0"/>
              <a:t> bits au minimum.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De </a:t>
            </a:r>
            <a:r>
              <a:rPr lang="fr-FR" sz="2400" dirty="0"/>
              <a:t>plus, on code des blocs de </a:t>
            </a:r>
            <a:r>
              <a:rPr lang="fr-FR" sz="2400" b="1" dirty="0"/>
              <a:t>1</a:t>
            </a:r>
            <a:r>
              <a:rPr lang="fr-FR" sz="2400" dirty="0"/>
              <a:t> bit en mots de </a:t>
            </a:r>
            <a:r>
              <a:rPr lang="fr-FR" sz="2400" b="1" dirty="0"/>
              <a:t>n</a:t>
            </a:r>
            <a:r>
              <a:rPr lang="fr-FR" sz="2400" dirty="0"/>
              <a:t> bits. Nous verrons plus loin que l'on note ce code </a:t>
            </a:r>
            <a:r>
              <a:rPr lang="fr-FR" sz="2400" b="1" dirty="0"/>
              <a:t>[n, 1, n], </a:t>
            </a:r>
            <a:r>
              <a:rPr lang="fr-FR" sz="2400" dirty="0"/>
              <a:t>pour signifier un code de dimension </a:t>
            </a:r>
            <a:r>
              <a:rPr lang="fr-FR" sz="2400" b="1" dirty="0"/>
              <a:t>1</a:t>
            </a:r>
            <a:r>
              <a:rPr lang="fr-FR" sz="2400" dirty="0"/>
              <a:t>, de longueur </a:t>
            </a:r>
            <a:r>
              <a:rPr lang="fr-FR" sz="2400" b="1" dirty="0"/>
              <a:t>n</a:t>
            </a:r>
            <a:r>
              <a:rPr lang="fr-FR" sz="2400" dirty="0"/>
              <a:t> et de distance minimale </a:t>
            </a:r>
            <a:r>
              <a:rPr lang="fr-FR" sz="2400" b="1" dirty="0"/>
              <a:t>n</a:t>
            </a:r>
            <a:r>
              <a:rPr lang="fr-FR" sz="2400" dirty="0"/>
              <a:t>. Nous verrons également que le fait que ces mots soient distants de </a:t>
            </a:r>
            <a:r>
              <a:rPr lang="fr-FR" sz="2400" b="1" dirty="0"/>
              <a:t>n</a:t>
            </a:r>
            <a:r>
              <a:rPr lang="fr-FR" sz="2400" dirty="0"/>
              <a:t> bits implique que l'on pourra détecter </a:t>
            </a:r>
            <a:r>
              <a:rPr lang="fr-FR" sz="2400" b="1" dirty="0"/>
              <a:t>n-1 erreurs </a:t>
            </a:r>
            <a:r>
              <a:rPr lang="fr-FR" sz="2400" dirty="0"/>
              <a:t>et corriger </a:t>
            </a:r>
            <a:r>
              <a:rPr lang="fr-FR" sz="2400" b="1" dirty="0" smtClean="0"/>
              <a:t>(</a:t>
            </a:r>
            <a:r>
              <a:rPr lang="fr-FR" sz="2400" b="1" dirty="0"/>
              <a:t>n-1)/</a:t>
            </a:r>
            <a:r>
              <a:rPr lang="fr-FR" sz="2400" b="1" dirty="0" smtClean="0"/>
              <a:t>2 </a:t>
            </a:r>
            <a:r>
              <a:rPr lang="fr-FR" sz="2400" dirty="0"/>
              <a:t>erreurs.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42873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Code à répétition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236011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>
                <a:solidFill>
                  <a:srgbClr val="C00000"/>
                </a:solidFill>
              </a:rPr>
              <a:t>Illustration :</a:t>
            </a:r>
            <a:r>
              <a:rPr lang="fr-FR" sz="2400" dirty="0"/>
              <a:t> Le code répétitif où </a:t>
            </a:r>
            <a:r>
              <a:rPr lang="fr-FR" sz="2400" b="1" dirty="0"/>
              <a:t>λ = 5</a:t>
            </a:r>
            <a:r>
              <a:rPr lang="fr-FR" sz="2400" dirty="0"/>
              <a:t> peut donc détecter jusqu'à 4 erreurs et corriger 2 erreurs. En effet, si le décodeur applique la règle du maximum de vraisemblance, si un mot a 3 erreurs, le décodeur va retourner le mauvais bit. En revanche, il ne pourra pas retrouver le mot originel car le mot reçu sera plus proche d'un autre mot de code.</a:t>
            </a:r>
          </a:p>
          <a:p>
            <a:pPr algn="just"/>
            <a:r>
              <a:rPr lang="fr-FR" sz="2400" dirty="0"/>
              <a:t> </a:t>
            </a:r>
          </a:p>
          <a:p>
            <a:pPr algn="just"/>
            <a:r>
              <a:rPr lang="fr-FR" sz="2400" b="1" u="sng" dirty="0">
                <a:solidFill>
                  <a:srgbClr val="C00000"/>
                </a:solidFill>
              </a:rPr>
              <a:t>Remarque :</a:t>
            </a:r>
            <a:r>
              <a:rPr lang="fr-FR" sz="2400" b="1" i="1" dirty="0"/>
              <a:t> </a:t>
            </a:r>
            <a:r>
              <a:rPr lang="fr-FR" sz="2400" dirty="0"/>
              <a:t>Si on analyse ce code, on se rend compte qu'il s'agit d'un code qui a un rendement faible puisque pour transmettre un bit il faut le répéter </a:t>
            </a:r>
            <a:r>
              <a:rPr lang="fr-FR" sz="2400" b="1" dirty="0"/>
              <a:t>λ </a:t>
            </a:r>
            <a:r>
              <a:rPr lang="fr-FR" sz="2400" dirty="0"/>
              <a:t>fois.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42873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Code à répétition</a:t>
            </a: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4429132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fr-FR" sz="2400" dirty="0" smtClean="0">
                <a:solidFill>
                  <a:srgbClr val="002060"/>
                </a:solidFill>
              </a:rPr>
              <a:t> </a:t>
            </a:r>
            <a:r>
              <a:rPr lang="fr-FR" sz="2200" dirty="0" smtClean="0"/>
              <a:t>La théorie de l’information  représentant les fondements mathématiques des communications numériques, proposée essentiellement par Claude SHANNON en 1948, repose sur trois grands principes :</a:t>
            </a:r>
          </a:p>
          <a:p>
            <a:pPr fontAlgn="base"/>
            <a:endParaRPr lang="fr-FR" sz="2200" dirty="0" smtClean="0">
              <a:solidFill>
                <a:srgbClr val="002060"/>
              </a:solidFill>
            </a:endParaRPr>
          </a:p>
          <a:p>
            <a:pPr fontAlgn="base">
              <a:buFont typeface="Arial" pitchFamily="34" charset="0"/>
              <a:buChar char="•"/>
            </a:pPr>
            <a:r>
              <a:rPr lang="fr-FR" sz="2200" dirty="0" smtClean="0">
                <a:solidFill>
                  <a:srgbClr val="002060"/>
                </a:solidFill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</a:rPr>
              <a:t>on étudie le canal entre </a:t>
            </a:r>
            <a:r>
              <a:rPr lang="fr-FR" sz="2200" b="1" u="sng" dirty="0" smtClean="0">
                <a:solidFill>
                  <a:srgbClr val="C00000"/>
                </a:solidFill>
              </a:rPr>
              <a:t>Émetteur</a:t>
            </a:r>
            <a:r>
              <a:rPr lang="fr-FR" sz="2200" b="1" dirty="0" smtClean="0">
                <a:solidFill>
                  <a:srgbClr val="C00000"/>
                </a:solidFill>
              </a:rPr>
              <a:t> et </a:t>
            </a:r>
            <a:r>
              <a:rPr lang="fr-FR" sz="2200" b="1" u="sng" dirty="0" smtClean="0">
                <a:solidFill>
                  <a:srgbClr val="C00000"/>
                </a:solidFill>
              </a:rPr>
              <a:t>Récepteur</a:t>
            </a:r>
            <a:r>
              <a:rPr lang="fr-FR" sz="2200" b="1" dirty="0" smtClean="0">
                <a:solidFill>
                  <a:srgbClr val="C00000"/>
                </a:solidFill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2060"/>
                </a:solidFill>
              </a:rPr>
              <a:t> </a:t>
            </a:r>
            <a:r>
              <a:rPr lang="fr-FR" sz="2200" b="1" dirty="0" smtClean="0">
                <a:solidFill>
                  <a:srgbClr val="00B0F0"/>
                </a:solidFill>
              </a:rPr>
              <a:t>la </a:t>
            </a:r>
            <a:r>
              <a:rPr lang="fr-FR" sz="2200" b="1" u="sng" dirty="0" smtClean="0">
                <a:solidFill>
                  <a:srgbClr val="00B0F0"/>
                </a:solidFill>
              </a:rPr>
              <a:t>quantité</a:t>
            </a:r>
            <a:r>
              <a:rPr lang="fr-FR" sz="2200" b="1" dirty="0" smtClean="0">
                <a:solidFill>
                  <a:srgbClr val="00B0F0"/>
                </a:solidFill>
              </a:rPr>
              <a:t> d’information est mesurable;</a:t>
            </a:r>
          </a:p>
          <a:p>
            <a:pPr fontAlgn="base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002060"/>
                </a:solidFill>
              </a:rPr>
              <a:t> </a:t>
            </a:r>
            <a:r>
              <a:rPr lang="fr-FR" sz="2200" b="1" dirty="0" smtClean="0">
                <a:solidFill>
                  <a:srgbClr val="7030A0"/>
                </a:solidFill>
              </a:rPr>
              <a:t>le </a:t>
            </a:r>
            <a:r>
              <a:rPr lang="fr-FR" sz="2200" b="1" u="sng" dirty="0" smtClean="0">
                <a:solidFill>
                  <a:srgbClr val="7030A0"/>
                </a:solidFill>
              </a:rPr>
              <a:t>codage</a:t>
            </a:r>
            <a:r>
              <a:rPr lang="fr-FR" sz="2200" b="1" dirty="0" smtClean="0">
                <a:solidFill>
                  <a:srgbClr val="7030A0"/>
                </a:solidFill>
              </a:rPr>
              <a:t> de l’information doit s’adapter à la </a:t>
            </a:r>
            <a:r>
              <a:rPr lang="fr-FR" sz="2200" b="1" u="sng" dirty="0" smtClean="0">
                <a:solidFill>
                  <a:srgbClr val="7030A0"/>
                </a:solidFill>
              </a:rPr>
              <a:t>capacité du canal</a:t>
            </a:r>
            <a:r>
              <a:rPr lang="fr-FR" sz="2200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Rappels sur la théorie de l’information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6381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285860"/>
            <a:ext cx="242889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9043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sz="2300" dirty="0" smtClean="0"/>
              <a:t>Dans ce code, on ajoute un bit correcteur à la fin du bloc de message pour indiquer si le nombre de </a:t>
            </a:r>
            <a:r>
              <a:rPr lang="fr-FR" sz="2300" b="1" dirty="0" smtClean="0"/>
              <a:t>1</a:t>
            </a:r>
            <a:r>
              <a:rPr lang="fr-FR" sz="2300" dirty="0" smtClean="0"/>
              <a:t> est pair ou impair. Il faut que le mot de code possède un nombre pair de </a:t>
            </a:r>
            <a:r>
              <a:rPr lang="fr-FR" sz="2300" b="1" dirty="0" smtClean="0"/>
              <a:t>1</a:t>
            </a:r>
            <a:r>
              <a:rPr lang="fr-FR" sz="2300" dirty="0" smtClean="0"/>
              <a:t>.</a:t>
            </a:r>
          </a:p>
          <a:p>
            <a:pPr algn="just"/>
            <a:r>
              <a:rPr lang="fr-FR" sz="2300" dirty="0" smtClean="0"/>
              <a:t>Le </a:t>
            </a:r>
            <a:r>
              <a:rPr lang="fr-FR" sz="2300" dirty="0"/>
              <a:t>codage s'effectue donc de la façon suivante :</a:t>
            </a:r>
          </a:p>
          <a:p>
            <a:pPr algn="just"/>
            <a:r>
              <a:rPr lang="fr-FR" sz="2300" dirty="0"/>
              <a:t> </a:t>
            </a:r>
          </a:p>
          <a:p>
            <a:pPr algn="just"/>
            <a:r>
              <a:rPr lang="fr-FR" sz="2300" dirty="0"/>
              <a:t>Si le nombre de bits </a:t>
            </a:r>
            <a:r>
              <a:rPr lang="fr-FR" sz="2300" b="1" dirty="0"/>
              <a:t>1</a:t>
            </a:r>
            <a:r>
              <a:rPr lang="fr-FR" sz="2300" dirty="0"/>
              <a:t> dans le bloc est pair, on ajoute </a:t>
            </a:r>
            <a:r>
              <a:rPr lang="fr-FR" sz="2300" b="1" dirty="0"/>
              <a:t>0</a:t>
            </a:r>
            <a:r>
              <a:rPr lang="fr-FR" sz="2300" dirty="0"/>
              <a:t>.</a:t>
            </a:r>
          </a:p>
          <a:p>
            <a:pPr algn="just"/>
            <a:r>
              <a:rPr lang="fr-FR" sz="2300" dirty="0"/>
              <a:t>Si le nombre de bits </a:t>
            </a:r>
            <a:r>
              <a:rPr lang="fr-FR" sz="2300" b="1" dirty="0"/>
              <a:t>1</a:t>
            </a:r>
            <a:r>
              <a:rPr lang="fr-FR" sz="2300" dirty="0"/>
              <a:t> dans le bloc est impair, on ajoute </a:t>
            </a:r>
            <a:r>
              <a:rPr lang="fr-FR" sz="2300" b="1" dirty="0"/>
              <a:t>1</a:t>
            </a:r>
            <a:r>
              <a:rPr lang="fr-FR" sz="2300" dirty="0"/>
              <a:t>.</a:t>
            </a:r>
          </a:p>
          <a:p>
            <a:pPr algn="just"/>
            <a:r>
              <a:rPr lang="fr-FR" sz="2300" dirty="0"/>
              <a:t> </a:t>
            </a:r>
          </a:p>
          <a:p>
            <a:pPr algn="just"/>
            <a:r>
              <a:rPr lang="fr-FR" sz="2300" dirty="0"/>
              <a:t>On a donc </a:t>
            </a:r>
            <a:r>
              <a:rPr lang="fr-FR" sz="2400" b="1" dirty="0" smtClean="0"/>
              <a:t>C</a:t>
            </a:r>
            <a:r>
              <a:rPr lang="fr-FR" sz="2400" b="1" baseline="-25000" dirty="0" smtClean="0"/>
              <a:t>D</a:t>
            </a:r>
            <a:r>
              <a:rPr lang="fr-FR" sz="2300" b="1" dirty="0" smtClean="0"/>
              <a:t> </a:t>
            </a:r>
            <a:r>
              <a:rPr lang="fr-FR" sz="2300" b="1" dirty="0"/>
              <a:t>= {(c</a:t>
            </a:r>
            <a:r>
              <a:rPr lang="fr-FR" sz="2300" b="1" baseline="-25000" dirty="0"/>
              <a:t>1</a:t>
            </a:r>
            <a:r>
              <a:rPr lang="fr-FR" sz="2300" b="1" dirty="0"/>
              <a:t>,…, </a:t>
            </a:r>
            <a:r>
              <a:rPr lang="fr-FR" sz="2300" b="1" dirty="0" err="1"/>
              <a:t>c</a:t>
            </a:r>
            <a:r>
              <a:rPr lang="fr-FR" sz="2300" b="1" baseline="-25000" dirty="0" err="1"/>
              <a:t>n</a:t>
            </a:r>
            <a:r>
              <a:rPr lang="fr-FR" sz="2300" b="1" dirty="0"/>
              <a:t>) / </a:t>
            </a:r>
            <a:r>
              <a:rPr lang="fr-FR" sz="2300" b="1" dirty="0" err="1"/>
              <a:t>Sc</a:t>
            </a:r>
            <a:r>
              <a:rPr lang="fr-FR" sz="2300" b="1" baseline="-25000" dirty="0" err="1"/>
              <a:t>i</a:t>
            </a:r>
            <a:r>
              <a:rPr lang="fr-FR" sz="2300" b="1" dirty="0"/>
              <a:t> = 0}. </a:t>
            </a:r>
            <a:endParaRPr lang="fr-FR" sz="2300" dirty="0"/>
          </a:p>
          <a:p>
            <a:pPr algn="just"/>
            <a:r>
              <a:rPr lang="fr-FR" sz="2300" dirty="0"/>
              <a:t> </a:t>
            </a:r>
          </a:p>
          <a:p>
            <a:pPr algn="just"/>
            <a:r>
              <a:rPr lang="fr-FR" sz="2300" b="1" u="sng" dirty="0">
                <a:solidFill>
                  <a:srgbClr val="C00000"/>
                </a:solidFill>
              </a:rPr>
              <a:t>Illustration </a:t>
            </a:r>
            <a:r>
              <a:rPr lang="fr-FR" sz="2300" dirty="0"/>
              <a:t>: Etant donné que dans notre exemple, le nombre de bits </a:t>
            </a:r>
            <a:r>
              <a:rPr lang="fr-FR" sz="2300" b="1" dirty="0"/>
              <a:t>1</a:t>
            </a:r>
            <a:r>
              <a:rPr lang="fr-FR" sz="2300" dirty="0"/>
              <a:t> est égal à 4, on ajoute un </a:t>
            </a:r>
            <a:r>
              <a:rPr lang="fr-FR" sz="2300" b="1" dirty="0"/>
              <a:t>0</a:t>
            </a:r>
            <a:r>
              <a:rPr lang="fr-FR" sz="2300" dirty="0"/>
              <a:t> à la fin du mot. Le mot de code ainsi généré serait donc : </a:t>
            </a:r>
            <a:r>
              <a:rPr lang="fr-FR" sz="2300" b="1" dirty="0"/>
              <a:t>10110010</a:t>
            </a:r>
            <a:r>
              <a:rPr lang="fr-FR" sz="2300" b="1" dirty="0" smtClean="0"/>
              <a:t>.</a:t>
            </a:r>
            <a:endParaRPr lang="fr-FR" sz="23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42873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Code de parité ou </a:t>
            </a:r>
            <a:r>
              <a:rPr lang="fr-FR" sz="2800" dirty="0" err="1" smtClean="0">
                <a:solidFill>
                  <a:srgbClr val="C00000"/>
                </a:solidFill>
              </a:rPr>
              <a:t>Parity</a:t>
            </a:r>
            <a:r>
              <a:rPr lang="fr-FR" sz="2800" dirty="0" smtClean="0">
                <a:solidFill>
                  <a:srgbClr val="C00000"/>
                </a:solidFill>
              </a:rPr>
              <a:t> Check code </a:t>
            </a:r>
            <a:endParaRPr lang="fr-FR" sz="2800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4288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Si l'on code des blocs de </a:t>
            </a:r>
            <a:r>
              <a:rPr lang="fr-FR" sz="2400" b="1" dirty="0"/>
              <a:t>k </a:t>
            </a:r>
            <a:r>
              <a:rPr lang="fr-FR" sz="2400" dirty="0"/>
              <a:t>bits, on obtient donc des mots de code de </a:t>
            </a:r>
            <a:r>
              <a:rPr lang="fr-FR" sz="2400" b="1" dirty="0"/>
              <a:t>k+1</a:t>
            </a:r>
            <a:r>
              <a:rPr lang="fr-FR" sz="2400" dirty="0"/>
              <a:t> bits.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De plus, si on prend deux blocs qui ne diffèrent que d'un seul bit, on obtient deux mots de code distants de 2 bits. Ainsi la distance minimale du code est de 2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On va donc noter ce code comme étant </a:t>
            </a:r>
            <a:r>
              <a:rPr lang="fr-FR" sz="2400" b="1" dirty="0"/>
              <a:t>[k+1, k, 2]</a:t>
            </a:r>
            <a:r>
              <a:rPr lang="fr-FR" sz="2400" dirty="0"/>
              <a:t>. Si on pose </a:t>
            </a:r>
            <a:r>
              <a:rPr lang="fr-FR" sz="2400" b="1" dirty="0"/>
              <a:t>n = k + 1</a:t>
            </a:r>
            <a:r>
              <a:rPr lang="fr-FR" sz="2400" dirty="0"/>
              <a:t>, on peut également écrire cette définition de la façon [</a:t>
            </a:r>
            <a:r>
              <a:rPr lang="fr-FR" sz="2400" b="1" dirty="0"/>
              <a:t>n, n-1, 2</a:t>
            </a:r>
            <a:r>
              <a:rPr lang="fr-FR" sz="2400" b="1" dirty="0" smtClean="0"/>
              <a:t>].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Ce code peut détecter 1 erreur, mais ne peut pas la corriger</a:t>
            </a:r>
            <a:r>
              <a:rPr lang="fr-FR" sz="2400" dirty="0" smtClean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42873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Code de parité ou </a:t>
            </a:r>
            <a:r>
              <a:rPr lang="fr-FR" sz="2800" dirty="0" err="1" smtClean="0">
                <a:solidFill>
                  <a:srgbClr val="C00000"/>
                </a:solidFill>
              </a:rPr>
              <a:t>Parity</a:t>
            </a:r>
            <a:r>
              <a:rPr lang="fr-FR" sz="2800" dirty="0" smtClean="0">
                <a:solidFill>
                  <a:srgbClr val="C00000"/>
                </a:solidFill>
              </a:rPr>
              <a:t> Check code </a:t>
            </a:r>
            <a:endParaRPr lang="fr-FR" sz="2800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631602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dirty="0" smtClean="0"/>
              <a:t>Dans le cas de </a:t>
            </a:r>
            <a:r>
              <a:rPr lang="fr-FR" sz="2200" dirty="0" err="1" smtClean="0"/>
              <a:t>Hamming</a:t>
            </a:r>
            <a:r>
              <a:rPr lang="fr-FR" sz="2200" dirty="0" smtClean="0"/>
              <a:t> (7,4), k=4 bits de données (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,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,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3</a:t>
            </a:r>
            <a:r>
              <a:rPr lang="fr-FR" sz="2200" dirty="0" smtClean="0"/>
              <a:t> et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4</a:t>
            </a:r>
            <a:r>
              <a:rPr lang="fr-FR" sz="2200" dirty="0" smtClean="0"/>
              <a:t>)</a:t>
            </a:r>
            <a:r>
              <a:rPr lang="fr-FR" sz="2200" baseline="-25000" dirty="0" smtClean="0"/>
              <a:t> </a:t>
            </a:r>
            <a:r>
              <a:rPr lang="fr-FR" sz="2200" dirty="0" smtClean="0"/>
              <a:t>et trois bits de parité </a:t>
            </a:r>
            <a:r>
              <a:rPr lang="fr-FR" sz="2200" i="1" dirty="0" smtClean="0"/>
              <a:t>p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, </a:t>
            </a:r>
            <a:r>
              <a:rPr lang="fr-FR" sz="2200" i="1" dirty="0" smtClean="0"/>
              <a:t>p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, </a:t>
            </a:r>
            <a:r>
              <a:rPr lang="fr-FR" sz="2200" i="1" dirty="0" smtClean="0"/>
              <a:t>p</a:t>
            </a:r>
            <a:r>
              <a:rPr lang="fr-FR" sz="2200" baseline="-25000" dirty="0" smtClean="0"/>
              <a:t>3</a:t>
            </a:r>
            <a:r>
              <a:rPr lang="fr-FR" sz="2200" dirty="0" smtClean="0"/>
              <a:t>.</a:t>
            </a:r>
          </a:p>
          <a:p>
            <a:pPr algn="just"/>
            <a:r>
              <a:rPr lang="fr-FR" sz="2200" dirty="0" smtClean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200" dirty="0" smtClean="0"/>
              <a:t> Le bit </a:t>
            </a:r>
            <a:r>
              <a:rPr lang="fr-FR" sz="2200" i="1" dirty="0" smtClean="0"/>
              <a:t>p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 est égal à 0, si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4</a:t>
            </a:r>
            <a:r>
              <a:rPr lang="fr-FR" sz="2200" dirty="0" smtClean="0"/>
              <a:t> est pair, sinon </a:t>
            </a:r>
            <a:r>
              <a:rPr lang="fr-FR" sz="2200" i="1" dirty="0" smtClean="0"/>
              <a:t>p</a:t>
            </a:r>
            <a:r>
              <a:rPr lang="fr-FR" sz="2200" i="1" baseline="-25000" dirty="0" smtClean="0"/>
              <a:t>1</a:t>
            </a:r>
            <a:r>
              <a:rPr lang="fr-FR" sz="2200" dirty="0" smtClean="0"/>
              <a:t> vaut </a:t>
            </a:r>
            <a:r>
              <a:rPr lang="fr-FR" sz="2200" i="1" dirty="0" smtClean="0"/>
              <a:t>1</a:t>
            </a:r>
            <a:r>
              <a:rPr lang="fr-FR" sz="2200" dirty="0" smtClean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fr-FR" sz="2200" dirty="0" smtClean="0"/>
          </a:p>
          <a:p>
            <a:pPr algn="just">
              <a:buFont typeface="Wingdings" pitchFamily="2" charset="2"/>
              <a:buChar char="q"/>
            </a:pPr>
            <a:r>
              <a:rPr lang="fr-FR" sz="2200" dirty="0" smtClean="0"/>
              <a:t>Le bit </a:t>
            </a:r>
            <a:r>
              <a:rPr lang="fr-FR" sz="2200" i="1" dirty="0" smtClean="0"/>
              <a:t>p</a:t>
            </a:r>
            <a:r>
              <a:rPr lang="fr-FR" sz="2200" i="1" baseline="-25000" dirty="0" smtClean="0"/>
              <a:t>2</a:t>
            </a:r>
            <a:r>
              <a:rPr lang="fr-FR" sz="2200" dirty="0" smtClean="0"/>
              <a:t> est égal à 0, si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i="1" baseline="-25000" dirty="0" smtClean="0"/>
              <a:t>3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4</a:t>
            </a:r>
            <a:r>
              <a:rPr lang="fr-FR" sz="2200" dirty="0" smtClean="0"/>
              <a:t> est pair, sinon </a:t>
            </a:r>
            <a:r>
              <a:rPr lang="fr-FR" sz="2200" i="1" dirty="0" smtClean="0"/>
              <a:t>p</a:t>
            </a:r>
            <a:r>
              <a:rPr lang="fr-FR" sz="2200" i="1" baseline="-25000" dirty="0" smtClean="0"/>
              <a:t>2</a:t>
            </a:r>
            <a:r>
              <a:rPr lang="fr-FR" sz="2200" dirty="0" smtClean="0"/>
              <a:t> vaut </a:t>
            </a:r>
            <a:r>
              <a:rPr lang="fr-FR" sz="2200" i="1" dirty="0" smtClean="0"/>
              <a:t>1</a:t>
            </a:r>
            <a:r>
              <a:rPr lang="fr-FR" sz="22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fr-FR" sz="2200" dirty="0" smtClean="0"/>
          </a:p>
          <a:p>
            <a:pPr algn="just">
              <a:buFont typeface="Wingdings" pitchFamily="2" charset="2"/>
              <a:buChar char="q"/>
            </a:pPr>
            <a:r>
              <a:rPr lang="fr-FR" sz="2200" dirty="0" smtClean="0"/>
              <a:t>Le bit </a:t>
            </a:r>
            <a:r>
              <a:rPr lang="fr-FR" sz="2200" i="1" dirty="0" smtClean="0"/>
              <a:t>p</a:t>
            </a:r>
            <a:r>
              <a:rPr lang="fr-FR" sz="2200" i="1" baseline="-25000" dirty="0" smtClean="0"/>
              <a:t>3</a:t>
            </a:r>
            <a:r>
              <a:rPr lang="fr-FR" sz="2200" dirty="0" smtClean="0"/>
              <a:t> est égal à 0, si </a:t>
            </a:r>
            <a:r>
              <a:rPr lang="fr-FR" sz="2200" i="1" dirty="0" smtClean="0"/>
              <a:t>d</a:t>
            </a:r>
            <a:r>
              <a:rPr lang="fr-FR" sz="2200" i="1" baseline="-25000" dirty="0" smtClean="0"/>
              <a:t>2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i="1" baseline="-25000" dirty="0" smtClean="0"/>
              <a:t>3</a:t>
            </a:r>
            <a:r>
              <a:rPr lang="fr-FR" sz="2200" dirty="0" smtClean="0"/>
              <a:t> + </a:t>
            </a:r>
            <a:r>
              <a:rPr lang="fr-FR" sz="2200" i="1" dirty="0" smtClean="0"/>
              <a:t>d</a:t>
            </a:r>
            <a:r>
              <a:rPr lang="fr-FR" sz="2200" baseline="-25000" dirty="0" smtClean="0"/>
              <a:t>4</a:t>
            </a:r>
            <a:r>
              <a:rPr lang="fr-FR" sz="2200" dirty="0" smtClean="0"/>
              <a:t> est pair, sinon </a:t>
            </a:r>
            <a:r>
              <a:rPr lang="fr-FR" sz="2200" i="1" dirty="0" smtClean="0"/>
              <a:t>p</a:t>
            </a:r>
            <a:r>
              <a:rPr lang="fr-FR" sz="2200" i="1" baseline="-25000" dirty="0" smtClean="0"/>
              <a:t>3</a:t>
            </a:r>
            <a:r>
              <a:rPr lang="fr-FR" sz="2200" dirty="0" smtClean="0"/>
              <a:t> vaut </a:t>
            </a:r>
            <a:r>
              <a:rPr lang="fr-FR" sz="2200" i="1" dirty="0" smtClean="0"/>
              <a:t>1</a:t>
            </a:r>
            <a:r>
              <a:rPr lang="fr-FR" sz="22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endParaRPr lang="fr-FR" sz="2200" dirty="0" smtClean="0"/>
          </a:p>
          <a:p>
            <a:pPr algn="just"/>
            <a:r>
              <a:rPr lang="fr-FR" sz="2200" b="1" u="sng" dirty="0" smtClean="0">
                <a:solidFill>
                  <a:srgbClr val="7030A0"/>
                </a:solidFill>
              </a:rPr>
              <a:t>Exemple:</a:t>
            </a:r>
            <a:r>
              <a:rPr lang="fr-FR" sz="22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0000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3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0010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0101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110}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Exemples de Code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28586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Code de </a:t>
            </a:r>
            <a:r>
              <a:rPr lang="fr-FR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(7,4):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C’est un exemple de code(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n,k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fr-FR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s’agit d’un code qui associe à une suite de k bits d’information une suite (ou mot de code) de n bits.   N-k formés par p1, p2 et p3</a:t>
            </a: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7167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Soit X = {x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. . 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 et Y = {y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. . 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 deux alphabets de longueur n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distance de </a:t>
            </a:r>
            <a:r>
              <a:rPr lang="fr-FR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entre x et y est le nombre d(</a:t>
            </a:r>
            <a:r>
              <a:rPr lang="fr-FR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de composantes où x et y diffèrent.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 poids de </a:t>
            </a:r>
            <a:r>
              <a:rPr lang="fr-FR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 x est le nombre w(x) de composantes non nulles de x.</a:t>
            </a:r>
          </a:p>
          <a:p>
            <a:pPr algn="just"/>
            <a:endParaRPr lang="fr-FR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Exemple: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 x = 10110 et y = 00101, alors :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d(x, y) = 3 et w(x) = 3 et w(y) = 2.</a:t>
            </a:r>
            <a:endParaRPr lang="fr-FR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Distance et poids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14744" y="3753153"/>
            <a:ext cx="34290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d(x, y) = |{i; x</a:t>
            </a:r>
            <a:r>
              <a:rPr lang="es-ES" sz="2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s-E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2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}|</a:t>
            </a:r>
            <a:endParaRPr lang="fr-F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07167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poids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d’un mot de code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par définition le nombre de caractères non nuls que contient ce mot.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u="sng" dirty="0" smtClean="0">
                <a:solidFill>
                  <a:srgbClr val="834D80"/>
                </a:solidFill>
                <a:latin typeface="Times New Roman" pitchFamily="18" charset="0"/>
                <a:cs typeface="Times New Roman" pitchFamily="18" charset="0"/>
              </a:rPr>
              <a:t>Exemples 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11001000 est de poids W=3 </a:t>
            </a:r>
          </a:p>
          <a:p>
            <a:pPr algn="just">
              <a:buFont typeface="Wingdings" pitchFamily="2" charset="2"/>
              <a:buChar char="Ø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10011010 est de poids W=4 </a:t>
            </a:r>
          </a:p>
          <a:p>
            <a:pPr algn="just">
              <a:buFont typeface="Wingdings" pitchFamily="2" charset="2"/>
              <a:buChar char="Ø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00000000 est de poids 0</a:t>
            </a:r>
            <a:endParaRPr lang="fr-FR" sz="2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Poids d’un code</a:t>
            </a: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2880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distance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entre deux mots de code est le nombre de bits dont ils diffèrent.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Exemple: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11001000 et 10011010 ont une distance de 3.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distance minimale du code est le minimum de l’ensemble des distances entre codes :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min{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35729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distance de </a:t>
            </a:r>
            <a:r>
              <a:rPr lang="fr-FR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entre un mot de code valide et erroné de e erreurs est e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on n’a pas de codage : les deux mots de codes "0" et "1" ont une distance égale à 1. donc une erreur change un code valide à un autre code valide ! 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 peut montrer que :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fr-FR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min{W</a:t>
            </a:r>
            <a:r>
              <a:rPr lang="fr-FR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just"/>
            <a:r>
              <a:rPr lang="fr-FR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Théorème de </a:t>
            </a:r>
            <a:r>
              <a:rPr lang="fr-FR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pour que le codage détecte tous les messages faux dont le nombre d’erreurs est compris entre 1 et N, il faut et il suffit que la distance minimale </a:t>
            </a:r>
            <a:r>
              <a:rPr lang="fr-FR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soit strictement supérieure à 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pour que tout message ayant N erreurs ou moins soit correctement corrigée, il faut et il suffit que </a:t>
            </a:r>
            <a:r>
              <a:rPr lang="fr-FR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soit strictement supérieure à N</a:t>
            </a:r>
            <a:endParaRPr lang="fr-FR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28802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Soit les données d’informations suivantes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(messages de 4 bits donc 16 possibilités différentes en tout)</a:t>
            </a:r>
          </a:p>
          <a:p>
            <a:pPr algn="just"/>
            <a:endParaRPr lang="fr-FR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= {0000, 1101, 0110, 0011, 0001,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0100, 1010, 1111, 0010, 1001, 1100, 1110, 0111, 1011, 0101}</a:t>
            </a: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Supposons qu’elles ont envoyées à travers un canal sans codage. A la réception un seul bit d’un seul mot est erroné.</a:t>
            </a: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reçues= {0000, 1101, 0110, 0011, 0001,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0100, 1010, 1111, 0010, 1001, 1100, 1110, 0111, 1011, 0101}</a:t>
            </a: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2880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= {0000, 1101, 0110, 0011, 0001,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0100, 1010,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0010, 1001, 1100,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0111, 1011, 0101}</a:t>
            </a:r>
          </a:p>
          <a:p>
            <a:pPr algn="just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(sans codage) reçues= {0000, 1101, 0110, 0011, 0001,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0100, 1010, 1111, 0010, 1001, 1100, 1110, 0111, 1011, 0101}</a:t>
            </a: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Messages de 4 bits : 16 messages possibles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distance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minimale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= 1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Aucune erreur ne peut être détectée ou corrigée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Nombre max des erreurs détectables : </a:t>
            </a:r>
            <a:r>
              <a:rPr lang="fr-FR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b="1" u="sng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u="sng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− 1 = 0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On ne peut pas remarquer si une erreur s’est passée</a:t>
            </a:r>
          </a:p>
          <a:p>
            <a:pPr algn="just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9288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codées (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Codage de Parité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= {0000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0111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just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codées (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avec codage de parité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reçues= {0000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0010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1100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1110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1011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0101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Messages de 5 bits : 16 messages possibles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La distance de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minimale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= 2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Une seule erreur peut être détectée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Nombre max des erreurs détectables : </a:t>
            </a:r>
            <a:r>
              <a:rPr lang="fr-FR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− 1 = 1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Aucune erreur ne peut être corrigée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54055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</a:rPr>
              <a:t>la </a:t>
            </a:r>
            <a:r>
              <a:rPr lang="fr-FR" sz="2400" b="1" u="sng" dirty="0" smtClean="0">
                <a:solidFill>
                  <a:srgbClr val="00B0F0"/>
                </a:solidFill>
              </a:rPr>
              <a:t>quantité</a:t>
            </a:r>
            <a:r>
              <a:rPr lang="fr-FR" sz="2400" b="1" dirty="0" smtClean="0">
                <a:solidFill>
                  <a:srgbClr val="00B0F0"/>
                </a:solidFill>
              </a:rPr>
              <a:t> d’information est mesurable: </a:t>
            </a:r>
            <a:r>
              <a:rPr lang="fr-FR" sz="2400" dirty="0" smtClean="0"/>
              <a:t>La Quantité d ’information du message est proportionnelle à son degré d'incertitude. </a:t>
            </a:r>
            <a:r>
              <a:rPr lang="fr-FR" sz="2400" b="1" dirty="0" smtClean="0">
                <a:solidFill>
                  <a:srgbClr val="C00000"/>
                </a:solidFill>
              </a:rPr>
              <a:t>La quantité d’information d’un message est une mesure de son imprévisibilité.</a:t>
            </a:r>
          </a:p>
          <a:p>
            <a:pPr algn="just"/>
            <a:r>
              <a:rPr lang="fr-FR" sz="2400" dirty="0" smtClean="0"/>
              <a:t>La quantité d’information associée à la réalisation d’un événement x :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endParaRPr lang="fr-FR" sz="2400" dirty="0" smtClean="0">
              <a:solidFill>
                <a:srgbClr val="002060"/>
              </a:solidFill>
            </a:endParaRPr>
          </a:p>
          <a:p>
            <a:endParaRPr lang="fr-FR" sz="2400" dirty="0" smtClean="0">
              <a:solidFill>
                <a:srgbClr val="002060"/>
              </a:solidFill>
            </a:endParaRPr>
          </a:p>
          <a:p>
            <a:pPr algn="just"/>
            <a:r>
              <a:rPr lang="fr-FR" sz="2400" dirty="0" smtClean="0">
                <a:solidFill>
                  <a:srgbClr val="002060"/>
                </a:solidFill>
              </a:rPr>
              <a:t>L’entropie H permet d’évaluer la </a:t>
            </a:r>
            <a:r>
              <a:rPr lang="fr-FR" sz="2400" b="1" dirty="0" smtClean="0">
                <a:solidFill>
                  <a:srgbClr val="002060"/>
                </a:solidFill>
              </a:rPr>
              <a:t>quantité d’information</a:t>
            </a:r>
            <a:r>
              <a:rPr lang="fr-FR" sz="2400" dirty="0" smtClean="0">
                <a:solidFill>
                  <a:srgbClr val="002060"/>
                </a:solidFill>
              </a:rPr>
              <a:t> maximale d’une source X en fonction de N le </a:t>
            </a:r>
            <a:r>
              <a:rPr lang="fr-FR" sz="2400" u="sng" dirty="0" smtClean="0">
                <a:solidFill>
                  <a:srgbClr val="002060"/>
                </a:solidFill>
              </a:rPr>
              <a:t>nombre</a:t>
            </a:r>
            <a:r>
              <a:rPr lang="fr-FR" sz="2400" dirty="0" smtClean="0">
                <a:solidFill>
                  <a:srgbClr val="002060"/>
                </a:solidFill>
              </a:rPr>
              <a:t> de symboles et de leurs </a:t>
            </a:r>
            <a:r>
              <a:rPr lang="fr-FR" sz="2400" u="sng" dirty="0" smtClean="0">
                <a:solidFill>
                  <a:srgbClr val="002060"/>
                </a:solidFill>
              </a:rPr>
              <a:t>probabilités</a:t>
            </a:r>
            <a:r>
              <a:rPr lang="fr-FR" sz="2400" dirty="0" smtClean="0">
                <a:solidFill>
                  <a:srgbClr val="002060"/>
                </a:solidFill>
              </a:rPr>
              <a:t> d’apparition :</a:t>
            </a:r>
          </a:p>
          <a:p>
            <a:pPr algn="just"/>
            <a:endParaRPr lang="fr-FR" sz="2400" dirty="0" smtClean="0">
              <a:solidFill>
                <a:srgbClr val="002060"/>
              </a:solidFill>
            </a:endParaRPr>
          </a:p>
          <a:p>
            <a:pPr algn="just"/>
            <a:endParaRPr lang="fr-FR" sz="2400" dirty="0" smtClean="0">
              <a:solidFill>
                <a:srgbClr val="002060"/>
              </a:solidFill>
            </a:endParaRPr>
          </a:p>
          <a:p>
            <a:pPr algn="just"/>
            <a:endParaRPr lang="fr-FR" sz="2400" dirty="0" smtClean="0">
              <a:solidFill>
                <a:srgbClr val="00206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002060"/>
                </a:solidFill>
              </a:rPr>
              <a:t>Il s’agit de la quantité d’information moyenne associée à chaque symbole de cette source 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3021013" y="3214686"/>
          <a:ext cx="2892425" cy="571500"/>
        </p:xfrm>
        <a:graphic>
          <a:graphicData uri="http://schemas.openxmlformats.org/presentationml/2006/ole">
            <p:oleObj spid="_x0000_s108546" name="Équation" r:id="rId4" imgW="1091880" imgH="21564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2804959" y="4929198"/>
          <a:ext cx="4735917" cy="1000132"/>
        </p:xfrm>
        <a:graphic>
          <a:graphicData uri="http://schemas.openxmlformats.org/presentationml/2006/ole">
            <p:oleObj spid="_x0000_s108547" name="Équation" r:id="rId5" imgW="2044440" imgH="43164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285852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Rappels sur la théorie de l’information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13" name="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221455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Codage de Parité ou codage par contrôle de parité,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(en anglais  VRC – Vertical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Redundancy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Check) </a:t>
            </a:r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 le système de contrôle le plus simple. Il consiste à ajouter un bit de parité à un ensemble de bits. </a:t>
            </a:r>
          </a:p>
          <a:p>
            <a:pPr algn="just"/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s’agit de compter le nombre de bits à 1 dans le mot code (par exemple un mot formé de 7 bits). Selon le type de parité souhaité (paire ou impaire), on positionne le 8</a:t>
            </a:r>
            <a:r>
              <a:rPr lang="fr-FR" sz="2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algn="just"/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 bit de parité n’est pas précis : il ne dit pas où est située l’erreur. De plus, il n’est pas fiable non plus. Si il y a deux erreurs dans le même mot, le bit de parité reste valide, mais l’information est fausse.</a:t>
            </a:r>
            <a:endParaRPr lang="fr-FR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Codage de Parité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advTm="15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178592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 contrôle de parité croisé (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Longitudinal </a:t>
            </a:r>
            <a:r>
              <a:rPr lang="fr-F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Redundancy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Check – LRC</a:t>
            </a:r>
            <a:r>
              <a:rPr lang="fr-FR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permet de pallier aux limites du VRC. </a:t>
            </a:r>
          </a:p>
          <a:p>
            <a:pPr algn="just"/>
            <a:endParaRPr lang="fr-FR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LRC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consiste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non pas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contr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ler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uniquement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l’int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des donn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 d’un caract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re, mais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aussi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ler l’int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des bits de parit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d’un bloc de caract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res.</a:t>
            </a:r>
            <a:endParaRPr lang="fr-F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Codage par contrôle de parité croisé</a:t>
            </a:r>
          </a:p>
          <a:p>
            <a:pPr algn="ctr"/>
            <a:endParaRPr lang="fr-FR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788" y="4136815"/>
            <a:ext cx="3162674" cy="26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4286256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Exemple de contrôle de parité croisé</a:t>
            </a:r>
            <a:endParaRPr lang="fr-FR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8586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codées (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Codage de </a:t>
            </a:r>
            <a:r>
              <a:rPr lang="fr-FR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(7,4)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= {0000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just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Données codées (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avec codage de </a:t>
            </a:r>
            <a:r>
              <a:rPr lang="fr-FR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(7,4)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reçues= {0000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0010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001,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0101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Messages de 7 bits : 16 messages possibles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La distance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minimale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3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Une seule erreur peut être détectée et corrigée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les erreurs doubles sont confondu avec les erreurs simples : on peut détecter 2 erreurs mais on 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corrige qu’une.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Nombre max des erreurs détectables :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− 1 = 2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Donc les boules de rayon 1 centrées sur les mots de code ne s’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intersectent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pas.</a:t>
            </a:r>
            <a:endParaRPr lang="fr-FR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Exemple de calcul de la 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2158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distance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Hamming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vérifie bien toutes les conditions d’une distance. En effet,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 x, y et z  A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on a: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</a:t>
            </a:r>
            <a:r>
              <a:rPr lang="fr-FR" sz="2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fr-FR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= 0  x = y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=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y,x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≤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x,z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+ d(</a:t>
            </a:r>
            <a:r>
              <a:rPr lang="fr-FR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z,y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CODES CORRECTEURS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291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La distance de </a:t>
            </a:r>
            <a:r>
              <a:rPr lang="fr-FR" sz="2800" b="1" dirty="0" err="1" smtClean="0">
                <a:solidFill>
                  <a:srgbClr val="0070C0"/>
                </a:solidFill>
              </a:rPr>
              <a:t>Hamming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3666" name="AutoShape 2" descr="https://upload.wikimedia.org/wikipedia/commons/thumb/b/b0/Hamming%287%2C4%29.svg/250px-Hamming%287%2C4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INTRODUCTION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4714884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Débit de transmission de la source.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Peut être identifié par l’entropie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357554" y="457200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Débit max de autorisé par le canal.</a:t>
            </a:r>
          </a:p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Peut être identifié par la Capacité du Canal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16430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la </a:t>
            </a:r>
            <a:r>
              <a:rPr lang="fr-FR" sz="2400" b="1" u="sng" dirty="0" smtClean="0">
                <a:solidFill>
                  <a:srgbClr val="7030A0"/>
                </a:solidFill>
              </a:rPr>
              <a:t>capacité du canal  : 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C’est le </a:t>
            </a:r>
            <a:r>
              <a:rPr lang="fr-FR" sz="2400" dirty="0" smtClean="0"/>
              <a:t>Maximum de l ’information sur la Source que le canal peut transmettre au Destinataire. C’est aussi :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Le débit maximal de transfert autorisé par le canal de transmission</a:t>
            </a:r>
            <a:endParaRPr lang="fr-FR" sz="2400" dirty="0" smtClean="0"/>
          </a:p>
          <a:p>
            <a:endParaRPr lang="fr-FR" sz="2400" dirty="0" smtClean="0"/>
          </a:p>
        </p:txBody>
      </p:sp>
      <p:grpSp>
        <p:nvGrpSpPr>
          <p:cNvPr id="20" name="Group 1"/>
          <p:cNvGrpSpPr>
            <a:grpSpLocks noChangeAspect="1"/>
          </p:cNvGrpSpPr>
          <p:nvPr/>
        </p:nvGrpSpPr>
        <p:grpSpPr bwMode="auto">
          <a:xfrm>
            <a:off x="0" y="3357562"/>
            <a:ext cx="9104041" cy="2643206"/>
            <a:chOff x="878" y="5732"/>
            <a:chExt cx="9966" cy="2520"/>
          </a:xfrm>
        </p:grpSpPr>
        <p:sp>
          <p:nvSpPr>
            <p:cNvPr id="2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878" y="5732"/>
              <a:ext cx="9966" cy="25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880" y="6272"/>
              <a:ext cx="1078" cy="72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Source</a:t>
              </a:r>
              <a:endParaRPr kumimoji="0" lang="fr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4952" y="6452"/>
              <a:ext cx="1326" cy="360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Canal</a:t>
              </a:r>
              <a:endParaRPr kumimoji="0" lang="fr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9518" y="6272"/>
              <a:ext cx="1326" cy="72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094" tIns="31547" rIns="63094" bIns="315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Destinataire</a:t>
              </a:r>
              <a:endParaRPr kumimoji="0" lang="fr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236" y="6598"/>
              <a:ext cx="1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3094" tIns="31547" rIns="63094" bIns="315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fr-CH" sz="2000" b="1" i="0" u="none" strike="noStrike" cap="none" normalizeH="0" baseline="-3000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kumimoji="0" lang="fr-CH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fr-CH" sz="2000" b="1" i="0" u="none" strike="noStrike" cap="none" normalizeH="0" baseline="-3000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fr-CH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fr-CH" sz="2000" b="1" i="0" u="none" strike="noStrike" cap="none" normalizeH="0" baseline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lang="fr-CH" sz="2000" b="1" baseline="-30000" dirty="0" err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m</a:t>
              </a:r>
              <a:endParaRPr kumimoji="0" lang="fr-CH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28794" y="4286256"/>
            <a:ext cx="1285884" cy="4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094" tIns="31547" rIns="63094" bIns="315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C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fr-CH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fr-CH" sz="2000" b="1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fr-CH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986591" y="4286256"/>
            <a:ext cx="2735049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932954" y="4286256"/>
            <a:ext cx="295977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357290" y="39169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X : Alphabet de l’entrée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14942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Y : Alphabet de la sortie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11669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fr-FR" b="1" dirty="0" smtClean="0">
                <a:solidFill>
                  <a:srgbClr val="C00000"/>
                </a:solidFill>
              </a:rPr>
              <a:t>Exemple : une source binaire envoie des bits avec un alphabet  0 et 1</a:t>
            </a:r>
          </a:p>
          <a:p>
            <a:pPr marL="342900" indent="-342900" algn="just"/>
            <a:r>
              <a:rPr lang="fr-FR" b="1" dirty="0" smtClean="0">
                <a:solidFill>
                  <a:srgbClr val="7030A0"/>
                </a:solidFill>
              </a:rPr>
              <a:t>La sortie peut avoir le même nombre de symboles ou non.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285852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Rappels sur la théorie de l’information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34" name="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0001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Compte tenu du caractère aléatoire de l’information et aussi des perturbations liées au canal, le modèle mathématique de ces canaux dits discrets ne peut être que stochastique</a:t>
            </a:r>
            <a:endParaRPr lang="fr-FR" sz="24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428728" y="2285992"/>
          <a:ext cx="6540546" cy="571504"/>
        </p:xfrm>
        <a:graphic>
          <a:graphicData uri="http://schemas.openxmlformats.org/presentationml/2006/ole">
            <p:oleObj spid="_x0000_s43010" name="Équation" r:id="rId4" imgW="2616120" imgH="22860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492919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Mais il s’agit d’un modèle général qui ne peut pas, sous cette forme, conduire à des développements simples.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00B050"/>
                </a:solidFill>
              </a:rPr>
              <a:t>Ceci, nous incite alors à proposer des hypothèses afin d’obtenir des modèles simples à étudier.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MODELISATION D’UN CANAL DISCRET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19B8-B707-45A9-818F-56E77DE860C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406" y="3497049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Source de données numériques </a:t>
            </a:r>
            <a:r>
              <a:rPr lang="fr-FR" b="1" dirty="0" err="1" smtClean="0">
                <a:solidFill>
                  <a:srgbClr val="00B050"/>
                </a:solidFill>
              </a:rPr>
              <a:t>X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k</a:t>
            </a:r>
            <a:r>
              <a:rPr lang="fr-FR" b="1" baseline="-25000" dirty="0" smtClean="0">
                <a:solidFill>
                  <a:srgbClr val="00B050"/>
                </a:solidFill>
              </a:rPr>
              <a:t>   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00826" y="363992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34D80"/>
                </a:solidFill>
              </a:rPr>
              <a:t>Réception de données numériques  bruitées </a:t>
            </a:r>
            <a:r>
              <a:rPr lang="fr-FR" b="1" dirty="0" err="1" smtClean="0">
                <a:solidFill>
                  <a:srgbClr val="834D80"/>
                </a:solidFill>
              </a:rPr>
              <a:t>Y</a:t>
            </a:r>
            <a:r>
              <a:rPr lang="fr-FR" b="1" baseline="-25000" dirty="0" err="1" smtClean="0">
                <a:solidFill>
                  <a:srgbClr val="834D80"/>
                </a:solidFill>
              </a:rPr>
              <a:t>m</a:t>
            </a:r>
            <a:endParaRPr lang="fr-FR" b="1" dirty="0">
              <a:solidFill>
                <a:srgbClr val="834D8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0430" y="44169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Canal discret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8" y="3000372"/>
            <a:ext cx="8929718" cy="1857388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571868" y="3429000"/>
            <a:ext cx="1428760" cy="1000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643306" y="37147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P(</a:t>
            </a:r>
            <a:r>
              <a:rPr lang="fr-FR" b="1" dirty="0" err="1" smtClean="0">
                <a:solidFill>
                  <a:srgbClr val="C00000"/>
                </a:solidFill>
              </a:rPr>
              <a:t>y</a:t>
            </a:r>
            <a:r>
              <a:rPr lang="fr-FR" b="1" baseline="-25000" dirty="0" err="1" smtClean="0">
                <a:solidFill>
                  <a:srgbClr val="C00000"/>
                </a:solidFill>
              </a:rPr>
              <a:t>m</a:t>
            </a:r>
            <a:r>
              <a:rPr lang="fr-FR" b="1" dirty="0" smtClean="0">
                <a:solidFill>
                  <a:srgbClr val="C00000"/>
                </a:solidFill>
              </a:rPr>
              <a:t>/</a:t>
            </a:r>
            <a:r>
              <a:rPr lang="fr-FR" b="1" dirty="0" err="1" smtClean="0">
                <a:solidFill>
                  <a:srgbClr val="C0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C00000"/>
                </a:solidFill>
              </a:rPr>
              <a:t>n</a:t>
            </a:r>
            <a:r>
              <a:rPr lang="fr-FR" b="1" dirty="0" smtClean="0">
                <a:solidFill>
                  <a:srgbClr val="C00000"/>
                </a:solidFill>
              </a:rPr>
              <a:t>)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071802" y="3929066"/>
            <a:ext cx="500066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000628" y="3929066"/>
            <a:ext cx="500066" cy="1588"/>
          </a:xfrm>
          <a:prstGeom prst="straightConnector1">
            <a:avLst/>
          </a:prstGeom>
          <a:ln w="28575">
            <a:solidFill>
              <a:srgbClr val="834D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ccolade ouvrante 20"/>
          <p:cNvSpPr/>
          <p:nvPr/>
        </p:nvSpPr>
        <p:spPr>
          <a:xfrm>
            <a:off x="2086418" y="3071810"/>
            <a:ext cx="342442" cy="1714512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/>
          <p:cNvSpPr/>
          <p:nvPr/>
        </p:nvSpPr>
        <p:spPr>
          <a:xfrm>
            <a:off x="6143636" y="3113752"/>
            <a:ext cx="428628" cy="1643074"/>
          </a:xfrm>
          <a:prstGeom prst="rightBrace">
            <a:avLst/>
          </a:prstGeom>
          <a:ln w="28575">
            <a:solidFill>
              <a:srgbClr val="83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904430" y="3000372"/>
            <a:ext cx="428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y</a:t>
            </a:r>
            <a:r>
              <a:rPr lang="fr-FR" b="1" baseline="-25000" dirty="0" smtClean="0">
                <a:solidFill>
                  <a:srgbClr val="7030A0"/>
                </a:solidFill>
              </a:rPr>
              <a:t>1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y</a:t>
            </a:r>
            <a:r>
              <a:rPr lang="fr-FR" b="1" baseline="-25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fr-FR" b="1" dirty="0" err="1" smtClean="0">
                <a:solidFill>
                  <a:srgbClr val="7030A0"/>
                </a:solidFill>
              </a:rPr>
              <a:t>y</a:t>
            </a:r>
            <a:r>
              <a:rPr lang="fr-FR" b="1" baseline="-25000" dirty="0" err="1" smtClean="0">
                <a:solidFill>
                  <a:srgbClr val="7030A0"/>
                </a:solidFill>
              </a:rPr>
              <a:t>m</a:t>
            </a:r>
            <a:endParaRPr lang="fr-FR" b="1" baseline="-25000" dirty="0" smtClean="0">
              <a:solidFill>
                <a:srgbClr val="7030A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13178" y="3000372"/>
            <a:ext cx="428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x</a:t>
            </a:r>
            <a:r>
              <a:rPr lang="fr-FR" b="1" baseline="-25000" dirty="0" smtClean="0">
                <a:solidFill>
                  <a:srgbClr val="00B050"/>
                </a:solidFill>
              </a:rPr>
              <a:t>1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x</a:t>
            </a:r>
            <a:r>
              <a:rPr lang="fr-FR" b="1" baseline="-25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fr-FR" b="1" dirty="0" err="1" smtClean="0">
                <a:solidFill>
                  <a:srgbClr val="00B050"/>
                </a:solidFill>
              </a:rPr>
              <a:t>x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n</a:t>
            </a:r>
            <a:endParaRPr lang="fr-FR" b="1" baseline="-25000" dirty="0" smtClean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3174" y="364331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</a:rPr>
              <a:t>X</a:t>
            </a:r>
            <a:r>
              <a:rPr lang="fr-FR" sz="2400" b="1" baseline="-25000" dirty="0" err="1" smtClean="0">
                <a:solidFill>
                  <a:srgbClr val="00B050"/>
                </a:solidFill>
              </a:rPr>
              <a:t>n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29256" y="364331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834D80"/>
                </a:solidFill>
              </a:rPr>
              <a:t>Y</a:t>
            </a:r>
            <a:r>
              <a:rPr lang="fr-FR" sz="2400" b="1" baseline="-25000" dirty="0" err="1" smtClean="0">
                <a:solidFill>
                  <a:srgbClr val="834D80"/>
                </a:solidFill>
              </a:rPr>
              <a:t>m</a:t>
            </a:r>
            <a:endParaRPr lang="fr-FR" sz="2400" b="1" dirty="0">
              <a:solidFill>
                <a:srgbClr val="834D80"/>
              </a:solidFill>
            </a:endParaRPr>
          </a:p>
        </p:txBody>
      </p:sp>
      <p:pic>
        <p:nvPicPr>
          <p:cNvPr id="28" name="9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8978</TotalTime>
  <Words>4415</Words>
  <Application>Microsoft Office PowerPoint</Application>
  <PresentationFormat>Affichage à l'écran (4:3)</PresentationFormat>
  <Paragraphs>677</Paragraphs>
  <Slides>73</Slides>
  <Notes>1</Notes>
  <HiddenSlides>0</HiddenSlides>
  <MMClips>28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5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STS</dc:creator>
  <cp:lastModifiedBy>STS</cp:lastModifiedBy>
  <cp:revision>511</cp:revision>
  <dcterms:created xsi:type="dcterms:W3CDTF">2020-04-09T12:58:47Z</dcterms:created>
  <dcterms:modified xsi:type="dcterms:W3CDTF">2020-04-29T16:11:19Z</dcterms:modified>
</cp:coreProperties>
</file>