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6" r:id="rId12"/>
    <p:sldId id="267" r:id="rId13"/>
    <p:sldId id="268" r:id="rId14"/>
    <p:sldId id="269" r:id="rId15"/>
    <p:sldId id="270" r:id="rId16"/>
    <p:sldId id="271" r:id="rId17"/>
    <p:sldId id="279" r:id="rId18"/>
    <p:sldId id="272" r:id="rId19"/>
    <p:sldId id="273" r:id="rId20"/>
    <p:sldId id="274" r:id="rId21"/>
    <p:sldId id="278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E27363-4F4F-4FFD-BAA2-EE5987E6535D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030845-F7C1-4C8B-9423-324ACBBCCE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3286125"/>
            <a:ext cx="8458200" cy="2500330"/>
          </a:xfrm>
        </p:spPr>
        <p:txBody>
          <a:bodyPr>
            <a:normAutofit fontScale="90000"/>
          </a:bodyPr>
          <a:lstStyle/>
          <a:p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dirty="0" smtClean="0"/>
              <a:t>                   </a:t>
            </a:r>
            <a:r>
              <a:rPr lang="fr-FR" sz="2400" dirty="0" smtClean="0"/>
              <a:t>Service de gynécologie-obstétrique </a:t>
            </a:r>
            <a:br>
              <a:rPr lang="fr-FR" sz="2400" dirty="0" smtClean="0"/>
            </a:br>
            <a:r>
              <a:rPr lang="fr-FR" sz="2400" dirty="0" smtClean="0"/>
              <a:t>                        </a:t>
            </a:r>
            <a:br>
              <a:rPr lang="fr-FR" sz="2400" dirty="0" smtClean="0"/>
            </a:br>
            <a:r>
              <a:rPr lang="fr-FR" sz="2400" dirty="0" smtClean="0"/>
              <a:t>                             DR </a:t>
            </a:r>
            <a:r>
              <a:rPr lang="fr-FR" sz="2400" dirty="0" smtClean="0"/>
              <a:t>MC MIASSI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700" b="1" i="1" dirty="0" smtClean="0"/>
              <a:t/>
            </a:r>
            <a:br>
              <a:rPr lang="fr-FR" sz="2700" b="1" i="1" dirty="0" smtClean="0"/>
            </a:br>
            <a:r>
              <a:rPr lang="fr-FR" i="1" dirty="0" smtClean="0"/>
              <a:t> </a:t>
            </a:r>
            <a:br>
              <a:rPr lang="fr-FR" i="1" dirty="0" smtClean="0"/>
            </a:br>
            <a:endParaRPr lang="fr-FR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1285860"/>
            <a:ext cx="8458200" cy="2643206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chemeClr val="accent6">
                    <a:lumMod val="75000"/>
                  </a:schemeClr>
                </a:solidFill>
              </a:rPr>
              <a:t>LA TUBERCULOSE GENITALE CHEZ LA FEMME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**Certitude de diagnostic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-BK cultivé dans les menstruations.</a:t>
            </a:r>
            <a:r>
              <a:rPr lang="fr-FR" b="1" i="1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</a:rPr>
              <a:t>-Biopsie de l’endomètre</a:t>
            </a:r>
            <a:r>
              <a:rPr lang="fr-FR" dirty="0" smtClean="0"/>
              <a:t> voire les lésions péritonéales par cœlioscopie et surtout la mise en évidence du </a:t>
            </a:r>
            <a:r>
              <a:rPr lang="fr-FR" b="1" dirty="0" smtClean="0">
                <a:solidFill>
                  <a:srgbClr val="FF0000"/>
                </a:solidFill>
              </a:rPr>
              <a:t>follicule </a:t>
            </a:r>
            <a:r>
              <a:rPr lang="fr-FR" b="1" dirty="0" err="1" smtClean="0">
                <a:solidFill>
                  <a:srgbClr val="FF0000"/>
                </a:solidFill>
              </a:rPr>
              <a:t>giganto</a:t>
            </a:r>
            <a:r>
              <a:rPr lang="fr-FR" b="1" dirty="0" smtClean="0">
                <a:solidFill>
                  <a:srgbClr val="FF0000"/>
                </a:solidFill>
              </a:rPr>
              <a:t>-cellulaire avec nécrose caséeuse .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*La tuberculose utero-</a:t>
            </a:r>
            <a:r>
              <a:rPr lang="fr-FR" b="1" dirty="0" err="1" smtClean="0"/>
              <a:t>annexielle</a:t>
            </a:r>
            <a:r>
              <a:rPr lang="fr-FR" b="1" dirty="0" smtClean="0"/>
              <a:t> : </a:t>
            </a:r>
            <a:r>
              <a:rPr lang="fr-FR" dirty="0" smtClean="0"/>
              <a:t>responsable de stérilité </a:t>
            </a:r>
            <a:r>
              <a:rPr lang="fr-FR" dirty="0" smtClean="0"/>
              <a:t>primaire</a:t>
            </a:r>
            <a:r>
              <a:rPr lang="fr-FR" dirty="0" smtClean="0"/>
              <a:t> </a:t>
            </a:r>
            <a:r>
              <a:rPr lang="fr-FR" dirty="0" smtClean="0"/>
              <a:t>ou </a:t>
            </a:r>
            <a:r>
              <a:rPr lang="fr-FR" dirty="0" smtClean="0"/>
              <a:t>second</a:t>
            </a:r>
            <a:r>
              <a:rPr lang="fr-FR" dirty="0" smtClean="0"/>
              <a:t>aire</a:t>
            </a:r>
            <a:r>
              <a:rPr lang="fr-FR" dirty="0" smtClean="0"/>
              <a:t> .</a:t>
            </a:r>
          </a:p>
          <a:p>
            <a:pPr>
              <a:buNone/>
            </a:pPr>
            <a:r>
              <a:rPr lang="fr-FR" b="1" dirty="0" smtClean="0"/>
              <a:t> </a:t>
            </a:r>
            <a:r>
              <a:rPr lang="fr-FR" b="1" u="sng" dirty="0" smtClean="0"/>
              <a:t>Mécanisme</a:t>
            </a:r>
            <a:r>
              <a:rPr lang="fr-FR" b="1" dirty="0" smtClean="0"/>
              <a:t> :</a:t>
            </a:r>
            <a:r>
              <a:rPr lang="fr-FR" dirty="0" smtClean="0"/>
              <a:t> </a:t>
            </a:r>
          </a:p>
          <a:p>
            <a:r>
              <a:rPr lang="fr-FR" dirty="0" smtClean="0"/>
              <a:t>  Synéchie totale ou </a:t>
            </a:r>
            <a:r>
              <a:rPr lang="fr-FR" dirty="0" err="1" smtClean="0"/>
              <a:t>cervico</a:t>
            </a:r>
            <a:r>
              <a:rPr lang="fr-FR" dirty="0" smtClean="0"/>
              <a:t>-isthmique</a:t>
            </a:r>
          </a:p>
          <a:p>
            <a:r>
              <a:rPr lang="fr-FR" dirty="0" smtClean="0"/>
              <a:t> Anovulation par adhérences </a:t>
            </a:r>
            <a:r>
              <a:rPr lang="fr-FR" dirty="0" err="1" smtClean="0"/>
              <a:t>periovarienne</a:t>
            </a:r>
            <a:r>
              <a:rPr lang="fr-FR" dirty="0" smtClean="0"/>
              <a:t>.</a:t>
            </a:r>
          </a:p>
          <a:p>
            <a:r>
              <a:rPr lang="fr-FR" dirty="0" smtClean="0"/>
              <a:t>Altération de la trompe. 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i="1" dirty="0" smtClean="0"/>
              <a:t>VI- FORME CLINIQUE :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endParaRPr lang="fr-FR" sz="2800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i="1" dirty="0" smtClean="0"/>
              <a:t>Le diagnostic :</a:t>
            </a:r>
            <a:endParaRPr lang="fr-FR" i="1" dirty="0" smtClean="0"/>
          </a:p>
          <a:p>
            <a:r>
              <a:rPr lang="fr-FR" dirty="0" smtClean="0"/>
              <a:t> </a:t>
            </a:r>
            <a:r>
              <a:rPr lang="fr-FR" dirty="0" smtClean="0"/>
              <a:t>Antécédent </a:t>
            </a:r>
            <a:r>
              <a:rPr lang="fr-FR" dirty="0" smtClean="0"/>
              <a:t>de primo-infection </a:t>
            </a:r>
          </a:p>
          <a:p>
            <a:r>
              <a:rPr lang="fr-FR" dirty="0" smtClean="0"/>
              <a:t>Antécédent</a:t>
            </a:r>
            <a:r>
              <a:rPr lang="fr-FR" dirty="0" smtClean="0"/>
              <a:t> </a:t>
            </a:r>
            <a:r>
              <a:rPr lang="fr-FR" dirty="0" smtClean="0"/>
              <a:t> </a:t>
            </a:r>
            <a:r>
              <a:rPr lang="fr-FR" dirty="0" smtClean="0"/>
              <a:t>de TBC pulmonaire</a:t>
            </a:r>
          </a:p>
          <a:p>
            <a:r>
              <a:rPr lang="en-US" dirty="0" smtClean="0"/>
              <a:t> </a:t>
            </a:r>
            <a:r>
              <a:rPr lang="en-US" dirty="0" smtClean="0"/>
              <a:t>Alteration de </a:t>
            </a:r>
            <a:r>
              <a:rPr lang="en-US" dirty="0" err="1" smtClean="0"/>
              <a:t>l'état</a:t>
            </a:r>
            <a:r>
              <a:rPr lang="en-US" dirty="0" smtClean="0"/>
              <a:t> general ,Sueur </a:t>
            </a:r>
            <a:r>
              <a:rPr lang="en-US" dirty="0" smtClean="0"/>
              <a:t>,AMG.</a:t>
            </a:r>
            <a:endParaRPr lang="fr-FR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Biologie</a:t>
            </a:r>
            <a:r>
              <a:rPr lang="en-US" b="1" dirty="0" smtClean="0"/>
              <a:t> </a:t>
            </a:r>
            <a:r>
              <a:rPr lang="en-US" dirty="0" smtClean="0"/>
              <a:t>: VS ++,</a:t>
            </a:r>
            <a:r>
              <a:rPr lang="en-US" dirty="0" err="1" smtClean="0"/>
              <a:t>Hyperlymphocytose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err="1" smtClean="0"/>
              <a:t>Telethorax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,IDR +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*La tuberculose utero-</a:t>
            </a:r>
            <a:r>
              <a:rPr lang="fr-FR" b="1" dirty="0" err="1" smtClean="0"/>
              <a:t>annexielle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u="sng" dirty="0" smtClean="0"/>
              <a:t>Trompe </a:t>
            </a:r>
            <a:r>
              <a:rPr lang="fr-FR" dirty="0" smtClean="0"/>
              <a:t>: rigide , ondulée </a:t>
            </a:r>
            <a:r>
              <a:rPr lang="fr-FR" dirty="0" smtClean="0"/>
              <a:t>en fil de fer </a:t>
            </a:r>
            <a:r>
              <a:rPr lang="fr-FR" dirty="0" smtClean="0"/>
              <a:t>, </a:t>
            </a:r>
            <a:r>
              <a:rPr lang="fr-FR" dirty="0" err="1" smtClean="0"/>
              <a:t>moniliforme</a:t>
            </a:r>
            <a:r>
              <a:rPr lang="fr-FR" dirty="0" smtClean="0"/>
              <a:t> , </a:t>
            </a:r>
            <a:r>
              <a:rPr lang="fr-FR" dirty="0" smtClean="0"/>
              <a:t>une obstruction tubaire proximale ou </a:t>
            </a:r>
            <a:r>
              <a:rPr lang="fr-FR" dirty="0" smtClean="0"/>
              <a:t>distale</a:t>
            </a:r>
          </a:p>
          <a:p>
            <a:endParaRPr lang="fr-FR" dirty="0" smtClean="0"/>
          </a:p>
          <a:p>
            <a:r>
              <a:rPr lang="fr-FR" b="1" i="1" u="sng" dirty="0" smtClean="0"/>
              <a:t>Utérus</a:t>
            </a:r>
            <a:r>
              <a:rPr lang="fr-FR" dirty="0" smtClean="0"/>
              <a:t> : une synéchie </a:t>
            </a:r>
            <a:r>
              <a:rPr lang="fr-FR" dirty="0" err="1" smtClean="0"/>
              <a:t>cervico</a:t>
            </a:r>
            <a:r>
              <a:rPr lang="fr-FR" dirty="0" smtClean="0"/>
              <a:t>-isthmique donnant un aspect en doigt de gant ou synéchie </a:t>
            </a:r>
            <a:r>
              <a:rPr lang="fr-FR" dirty="0" err="1" smtClean="0"/>
              <a:t>corporeale</a:t>
            </a:r>
            <a:r>
              <a:rPr lang="fr-FR" dirty="0" smtClean="0"/>
              <a:t> : aspect de la cavité utérine en trèfle .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Hystérosalpingographie: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500042"/>
            <a:ext cx="8991600" cy="795358"/>
          </a:xfrm>
        </p:spPr>
        <p:txBody>
          <a:bodyPr>
            <a:noAutofit/>
          </a:bodyPr>
          <a:lstStyle/>
          <a:p>
            <a:r>
              <a:rPr lang="fr-FR" sz="2400" b="1" i="1" dirty="0" smtClean="0"/>
              <a:t>Hystérosalpingographie: </a:t>
            </a:r>
            <a:r>
              <a:rPr lang="fr-FR" sz="2400" i="1" dirty="0" smtClean="0"/>
              <a:t/>
            </a:r>
            <a:br>
              <a:rPr lang="fr-FR" sz="2400" i="1" dirty="0" smtClean="0"/>
            </a:br>
            <a:endParaRPr lang="fr-FR" sz="2400" i="1" dirty="0"/>
          </a:p>
        </p:txBody>
      </p:sp>
      <p:pic>
        <p:nvPicPr>
          <p:cNvPr id="20482" name="Picture 2" descr="http://pst.chez-alice.fr/bacesl/imagesb/ME18sfm2.png"/>
          <p:cNvPicPr>
            <a:picLocks noChangeAspect="1" noChangeArrowheads="1"/>
          </p:cNvPicPr>
          <p:nvPr/>
        </p:nvPicPr>
        <p:blipFill>
          <a:blip r:embed="rId2"/>
          <a:srcRect r="50806" b="-394"/>
          <a:stretch>
            <a:fillRect/>
          </a:stretch>
        </p:blipFill>
        <p:spPr bwMode="auto">
          <a:xfrm>
            <a:off x="0" y="1142984"/>
            <a:ext cx="4786314" cy="4714908"/>
          </a:xfrm>
          <a:prstGeom prst="rect">
            <a:avLst/>
          </a:prstGeom>
          <a:noFill/>
        </p:spPr>
      </p:pic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1968" y="1285860"/>
            <a:ext cx="457203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examen fondamental 03 volet :</a:t>
            </a:r>
          </a:p>
          <a:p>
            <a:r>
              <a:rPr lang="fr-FR" b="1" i="1" dirty="0" smtClean="0"/>
              <a:t>  </a:t>
            </a:r>
            <a:r>
              <a:rPr lang="fr-FR" b="1" i="1" dirty="0" smtClean="0"/>
              <a:t>Diagnostic</a:t>
            </a:r>
            <a:r>
              <a:rPr lang="fr-FR" dirty="0" smtClean="0"/>
              <a:t> : aspect lésionnel et biopsie et </a:t>
            </a:r>
            <a:r>
              <a:rPr lang="fr-FR" dirty="0" smtClean="0"/>
              <a:t>vérification de la perméabilité tubaire </a:t>
            </a:r>
            <a:r>
              <a:rPr lang="fr-FR" dirty="0" smtClean="0"/>
              <a:t>.</a:t>
            </a:r>
            <a:endParaRPr lang="fr-FR" dirty="0" smtClean="0"/>
          </a:p>
          <a:p>
            <a:r>
              <a:rPr lang="fr-FR" b="1" i="1" dirty="0" smtClean="0">
                <a:solidFill>
                  <a:schemeClr val="accent2">
                    <a:lumMod val="75000"/>
                  </a:schemeClr>
                </a:solidFill>
              </a:rPr>
              <a:t>   Pronostic </a:t>
            </a:r>
            <a:r>
              <a:rPr lang="fr-FR" dirty="0" smtClean="0"/>
              <a:t>: de fertilité </a:t>
            </a:r>
          </a:p>
          <a:p>
            <a:r>
              <a:rPr lang="fr-FR" b="1" i="1" dirty="0" smtClean="0"/>
              <a:t> </a:t>
            </a:r>
            <a:r>
              <a:rPr lang="fr-FR" b="1" i="1" dirty="0" smtClean="0"/>
              <a:t>Traitement</a:t>
            </a:r>
            <a:r>
              <a:rPr lang="fr-FR" dirty="0" smtClean="0"/>
              <a:t> : </a:t>
            </a:r>
            <a:r>
              <a:rPr lang="fr-FR" dirty="0" err="1" smtClean="0"/>
              <a:t>adhésiolyse</a:t>
            </a:r>
            <a:r>
              <a:rPr lang="fr-FR" dirty="0" smtClean="0"/>
              <a:t>, aspiration de l’ascite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</a:t>
            </a:r>
            <a:r>
              <a:rPr lang="fr-FR" b="1" dirty="0" err="1" smtClean="0"/>
              <a:t>coelioscopie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42910" y="1000108"/>
            <a:ext cx="71438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Ascite_T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71612"/>
            <a:ext cx="4643438" cy="3429024"/>
          </a:xfr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803" y="1571612"/>
            <a:ext cx="4503197" cy="346711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714612" y="1428736"/>
            <a:ext cx="4714908" cy="3053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/>
              <a:t>But 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Eradication du foyer TB Ceux.</a:t>
            </a:r>
            <a:br>
              <a:rPr lang="fr-FR" dirty="0" smtClean="0"/>
            </a:br>
            <a:r>
              <a:rPr lang="fr-FR" dirty="0" smtClean="0"/>
              <a:t>Soulager les symptômes associés</a:t>
            </a:r>
          </a:p>
          <a:p>
            <a:r>
              <a:rPr lang="fr-FR" b="1" u="sng" dirty="0" smtClean="0"/>
              <a:t>Moyens</a:t>
            </a:r>
            <a:r>
              <a:rPr lang="fr-FR" dirty="0" smtClean="0"/>
              <a:t> :</a:t>
            </a:r>
          </a:p>
          <a:p>
            <a:pPr>
              <a:buNone/>
            </a:pPr>
            <a:r>
              <a:rPr lang="fr-FR" b="1" i="1" dirty="0" smtClean="0"/>
              <a:t>TRT </a:t>
            </a:r>
            <a:r>
              <a:rPr lang="fr-FR" dirty="0" smtClean="0"/>
              <a:t>: anti tuberculeux a bonne diffusion sur le tractus génitale.</a:t>
            </a:r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err="1" smtClean="0"/>
              <a:t>Isoniaside,rifampicine</a:t>
            </a:r>
            <a:r>
              <a:rPr lang="fr-FR" dirty="0" smtClean="0"/>
              <a:t> </a:t>
            </a:r>
            <a:r>
              <a:rPr lang="fr-FR" dirty="0" smtClean="0"/>
              <a:t>,</a:t>
            </a:r>
            <a:r>
              <a:rPr lang="fr-FR" dirty="0" err="1" smtClean="0"/>
              <a:t>streptomyine,ethambutol</a:t>
            </a:r>
            <a:r>
              <a:rPr lang="fr-FR" dirty="0" smtClean="0"/>
              <a:t> </a:t>
            </a:r>
            <a:r>
              <a:rPr lang="fr-FR" dirty="0" smtClean="0"/>
              <a:t>pendant </a:t>
            </a:r>
            <a:r>
              <a:rPr lang="fr-FR" b="1" i="1" dirty="0" smtClean="0">
                <a:solidFill>
                  <a:schemeClr val="accent2">
                    <a:lumMod val="75000"/>
                  </a:schemeClr>
                </a:solidFill>
              </a:rPr>
              <a:t>08 mois </a:t>
            </a:r>
            <a:r>
              <a:rPr lang="fr-FR" dirty="0" smtClean="0"/>
              <a:t>en association avec surveillance biologique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i="1" dirty="0" smtClean="0"/>
              <a:t>VII- LE TRAITEMENT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endParaRPr lang="fr-FR" sz="28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3600" dirty="0" smtClean="0"/>
              <a:t>Pathologie rare depuis l’amélioration des programme de vaccination mais en recrudescence vue l’avènement du SIDA.</a:t>
            </a:r>
          </a:p>
          <a:p>
            <a:r>
              <a:rPr lang="fr-FR" sz="3600" dirty="0" smtClean="0"/>
              <a:t>Responsable dans la quasi-totalité des cas des </a:t>
            </a:r>
            <a:r>
              <a:rPr lang="fr-FR" sz="3600" b="1" dirty="0" smtClean="0"/>
              <a:t>salpingites silencieuses </a:t>
            </a:r>
            <a:r>
              <a:rPr lang="fr-FR" sz="3600" dirty="0" smtClean="0"/>
              <a:t>principale cause </a:t>
            </a:r>
            <a:r>
              <a:rPr lang="fr-FR" sz="3600" b="1" dirty="0" smtClean="0"/>
              <a:t>d’infertilité tubaire</a:t>
            </a:r>
            <a:r>
              <a:rPr lang="fr-FR" sz="3600" dirty="0" smtClean="0"/>
              <a:t>.</a:t>
            </a:r>
          </a:p>
          <a:p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u="sng" dirty="0" smtClean="0"/>
              <a:t>I- INTRODUCTION :</a:t>
            </a:r>
            <a:r>
              <a:rPr lang="fr-FR" sz="3200" dirty="0" smtClean="0"/>
              <a:t> </a:t>
            </a:r>
            <a:endParaRPr lang="fr-FR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dirty="0" smtClean="0"/>
              <a:t>Chirurgie </a:t>
            </a:r>
            <a:r>
              <a:rPr lang="fr-FR" dirty="0" smtClean="0"/>
              <a:t>:  </a:t>
            </a:r>
          </a:p>
          <a:p>
            <a:r>
              <a:rPr lang="fr-FR" dirty="0" err="1" smtClean="0"/>
              <a:t>Salpingectomie</a:t>
            </a:r>
            <a:r>
              <a:rPr lang="fr-FR" dirty="0" smtClean="0"/>
              <a:t> devant un </a:t>
            </a:r>
            <a:r>
              <a:rPr lang="fr-FR" dirty="0" err="1" smtClean="0"/>
              <a:t>hydrosalpinx</a:t>
            </a:r>
            <a:r>
              <a:rPr lang="fr-FR" dirty="0" smtClean="0"/>
              <a:t> voire </a:t>
            </a:r>
            <a:r>
              <a:rPr lang="fr-FR" dirty="0" err="1" smtClean="0"/>
              <a:t>pyosalpinx</a:t>
            </a:r>
            <a:endParaRPr lang="fr-FR" dirty="0" smtClean="0"/>
          </a:p>
          <a:p>
            <a:r>
              <a:rPr lang="fr-FR" dirty="0" smtClean="0"/>
              <a:t>L’atteinte tubaire constitue une indication de FIV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TRT2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 </a:t>
            </a:r>
            <a:r>
              <a:rPr lang="fr-FR" dirty="0" smtClean="0"/>
              <a:t> </a:t>
            </a:r>
            <a:r>
              <a:rPr lang="fr-FR" sz="3600" dirty="0" smtClean="0"/>
              <a:t>C’est la présence souvent </a:t>
            </a:r>
            <a:r>
              <a:rPr lang="fr-FR" sz="3600" b="1" dirty="0" smtClean="0"/>
              <a:t>secondaire</a:t>
            </a:r>
            <a:r>
              <a:rPr lang="fr-FR" sz="3600" dirty="0" smtClean="0"/>
              <a:t> du bacille de Koch dans l’appareil génital féminin.</a:t>
            </a:r>
          </a:p>
          <a:p>
            <a:pPr>
              <a:buNone/>
            </a:pPr>
            <a:endParaRPr lang="fr-FR" sz="3600" dirty="0" smtClean="0"/>
          </a:p>
          <a:p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II- DEFINITION :</a:t>
            </a:r>
            <a:endParaRPr lang="fr-F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214686"/>
            <a:ext cx="4643470" cy="347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600" dirty="0" smtClean="0"/>
              <a:t>Un véritable problème de sante public.</a:t>
            </a:r>
          </a:p>
          <a:p>
            <a:pPr>
              <a:buNone/>
            </a:pPr>
            <a:endParaRPr lang="fr-FR" sz="3600" dirty="0" smtClean="0"/>
          </a:p>
          <a:p>
            <a:r>
              <a:rPr lang="fr-FR" sz="3600" dirty="0" smtClean="0"/>
              <a:t>Responsable </a:t>
            </a:r>
            <a:r>
              <a:rPr lang="fr-FR" sz="3600" dirty="0" smtClean="0"/>
              <a:t>d’infertilité </a:t>
            </a:r>
            <a:r>
              <a:rPr lang="fr-FR" sz="3600" dirty="0" smtClean="0"/>
              <a:t>dans </a:t>
            </a:r>
            <a:r>
              <a:rPr lang="fr-FR" sz="3600" b="1" dirty="0" smtClean="0">
                <a:solidFill>
                  <a:srgbClr val="C00000"/>
                </a:solidFill>
              </a:rPr>
              <a:t>15% </a:t>
            </a:r>
            <a:r>
              <a:rPr lang="fr-FR" sz="3600" dirty="0" smtClean="0"/>
              <a:t>des cas.</a:t>
            </a:r>
          </a:p>
          <a:p>
            <a:pPr>
              <a:buNone/>
            </a:pPr>
            <a:endParaRPr lang="fr-FR" sz="3600" dirty="0" smtClean="0"/>
          </a:p>
          <a:p>
            <a:r>
              <a:rPr lang="fr-FR" sz="3600" dirty="0" smtClean="0"/>
              <a:t> Touche les femmes jeunes dans </a:t>
            </a:r>
            <a:r>
              <a:rPr lang="fr-FR" sz="3600" b="1" dirty="0" smtClean="0">
                <a:solidFill>
                  <a:srgbClr val="C00000"/>
                </a:solidFill>
              </a:rPr>
              <a:t>20-35%</a:t>
            </a:r>
            <a:r>
              <a:rPr lang="fr-FR" sz="3600" dirty="0" smtClean="0"/>
              <a:t> </a:t>
            </a:r>
            <a:r>
              <a:rPr lang="fr-FR" sz="3600" dirty="0" smtClean="0"/>
              <a:t> </a:t>
            </a:r>
            <a:r>
              <a:rPr lang="fr-FR" sz="3600" dirty="0" smtClean="0"/>
              <a:t>cas</a:t>
            </a:r>
            <a:r>
              <a:rPr lang="fr-FR" sz="3600" dirty="0" smtClean="0"/>
              <a:t>.</a:t>
            </a:r>
            <a:endParaRPr lang="fr-FR" sz="3600" dirty="0" smtClean="0"/>
          </a:p>
          <a:p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III- </a:t>
            </a:r>
            <a:r>
              <a:rPr lang="fr-FR" b="1" u="sng" dirty="0" smtClean="0"/>
              <a:t>INTERET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Agent causal : </a:t>
            </a:r>
            <a:r>
              <a:rPr lang="en-US" b="1" i="1" dirty="0" err="1" smtClean="0">
                <a:solidFill>
                  <a:srgbClr val="00B050"/>
                </a:solidFill>
              </a:rPr>
              <a:t>Bacille</a:t>
            </a:r>
            <a:r>
              <a:rPr lang="en-US" b="1" i="1" dirty="0" smtClean="0">
                <a:solidFill>
                  <a:srgbClr val="00B050"/>
                </a:solidFill>
              </a:rPr>
              <a:t> de Koch “ mycobacterium tuberculosis</a:t>
            </a:r>
            <a:r>
              <a:rPr lang="en-US" dirty="0" smtClean="0"/>
              <a:t>”</a:t>
            </a:r>
            <a:endParaRPr lang="fr-FR" dirty="0" smtClean="0"/>
          </a:p>
          <a:p>
            <a:r>
              <a:rPr lang="en-US" dirty="0" smtClean="0"/>
              <a:t> </a:t>
            </a:r>
            <a:r>
              <a:rPr lang="fr-FR" dirty="0" smtClean="0"/>
              <a:t>Contamination :  </a:t>
            </a:r>
            <a:r>
              <a:rPr lang="fr-FR" b="1" i="1" dirty="0" smtClean="0">
                <a:solidFill>
                  <a:srgbClr val="C00000"/>
                </a:solidFill>
              </a:rPr>
              <a:t>secondaire </a:t>
            </a:r>
            <a:r>
              <a:rPr lang="fr-FR" dirty="0" smtClean="0"/>
              <a:t>a partir d’un foyer pulmonaire ou rénal par voie  hématogène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 Rarement </a:t>
            </a:r>
            <a:r>
              <a:rPr lang="fr-FR" b="1" i="1" dirty="0" smtClean="0">
                <a:solidFill>
                  <a:srgbClr val="C00000"/>
                </a:solidFill>
              </a:rPr>
              <a:t>primitive</a:t>
            </a:r>
            <a:endParaRPr lang="fr-FR" b="1" i="1" dirty="0">
              <a:solidFill>
                <a:srgbClr val="C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r>
              <a:rPr lang="en-US" b="1" dirty="0" smtClean="0"/>
              <a:t>IV-ETHIOPATHOGENIE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err="1" smtClean="0"/>
              <a:t>A-</a:t>
            </a:r>
            <a:r>
              <a:rPr lang="fr-FR" b="1" i="1" dirty="0" err="1" smtClean="0"/>
              <a:t>lesions</a:t>
            </a:r>
            <a:r>
              <a:rPr lang="fr-FR" b="1" i="1" dirty="0" smtClean="0"/>
              <a:t> primordiales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Exsudat, fibrocaseeuse,lesion nodulaire, ulcérations voire des kystes tuberculeux</a:t>
            </a:r>
          </a:p>
          <a:p>
            <a:r>
              <a:rPr lang="fr-FR" b="1" dirty="0" smtClean="0"/>
              <a:t>B- les localisations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TUBAIRE : salpingite tuberculeuses chroniques</a:t>
            </a:r>
          </a:p>
          <a:p>
            <a:pPr>
              <a:buNone/>
            </a:pPr>
            <a:r>
              <a:rPr lang="fr-FR" dirty="0" smtClean="0"/>
              <a:t>     </a:t>
            </a:r>
            <a:r>
              <a:rPr lang="fr-FR" dirty="0" smtClean="0"/>
              <a:t>Endomètre  </a:t>
            </a:r>
            <a:r>
              <a:rPr lang="fr-FR" b="1" dirty="0" smtClean="0">
                <a:solidFill>
                  <a:srgbClr val="FF0000"/>
                </a:solidFill>
              </a:rPr>
              <a:t>94% </a:t>
            </a:r>
            <a:r>
              <a:rPr lang="fr-FR" dirty="0" smtClean="0"/>
              <a:t>normal </a:t>
            </a:r>
            <a:r>
              <a:rPr lang="fr-FR" b="1" dirty="0" smtClean="0">
                <a:solidFill>
                  <a:srgbClr val="FF0000"/>
                </a:solidFill>
              </a:rPr>
              <a:t> 4% </a:t>
            </a:r>
            <a:r>
              <a:rPr lang="fr-FR" dirty="0" smtClean="0"/>
              <a:t>ulcérations 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V- ANATOMOPATHOLOGIE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dirty="0" smtClean="0">
                <a:solidFill>
                  <a:srgbClr val="0070C0"/>
                </a:solidFill>
              </a:rPr>
              <a:t>LA TUBERCULOSE PERITONEALE :FORME                                                           ASCITIQUE</a:t>
            </a:r>
          </a:p>
          <a:p>
            <a:pPr>
              <a:buNone/>
            </a:pPr>
            <a:endParaRPr lang="fr-FR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/>
              <a:t>VI-  ETUDE CLINIQUE : 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643182"/>
            <a:ext cx="5105416" cy="347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C’est une jeune fille de </a:t>
            </a:r>
            <a:r>
              <a:rPr lang="fr-FR" b="1" dirty="0" smtClean="0">
                <a:solidFill>
                  <a:srgbClr val="FF0000"/>
                </a:solidFill>
              </a:rPr>
              <a:t>15 a </a:t>
            </a:r>
            <a:r>
              <a:rPr lang="fr-FR" b="1" dirty="0" smtClean="0">
                <a:solidFill>
                  <a:srgbClr val="FF0000"/>
                </a:solidFill>
              </a:rPr>
              <a:t>25 </a:t>
            </a:r>
            <a:r>
              <a:rPr lang="fr-FR" dirty="0" smtClean="0"/>
              <a:t>ans qui présente</a:t>
            </a:r>
          </a:p>
          <a:p>
            <a:r>
              <a:rPr lang="fr-FR" b="1" dirty="0" smtClean="0"/>
              <a:t>Signes généraux</a:t>
            </a:r>
            <a:r>
              <a:rPr lang="fr-FR" dirty="0" smtClean="0"/>
              <a:t> :  AEG, sueur nocturne, amaigrissement, hyperthermie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i="1" dirty="0" smtClean="0"/>
              <a:t>Signes digestives</a:t>
            </a:r>
            <a:r>
              <a:rPr lang="fr-FR" dirty="0" smtClean="0"/>
              <a:t> : diarrhées, VMS, douleurs abdominales</a:t>
            </a:r>
          </a:p>
          <a:p>
            <a:pPr>
              <a:buNone/>
            </a:pPr>
            <a:r>
              <a:rPr lang="fr-FR" b="1" i="1" dirty="0" smtClean="0">
                <a:solidFill>
                  <a:srgbClr val="7030A0"/>
                </a:solidFill>
              </a:rPr>
              <a:t>  Ascite de moyenne abondance sans HEPATOMEGALIE</a:t>
            </a:r>
            <a:endParaRPr lang="fr-FR" dirty="0" smtClean="0">
              <a:solidFill>
                <a:srgbClr val="7030A0"/>
              </a:solidFill>
            </a:endParaRPr>
          </a:p>
          <a:p>
            <a:r>
              <a:rPr lang="fr-FR" b="1" i="1" dirty="0" smtClean="0"/>
              <a:t>Signe gynécologiques :</a:t>
            </a:r>
            <a:r>
              <a:rPr lang="fr-FR" dirty="0" smtClean="0"/>
              <a:t>  Trouble du cycle a type d’</a:t>
            </a:r>
            <a:r>
              <a:rPr lang="fr-FR" dirty="0" err="1" smtClean="0"/>
              <a:t>hypomenorrhées</a:t>
            </a:r>
            <a:r>
              <a:rPr lang="fr-FR" dirty="0" smtClean="0"/>
              <a:t>, </a:t>
            </a:r>
            <a:r>
              <a:rPr lang="fr-FR" dirty="0" err="1" smtClean="0"/>
              <a:t>dysmenorrhées</a:t>
            </a:r>
            <a:r>
              <a:rPr lang="fr-FR" dirty="0" smtClean="0"/>
              <a:t> voire Aménorrhées primaire</a:t>
            </a:r>
            <a:r>
              <a:rPr lang="fr-FR" i="1" dirty="0" smtClean="0"/>
              <a:t> normo-hormonale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i="1" dirty="0" smtClean="0">
                <a:solidFill>
                  <a:srgbClr val="0070C0"/>
                </a:solidFill>
              </a:rPr>
              <a:t>LA TUBERCULOSE PERITONEALE :FORME  ASCITIQUE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5721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i="1" dirty="0" smtClean="0"/>
              <a:t>interrogatoire :</a:t>
            </a:r>
            <a:endParaRPr lang="fr-FR" dirty="0" smtClean="0"/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dirty="0" smtClean="0"/>
              <a:t>Antécédent de </a:t>
            </a:r>
            <a:r>
              <a:rPr lang="fr-FR" dirty="0" smtClean="0"/>
              <a:t>primo-infection tuberculeuse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dirty="0" smtClean="0"/>
              <a:t>Antécédents </a:t>
            </a:r>
            <a:r>
              <a:rPr lang="fr-FR" dirty="0" smtClean="0"/>
              <a:t>de contage tuberculeux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 Absence de BCG</a:t>
            </a:r>
          </a:p>
          <a:p>
            <a:pPr>
              <a:buNone/>
            </a:pPr>
            <a:r>
              <a:rPr lang="fr-FR" b="1" dirty="0" smtClean="0"/>
              <a:t>clinique</a:t>
            </a:r>
            <a:r>
              <a:rPr lang="fr-FR" dirty="0" smtClean="0"/>
              <a:t> :  AMG ,sueurs </a:t>
            </a:r>
            <a:r>
              <a:rPr lang="fr-FR" dirty="0" smtClean="0"/>
              <a:t>nocturne, asthénie, </a:t>
            </a:r>
            <a:r>
              <a:rPr lang="fr-FR" dirty="0" smtClean="0"/>
              <a:t>fièvre</a:t>
            </a:r>
          </a:p>
          <a:p>
            <a:pPr>
              <a:buNone/>
            </a:pPr>
            <a:r>
              <a:rPr lang="fr-FR" b="1" dirty="0" err="1" smtClean="0"/>
              <a:t>Paraclinique</a:t>
            </a:r>
            <a:endParaRPr lang="fr-FR" b="1" dirty="0" smtClean="0"/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Biologie :VS FNS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dirty="0" err="1" smtClean="0"/>
              <a:t>Téléthorax</a:t>
            </a:r>
            <a:r>
              <a:rPr lang="fr-FR" dirty="0" smtClean="0"/>
              <a:t> ,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UIV, </a:t>
            </a:r>
          </a:p>
          <a:p>
            <a:pPr>
              <a:buFont typeface="Wingdings" pitchFamily="2" charset="2"/>
              <a:buChar char="q"/>
            </a:pPr>
            <a:r>
              <a:rPr lang="fr-FR" dirty="0" err="1" smtClean="0"/>
              <a:t>bacilloscopie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IDR 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Ponction d’ascite avec </a:t>
            </a:r>
            <a:r>
              <a:rPr lang="fr-FR" dirty="0" err="1" smtClean="0"/>
              <a:t>rivaltat</a:t>
            </a:r>
            <a:r>
              <a:rPr lang="fr-FR" dirty="0" smtClean="0"/>
              <a:t> </a:t>
            </a:r>
            <a:r>
              <a:rPr lang="fr-FR" dirty="0" smtClean="0"/>
              <a:t>positif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i="1" dirty="0" smtClean="0"/>
              <a:t>Diagnostic positif :  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endParaRPr lang="fr-FR" sz="28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</TotalTime>
  <Words>223</Words>
  <Application>Microsoft Office PowerPoint</Application>
  <PresentationFormat>Affichage à l'écran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Rotonde</vt:lpstr>
      <vt:lpstr>                    Service de gynécologie-obstétrique                                                        DR MC MIASSI    </vt:lpstr>
      <vt:lpstr>I- INTRODUCTION : </vt:lpstr>
      <vt:lpstr>II- DEFINITION :</vt:lpstr>
      <vt:lpstr>III- INTERET </vt:lpstr>
      <vt:lpstr> IV-ETHIOPATHOGENIE </vt:lpstr>
      <vt:lpstr>V- ANATOMOPATHOLOGIE </vt:lpstr>
      <vt:lpstr>VI-  ETUDE CLINIQUE :  </vt:lpstr>
      <vt:lpstr>LA TUBERCULOSE PERITONEALE :FORME  ASCITIQUE</vt:lpstr>
      <vt:lpstr>Diagnostic positif :   </vt:lpstr>
      <vt:lpstr>Diapositive 10</vt:lpstr>
      <vt:lpstr>VI- FORME CLINIQUE : </vt:lpstr>
      <vt:lpstr>*La tuberculose utero-annexielle</vt:lpstr>
      <vt:lpstr>Hystérosalpingographie:  </vt:lpstr>
      <vt:lpstr>Hystérosalpingographie:  </vt:lpstr>
      <vt:lpstr>La coelioscopie</vt:lpstr>
      <vt:lpstr>Diapositive 16</vt:lpstr>
      <vt:lpstr>Diapositive 17</vt:lpstr>
      <vt:lpstr>Diapositive 18</vt:lpstr>
      <vt:lpstr>VII- LE TRAITEMENT </vt:lpstr>
      <vt:lpstr>TRT2</vt:lpstr>
      <vt:lpstr>Merci de votre attention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GOUABSI –SAMIRA                                            MATERNIE IBN ROCHD</dc:title>
  <dc:creator>ZALA COMPUTERS</dc:creator>
  <cp:lastModifiedBy>user</cp:lastModifiedBy>
  <cp:revision>17</cp:revision>
  <dcterms:created xsi:type="dcterms:W3CDTF">2010-03-14T20:50:31Z</dcterms:created>
  <dcterms:modified xsi:type="dcterms:W3CDTF">2019-10-11T14:24:18Z</dcterms:modified>
</cp:coreProperties>
</file>