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64666"/>
            <a:ext cx="9144000" cy="704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228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764666"/>
            <a:ext cx="9144000" cy="17411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64666"/>
            <a:ext cx="9144000" cy="704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22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3564" y="2458973"/>
            <a:ext cx="7776870" cy="147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9567" y="1049169"/>
            <a:ext cx="8344865" cy="2927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91027" y="6531736"/>
            <a:ext cx="2600325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65" dirty="0"/>
              <a:t>Dr. </a:t>
            </a:r>
            <a:r>
              <a:rPr spc="-50" dirty="0"/>
              <a:t>BENMOUSSA,</a:t>
            </a:r>
            <a:r>
              <a:rPr spc="-190" dirty="0"/>
              <a:t> </a:t>
            </a:r>
            <a:r>
              <a:rPr spc="-70" dirty="0"/>
              <a:t>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02093" y="6538290"/>
            <a:ext cx="282575" cy="254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‹N°›</a:t>
            </a:fld>
            <a:endParaRPr spc="-9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52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57.jpeg"/><Relationship Id="rId3" Type="http://schemas.openxmlformats.org/officeDocument/2006/relationships/image" Target="../media/image5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5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61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6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66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6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68.png"/><Relationship Id="rId12" Type="http://schemas.openxmlformats.org/officeDocument/2006/relationships/image" Target="../media/image70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69.jpe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67.png"/><Relationship Id="rId9" Type="http://schemas.openxmlformats.org/officeDocument/2006/relationships/image" Target="../media/image5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74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7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66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65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7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47.jpeg"/><Relationship Id="rId3" Type="http://schemas.openxmlformats.org/officeDocument/2006/relationships/image" Target="../media/image77.png"/><Relationship Id="rId7" Type="http://schemas.openxmlformats.org/officeDocument/2006/relationships/image" Target="../media/image11.png"/><Relationship Id="rId12" Type="http://schemas.openxmlformats.org/officeDocument/2006/relationships/image" Target="../media/image79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7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82.jpeg"/><Relationship Id="rId3" Type="http://schemas.openxmlformats.org/officeDocument/2006/relationships/image" Target="../media/image7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0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8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85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8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88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81.png"/><Relationship Id="rId14" Type="http://schemas.openxmlformats.org/officeDocument/2006/relationships/image" Target="../media/image8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4.png"/><Relationship Id="rId7" Type="http://schemas.openxmlformats.org/officeDocument/2006/relationships/image" Target="../media/image11.png"/><Relationship Id="rId12" Type="http://schemas.openxmlformats.org/officeDocument/2006/relationships/image" Target="../media/image91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95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98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01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85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0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0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03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05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Relationship Id="rId14" Type="http://schemas.openxmlformats.org/officeDocument/2006/relationships/image" Target="../media/image106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5.png"/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24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09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85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1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14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1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16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20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19.png"/><Relationship Id="rId14" Type="http://schemas.openxmlformats.org/officeDocument/2006/relationships/image" Target="../media/image121.jpe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23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51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2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8.jpeg"/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31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image" Target="../media/image29.png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5" Type="http://schemas.openxmlformats.org/officeDocument/2006/relationships/image" Target="../media/image33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36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39.jpe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38.png"/><Relationship Id="rId14" Type="http://schemas.openxmlformats.org/officeDocument/2006/relationships/image" Target="../media/image4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12" Type="http://schemas.openxmlformats.org/officeDocument/2006/relationships/image" Target="../media/image4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47.jpeg"/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12" Type="http://schemas.openxmlformats.org/officeDocument/2006/relationships/image" Target="../media/image46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45.png"/><Relationship Id="rId14" Type="http://schemas.openxmlformats.org/officeDocument/2006/relationships/image" Target="../media/image4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5508" y="2433827"/>
            <a:ext cx="7868411" cy="1565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73708" y="2671572"/>
            <a:ext cx="6438899" cy="12588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3564" y="2458973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3564" y="2458973"/>
            <a:ext cx="7772400" cy="1470025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64490" rIns="0" bIns="0" rtlCol="0">
            <a:spAutoFit/>
          </a:bodyPr>
          <a:lstStyle/>
          <a:p>
            <a:pPr marL="1167765">
              <a:lnSpc>
                <a:spcPct val="100000"/>
              </a:lnSpc>
              <a:spcBef>
                <a:spcPts val="2870"/>
              </a:spcBef>
            </a:pPr>
            <a:r>
              <a:rPr spc="-170" dirty="0"/>
              <a:t>Mesure </a:t>
            </a:r>
            <a:r>
              <a:rPr spc="-200" dirty="0"/>
              <a:t>de</a:t>
            </a:r>
            <a:r>
              <a:rPr spc="-315" dirty="0"/>
              <a:t> </a:t>
            </a:r>
            <a:r>
              <a:rPr spc="-105" dirty="0"/>
              <a:t>température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38452" y="4286936"/>
            <a:ext cx="6814948" cy="97975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800" b="1" spc="-175" dirty="0">
                <a:solidFill>
                  <a:srgbClr val="17375E"/>
                </a:solidFill>
                <a:latin typeface="Trebuchet MS"/>
                <a:cs typeface="Trebuchet MS"/>
              </a:rPr>
              <a:t>Capteurs </a:t>
            </a:r>
            <a:r>
              <a:rPr sz="2800" b="1" spc="-190" dirty="0">
                <a:solidFill>
                  <a:srgbClr val="17375E"/>
                </a:solidFill>
                <a:latin typeface="Trebuchet MS"/>
                <a:cs typeface="Trebuchet MS"/>
              </a:rPr>
              <a:t>et </a:t>
            </a:r>
            <a:r>
              <a:rPr sz="2800" b="1" spc="-170" dirty="0">
                <a:solidFill>
                  <a:srgbClr val="17375E"/>
                </a:solidFill>
                <a:latin typeface="Trebuchet MS"/>
                <a:cs typeface="Trebuchet MS"/>
              </a:rPr>
              <a:t>chaines </a:t>
            </a:r>
            <a:r>
              <a:rPr sz="2800" b="1" spc="-165" dirty="0">
                <a:solidFill>
                  <a:srgbClr val="17375E"/>
                </a:solidFill>
                <a:latin typeface="Trebuchet MS"/>
                <a:cs typeface="Trebuchet MS"/>
              </a:rPr>
              <a:t>de</a:t>
            </a:r>
            <a:r>
              <a:rPr sz="2800" b="1" spc="-240" dirty="0">
                <a:solidFill>
                  <a:srgbClr val="17375E"/>
                </a:solidFill>
                <a:latin typeface="Trebuchet MS"/>
                <a:cs typeface="Trebuchet MS"/>
              </a:rPr>
              <a:t> </a:t>
            </a:r>
            <a:r>
              <a:rPr sz="2800" b="1" spc="-175" dirty="0">
                <a:solidFill>
                  <a:srgbClr val="17375E"/>
                </a:solidFill>
                <a:latin typeface="Trebuchet MS"/>
                <a:cs typeface="Trebuchet MS"/>
              </a:rPr>
              <a:t>mesure</a:t>
            </a:r>
            <a:endParaRPr sz="2800">
              <a:latin typeface="Trebuchet MS"/>
              <a:cs typeface="Trebuchet MS"/>
            </a:endParaRPr>
          </a:p>
          <a:p>
            <a:pPr marL="3943350">
              <a:lnSpc>
                <a:spcPct val="100000"/>
              </a:lnSpc>
              <a:spcBef>
                <a:spcPts val="605"/>
              </a:spcBef>
            </a:pPr>
            <a:r>
              <a:rPr sz="2400" spc="-190" dirty="0">
                <a:solidFill>
                  <a:srgbClr val="17375E"/>
                </a:solidFill>
                <a:latin typeface="Arial"/>
                <a:cs typeface="Arial"/>
              </a:rPr>
              <a:t>Par </a:t>
            </a:r>
            <a:r>
              <a:rPr sz="2400" spc="-175" dirty="0">
                <a:solidFill>
                  <a:srgbClr val="17375E"/>
                </a:solidFill>
                <a:latin typeface="Arial"/>
                <a:cs typeface="Arial"/>
              </a:rPr>
              <a:t>Dr</a:t>
            </a:r>
            <a:r>
              <a:rPr sz="2400" spc="-175">
                <a:solidFill>
                  <a:srgbClr val="17375E"/>
                </a:solidFill>
                <a:latin typeface="Arial"/>
                <a:cs typeface="Arial"/>
              </a:rPr>
              <a:t>.</a:t>
            </a:r>
            <a:r>
              <a:rPr sz="2400" spc="-155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lang="fr-FR" sz="2400" spc="-285" dirty="0" smtClean="0">
                <a:solidFill>
                  <a:srgbClr val="17375E"/>
                </a:solidFill>
                <a:latin typeface="Arial"/>
                <a:cs typeface="Arial"/>
              </a:rPr>
              <a:t>SAADI  M. </a:t>
            </a:r>
            <a:r>
              <a:rPr lang="fr-FR" sz="2400" spc="-285" dirty="0" err="1" smtClean="0">
                <a:solidFill>
                  <a:srgbClr val="17375E"/>
                </a:solidFill>
                <a:latin typeface="Arial"/>
                <a:cs typeface="Arial"/>
              </a:rPr>
              <a:t>Nacer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70619" y="6417562"/>
            <a:ext cx="373379" cy="44043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65" dirty="0"/>
              <a:t>Dr</a:t>
            </a:r>
            <a:r>
              <a:rPr spc="-165"/>
              <a:t>. </a:t>
            </a:r>
            <a:r>
              <a:rPr lang="fr-FR" spc="-50" dirty="0" smtClean="0"/>
              <a:t> </a:t>
            </a:r>
            <a:r>
              <a:rPr lang="fr-FR" spc="-50" dirty="0" smtClean="0"/>
              <a:t>SAADI M.N</a:t>
            </a:r>
            <a:endParaRPr spc="-70" dirty="0"/>
          </a:p>
        </p:txBody>
      </p:sp>
      <p:sp>
        <p:nvSpPr>
          <p:cNvPr id="21" name="object 21"/>
          <p:cNvSpPr txBox="1"/>
          <p:nvPr/>
        </p:nvSpPr>
        <p:spPr>
          <a:xfrm>
            <a:off x="8926321" y="6538290"/>
            <a:ext cx="16700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z="1800" spc="-90" dirty="0">
                <a:solidFill>
                  <a:srgbClr val="FFFFFF"/>
                </a:solidFill>
                <a:latin typeface="Arial"/>
                <a:cs typeface="Arial"/>
              </a:rPr>
              <a:pPr marL="25400">
                <a:lnSpc>
                  <a:spcPts val="1810"/>
                </a:lnSpc>
              </a:pPr>
              <a:t>1</a:t>
            </a:fld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37819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48907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25" dirty="0"/>
              <a:t>Thermomètre </a:t>
            </a:r>
            <a:r>
              <a:rPr sz="3600" spc="-280" dirty="0"/>
              <a:t>à</a:t>
            </a:r>
            <a:r>
              <a:rPr sz="3600" spc="-320" dirty="0"/>
              <a:t> </a:t>
            </a:r>
            <a:r>
              <a:rPr sz="3600" spc="-175" dirty="0"/>
              <a:t>résistance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5300" y="1159002"/>
            <a:ext cx="6477000" cy="3524250"/>
          </a:xfrm>
          <a:custGeom>
            <a:avLst/>
            <a:gdLst/>
            <a:ahLst/>
            <a:cxnLst/>
            <a:rect l="l" t="t" r="r" b="b"/>
            <a:pathLst>
              <a:path w="6477000" h="3524250">
                <a:moveTo>
                  <a:pt x="0" y="3523996"/>
                </a:moveTo>
                <a:lnTo>
                  <a:pt x="6477000" y="3523996"/>
                </a:lnTo>
                <a:lnTo>
                  <a:pt x="6477000" y="0"/>
                </a:lnTo>
                <a:lnTo>
                  <a:pt x="0" y="0"/>
                </a:lnTo>
                <a:lnTo>
                  <a:pt x="0" y="3523996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5300" y="1159002"/>
            <a:ext cx="6477000" cy="3524250"/>
          </a:xfrm>
          <a:custGeom>
            <a:avLst/>
            <a:gdLst/>
            <a:ahLst/>
            <a:cxnLst/>
            <a:rect l="l" t="t" r="r" b="b"/>
            <a:pathLst>
              <a:path w="6477000" h="3524250">
                <a:moveTo>
                  <a:pt x="0" y="3523996"/>
                </a:moveTo>
                <a:lnTo>
                  <a:pt x="6477000" y="3523996"/>
                </a:lnTo>
                <a:lnTo>
                  <a:pt x="6477000" y="0"/>
                </a:lnTo>
                <a:lnTo>
                  <a:pt x="0" y="0"/>
                </a:lnTo>
                <a:lnTo>
                  <a:pt x="0" y="352399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83739" y="4478032"/>
            <a:ext cx="6120765" cy="1631314"/>
          </a:xfrm>
          <a:custGeom>
            <a:avLst/>
            <a:gdLst/>
            <a:ahLst/>
            <a:cxnLst/>
            <a:rect l="l" t="t" r="r" b="b"/>
            <a:pathLst>
              <a:path w="6120765" h="1631314">
                <a:moveTo>
                  <a:pt x="0" y="1631188"/>
                </a:moveTo>
                <a:lnTo>
                  <a:pt x="6120638" y="1631188"/>
                </a:lnTo>
                <a:lnTo>
                  <a:pt x="6120638" y="0"/>
                </a:lnTo>
                <a:lnTo>
                  <a:pt x="0" y="0"/>
                </a:lnTo>
                <a:lnTo>
                  <a:pt x="0" y="1631188"/>
                </a:lnTo>
                <a:close/>
              </a:path>
            </a:pathLst>
          </a:custGeom>
          <a:solidFill>
            <a:srgbClr val="B8CD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483739" y="4478032"/>
            <a:ext cx="6120765" cy="1631314"/>
          </a:xfrm>
          <a:custGeom>
            <a:avLst/>
            <a:gdLst/>
            <a:ahLst/>
            <a:cxnLst/>
            <a:rect l="l" t="t" r="r" b="b"/>
            <a:pathLst>
              <a:path w="6120765" h="1631314">
                <a:moveTo>
                  <a:pt x="0" y="1631188"/>
                </a:moveTo>
                <a:lnTo>
                  <a:pt x="6120638" y="1631188"/>
                </a:lnTo>
                <a:lnTo>
                  <a:pt x="6120638" y="0"/>
                </a:lnTo>
                <a:lnTo>
                  <a:pt x="0" y="0"/>
                </a:lnTo>
                <a:lnTo>
                  <a:pt x="0" y="163118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74040" y="1172413"/>
            <a:ext cx="7555230" cy="487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4" dirty="0">
                <a:latin typeface="Trebuchet MS"/>
                <a:cs typeface="Trebuchet MS"/>
              </a:rPr>
              <a:t>La </a:t>
            </a:r>
            <a:r>
              <a:rPr sz="2400" b="1" spc="-145" dirty="0">
                <a:latin typeface="Trebuchet MS"/>
                <a:cs typeface="Trebuchet MS"/>
              </a:rPr>
              <a:t>résistance </a:t>
            </a:r>
            <a:r>
              <a:rPr sz="2400" b="1" spc="-95" dirty="0">
                <a:latin typeface="Trebuchet MS"/>
                <a:cs typeface="Trebuchet MS"/>
              </a:rPr>
              <a:t>d'un </a:t>
            </a:r>
            <a:r>
              <a:rPr sz="2400" b="1" spc="-155" dirty="0">
                <a:latin typeface="Trebuchet MS"/>
                <a:cs typeface="Trebuchet MS"/>
              </a:rPr>
              <a:t>conducteur </a:t>
            </a:r>
            <a:r>
              <a:rPr sz="2400" b="1" spc="-145" dirty="0">
                <a:latin typeface="Trebuchet MS"/>
                <a:cs typeface="Trebuchet MS"/>
              </a:rPr>
              <a:t>varie </a:t>
            </a:r>
            <a:r>
              <a:rPr sz="2400" b="1" spc="-170" dirty="0">
                <a:latin typeface="Trebuchet MS"/>
                <a:cs typeface="Trebuchet MS"/>
              </a:rPr>
              <a:t>avec</a:t>
            </a:r>
            <a:r>
              <a:rPr sz="2400" b="1" spc="-390" dirty="0">
                <a:latin typeface="Trebuchet MS"/>
                <a:cs typeface="Trebuchet MS"/>
              </a:rPr>
              <a:t> </a:t>
            </a:r>
            <a:r>
              <a:rPr sz="2400" b="1" spc="-110" dirty="0">
                <a:latin typeface="Trebuchet MS"/>
                <a:cs typeface="Trebuchet MS"/>
              </a:rPr>
              <a:t>la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400" b="1" spc="-125" dirty="0">
                <a:latin typeface="Trebuchet MS"/>
                <a:cs typeface="Trebuchet MS"/>
              </a:rPr>
              <a:t>variation </a:t>
            </a:r>
            <a:r>
              <a:rPr sz="2400" b="1" spc="-145" dirty="0">
                <a:latin typeface="Trebuchet MS"/>
                <a:cs typeface="Trebuchet MS"/>
              </a:rPr>
              <a:t>de </a:t>
            </a:r>
            <a:r>
              <a:rPr sz="2400" b="1" spc="-110" dirty="0">
                <a:latin typeface="Trebuchet MS"/>
                <a:cs typeface="Trebuchet MS"/>
              </a:rPr>
              <a:t>la </a:t>
            </a:r>
            <a:r>
              <a:rPr sz="2400" b="1" spc="-155" dirty="0">
                <a:latin typeface="Trebuchet MS"/>
                <a:cs typeface="Trebuchet MS"/>
              </a:rPr>
              <a:t>température</a:t>
            </a:r>
            <a:r>
              <a:rPr sz="2400" b="1" spc="-365" dirty="0">
                <a:latin typeface="Trebuchet MS"/>
                <a:cs typeface="Trebuchet MS"/>
              </a:rPr>
              <a:t> </a:t>
            </a:r>
            <a:r>
              <a:rPr sz="2400" b="1" spc="-220" dirty="0"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12700" marR="2428875" indent="1185545">
              <a:lnSpc>
                <a:spcPct val="199300"/>
              </a:lnSpc>
              <a:spcBef>
                <a:spcPts val="40"/>
              </a:spcBef>
            </a:pPr>
            <a:r>
              <a:rPr sz="2500" b="1" spc="-125" dirty="0">
                <a:latin typeface="Trebuchet MS"/>
                <a:cs typeface="Trebuchet MS"/>
              </a:rPr>
              <a:t>R </a:t>
            </a:r>
            <a:r>
              <a:rPr sz="2500" b="1" spc="-225" dirty="0">
                <a:latin typeface="Trebuchet MS"/>
                <a:cs typeface="Trebuchet MS"/>
              </a:rPr>
              <a:t>= </a:t>
            </a:r>
            <a:r>
              <a:rPr sz="2500" b="1" spc="-150" dirty="0">
                <a:latin typeface="Trebuchet MS"/>
                <a:cs typeface="Trebuchet MS"/>
              </a:rPr>
              <a:t>R</a:t>
            </a:r>
            <a:r>
              <a:rPr sz="2475" b="1" spc="-225" baseline="-20202" dirty="0">
                <a:latin typeface="Trebuchet MS"/>
                <a:cs typeface="Trebuchet MS"/>
              </a:rPr>
              <a:t>0</a:t>
            </a:r>
            <a:r>
              <a:rPr sz="2500" b="1" spc="-150" dirty="0">
                <a:latin typeface="Trebuchet MS"/>
                <a:cs typeface="Trebuchet MS"/>
              </a:rPr>
              <a:t>(1 </a:t>
            </a:r>
            <a:r>
              <a:rPr sz="2500" b="1" spc="-225" dirty="0">
                <a:latin typeface="Trebuchet MS"/>
                <a:cs typeface="Trebuchet MS"/>
              </a:rPr>
              <a:t>+ </a:t>
            </a:r>
            <a:r>
              <a:rPr sz="2500" b="1" spc="-100" dirty="0">
                <a:latin typeface="Trebuchet MS"/>
                <a:cs typeface="Trebuchet MS"/>
              </a:rPr>
              <a:t>a </a:t>
            </a:r>
            <a:r>
              <a:rPr sz="2500" b="1" spc="-5" dirty="0">
                <a:latin typeface="Symbol"/>
                <a:cs typeface="Symbol"/>
              </a:rPr>
              <a:t></a:t>
            </a:r>
            <a:r>
              <a:rPr sz="2500" b="1" spc="-5" dirty="0">
                <a:latin typeface="Times New Roman"/>
                <a:cs typeface="Times New Roman"/>
              </a:rPr>
              <a:t> </a:t>
            </a:r>
            <a:r>
              <a:rPr sz="2500" b="1" spc="-225" dirty="0">
                <a:latin typeface="Trebuchet MS"/>
                <a:cs typeface="Trebuchet MS"/>
              </a:rPr>
              <a:t>+ </a:t>
            </a:r>
            <a:r>
              <a:rPr sz="2500" b="1" spc="-114" dirty="0">
                <a:latin typeface="Trebuchet MS"/>
                <a:cs typeface="Trebuchet MS"/>
              </a:rPr>
              <a:t>b </a:t>
            </a:r>
            <a:r>
              <a:rPr sz="2500" b="1" spc="-60" dirty="0">
                <a:latin typeface="Symbol"/>
                <a:cs typeface="Symbol"/>
              </a:rPr>
              <a:t></a:t>
            </a:r>
            <a:r>
              <a:rPr sz="2475" b="1" spc="-89" baseline="25252" dirty="0">
                <a:latin typeface="Trebuchet MS"/>
                <a:cs typeface="Trebuchet MS"/>
              </a:rPr>
              <a:t>2 </a:t>
            </a:r>
            <a:r>
              <a:rPr sz="2500" b="1" spc="-225" dirty="0">
                <a:latin typeface="Trebuchet MS"/>
                <a:cs typeface="Trebuchet MS"/>
              </a:rPr>
              <a:t>+ </a:t>
            </a:r>
            <a:r>
              <a:rPr sz="2500" b="1" spc="-235" dirty="0">
                <a:latin typeface="Trebuchet MS"/>
                <a:cs typeface="Trebuchet MS"/>
              </a:rPr>
              <a:t>c </a:t>
            </a:r>
            <a:r>
              <a:rPr sz="2500" b="1" spc="-60" dirty="0">
                <a:latin typeface="Symbol"/>
                <a:cs typeface="Symbol"/>
              </a:rPr>
              <a:t></a:t>
            </a:r>
            <a:r>
              <a:rPr sz="2475" b="1" spc="-89" baseline="25252" dirty="0">
                <a:latin typeface="Trebuchet MS"/>
                <a:cs typeface="Trebuchet MS"/>
              </a:rPr>
              <a:t>3 </a:t>
            </a:r>
            <a:r>
              <a:rPr sz="2500" b="1" spc="-220" dirty="0">
                <a:latin typeface="Arial"/>
                <a:cs typeface="Arial"/>
              </a:rPr>
              <a:t>+ </a:t>
            </a:r>
            <a:r>
              <a:rPr sz="2500" b="1" spc="-395" dirty="0">
                <a:latin typeface="Arial"/>
                <a:cs typeface="Arial"/>
              </a:rPr>
              <a:t>…)  </a:t>
            </a:r>
            <a:r>
              <a:rPr sz="2500" b="1" spc="-114" dirty="0">
                <a:latin typeface="Trebuchet MS"/>
                <a:cs typeface="Trebuchet MS"/>
              </a:rPr>
              <a:t>plus </a:t>
            </a:r>
            <a:r>
              <a:rPr sz="2500" b="1" spc="-155" dirty="0">
                <a:latin typeface="Trebuchet MS"/>
                <a:cs typeface="Trebuchet MS"/>
              </a:rPr>
              <a:t>connue </a:t>
            </a:r>
            <a:r>
              <a:rPr sz="2500" b="1" spc="-130" dirty="0">
                <a:latin typeface="Trebuchet MS"/>
                <a:cs typeface="Trebuchet MS"/>
              </a:rPr>
              <a:t>pour </a:t>
            </a:r>
            <a:r>
              <a:rPr sz="2500" b="1" spc="-110" dirty="0">
                <a:latin typeface="Trebuchet MS"/>
                <a:cs typeface="Trebuchet MS"/>
              </a:rPr>
              <a:t>nous </a:t>
            </a:r>
            <a:r>
              <a:rPr sz="2500" b="1" spc="-150" dirty="0">
                <a:latin typeface="Trebuchet MS"/>
                <a:cs typeface="Trebuchet MS"/>
              </a:rPr>
              <a:t>comme</a:t>
            </a:r>
            <a:r>
              <a:rPr sz="2500" b="1" spc="-445" dirty="0">
                <a:latin typeface="Trebuchet MS"/>
                <a:cs typeface="Trebuchet MS"/>
              </a:rPr>
              <a:t> </a:t>
            </a:r>
            <a:r>
              <a:rPr sz="2500" b="1" spc="-229" dirty="0">
                <a:latin typeface="Trebuchet MS"/>
                <a:cs typeface="Trebuchet MS"/>
              </a:rPr>
              <a:t>:</a:t>
            </a:r>
            <a:endParaRPr sz="2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marL="2211705">
              <a:lnSpc>
                <a:spcPct val="100000"/>
              </a:lnSpc>
              <a:spcBef>
                <a:spcPts val="5"/>
              </a:spcBef>
            </a:pPr>
            <a:r>
              <a:rPr sz="2500" b="1" spc="-125" dirty="0">
                <a:latin typeface="Trebuchet MS"/>
                <a:cs typeface="Trebuchet MS"/>
              </a:rPr>
              <a:t>R </a:t>
            </a:r>
            <a:r>
              <a:rPr sz="2500" b="1" spc="-225" dirty="0">
                <a:latin typeface="Trebuchet MS"/>
                <a:cs typeface="Trebuchet MS"/>
              </a:rPr>
              <a:t>= </a:t>
            </a:r>
            <a:r>
              <a:rPr sz="2500" b="1" spc="-150" dirty="0">
                <a:latin typeface="Trebuchet MS"/>
                <a:cs typeface="Trebuchet MS"/>
              </a:rPr>
              <a:t>R</a:t>
            </a:r>
            <a:r>
              <a:rPr sz="2475" b="1" spc="-225" baseline="-20202" dirty="0">
                <a:latin typeface="Trebuchet MS"/>
                <a:cs typeface="Trebuchet MS"/>
              </a:rPr>
              <a:t>0</a:t>
            </a:r>
            <a:r>
              <a:rPr sz="2500" b="1" spc="-150" dirty="0">
                <a:latin typeface="Trebuchet MS"/>
                <a:cs typeface="Trebuchet MS"/>
              </a:rPr>
              <a:t>(1 </a:t>
            </a:r>
            <a:r>
              <a:rPr sz="2500" b="1" spc="-225" dirty="0">
                <a:latin typeface="Trebuchet MS"/>
                <a:cs typeface="Trebuchet MS"/>
              </a:rPr>
              <a:t>+ </a:t>
            </a:r>
            <a:r>
              <a:rPr sz="2500" b="1" spc="-100" dirty="0">
                <a:latin typeface="Trebuchet MS"/>
                <a:cs typeface="Trebuchet MS"/>
              </a:rPr>
              <a:t>a </a:t>
            </a:r>
            <a:r>
              <a:rPr sz="2500" b="1" spc="-5" dirty="0">
                <a:latin typeface="Symbol"/>
                <a:cs typeface="Symbol"/>
              </a:rPr>
              <a:t></a:t>
            </a:r>
            <a:r>
              <a:rPr sz="2500" b="1" spc="-195" dirty="0">
                <a:latin typeface="Times New Roman"/>
                <a:cs typeface="Times New Roman"/>
              </a:rPr>
              <a:t> </a:t>
            </a:r>
            <a:r>
              <a:rPr sz="2500" b="1" spc="-140" dirty="0">
                <a:latin typeface="Trebuchet MS"/>
                <a:cs typeface="Trebuchet MS"/>
              </a:rPr>
              <a:t>)</a:t>
            </a:r>
            <a:endParaRPr sz="2500">
              <a:latin typeface="Trebuchet MS"/>
              <a:cs typeface="Trebuchet MS"/>
            </a:endParaRPr>
          </a:p>
          <a:p>
            <a:pPr marL="2001520">
              <a:lnSpc>
                <a:spcPct val="100000"/>
              </a:lnSpc>
              <a:spcBef>
                <a:spcPts val="2380"/>
              </a:spcBef>
            </a:pPr>
            <a:r>
              <a:rPr sz="2000" b="1" spc="-145" dirty="0">
                <a:latin typeface="Trebuchet MS"/>
                <a:cs typeface="Trebuchet MS"/>
              </a:rPr>
              <a:t>Avec</a:t>
            </a:r>
            <a:r>
              <a:rPr sz="2000" b="1" spc="-229" dirty="0">
                <a:latin typeface="Trebuchet MS"/>
                <a:cs typeface="Trebuchet MS"/>
              </a:rPr>
              <a:t> </a:t>
            </a:r>
            <a:r>
              <a:rPr sz="2000" b="1" spc="-185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2571750" indent="-113030">
              <a:lnSpc>
                <a:spcPct val="100000"/>
              </a:lnSpc>
              <a:spcBef>
                <a:spcPts val="10"/>
              </a:spcBef>
              <a:buSzPct val="95000"/>
              <a:buChar char="•"/>
              <a:tabLst>
                <a:tab pos="2572385" algn="l"/>
              </a:tabLst>
            </a:pPr>
            <a:r>
              <a:rPr sz="2000" spc="-750" dirty="0">
                <a:latin typeface="Verdana"/>
                <a:cs typeface="Verdana"/>
              </a:rPr>
              <a:t>𝜽</a:t>
            </a:r>
            <a:r>
              <a:rPr sz="2000" spc="-270" dirty="0">
                <a:latin typeface="Verdana"/>
                <a:cs typeface="Verdana"/>
              </a:rPr>
              <a:t> </a:t>
            </a:r>
            <a:r>
              <a:rPr sz="2000" b="1" spc="-90" dirty="0">
                <a:latin typeface="Trebuchet MS"/>
                <a:cs typeface="Trebuchet MS"/>
              </a:rPr>
              <a:t>la </a:t>
            </a:r>
            <a:r>
              <a:rPr sz="2000" b="1" spc="-130" dirty="0">
                <a:latin typeface="Trebuchet MS"/>
                <a:cs typeface="Trebuchet MS"/>
              </a:rPr>
              <a:t>température en </a:t>
            </a:r>
            <a:r>
              <a:rPr sz="2000" b="1" spc="-85" dirty="0">
                <a:latin typeface="Times New Roman"/>
                <a:cs typeface="Times New Roman"/>
              </a:rPr>
              <a:t>°</a:t>
            </a:r>
            <a:r>
              <a:rPr sz="2000" b="1" spc="-85" dirty="0">
                <a:latin typeface="Trebuchet MS"/>
                <a:cs typeface="Trebuchet MS"/>
              </a:rPr>
              <a:t>C</a:t>
            </a:r>
            <a:r>
              <a:rPr sz="2000" b="1" spc="-305" dirty="0">
                <a:latin typeface="Trebuchet MS"/>
                <a:cs typeface="Trebuchet MS"/>
              </a:rPr>
              <a:t> </a:t>
            </a:r>
            <a:r>
              <a:rPr sz="2000" b="1" spc="-185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2458720">
              <a:lnSpc>
                <a:spcPts val="2395"/>
              </a:lnSpc>
              <a:spcBef>
                <a:spcPts val="5"/>
              </a:spcBef>
              <a:buSzPct val="95000"/>
              <a:buFont typeface="Arial"/>
              <a:buChar char="•"/>
              <a:tabLst>
                <a:tab pos="2586355" algn="l"/>
              </a:tabLst>
            </a:pPr>
            <a:r>
              <a:rPr sz="2000" b="1" spc="-90" dirty="0">
                <a:latin typeface="Trebuchet MS"/>
                <a:cs typeface="Trebuchet MS"/>
              </a:rPr>
              <a:t>R</a:t>
            </a:r>
            <a:r>
              <a:rPr sz="1950" b="1" spc="-135" baseline="-21367" dirty="0">
                <a:latin typeface="Trebuchet MS"/>
                <a:cs typeface="Trebuchet MS"/>
              </a:rPr>
              <a:t>0 </a:t>
            </a:r>
            <a:r>
              <a:rPr sz="2000" b="1" spc="-90" dirty="0">
                <a:latin typeface="Trebuchet MS"/>
                <a:cs typeface="Trebuchet MS"/>
              </a:rPr>
              <a:t>la </a:t>
            </a:r>
            <a:r>
              <a:rPr sz="2000" b="1" spc="-125" dirty="0">
                <a:latin typeface="Trebuchet MS"/>
                <a:cs typeface="Trebuchet MS"/>
              </a:rPr>
              <a:t>résistance </a:t>
            </a:r>
            <a:r>
              <a:rPr sz="2000" b="1" spc="-75" dirty="0">
                <a:latin typeface="Trebuchet MS"/>
                <a:cs typeface="Trebuchet MS"/>
              </a:rPr>
              <a:t>à </a:t>
            </a:r>
            <a:r>
              <a:rPr sz="2000" b="1" spc="-155" dirty="0">
                <a:latin typeface="Trebuchet MS"/>
                <a:cs typeface="Trebuchet MS"/>
              </a:rPr>
              <a:t>0 </a:t>
            </a:r>
            <a:r>
              <a:rPr sz="2000" b="1" spc="-80" dirty="0">
                <a:latin typeface="Times New Roman"/>
                <a:cs typeface="Times New Roman"/>
              </a:rPr>
              <a:t>°</a:t>
            </a:r>
            <a:r>
              <a:rPr sz="2000" b="1" spc="-80" dirty="0">
                <a:latin typeface="Trebuchet MS"/>
                <a:cs typeface="Trebuchet MS"/>
              </a:rPr>
              <a:t>C</a:t>
            </a:r>
            <a:r>
              <a:rPr sz="2000" b="1" spc="-225" dirty="0">
                <a:latin typeface="Trebuchet MS"/>
                <a:cs typeface="Trebuchet MS"/>
              </a:rPr>
              <a:t> </a:t>
            </a:r>
            <a:r>
              <a:rPr sz="2000" b="1" spc="-185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2458720" marR="5080">
              <a:lnSpc>
                <a:spcPts val="2400"/>
              </a:lnSpc>
              <a:spcBef>
                <a:spcPts val="75"/>
              </a:spcBef>
              <a:buSzPct val="95000"/>
              <a:buFont typeface="Arial"/>
              <a:buChar char="•"/>
              <a:tabLst>
                <a:tab pos="2586355" algn="l"/>
              </a:tabLst>
            </a:pPr>
            <a:r>
              <a:rPr sz="2000" b="1" spc="-150" dirty="0">
                <a:latin typeface="Trebuchet MS"/>
                <a:cs typeface="Trebuchet MS"/>
              </a:rPr>
              <a:t>a, </a:t>
            </a:r>
            <a:r>
              <a:rPr sz="2000" b="1" spc="-90" dirty="0">
                <a:latin typeface="Trebuchet MS"/>
                <a:cs typeface="Trebuchet MS"/>
              </a:rPr>
              <a:t>b </a:t>
            </a:r>
            <a:r>
              <a:rPr sz="2000" b="1" spc="-130" dirty="0">
                <a:latin typeface="Trebuchet MS"/>
                <a:cs typeface="Trebuchet MS"/>
              </a:rPr>
              <a:t>et </a:t>
            </a:r>
            <a:r>
              <a:rPr sz="2000" b="1" spc="-185" dirty="0">
                <a:latin typeface="Trebuchet MS"/>
                <a:cs typeface="Trebuchet MS"/>
              </a:rPr>
              <a:t>c </a:t>
            </a:r>
            <a:r>
              <a:rPr sz="2000" b="1" spc="-100" dirty="0">
                <a:latin typeface="Trebuchet MS"/>
                <a:cs typeface="Trebuchet MS"/>
              </a:rPr>
              <a:t>des </a:t>
            </a:r>
            <a:r>
              <a:rPr sz="2000" b="1" spc="-125" dirty="0">
                <a:latin typeface="Trebuchet MS"/>
                <a:cs typeface="Trebuchet MS"/>
              </a:rPr>
              <a:t>coefficients </a:t>
            </a:r>
            <a:r>
              <a:rPr sz="2000" b="1" spc="-105" dirty="0">
                <a:latin typeface="Trebuchet MS"/>
                <a:cs typeface="Trebuchet MS"/>
              </a:rPr>
              <a:t>positifs, </a:t>
            </a:r>
            <a:r>
              <a:rPr sz="2000" b="1" spc="-114" dirty="0">
                <a:latin typeface="Trebuchet MS"/>
                <a:cs typeface="Trebuchet MS"/>
              </a:rPr>
              <a:t>spécifiques</a:t>
            </a:r>
            <a:r>
              <a:rPr sz="2000" b="1" spc="-365" dirty="0">
                <a:latin typeface="Trebuchet MS"/>
                <a:cs typeface="Trebuchet MS"/>
              </a:rPr>
              <a:t> </a:t>
            </a:r>
            <a:r>
              <a:rPr sz="2000" b="1" spc="-95" dirty="0">
                <a:latin typeface="Trebuchet MS"/>
                <a:cs typeface="Trebuchet MS"/>
              </a:rPr>
              <a:t>au  </a:t>
            </a:r>
            <a:r>
              <a:rPr sz="2000" b="1" spc="-110" dirty="0">
                <a:latin typeface="Trebuchet MS"/>
                <a:cs typeface="Trebuchet MS"/>
              </a:rPr>
              <a:t>métal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248400" y="3789045"/>
            <a:ext cx="381000" cy="1066800"/>
          </a:xfrm>
          <a:custGeom>
            <a:avLst/>
            <a:gdLst/>
            <a:ahLst/>
            <a:cxnLst/>
            <a:rect l="l" t="t" r="r" b="b"/>
            <a:pathLst>
              <a:path w="381000" h="1066800">
                <a:moveTo>
                  <a:pt x="381000" y="800099"/>
                </a:moveTo>
                <a:lnTo>
                  <a:pt x="0" y="800099"/>
                </a:lnTo>
                <a:lnTo>
                  <a:pt x="190500" y="1066799"/>
                </a:lnTo>
                <a:lnTo>
                  <a:pt x="381000" y="800099"/>
                </a:lnTo>
                <a:close/>
              </a:path>
              <a:path w="381000" h="1066800">
                <a:moveTo>
                  <a:pt x="285750" y="0"/>
                </a:moveTo>
                <a:lnTo>
                  <a:pt x="95250" y="0"/>
                </a:lnTo>
                <a:lnTo>
                  <a:pt x="95250" y="800099"/>
                </a:lnTo>
                <a:lnTo>
                  <a:pt x="285750" y="800099"/>
                </a:lnTo>
                <a:lnTo>
                  <a:pt x="285750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48400" y="3789045"/>
            <a:ext cx="381000" cy="1066800"/>
          </a:xfrm>
          <a:custGeom>
            <a:avLst/>
            <a:gdLst/>
            <a:ahLst/>
            <a:cxnLst/>
            <a:rect l="l" t="t" r="r" b="b"/>
            <a:pathLst>
              <a:path w="381000" h="1066800">
                <a:moveTo>
                  <a:pt x="0" y="800099"/>
                </a:moveTo>
                <a:lnTo>
                  <a:pt x="95250" y="800099"/>
                </a:lnTo>
                <a:lnTo>
                  <a:pt x="95250" y="0"/>
                </a:lnTo>
                <a:lnTo>
                  <a:pt x="285750" y="0"/>
                </a:lnTo>
                <a:lnTo>
                  <a:pt x="285750" y="800099"/>
                </a:lnTo>
                <a:lnTo>
                  <a:pt x="381000" y="800099"/>
                </a:lnTo>
                <a:lnTo>
                  <a:pt x="190500" y="1066799"/>
                </a:lnTo>
                <a:lnTo>
                  <a:pt x="0" y="80009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10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4108704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36252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5" dirty="0"/>
              <a:t>Matériaux</a:t>
            </a:r>
            <a:r>
              <a:rPr sz="3600" spc="-254" dirty="0"/>
              <a:t> </a:t>
            </a:r>
            <a:r>
              <a:rPr sz="3600" spc="-110" dirty="0"/>
              <a:t>typiques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9856" y="908685"/>
            <a:ext cx="8136890" cy="331558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14475" y="4523358"/>
            <a:ext cx="7221855" cy="14001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67665" marR="5080" indent="-342900">
              <a:lnSpc>
                <a:spcPct val="100499"/>
              </a:lnSpc>
              <a:spcBef>
                <a:spcPts val="85"/>
              </a:spcBef>
              <a:buFont typeface="Wingdings"/>
              <a:buChar char=""/>
              <a:tabLst>
                <a:tab pos="368300" algn="l"/>
              </a:tabLst>
            </a:pPr>
            <a:r>
              <a:rPr sz="2400" b="1" spc="-204" dirty="0">
                <a:solidFill>
                  <a:srgbClr val="2B0FF6"/>
                </a:solidFill>
                <a:latin typeface="Trebuchet MS"/>
                <a:cs typeface="Trebuchet MS"/>
              </a:rPr>
              <a:t>La </a:t>
            </a:r>
            <a:r>
              <a:rPr sz="2400" b="1" spc="-114" dirty="0">
                <a:solidFill>
                  <a:srgbClr val="2B0FF6"/>
                </a:solidFill>
                <a:latin typeface="Trebuchet MS"/>
                <a:cs typeface="Trebuchet MS"/>
              </a:rPr>
              <a:t>sonde « </a:t>
            </a:r>
            <a:r>
              <a:rPr sz="2400" b="1" spc="-170" dirty="0">
                <a:solidFill>
                  <a:srgbClr val="2B0FF6"/>
                </a:solidFill>
                <a:latin typeface="Trebuchet MS"/>
                <a:cs typeface="Trebuchet MS"/>
              </a:rPr>
              <a:t>Pt100 </a:t>
            </a:r>
            <a:r>
              <a:rPr sz="2400" b="1" spc="-114" dirty="0">
                <a:solidFill>
                  <a:srgbClr val="2B0FF6"/>
                </a:solidFill>
                <a:latin typeface="Trebuchet MS"/>
                <a:cs typeface="Trebuchet MS"/>
              </a:rPr>
              <a:t>» </a:t>
            </a:r>
            <a:r>
              <a:rPr sz="2400" b="1" spc="-135" dirty="0">
                <a:solidFill>
                  <a:srgbClr val="2B0FF6"/>
                </a:solidFill>
                <a:latin typeface="Trebuchet MS"/>
                <a:cs typeface="Trebuchet MS"/>
              </a:rPr>
              <a:t>est </a:t>
            </a:r>
            <a:r>
              <a:rPr sz="2400" b="1" spc="-150" dirty="0">
                <a:solidFill>
                  <a:srgbClr val="2B0FF6"/>
                </a:solidFill>
                <a:latin typeface="Trebuchet MS"/>
                <a:cs typeface="Trebuchet MS"/>
              </a:rPr>
              <a:t>une </a:t>
            </a:r>
            <a:r>
              <a:rPr sz="2400" b="1" spc="-114" dirty="0">
                <a:solidFill>
                  <a:srgbClr val="2B0FF6"/>
                </a:solidFill>
                <a:latin typeface="Trebuchet MS"/>
                <a:cs typeface="Trebuchet MS"/>
              </a:rPr>
              <a:t>sonde </a:t>
            </a:r>
            <a:r>
              <a:rPr sz="2400" b="1" spc="-135" dirty="0">
                <a:solidFill>
                  <a:srgbClr val="2B0FF6"/>
                </a:solidFill>
                <a:latin typeface="Trebuchet MS"/>
                <a:cs typeface="Trebuchet MS"/>
              </a:rPr>
              <a:t>platine </a:t>
            </a:r>
            <a:r>
              <a:rPr sz="2400" b="1" spc="-130" dirty="0">
                <a:solidFill>
                  <a:srgbClr val="2B0FF6"/>
                </a:solidFill>
                <a:latin typeface="Trebuchet MS"/>
                <a:cs typeface="Trebuchet MS"/>
              </a:rPr>
              <a:t>qui </a:t>
            </a:r>
            <a:r>
              <a:rPr sz="2400" b="1" spc="-95" dirty="0">
                <a:solidFill>
                  <a:srgbClr val="2B0FF6"/>
                </a:solidFill>
                <a:latin typeface="Trebuchet MS"/>
                <a:cs typeface="Trebuchet MS"/>
              </a:rPr>
              <a:t>a </a:t>
            </a:r>
            <a:r>
              <a:rPr sz="2400" b="1" spc="-150" dirty="0">
                <a:solidFill>
                  <a:srgbClr val="2B0FF6"/>
                </a:solidFill>
                <a:latin typeface="Trebuchet MS"/>
                <a:cs typeface="Trebuchet MS"/>
              </a:rPr>
              <a:t>une  </a:t>
            </a:r>
            <a:r>
              <a:rPr sz="2400" b="1" spc="-145" dirty="0">
                <a:solidFill>
                  <a:srgbClr val="2B0FF6"/>
                </a:solidFill>
                <a:latin typeface="Trebuchet MS"/>
                <a:cs typeface="Trebuchet MS"/>
              </a:rPr>
              <a:t>résistance </a:t>
            </a:r>
            <a:r>
              <a:rPr sz="2400" b="1" spc="-140" dirty="0">
                <a:solidFill>
                  <a:srgbClr val="2B0FF6"/>
                </a:solidFill>
                <a:latin typeface="Trebuchet MS"/>
                <a:cs typeface="Trebuchet MS"/>
              </a:rPr>
              <a:t>de </a:t>
            </a:r>
            <a:r>
              <a:rPr sz="2400" b="1" spc="-195" dirty="0">
                <a:solidFill>
                  <a:srgbClr val="2B0FF6"/>
                </a:solidFill>
                <a:latin typeface="Trebuchet MS"/>
                <a:cs typeface="Trebuchet MS"/>
              </a:rPr>
              <a:t>100 </a:t>
            </a:r>
            <a:r>
              <a:rPr sz="2400" b="1" spc="-105" dirty="0">
                <a:solidFill>
                  <a:srgbClr val="2B0FF6"/>
                </a:solidFill>
                <a:latin typeface="Trebuchet MS"/>
                <a:cs typeface="Trebuchet MS"/>
              </a:rPr>
              <a:t>Ohms </a:t>
            </a:r>
            <a:r>
              <a:rPr sz="2400" b="1" spc="-125" dirty="0">
                <a:solidFill>
                  <a:srgbClr val="2B0FF6"/>
                </a:solidFill>
                <a:latin typeface="Trebuchet MS"/>
                <a:cs typeface="Trebuchet MS"/>
              </a:rPr>
              <a:t>pour </a:t>
            </a:r>
            <a:r>
              <a:rPr sz="2400" b="1" spc="-150" dirty="0">
                <a:solidFill>
                  <a:srgbClr val="2B0FF6"/>
                </a:solidFill>
                <a:latin typeface="Trebuchet MS"/>
                <a:cs typeface="Trebuchet MS"/>
              </a:rPr>
              <a:t>une </a:t>
            </a:r>
            <a:r>
              <a:rPr sz="2400" b="1" spc="-160" dirty="0">
                <a:solidFill>
                  <a:srgbClr val="2B0FF6"/>
                </a:solidFill>
                <a:latin typeface="Trebuchet MS"/>
                <a:cs typeface="Trebuchet MS"/>
              </a:rPr>
              <a:t>température </a:t>
            </a:r>
            <a:r>
              <a:rPr sz="2400" b="1" spc="-140" dirty="0">
                <a:solidFill>
                  <a:srgbClr val="2B0FF6"/>
                </a:solidFill>
                <a:latin typeface="Trebuchet MS"/>
                <a:cs typeface="Trebuchet MS"/>
              </a:rPr>
              <a:t>de </a:t>
            </a:r>
            <a:r>
              <a:rPr sz="2400" b="1" spc="-190" dirty="0">
                <a:solidFill>
                  <a:srgbClr val="2B0FF6"/>
                </a:solidFill>
                <a:latin typeface="Trebuchet MS"/>
                <a:cs typeface="Trebuchet MS"/>
              </a:rPr>
              <a:t>0</a:t>
            </a:r>
            <a:r>
              <a:rPr sz="2400" b="1" spc="-484" dirty="0">
                <a:solidFill>
                  <a:srgbClr val="2B0FF6"/>
                </a:solidFill>
                <a:latin typeface="Trebuchet MS"/>
                <a:cs typeface="Trebuchet MS"/>
              </a:rPr>
              <a:t> </a:t>
            </a:r>
            <a:r>
              <a:rPr sz="2400" b="1" spc="-105" dirty="0">
                <a:solidFill>
                  <a:srgbClr val="2B0FF6"/>
                </a:solidFill>
                <a:latin typeface="Times New Roman"/>
                <a:cs typeface="Times New Roman"/>
              </a:rPr>
              <a:t>°</a:t>
            </a:r>
            <a:r>
              <a:rPr sz="2400" b="1" spc="-105" dirty="0">
                <a:solidFill>
                  <a:srgbClr val="2B0FF6"/>
                </a:solidFill>
                <a:latin typeface="Trebuchet MS"/>
                <a:cs typeface="Trebuchet MS"/>
              </a:rPr>
              <a:t>C</a:t>
            </a:r>
            <a:endParaRPr sz="2400">
              <a:latin typeface="Trebuchet MS"/>
              <a:cs typeface="Trebuchet MS"/>
            </a:endParaRPr>
          </a:p>
          <a:p>
            <a:pPr marL="299085" indent="-286385">
              <a:lnSpc>
                <a:spcPct val="100000"/>
              </a:lnSpc>
              <a:spcBef>
                <a:spcPts val="2165"/>
              </a:spcBef>
              <a:buFont typeface="Wingdings"/>
              <a:buChar char=""/>
              <a:tabLst>
                <a:tab pos="299720" algn="l"/>
              </a:tabLst>
            </a:pPr>
            <a:r>
              <a:rPr sz="2400" b="1" spc="-80" dirty="0">
                <a:latin typeface="Trebuchet MS"/>
                <a:cs typeface="Trebuchet MS"/>
              </a:rPr>
              <a:t>Mesure</a:t>
            </a:r>
            <a:r>
              <a:rPr sz="2400" b="1" spc="-525" dirty="0">
                <a:latin typeface="Trebuchet MS"/>
                <a:cs typeface="Trebuchet MS"/>
              </a:rPr>
              <a:t> </a:t>
            </a:r>
            <a:r>
              <a:rPr sz="2400" b="1" spc="-125" dirty="0">
                <a:latin typeface="Trebuchet MS"/>
                <a:cs typeface="Trebuchet MS"/>
              </a:rPr>
              <a:t>se </a:t>
            </a:r>
            <a:r>
              <a:rPr sz="2400" b="1" spc="-130" dirty="0">
                <a:latin typeface="Trebuchet MS"/>
                <a:cs typeface="Trebuchet MS"/>
              </a:rPr>
              <a:t>fait </a:t>
            </a:r>
            <a:r>
              <a:rPr sz="2400" b="1" spc="-125" dirty="0">
                <a:latin typeface="Trebuchet MS"/>
                <a:cs typeface="Trebuchet MS"/>
              </a:rPr>
              <a:t>par </a:t>
            </a:r>
            <a:r>
              <a:rPr sz="2400" b="1" spc="-130" dirty="0">
                <a:latin typeface="Trebuchet MS"/>
                <a:cs typeface="Trebuchet MS"/>
              </a:rPr>
              <a:t>un </a:t>
            </a:r>
            <a:r>
              <a:rPr sz="2400" b="1" spc="-120" dirty="0">
                <a:latin typeface="Trebuchet MS"/>
                <a:cs typeface="Trebuchet MS"/>
              </a:rPr>
              <a:t>pont </a:t>
            </a:r>
            <a:r>
              <a:rPr sz="2400" b="1" spc="-140" dirty="0">
                <a:latin typeface="Trebuchet MS"/>
                <a:cs typeface="Trebuchet MS"/>
              </a:rPr>
              <a:t>de </a:t>
            </a:r>
            <a:r>
              <a:rPr sz="2400" b="1" i="1" spc="-150" dirty="0">
                <a:solidFill>
                  <a:srgbClr val="2B0FF6"/>
                </a:solidFill>
                <a:latin typeface="Trebuchet MS"/>
                <a:cs typeface="Trebuchet MS"/>
              </a:rPr>
              <a:t>Wheatstone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11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914400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89585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0" dirty="0"/>
              <a:t>Courbe </a:t>
            </a:r>
            <a:r>
              <a:rPr sz="3600" spc="-120" dirty="0"/>
              <a:t>caractéristique </a:t>
            </a:r>
            <a:r>
              <a:rPr sz="3600" spc="-245" dirty="0"/>
              <a:t>des </a:t>
            </a:r>
            <a:r>
              <a:rPr sz="3600" spc="-160" dirty="0"/>
              <a:t>capteurs </a:t>
            </a:r>
            <a:r>
              <a:rPr sz="3600" spc="-280" dirty="0"/>
              <a:t>à</a:t>
            </a:r>
            <a:r>
              <a:rPr sz="3600" spc="-305" dirty="0"/>
              <a:t> </a:t>
            </a:r>
            <a:r>
              <a:rPr sz="3600" spc="-175" dirty="0"/>
              <a:t>résistance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54582" y="908735"/>
            <a:ext cx="5832602" cy="52320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12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799947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751268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90" dirty="0"/>
              <a:t>Conclusion </a:t>
            </a:r>
            <a:r>
              <a:rPr sz="3600" spc="-155" dirty="0"/>
              <a:t>sur </a:t>
            </a:r>
            <a:r>
              <a:rPr sz="3600" spc="-195" dirty="0"/>
              <a:t>les </a:t>
            </a:r>
            <a:r>
              <a:rPr sz="3600" spc="-160" dirty="0"/>
              <a:t>capteurs </a:t>
            </a:r>
            <a:r>
              <a:rPr sz="3600" spc="-280" dirty="0"/>
              <a:t>à</a:t>
            </a:r>
            <a:r>
              <a:rPr sz="3600" spc="-300" dirty="0"/>
              <a:t> </a:t>
            </a:r>
            <a:r>
              <a:rPr sz="3600" spc="-195" dirty="0"/>
              <a:t>résistances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8173"/>
            <a:ext cx="7104380" cy="3903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55" dirty="0">
                <a:latin typeface="Arial"/>
                <a:cs typeface="Arial"/>
              </a:rPr>
              <a:t>Bonnes </a:t>
            </a:r>
            <a:r>
              <a:rPr sz="2400" spc="-40" dirty="0">
                <a:latin typeface="Arial"/>
                <a:cs typeface="Arial"/>
              </a:rPr>
              <a:t>reproductibilité, </a:t>
            </a:r>
            <a:r>
              <a:rPr sz="2400" spc="-50" dirty="0">
                <a:latin typeface="Arial"/>
                <a:cs typeface="Arial"/>
              </a:rPr>
              <a:t>stabilité </a:t>
            </a:r>
            <a:r>
              <a:rPr sz="2400" spc="-5" dirty="0">
                <a:latin typeface="Arial"/>
                <a:cs typeface="Arial"/>
              </a:rPr>
              <a:t>et</a:t>
            </a:r>
            <a:r>
              <a:rPr sz="2400" spc="-23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interchangeabilité;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120" dirty="0">
                <a:latin typeface="Arial"/>
                <a:cs typeface="Arial"/>
              </a:rPr>
              <a:t>Précision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125" dirty="0">
                <a:latin typeface="Arial"/>
                <a:cs typeface="Arial"/>
              </a:rPr>
              <a:t>± </a:t>
            </a:r>
            <a:r>
              <a:rPr sz="2400" spc="-105" dirty="0">
                <a:latin typeface="Arial"/>
                <a:cs typeface="Arial"/>
              </a:rPr>
              <a:t>0.2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225" dirty="0">
                <a:latin typeface="Arial"/>
                <a:cs typeface="Arial"/>
              </a:rPr>
              <a:t>%;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220" dirty="0">
                <a:latin typeface="Arial"/>
                <a:cs typeface="Arial"/>
              </a:rPr>
              <a:t>Temps </a:t>
            </a:r>
            <a:r>
              <a:rPr sz="2400" spc="-110" dirty="0">
                <a:latin typeface="Arial"/>
                <a:cs typeface="Arial"/>
              </a:rPr>
              <a:t>de réponse de </a:t>
            </a:r>
            <a:r>
              <a:rPr sz="2400" spc="-100" dirty="0">
                <a:latin typeface="Arial"/>
                <a:cs typeface="Arial"/>
              </a:rPr>
              <a:t>0.5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20" dirty="0">
                <a:latin typeface="Arial"/>
                <a:cs typeface="Arial"/>
              </a:rPr>
              <a:t>5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secondes;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85" dirty="0">
                <a:latin typeface="Arial"/>
                <a:cs typeface="Arial"/>
              </a:rPr>
              <a:t>Influençable </a:t>
            </a:r>
            <a:r>
              <a:rPr sz="2400" spc="-80" dirty="0">
                <a:latin typeface="Arial"/>
                <a:cs typeface="Arial"/>
              </a:rPr>
              <a:t>par </a:t>
            </a:r>
            <a:r>
              <a:rPr sz="2400" spc="-25" dirty="0">
                <a:latin typeface="Arial"/>
                <a:cs typeface="Arial"/>
              </a:rPr>
              <a:t>l'humidité </a:t>
            </a:r>
            <a:r>
              <a:rPr sz="2400" spc="-5" dirty="0">
                <a:latin typeface="Arial"/>
                <a:cs typeface="Arial"/>
              </a:rPr>
              <a:t>et </a:t>
            </a:r>
            <a:r>
              <a:rPr sz="2400" spc="-130" dirty="0">
                <a:latin typeface="Arial"/>
                <a:cs typeface="Arial"/>
              </a:rPr>
              <a:t>les </a:t>
            </a:r>
            <a:r>
              <a:rPr sz="2400" spc="-235" dirty="0">
                <a:latin typeface="Arial"/>
                <a:cs typeface="Arial"/>
              </a:rPr>
              <a:t>gaz</a:t>
            </a:r>
            <a:r>
              <a:rPr sz="2400" spc="-459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corrosifs;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95" dirty="0">
                <a:latin typeface="Arial"/>
                <a:cs typeface="Arial"/>
              </a:rPr>
              <a:t>Effet </a:t>
            </a:r>
            <a:r>
              <a:rPr sz="2400" spc="-145" dirty="0">
                <a:latin typeface="Arial"/>
                <a:cs typeface="Arial"/>
              </a:rPr>
              <a:t>Joule </a:t>
            </a:r>
            <a:r>
              <a:rPr sz="2400" spc="-35" dirty="0">
                <a:latin typeface="Arial"/>
                <a:cs typeface="Arial"/>
              </a:rPr>
              <a:t>perturbant </a:t>
            </a:r>
            <a:r>
              <a:rPr sz="2400" spc="-85" dirty="0">
                <a:latin typeface="Arial"/>
                <a:cs typeface="Arial"/>
              </a:rPr>
              <a:t>la</a:t>
            </a:r>
            <a:r>
              <a:rPr sz="2400" spc="-254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mesure.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</a:t>
            </a:r>
            <a:r>
              <a:rPr lang="fr-FR" spc="-50" smtClean="0"/>
              <a:t>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13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96493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4787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25" dirty="0"/>
              <a:t>Thermomètre </a:t>
            </a:r>
            <a:r>
              <a:rPr sz="3600" spc="-280" dirty="0"/>
              <a:t>à</a:t>
            </a:r>
            <a:r>
              <a:rPr sz="3600" spc="-320" dirty="0"/>
              <a:t> </a:t>
            </a:r>
            <a:r>
              <a:rPr sz="3600" spc="-110" dirty="0"/>
              <a:t>thermistance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3532" y="1052702"/>
            <a:ext cx="8136890" cy="1631314"/>
          </a:xfrm>
          <a:prstGeom prst="rect">
            <a:avLst/>
          </a:prstGeom>
          <a:solidFill>
            <a:srgbClr val="C5D9F0"/>
          </a:solidFill>
          <a:ln w="9525">
            <a:solidFill>
              <a:srgbClr val="00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91440" marR="82550" algn="just">
              <a:lnSpc>
                <a:spcPct val="100200"/>
              </a:lnSpc>
              <a:spcBef>
                <a:spcPts val="195"/>
              </a:spcBef>
            </a:pPr>
            <a:r>
              <a:rPr sz="2500" b="1" spc="-130" dirty="0">
                <a:latin typeface="Trebuchet MS"/>
                <a:cs typeface="Trebuchet MS"/>
              </a:rPr>
              <a:t>Une </a:t>
            </a:r>
            <a:r>
              <a:rPr sz="2500" b="1" spc="-150" dirty="0">
                <a:latin typeface="Trebuchet MS"/>
                <a:cs typeface="Trebuchet MS"/>
              </a:rPr>
              <a:t>thermistance </a:t>
            </a:r>
            <a:r>
              <a:rPr sz="2500" b="1" spc="-140" dirty="0">
                <a:latin typeface="Trebuchet MS"/>
                <a:cs typeface="Trebuchet MS"/>
              </a:rPr>
              <a:t>est un </a:t>
            </a:r>
            <a:r>
              <a:rPr sz="2500" b="1" spc="-125" dirty="0">
                <a:latin typeface="Trebuchet MS"/>
                <a:cs typeface="Trebuchet MS"/>
              </a:rPr>
              <a:t>agglomérat </a:t>
            </a:r>
            <a:r>
              <a:rPr sz="2500" b="1" spc="-130" dirty="0">
                <a:latin typeface="Trebuchet MS"/>
                <a:cs typeface="Trebuchet MS"/>
              </a:rPr>
              <a:t>d'oxydes </a:t>
            </a:r>
            <a:r>
              <a:rPr sz="2500" b="1" spc="-135" dirty="0">
                <a:latin typeface="Trebuchet MS"/>
                <a:cs typeface="Trebuchet MS"/>
              </a:rPr>
              <a:t>métalliques  </a:t>
            </a:r>
            <a:r>
              <a:rPr sz="2500" b="1" spc="-170" dirty="0">
                <a:latin typeface="Trebuchet MS"/>
                <a:cs typeface="Trebuchet MS"/>
              </a:rPr>
              <a:t>frittés, </a:t>
            </a:r>
            <a:r>
              <a:rPr sz="2500" b="1" spc="-145" dirty="0">
                <a:latin typeface="Trebuchet MS"/>
                <a:cs typeface="Trebuchet MS"/>
              </a:rPr>
              <a:t>c'est-à-dire rendus </a:t>
            </a:r>
            <a:r>
              <a:rPr sz="2500" b="1" spc="-140" dirty="0">
                <a:latin typeface="Trebuchet MS"/>
                <a:cs typeface="Trebuchet MS"/>
              </a:rPr>
              <a:t>compacts </a:t>
            </a:r>
            <a:r>
              <a:rPr sz="2500" b="1" spc="-135" dirty="0">
                <a:latin typeface="Trebuchet MS"/>
                <a:cs typeface="Trebuchet MS"/>
              </a:rPr>
              <a:t>par </a:t>
            </a:r>
            <a:r>
              <a:rPr sz="2500" b="1" spc="-150" dirty="0">
                <a:latin typeface="Trebuchet MS"/>
                <a:cs typeface="Trebuchet MS"/>
              </a:rPr>
              <a:t>haute </a:t>
            </a:r>
            <a:r>
              <a:rPr sz="2500" b="1" spc="-130" dirty="0">
                <a:latin typeface="Trebuchet MS"/>
                <a:cs typeface="Trebuchet MS"/>
              </a:rPr>
              <a:t>pression  </a:t>
            </a:r>
            <a:r>
              <a:rPr sz="2500" b="1" spc="-220" dirty="0">
                <a:latin typeface="Trebuchet MS"/>
                <a:cs typeface="Trebuchet MS"/>
              </a:rPr>
              <a:t>exercée </a:t>
            </a:r>
            <a:r>
              <a:rPr sz="2500" b="1" spc="-100" dirty="0">
                <a:latin typeface="Trebuchet MS"/>
                <a:cs typeface="Trebuchet MS"/>
              </a:rPr>
              <a:t>à </a:t>
            </a:r>
            <a:r>
              <a:rPr sz="2500" b="1" spc="-165" dirty="0">
                <a:latin typeface="Trebuchet MS"/>
                <a:cs typeface="Trebuchet MS"/>
              </a:rPr>
              <a:t>température </a:t>
            </a:r>
            <a:r>
              <a:rPr sz="2500" b="1" spc="-190" dirty="0">
                <a:latin typeface="Trebuchet MS"/>
                <a:cs typeface="Trebuchet MS"/>
              </a:rPr>
              <a:t>élevée, </a:t>
            </a:r>
            <a:r>
              <a:rPr sz="2500" b="1" spc="-150" dirty="0">
                <a:latin typeface="Trebuchet MS"/>
                <a:cs typeface="Trebuchet MS"/>
              </a:rPr>
              <a:t>de </a:t>
            </a:r>
            <a:r>
              <a:rPr sz="2500" b="1" spc="-130" dirty="0">
                <a:latin typeface="Trebuchet MS"/>
                <a:cs typeface="Trebuchet MS"/>
              </a:rPr>
              <a:t>l'ordre </a:t>
            </a:r>
            <a:r>
              <a:rPr sz="2500" b="1" spc="-150" dirty="0">
                <a:latin typeface="Trebuchet MS"/>
                <a:cs typeface="Trebuchet MS"/>
              </a:rPr>
              <a:t>de </a:t>
            </a:r>
            <a:r>
              <a:rPr sz="2500" b="1" spc="-210" dirty="0">
                <a:latin typeface="Trebuchet MS"/>
                <a:cs typeface="Trebuchet MS"/>
              </a:rPr>
              <a:t>150 </a:t>
            </a:r>
            <a:r>
              <a:rPr sz="2500" b="1" spc="-130" dirty="0">
                <a:latin typeface="Trebuchet MS"/>
                <a:cs typeface="Trebuchet MS"/>
              </a:rPr>
              <a:t>bars </a:t>
            </a:r>
            <a:r>
              <a:rPr sz="2500" b="1" spc="-165" dirty="0">
                <a:latin typeface="Trebuchet MS"/>
                <a:cs typeface="Trebuchet MS"/>
              </a:rPr>
              <a:t>et  </a:t>
            </a:r>
            <a:r>
              <a:rPr sz="2500" b="1" spc="-210" dirty="0">
                <a:latin typeface="Trebuchet MS"/>
                <a:cs typeface="Trebuchet MS"/>
              </a:rPr>
              <a:t>1000</a:t>
            </a:r>
            <a:r>
              <a:rPr sz="2500" b="1" spc="-190" dirty="0">
                <a:latin typeface="Trebuchet MS"/>
                <a:cs typeface="Trebuchet MS"/>
              </a:rPr>
              <a:t> </a:t>
            </a:r>
            <a:r>
              <a:rPr sz="2500" b="1" spc="-110" dirty="0">
                <a:latin typeface="Times New Roman"/>
                <a:cs typeface="Times New Roman"/>
              </a:rPr>
              <a:t>°</a:t>
            </a:r>
            <a:r>
              <a:rPr sz="2500" b="1" spc="-110" dirty="0">
                <a:latin typeface="Trebuchet MS"/>
                <a:cs typeface="Trebuchet MS"/>
              </a:rPr>
              <a:t>C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11733" y="3183437"/>
            <a:ext cx="3213505" cy="266778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93943" y="3955753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1746" y="0"/>
                </a:lnTo>
              </a:path>
            </a:pathLst>
          </a:custGeom>
          <a:ln w="116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24408" y="2975343"/>
            <a:ext cx="4279265" cy="160083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45"/>
              </a:spcBef>
            </a:pPr>
            <a:r>
              <a:rPr sz="2400" spc="-260" dirty="0">
                <a:latin typeface="Arial"/>
                <a:cs typeface="Arial"/>
              </a:rPr>
              <a:t>La </a:t>
            </a:r>
            <a:r>
              <a:rPr sz="2400" spc="-15" dirty="0">
                <a:latin typeface="Arial"/>
                <a:cs typeface="Arial"/>
              </a:rPr>
              <a:t>loi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55" dirty="0">
                <a:latin typeface="Arial"/>
                <a:cs typeface="Arial"/>
              </a:rPr>
              <a:t>variation </a:t>
            </a:r>
            <a:r>
              <a:rPr sz="2400" spc="-100" dirty="0">
                <a:latin typeface="Arial"/>
                <a:cs typeface="Arial"/>
              </a:rPr>
              <a:t>est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55" dirty="0">
                <a:latin typeface="Arial"/>
                <a:cs typeface="Arial"/>
              </a:rPr>
              <a:t>forme</a:t>
            </a:r>
            <a:r>
              <a:rPr sz="2400" spc="-3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2794000">
              <a:lnSpc>
                <a:spcPct val="100000"/>
              </a:lnSpc>
              <a:spcBef>
                <a:spcPts val="710"/>
              </a:spcBef>
            </a:pPr>
            <a:r>
              <a:rPr sz="2450" i="1" spc="50" dirty="0">
                <a:latin typeface="Times New Roman"/>
                <a:cs typeface="Times New Roman"/>
              </a:rPr>
              <a:t>b</a:t>
            </a:r>
            <a:endParaRPr sz="2450">
              <a:latin typeface="Times New Roman"/>
              <a:cs typeface="Times New Roman"/>
            </a:endParaRPr>
          </a:p>
          <a:p>
            <a:pPr marR="22860" algn="ctr">
              <a:lnSpc>
                <a:spcPct val="100000"/>
              </a:lnSpc>
              <a:spcBef>
                <a:spcPts val="120"/>
              </a:spcBef>
            </a:pPr>
            <a:r>
              <a:rPr sz="4250" i="1" spc="80" dirty="0">
                <a:latin typeface="Times New Roman"/>
                <a:cs typeface="Times New Roman"/>
              </a:rPr>
              <a:t>R </a:t>
            </a:r>
            <a:r>
              <a:rPr sz="4250" spc="70" dirty="0">
                <a:latin typeface="Symbol"/>
                <a:cs typeface="Symbol"/>
              </a:rPr>
              <a:t></a:t>
            </a:r>
            <a:r>
              <a:rPr sz="4250" spc="-235" dirty="0">
                <a:latin typeface="Times New Roman"/>
                <a:cs typeface="Times New Roman"/>
              </a:rPr>
              <a:t> </a:t>
            </a:r>
            <a:r>
              <a:rPr sz="4250" i="1" spc="50" dirty="0">
                <a:latin typeface="Times New Roman"/>
                <a:cs typeface="Times New Roman"/>
              </a:rPr>
              <a:t>ae</a:t>
            </a:r>
            <a:r>
              <a:rPr sz="3900" i="1" spc="75" baseline="28846" dirty="0">
                <a:latin typeface="Symbol"/>
                <a:cs typeface="Symbol"/>
              </a:rPr>
              <a:t></a:t>
            </a:r>
            <a:endParaRPr sz="3900" baseline="28846">
              <a:latin typeface="Symbol"/>
              <a:cs typeface="Symbol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14</a:t>
            </a:fld>
            <a:endParaRPr spc="-90" dirty="0"/>
          </a:p>
        </p:txBody>
      </p:sp>
      <p:sp>
        <p:nvSpPr>
          <p:cNvPr id="22" name="object 22"/>
          <p:cNvSpPr txBox="1"/>
          <p:nvPr/>
        </p:nvSpPr>
        <p:spPr>
          <a:xfrm>
            <a:off x="526199" y="4941176"/>
            <a:ext cx="3831590" cy="862330"/>
          </a:xfrm>
          <a:prstGeom prst="rect">
            <a:avLst/>
          </a:prstGeom>
          <a:solidFill>
            <a:srgbClr val="B8CDE4"/>
          </a:solidFill>
          <a:ln w="9525">
            <a:solidFill>
              <a:srgbClr val="000000"/>
            </a:solidFill>
          </a:ln>
        </p:spPr>
        <p:txBody>
          <a:bodyPr vert="horz" wrap="square" lIns="0" tIns="26669" rIns="0" bIns="0" rtlCol="0">
            <a:spAutoFit/>
          </a:bodyPr>
          <a:lstStyle/>
          <a:p>
            <a:pPr marL="91440" marR="83185">
              <a:lnSpc>
                <a:spcPct val="100000"/>
              </a:lnSpc>
              <a:spcBef>
                <a:spcPts val="209"/>
              </a:spcBef>
            </a:pPr>
            <a:r>
              <a:rPr sz="2500" b="1" spc="-100" dirty="0">
                <a:latin typeface="Trebuchet MS"/>
                <a:cs typeface="Trebuchet MS"/>
              </a:rPr>
              <a:t>a </a:t>
            </a:r>
            <a:r>
              <a:rPr sz="2500" spc="-10" dirty="0">
                <a:latin typeface="Arial"/>
                <a:cs typeface="Arial"/>
              </a:rPr>
              <a:t>et </a:t>
            </a:r>
            <a:r>
              <a:rPr sz="2500" b="1" spc="-114" dirty="0">
                <a:latin typeface="Trebuchet MS"/>
                <a:cs typeface="Trebuchet MS"/>
              </a:rPr>
              <a:t>b </a:t>
            </a:r>
            <a:r>
              <a:rPr sz="2500" spc="-85" dirty="0">
                <a:latin typeface="Arial"/>
                <a:cs typeface="Arial"/>
              </a:rPr>
              <a:t>sont </a:t>
            </a:r>
            <a:r>
              <a:rPr sz="2500" spc="-125" dirty="0">
                <a:latin typeface="Arial"/>
                <a:cs typeface="Arial"/>
              </a:rPr>
              <a:t>deux</a:t>
            </a:r>
            <a:r>
              <a:rPr sz="2500" spc="-305" dirty="0">
                <a:latin typeface="Arial"/>
                <a:cs typeface="Arial"/>
              </a:rPr>
              <a:t> </a:t>
            </a:r>
            <a:r>
              <a:rPr sz="2500" spc="-100" dirty="0">
                <a:latin typeface="Arial"/>
                <a:cs typeface="Arial"/>
              </a:rPr>
              <a:t>paramètres  </a:t>
            </a:r>
            <a:r>
              <a:rPr sz="2500" spc="-120" dirty="0">
                <a:latin typeface="Arial"/>
                <a:cs typeface="Arial"/>
              </a:rPr>
              <a:t>de </a:t>
            </a:r>
            <a:r>
              <a:rPr sz="2500" spc="-90" dirty="0">
                <a:latin typeface="Arial"/>
                <a:cs typeface="Arial"/>
              </a:rPr>
              <a:t>la</a:t>
            </a:r>
            <a:r>
              <a:rPr sz="2500" spc="-140" dirty="0">
                <a:latin typeface="Arial"/>
                <a:cs typeface="Arial"/>
              </a:rPr>
              <a:t> </a:t>
            </a:r>
            <a:r>
              <a:rPr sz="2500" spc="-80" dirty="0">
                <a:latin typeface="Arial"/>
                <a:cs typeface="Arial"/>
              </a:rPr>
              <a:t>thermistance.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01041"/>
            <a:ext cx="88176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0" dirty="0"/>
              <a:t>Courbes </a:t>
            </a:r>
            <a:r>
              <a:rPr sz="3200" spc="-120" dirty="0"/>
              <a:t>caractéristiques </a:t>
            </a:r>
            <a:r>
              <a:rPr sz="3200" spc="-215" dirty="0"/>
              <a:t>des </a:t>
            </a:r>
            <a:r>
              <a:rPr sz="3200" spc="-145" dirty="0"/>
              <a:t>capteurs </a:t>
            </a:r>
            <a:r>
              <a:rPr sz="3200" spc="-245" dirty="0"/>
              <a:t>à</a:t>
            </a:r>
            <a:r>
              <a:rPr sz="3200" spc="-204" dirty="0"/>
              <a:t> </a:t>
            </a:r>
            <a:r>
              <a:rPr sz="3200" spc="-100" dirty="0"/>
              <a:t>thermistance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1523" y="2050275"/>
            <a:ext cx="3960495" cy="408622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60035" y="1976818"/>
            <a:ext cx="3478324" cy="437426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795520" y="1005966"/>
            <a:ext cx="36302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95" dirty="0">
                <a:latin typeface="Trebuchet MS"/>
                <a:cs typeface="Trebuchet MS"/>
              </a:rPr>
              <a:t>à </a:t>
            </a:r>
            <a:r>
              <a:rPr sz="2400" b="1" spc="-155" dirty="0">
                <a:latin typeface="Trebuchet MS"/>
                <a:cs typeface="Trebuchet MS"/>
              </a:rPr>
              <a:t>coefficient </a:t>
            </a:r>
            <a:r>
              <a:rPr sz="2400" b="1" spc="-140" dirty="0">
                <a:latin typeface="Trebuchet MS"/>
                <a:cs typeface="Trebuchet MS"/>
              </a:rPr>
              <a:t>de</a:t>
            </a:r>
            <a:r>
              <a:rPr sz="2400" b="1" spc="-350" dirty="0">
                <a:latin typeface="Trebuchet MS"/>
                <a:cs typeface="Trebuchet MS"/>
              </a:rPr>
              <a:t> </a:t>
            </a:r>
            <a:r>
              <a:rPr sz="2400" b="1" spc="-155" dirty="0">
                <a:latin typeface="Trebuchet MS"/>
                <a:cs typeface="Trebuchet MS"/>
              </a:rPr>
              <a:t>température  </a:t>
            </a:r>
            <a:r>
              <a:rPr sz="2400" b="1" spc="-130" dirty="0">
                <a:latin typeface="Trebuchet MS"/>
                <a:cs typeface="Trebuchet MS"/>
              </a:rPr>
              <a:t>négatif</a:t>
            </a:r>
            <a:r>
              <a:rPr sz="2400" b="1" spc="-190" dirty="0">
                <a:latin typeface="Trebuchet MS"/>
                <a:cs typeface="Trebuchet MS"/>
              </a:rPr>
              <a:t> </a:t>
            </a:r>
            <a:r>
              <a:rPr sz="2400" b="1" spc="-160" dirty="0">
                <a:latin typeface="Trebuchet MS"/>
                <a:cs typeface="Trebuchet MS"/>
              </a:rPr>
              <a:t>(CTN)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15</a:t>
            </a:fld>
            <a:endParaRPr spc="-90" dirty="0"/>
          </a:p>
        </p:txBody>
      </p:sp>
      <p:sp>
        <p:nvSpPr>
          <p:cNvPr id="18" name="object 18"/>
          <p:cNvSpPr txBox="1"/>
          <p:nvPr/>
        </p:nvSpPr>
        <p:spPr>
          <a:xfrm>
            <a:off x="663346" y="1132078"/>
            <a:ext cx="36302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95" dirty="0">
                <a:latin typeface="Trebuchet MS"/>
                <a:cs typeface="Trebuchet MS"/>
              </a:rPr>
              <a:t>à </a:t>
            </a:r>
            <a:r>
              <a:rPr sz="2400" b="1" spc="-155" dirty="0">
                <a:latin typeface="Trebuchet MS"/>
                <a:cs typeface="Trebuchet MS"/>
              </a:rPr>
              <a:t>coefficient </a:t>
            </a:r>
            <a:r>
              <a:rPr sz="2400" b="1" spc="-140" dirty="0">
                <a:latin typeface="Trebuchet MS"/>
                <a:cs typeface="Trebuchet MS"/>
              </a:rPr>
              <a:t>de</a:t>
            </a:r>
            <a:r>
              <a:rPr sz="2400" b="1" spc="-350" dirty="0">
                <a:latin typeface="Trebuchet MS"/>
                <a:cs typeface="Trebuchet MS"/>
              </a:rPr>
              <a:t> </a:t>
            </a:r>
            <a:r>
              <a:rPr sz="2400" b="1" spc="-155" dirty="0">
                <a:latin typeface="Trebuchet MS"/>
                <a:cs typeface="Trebuchet MS"/>
              </a:rPr>
              <a:t>température  </a:t>
            </a:r>
            <a:r>
              <a:rPr sz="2400" b="1" spc="-110" dirty="0">
                <a:latin typeface="Trebuchet MS"/>
                <a:cs typeface="Trebuchet MS"/>
              </a:rPr>
              <a:t>positif</a:t>
            </a:r>
            <a:r>
              <a:rPr sz="2400" b="1" spc="-185" dirty="0">
                <a:latin typeface="Trebuchet MS"/>
                <a:cs typeface="Trebuchet MS"/>
              </a:rPr>
              <a:t> </a:t>
            </a:r>
            <a:r>
              <a:rPr sz="2400" b="1" spc="-180" dirty="0">
                <a:latin typeface="Trebuchet MS"/>
                <a:cs typeface="Trebuchet MS"/>
              </a:rPr>
              <a:t>(CTP)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49249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0082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5" dirty="0"/>
              <a:t>Équation </a:t>
            </a:r>
            <a:r>
              <a:rPr sz="3600" spc="-165" dirty="0"/>
              <a:t>de</a:t>
            </a:r>
            <a:r>
              <a:rPr sz="3600" spc="-290" dirty="0"/>
              <a:t> </a:t>
            </a:r>
            <a:r>
              <a:rPr sz="3600" spc="-110" dirty="0"/>
              <a:t>Steinhart-Hart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6650"/>
            <a:ext cx="8341995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600" spc="-155" dirty="0">
                <a:latin typeface="Arial"/>
                <a:cs typeface="Arial"/>
              </a:rPr>
              <a:t>Lorsque </a:t>
            </a:r>
            <a:r>
              <a:rPr sz="2600" spc="-15" dirty="0">
                <a:latin typeface="Arial"/>
                <a:cs typeface="Arial"/>
              </a:rPr>
              <a:t>l'effet </a:t>
            </a:r>
            <a:r>
              <a:rPr sz="2600" spc="-155" dirty="0">
                <a:latin typeface="Arial"/>
                <a:cs typeface="Arial"/>
              </a:rPr>
              <a:t>Joule </a:t>
            </a:r>
            <a:r>
              <a:rPr sz="2600" spc="-110" dirty="0">
                <a:latin typeface="Arial"/>
                <a:cs typeface="Arial"/>
              </a:rPr>
              <a:t>est négligeable, </a:t>
            </a:r>
            <a:r>
              <a:rPr sz="2600" spc="-85" dirty="0">
                <a:latin typeface="Arial"/>
                <a:cs typeface="Arial"/>
              </a:rPr>
              <a:t>on </a:t>
            </a:r>
            <a:r>
              <a:rPr sz="2600" spc="-45" dirty="0">
                <a:latin typeface="Arial"/>
                <a:cs typeface="Arial"/>
              </a:rPr>
              <a:t>peut </a:t>
            </a:r>
            <a:r>
              <a:rPr sz="2600" spc="-80" dirty="0">
                <a:latin typeface="Arial"/>
                <a:cs typeface="Arial"/>
              </a:rPr>
              <a:t>exprimer </a:t>
            </a:r>
            <a:r>
              <a:rPr sz="2600" spc="-110" dirty="0">
                <a:latin typeface="Arial"/>
                <a:cs typeface="Arial"/>
              </a:rPr>
              <a:t>une  </a:t>
            </a:r>
            <a:r>
              <a:rPr sz="2600" spc="-45" dirty="0">
                <a:latin typeface="Arial"/>
                <a:cs typeface="Arial"/>
              </a:rPr>
              <a:t>relation </a:t>
            </a:r>
            <a:r>
              <a:rPr sz="2600" spc="-55" dirty="0">
                <a:latin typeface="Arial"/>
                <a:cs typeface="Arial"/>
              </a:rPr>
              <a:t>entre </a:t>
            </a:r>
            <a:r>
              <a:rPr sz="2600" spc="-90" dirty="0">
                <a:latin typeface="Arial"/>
                <a:cs typeface="Arial"/>
              </a:rPr>
              <a:t>la </a:t>
            </a:r>
            <a:r>
              <a:rPr sz="2600" spc="-125" dirty="0">
                <a:latin typeface="Arial"/>
                <a:cs typeface="Arial"/>
              </a:rPr>
              <a:t>résistance de </a:t>
            </a:r>
            <a:r>
              <a:rPr sz="2600" spc="-90" dirty="0">
                <a:latin typeface="Arial"/>
                <a:cs typeface="Arial"/>
              </a:rPr>
              <a:t>la </a:t>
            </a:r>
            <a:r>
              <a:rPr sz="2600" spc="-335" dirty="0">
                <a:latin typeface="Arial"/>
                <a:cs typeface="Arial"/>
              </a:rPr>
              <a:t>CTN </a:t>
            </a:r>
            <a:r>
              <a:rPr sz="2600" spc="-10" dirty="0">
                <a:latin typeface="Arial"/>
                <a:cs typeface="Arial"/>
              </a:rPr>
              <a:t>et </a:t>
            </a:r>
            <a:r>
              <a:rPr sz="2600" spc="-245" dirty="0">
                <a:latin typeface="Arial"/>
                <a:cs typeface="Arial"/>
              </a:rPr>
              <a:t>sa </a:t>
            </a:r>
            <a:r>
              <a:rPr sz="2600" spc="-65" dirty="0">
                <a:latin typeface="Arial"/>
                <a:cs typeface="Arial"/>
              </a:rPr>
              <a:t>température </a:t>
            </a:r>
            <a:r>
              <a:rPr sz="2600" spc="-85" dirty="0">
                <a:latin typeface="Arial"/>
                <a:cs typeface="Arial"/>
              </a:rPr>
              <a:t>par  </a:t>
            </a:r>
            <a:r>
              <a:rPr sz="2600" spc="-90" dirty="0">
                <a:latin typeface="Arial"/>
                <a:cs typeface="Arial"/>
              </a:rPr>
              <a:t>la </a:t>
            </a:r>
            <a:r>
              <a:rPr sz="2600" spc="-45" dirty="0">
                <a:latin typeface="Arial"/>
                <a:cs typeface="Arial"/>
              </a:rPr>
              <a:t>relation</a:t>
            </a:r>
            <a:r>
              <a:rPr sz="2600" spc="-185" dirty="0">
                <a:latin typeface="Arial"/>
                <a:cs typeface="Arial"/>
              </a:rPr>
              <a:t> </a:t>
            </a:r>
            <a:r>
              <a:rPr sz="2600" spc="-30" dirty="0">
                <a:latin typeface="Arial"/>
                <a:cs typeface="Arial"/>
              </a:rPr>
              <a:t>: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4307585"/>
            <a:ext cx="8341995" cy="161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600" spc="-140" dirty="0">
                <a:latin typeface="Arial"/>
                <a:cs typeface="Arial"/>
              </a:rPr>
              <a:t>A, </a:t>
            </a:r>
            <a:r>
              <a:rPr sz="2600" spc="-320" dirty="0">
                <a:latin typeface="Arial"/>
                <a:cs typeface="Arial"/>
              </a:rPr>
              <a:t>B </a:t>
            </a:r>
            <a:r>
              <a:rPr sz="2600" spc="-10" dirty="0">
                <a:latin typeface="Arial"/>
                <a:cs typeface="Arial"/>
              </a:rPr>
              <a:t>et </a:t>
            </a:r>
            <a:r>
              <a:rPr sz="2600" spc="-490" dirty="0">
                <a:latin typeface="Arial"/>
                <a:cs typeface="Arial"/>
              </a:rPr>
              <a:t>C </a:t>
            </a:r>
            <a:r>
              <a:rPr sz="2600" spc="-85" dirty="0">
                <a:latin typeface="Arial"/>
                <a:cs typeface="Arial"/>
              </a:rPr>
              <a:t>sont </a:t>
            </a:r>
            <a:r>
              <a:rPr sz="2600" b="1" i="1" spc="-175" dirty="0">
                <a:solidFill>
                  <a:srgbClr val="2B0FF6"/>
                </a:solidFill>
                <a:latin typeface="Trebuchet MS"/>
                <a:cs typeface="Trebuchet MS"/>
              </a:rPr>
              <a:t>les </a:t>
            </a:r>
            <a:r>
              <a:rPr sz="2600" b="1" i="1" spc="-195" dirty="0">
                <a:solidFill>
                  <a:srgbClr val="2B0FF6"/>
                </a:solidFill>
                <a:latin typeface="Trebuchet MS"/>
                <a:cs typeface="Trebuchet MS"/>
              </a:rPr>
              <a:t>coefficients </a:t>
            </a:r>
            <a:r>
              <a:rPr sz="2600" b="1" i="1" spc="-160" dirty="0">
                <a:solidFill>
                  <a:srgbClr val="2B0FF6"/>
                </a:solidFill>
                <a:latin typeface="Trebuchet MS"/>
                <a:cs typeface="Trebuchet MS"/>
              </a:rPr>
              <a:t>de </a:t>
            </a:r>
            <a:r>
              <a:rPr sz="2600" b="1" i="1" spc="-145" dirty="0">
                <a:solidFill>
                  <a:srgbClr val="2B0FF6"/>
                </a:solidFill>
                <a:latin typeface="Trebuchet MS"/>
                <a:cs typeface="Trebuchet MS"/>
              </a:rPr>
              <a:t>Steinhart–Hart </a:t>
            </a:r>
            <a:r>
              <a:rPr sz="2600" spc="-125" dirty="0">
                <a:latin typeface="Arial"/>
                <a:cs typeface="Arial"/>
              </a:rPr>
              <a:t>(donnés </a:t>
            </a:r>
            <a:r>
              <a:rPr sz="2600" spc="-85" dirty="0">
                <a:latin typeface="Arial"/>
                <a:cs typeface="Arial"/>
              </a:rPr>
              <a:t>par  </a:t>
            </a:r>
            <a:r>
              <a:rPr sz="2600" spc="-70" dirty="0">
                <a:latin typeface="Arial"/>
                <a:cs typeface="Arial"/>
              </a:rPr>
              <a:t>le </a:t>
            </a:r>
            <a:r>
              <a:rPr sz="2600" spc="-75" dirty="0">
                <a:latin typeface="Arial"/>
                <a:cs typeface="Arial"/>
              </a:rPr>
              <a:t>constructeur </a:t>
            </a:r>
            <a:r>
              <a:rPr sz="2600" spc="-85" dirty="0">
                <a:latin typeface="Arial"/>
                <a:cs typeface="Arial"/>
              </a:rPr>
              <a:t>ou </a:t>
            </a:r>
            <a:r>
              <a:rPr sz="2600" spc="-100" dirty="0">
                <a:latin typeface="Arial"/>
                <a:cs typeface="Arial"/>
              </a:rPr>
              <a:t>obtenus </a:t>
            </a:r>
            <a:r>
              <a:rPr sz="2600" spc="-80" dirty="0">
                <a:latin typeface="Arial"/>
                <a:cs typeface="Arial"/>
              </a:rPr>
              <a:t>expérimentalement </a:t>
            </a:r>
            <a:r>
              <a:rPr sz="2600" spc="-190" dirty="0">
                <a:latin typeface="Arial"/>
                <a:cs typeface="Arial"/>
              </a:rPr>
              <a:t>avec </a:t>
            </a:r>
            <a:r>
              <a:rPr sz="2600" spc="-45" dirty="0">
                <a:latin typeface="Arial"/>
                <a:cs typeface="Arial"/>
              </a:rPr>
              <a:t>trois  </a:t>
            </a:r>
            <a:r>
              <a:rPr sz="2600" spc="-155" dirty="0">
                <a:latin typeface="Arial"/>
                <a:cs typeface="Arial"/>
              </a:rPr>
              <a:t>mesures </a:t>
            </a:r>
            <a:r>
              <a:rPr sz="2600" spc="-120" dirty="0">
                <a:latin typeface="Arial"/>
                <a:cs typeface="Arial"/>
              </a:rPr>
              <a:t>de </a:t>
            </a:r>
            <a:r>
              <a:rPr sz="2600" spc="-105" dirty="0">
                <a:latin typeface="Arial"/>
                <a:cs typeface="Arial"/>
              </a:rPr>
              <a:t>référence) </a:t>
            </a:r>
            <a:r>
              <a:rPr sz="2600" spc="-60" dirty="0">
                <a:latin typeface="Arial"/>
                <a:cs typeface="Arial"/>
              </a:rPr>
              <a:t>qui </a:t>
            </a:r>
            <a:r>
              <a:rPr sz="2600" spc="-85" dirty="0">
                <a:latin typeface="Arial"/>
                <a:cs typeface="Arial"/>
              </a:rPr>
              <a:t>sont </a:t>
            </a:r>
            <a:r>
              <a:rPr sz="2600" spc="-180" dirty="0">
                <a:latin typeface="Arial"/>
                <a:cs typeface="Arial"/>
              </a:rPr>
              <a:t>des </a:t>
            </a:r>
            <a:r>
              <a:rPr sz="2600" spc="-125" dirty="0">
                <a:latin typeface="Arial"/>
                <a:cs typeface="Arial"/>
              </a:rPr>
              <a:t>constantes  </a:t>
            </a:r>
            <a:r>
              <a:rPr sz="2600" spc="-95" dirty="0">
                <a:latin typeface="Arial"/>
                <a:cs typeface="Arial"/>
              </a:rPr>
              <a:t>caractéristiques </a:t>
            </a:r>
            <a:r>
              <a:rPr sz="2600" spc="-85" dirty="0">
                <a:latin typeface="Arial"/>
                <a:cs typeface="Arial"/>
              </a:rPr>
              <a:t>du </a:t>
            </a:r>
            <a:r>
              <a:rPr sz="2600" spc="-114" dirty="0">
                <a:latin typeface="Arial"/>
                <a:cs typeface="Arial"/>
              </a:rPr>
              <a:t>composant </a:t>
            </a:r>
            <a:r>
              <a:rPr sz="2600" spc="-120" dirty="0">
                <a:latin typeface="Arial"/>
                <a:cs typeface="Arial"/>
              </a:rPr>
              <a:t>valides </a:t>
            </a:r>
            <a:r>
              <a:rPr sz="2600" spc="-200" dirty="0">
                <a:latin typeface="Arial"/>
                <a:cs typeface="Arial"/>
              </a:rPr>
              <a:t>à </a:t>
            </a:r>
            <a:r>
              <a:rPr sz="2600" spc="-15" dirty="0">
                <a:latin typeface="Arial"/>
                <a:cs typeface="Arial"/>
              </a:rPr>
              <a:t>toute</a:t>
            </a:r>
            <a:r>
              <a:rPr sz="2600" spc="-275" dirty="0">
                <a:latin typeface="Arial"/>
                <a:cs typeface="Arial"/>
              </a:rPr>
              <a:t> </a:t>
            </a:r>
            <a:r>
              <a:rPr sz="2600" spc="-60" dirty="0">
                <a:latin typeface="Arial"/>
                <a:cs typeface="Arial"/>
              </a:rPr>
              <a:t>température;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28850" y="2823210"/>
            <a:ext cx="4705350" cy="10382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16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8407908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792225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90" dirty="0"/>
              <a:t>Conclusion </a:t>
            </a:r>
            <a:r>
              <a:rPr sz="3600" spc="-155" dirty="0"/>
              <a:t>sur </a:t>
            </a:r>
            <a:r>
              <a:rPr sz="3600" spc="-195" dirty="0"/>
              <a:t>les </a:t>
            </a:r>
            <a:r>
              <a:rPr sz="3600" spc="-160" dirty="0"/>
              <a:t>capteurs </a:t>
            </a:r>
            <a:r>
              <a:rPr sz="3600" spc="-280" dirty="0"/>
              <a:t>à</a:t>
            </a:r>
            <a:r>
              <a:rPr sz="3600" spc="-300" dirty="0"/>
              <a:t> </a:t>
            </a:r>
            <a:r>
              <a:rPr sz="3600" spc="-110" dirty="0"/>
              <a:t>thermistance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1097506" y="980782"/>
          <a:ext cx="6083934" cy="54108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1645"/>
                <a:gridCol w="4352289"/>
              </a:tblGrid>
              <a:tr h="46735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b="1" spc="-55" dirty="0">
                          <a:latin typeface="Times New Roman"/>
                          <a:cs typeface="Times New Roman"/>
                        </a:rPr>
                        <a:t>Désignation</a:t>
                      </a:r>
                      <a:r>
                        <a:rPr sz="16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600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Caractéristiques</a:t>
                      </a:r>
                      <a:r>
                        <a:rPr sz="1600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3366FF"/>
                    </a:solidFill>
                  </a:tcPr>
                </a:tc>
              </a:tr>
              <a:tr h="176276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600" b="1" spc="-65" dirty="0">
                          <a:latin typeface="Times New Roman"/>
                          <a:cs typeface="Times New Roman"/>
                        </a:rPr>
                        <a:t>Encombrement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 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40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Faible</a:t>
                      </a:r>
                      <a:r>
                        <a:rPr sz="1600" spc="-35" dirty="0">
                          <a:latin typeface="Times New Roman"/>
                          <a:cs typeface="Times New Roman"/>
                        </a:rPr>
                        <a:t> 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69265" indent="-212725">
                        <a:lnSpc>
                          <a:spcPct val="10000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469900" algn="l"/>
                        </a:tabLst>
                      </a:pP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petits</a:t>
                      </a:r>
                      <a:r>
                        <a:rPr sz="1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cylindres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(d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80" dirty="0">
                          <a:latin typeface="Times New Roman"/>
                          <a:cs typeface="Times New Roman"/>
                        </a:rPr>
                        <a:t>mm,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75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sz="1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50</a:t>
                      </a: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mm),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69265" indent="-212725">
                        <a:lnSpc>
                          <a:spcPct val="100000"/>
                        </a:lnSpc>
                        <a:spcBef>
                          <a:spcPts val="30"/>
                        </a:spcBef>
                        <a:buFont typeface="Symbol"/>
                        <a:buChar char=""/>
                        <a:tabLst>
                          <a:tab pos="469900" algn="l"/>
                        </a:tabLst>
                      </a:pP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disques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(diamètre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1600" spc="-100" dirty="0">
                          <a:latin typeface="Times New Roman"/>
                          <a:cs typeface="Times New Roman"/>
                        </a:rPr>
                        <a:t>mm </a:t>
                      </a:r>
                      <a:r>
                        <a:rPr sz="1600" spc="-35" dirty="0">
                          <a:latin typeface="Times New Roman"/>
                          <a:cs typeface="Times New Roman"/>
                        </a:rPr>
                        <a:t>;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épaisseur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6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mm),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69265" marR="393700" indent="-212725">
                        <a:lnSpc>
                          <a:spcPts val="1850"/>
                        </a:lnSpc>
                        <a:spcBef>
                          <a:spcPts val="150"/>
                        </a:spcBef>
                        <a:buFont typeface="Symbol"/>
                        <a:buChar char=""/>
                        <a:tabLst>
                          <a:tab pos="469900" algn="l"/>
                        </a:tabLst>
                      </a:pP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bâtonnets (diamètre 3,2 </a:t>
                      </a:r>
                      <a:r>
                        <a:rPr sz="1600" spc="-100" dirty="0">
                          <a:latin typeface="Times New Roman"/>
                          <a:cs typeface="Times New Roman"/>
                        </a:rPr>
                        <a:t>mm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et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longueur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11  </a:t>
                      </a: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mm),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69265" indent="-212725">
                        <a:lnSpc>
                          <a:spcPts val="1885"/>
                        </a:lnSpc>
                        <a:buFont typeface="Symbol"/>
                        <a:buChar char=""/>
                        <a:tabLst>
                          <a:tab pos="469900" algn="l"/>
                        </a:tabLst>
                      </a:pP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perles.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33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308610" marR="297180" indent="220979">
                        <a:lnSpc>
                          <a:spcPts val="1830"/>
                        </a:lnSpc>
                        <a:spcBef>
                          <a:spcPts val="1240"/>
                        </a:spcBef>
                      </a:pPr>
                      <a:r>
                        <a:rPr sz="1600" b="1" spc="-55" dirty="0">
                          <a:latin typeface="Times New Roman"/>
                          <a:cs typeface="Times New Roman"/>
                        </a:rPr>
                        <a:t>Plage </a:t>
                      </a:r>
                      <a:r>
                        <a:rPr sz="1600" b="1" spc="-60" dirty="0">
                          <a:latin typeface="Times New Roman"/>
                          <a:cs typeface="Times New Roman"/>
                        </a:rPr>
                        <a:t>de  température</a:t>
                      </a:r>
                      <a:r>
                        <a:rPr sz="16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574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Leur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domaine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d'utilisation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va de -80 à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+700</a:t>
                      </a:r>
                      <a:r>
                        <a:rPr sz="16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80" dirty="0">
                          <a:latin typeface="Times New Roman"/>
                          <a:cs typeface="Times New Roman"/>
                        </a:rPr>
                        <a:t>C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600" b="1" spc="-55" dirty="0">
                          <a:latin typeface="Times New Roman"/>
                          <a:cs typeface="Times New Roman"/>
                        </a:rPr>
                        <a:t>Précision</a:t>
                      </a:r>
                      <a:r>
                        <a:rPr sz="16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1/10ème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demi</a:t>
                      </a:r>
                      <a:r>
                        <a:rPr sz="16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degré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971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415290" marR="327025" indent="-76835">
                        <a:lnSpc>
                          <a:spcPts val="1839"/>
                        </a:lnSpc>
                        <a:spcBef>
                          <a:spcPts val="1230"/>
                        </a:spcBef>
                      </a:pPr>
                      <a:r>
                        <a:rPr sz="1600" b="1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600" b="1" spc="1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600" b="1" dirty="0">
                          <a:latin typeface="Times New Roman"/>
                          <a:cs typeface="Times New Roman"/>
                        </a:rPr>
                        <a:t>entation  </a:t>
                      </a:r>
                      <a:r>
                        <a:rPr sz="1600" b="1" spc="-50" dirty="0">
                          <a:latin typeface="Times New Roman"/>
                          <a:cs typeface="Times New Roman"/>
                        </a:rPr>
                        <a:t>électrique</a:t>
                      </a:r>
                      <a:r>
                        <a:rPr sz="16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562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00660">
                        <a:lnSpc>
                          <a:spcPts val="1839"/>
                        </a:lnSpc>
                        <a:spcBef>
                          <a:spcPts val="894"/>
                        </a:spcBef>
                      </a:pP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Peuvent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être traversées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indifféremment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courant  continu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alternatif.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9770">
                <a:tc>
                  <a:txBody>
                    <a:bodyPr/>
                    <a:lstStyle/>
                    <a:p>
                      <a:pPr marL="414020" marR="401955" indent="16510">
                        <a:lnSpc>
                          <a:spcPts val="1839"/>
                        </a:lnSpc>
                        <a:spcBef>
                          <a:spcPts val="1230"/>
                        </a:spcBef>
                      </a:pPr>
                      <a:r>
                        <a:rPr sz="1600" b="1" spc="-85" dirty="0">
                          <a:latin typeface="Times New Roman"/>
                          <a:cs typeface="Times New Roman"/>
                        </a:rPr>
                        <a:t>Gamme </a:t>
                      </a:r>
                      <a:r>
                        <a:rPr sz="1600" b="1" spc="-60" dirty="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sz="1600" b="1" spc="-50" dirty="0">
                          <a:latin typeface="Times New Roman"/>
                          <a:cs typeface="Times New Roman"/>
                        </a:rPr>
                        <a:t>résistance</a:t>
                      </a:r>
                      <a:r>
                        <a:rPr sz="1600" b="1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562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600" spc="-70" dirty="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1600" spc="-75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spc="-75" dirty="0">
                          <a:latin typeface="Symbol"/>
                          <a:cs typeface="Symbol"/>
                        </a:rPr>
                        <a:t></a:t>
                      </a:r>
                      <a:r>
                        <a:rPr sz="16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sz="1600" spc="-60" dirty="0">
                          <a:latin typeface="Times New Roman"/>
                          <a:cs typeface="Times New Roman"/>
                        </a:rPr>
                        <a:t>100 </a:t>
                      </a:r>
                      <a:r>
                        <a:rPr sz="1600" spc="-75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spc="-75" dirty="0">
                          <a:latin typeface="Symbol"/>
                          <a:cs typeface="Symbol"/>
                        </a:rPr>
                        <a:t></a:t>
                      </a:r>
                      <a:r>
                        <a:rPr sz="16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environ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600" b="1" spc="-55" dirty="0">
                          <a:latin typeface="Times New Roman"/>
                          <a:cs typeface="Times New Roman"/>
                        </a:rPr>
                        <a:t>Inconvénient</a:t>
                      </a:r>
                      <a:r>
                        <a:rPr sz="16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40" dirty="0">
                          <a:latin typeface="Times New Roman"/>
                          <a:cs typeface="Times New Roman"/>
                        </a:rPr>
                        <a:t>: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43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98145">
                        <a:lnSpc>
                          <a:spcPts val="1830"/>
                        </a:lnSpc>
                        <a:spcBef>
                          <a:spcPts val="10"/>
                        </a:spcBef>
                      </a:pP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loi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variation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résistance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en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fonction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la  </a:t>
                      </a:r>
                      <a:r>
                        <a:rPr sz="1600" spc="-55" dirty="0">
                          <a:latin typeface="Times New Roman"/>
                          <a:cs typeface="Times New Roman"/>
                        </a:rPr>
                        <a:t>température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n'est 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pas</a:t>
                      </a:r>
                      <a:r>
                        <a:rPr sz="1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linéaire.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1621453" y="2533173"/>
            <a:ext cx="686089" cy="59372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17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8456676" cy="1741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101041"/>
            <a:ext cx="801433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25" dirty="0"/>
              <a:t>Mesure </a:t>
            </a:r>
            <a:r>
              <a:rPr sz="3200" spc="-145" dirty="0"/>
              <a:t>de </a:t>
            </a:r>
            <a:r>
              <a:rPr sz="3200" spc="-75" dirty="0"/>
              <a:t>température </a:t>
            </a:r>
            <a:r>
              <a:rPr sz="3200" spc="-100" dirty="0"/>
              <a:t>par </a:t>
            </a:r>
            <a:r>
              <a:rPr sz="3200" spc="-105" dirty="0"/>
              <a:t>capteur </a:t>
            </a:r>
            <a:r>
              <a:rPr sz="3200" spc="-245" dirty="0"/>
              <a:t>à</a:t>
            </a:r>
            <a:r>
              <a:rPr sz="3200" spc="-515" dirty="0"/>
              <a:t> </a:t>
            </a:r>
            <a:r>
              <a:rPr sz="3200" spc="-155" dirty="0"/>
              <a:t>résistance</a:t>
            </a:r>
            <a:endParaRPr sz="32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01044" y="3939089"/>
            <a:ext cx="2593156" cy="224818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27582" y="980694"/>
            <a:ext cx="6477000" cy="2677795"/>
          </a:xfrm>
          <a:prstGeom prst="rect">
            <a:avLst/>
          </a:prstGeom>
          <a:solidFill>
            <a:srgbClr val="DCE6F1"/>
          </a:solidFill>
          <a:ln w="9525">
            <a:solidFill>
              <a:srgbClr val="00000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4"/>
              </a:spcBef>
            </a:pPr>
            <a:r>
              <a:rPr sz="2400" b="1" spc="-204" dirty="0">
                <a:latin typeface="Trebuchet MS"/>
                <a:cs typeface="Trebuchet MS"/>
              </a:rPr>
              <a:t>La </a:t>
            </a:r>
            <a:r>
              <a:rPr sz="2400" b="1" spc="-145" dirty="0">
                <a:latin typeface="Trebuchet MS"/>
                <a:cs typeface="Trebuchet MS"/>
              </a:rPr>
              <a:t>résistance </a:t>
            </a:r>
            <a:r>
              <a:rPr sz="2400" b="1" spc="-95" dirty="0">
                <a:latin typeface="Trebuchet MS"/>
                <a:cs typeface="Trebuchet MS"/>
              </a:rPr>
              <a:t>d'un </a:t>
            </a:r>
            <a:r>
              <a:rPr sz="2400" b="1" spc="-155" dirty="0">
                <a:latin typeface="Trebuchet MS"/>
                <a:cs typeface="Trebuchet MS"/>
              </a:rPr>
              <a:t>conducteur </a:t>
            </a:r>
            <a:r>
              <a:rPr sz="2400" b="1" spc="-145" dirty="0">
                <a:latin typeface="Trebuchet MS"/>
                <a:cs typeface="Trebuchet MS"/>
              </a:rPr>
              <a:t>varie </a:t>
            </a:r>
            <a:r>
              <a:rPr sz="2400" b="1" spc="-170" dirty="0">
                <a:latin typeface="Trebuchet MS"/>
                <a:cs typeface="Trebuchet MS"/>
              </a:rPr>
              <a:t>avec</a:t>
            </a:r>
            <a:r>
              <a:rPr sz="2400" b="1" spc="-400" dirty="0">
                <a:latin typeface="Trebuchet MS"/>
                <a:cs typeface="Trebuchet MS"/>
              </a:rPr>
              <a:t> </a:t>
            </a:r>
            <a:r>
              <a:rPr sz="2400" b="1" spc="-110" dirty="0">
                <a:latin typeface="Trebuchet MS"/>
                <a:cs typeface="Trebuchet MS"/>
              </a:rPr>
              <a:t>la</a:t>
            </a:r>
            <a:endParaRPr sz="2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2400" b="1" spc="-125" dirty="0">
                <a:latin typeface="Trebuchet MS"/>
                <a:cs typeface="Trebuchet MS"/>
              </a:rPr>
              <a:t>variation </a:t>
            </a:r>
            <a:r>
              <a:rPr sz="2400" b="1" spc="-145" dirty="0">
                <a:latin typeface="Trebuchet MS"/>
                <a:cs typeface="Trebuchet MS"/>
              </a:rPr>
              <a:t>de </a:t>
            </a:r>
            <a:r>
              <a:rPr sz="2400" b="1" spc="-110" dirty="0">
                <a:latin typeface="Trebuchet MS"/>
                <a:cs typeface="Trebuchet MS"/>
              </a:rPr>
              <a:t>la </a:t>
            </a:r>
            <a:r>
              <a:rPr sz="2400" b="1" spc="-155" dirty="0">
                <a:latin typeface="Trebuchet MS"/>
                <a:cs typeface="Trebuchet MS"/>
              </a:rPr>
              <a:t>température</a:t>
            </a:r>
            <a:r>
              <a:rPr sz="2400" b="1" spc="-370" dirty="0">
                <a:latin typeface="Trebuchet MS"/>
                <a:cs typeface="Trebuchet MS"/>
              </a:rPr>
              <a:t> </a:t>
            </a:r>
            <a:r>
              <a:rPr sz="2400" b="1" spc="-220" dirty="0"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1941830">
              <a:lnSpc>
                <a:spcPct val="100000"/>
              </a:lnSpc>
              <a:spcBef>
                <a:spcPts val="25"/>
              </a:spcBef>
            </a:pPr>
            <a:r>
              <a:rPr sz="2400" b="1" spc="-114" dirty="0">
                <a:latin typeface="Trebuchet MS"/>
                <a:cs typeface="Trebuchet MS"/>
              </a:rPr>
              <a:t>R </a:t>
            </a:r>
            <a:r>
              <a:rPr sz="2400" b="1" spc="-215" dirty="0">
                <a:latin typeface="Trebuchet MS"/>
                <a:cs typeface="Trebuchet MS"/>
              </a:rPr>
              <a:t>= </a:t>
            </a:r>
            <a:r>
              <a:rPr sz="2400" b="1" spc="-145" dirty="0">
                <a:latin typeface="Trebuchet MS"/>
                <a:cs typeface="Trebuchet MS"/>
              </a:rPr>
              <a:t>R</a:t>
            </a:r>
            <a:r>
              <a:rPr sz="2400" b="1" spc="-217" baseline="-20833" dirty="0">
                <a:latin typeface="Trebuchet MS"/>
                <a:cs typeface="Trebuchet MS"/>
              </a:rPr>
              <a:t>0</a:t>
            </a:r>
            <a:r>
              <a:rPr sz="2400" b="1" spc="-145" dirty="0">
                <a:latin typeface="Trebuchet MS"/>
                <a:cs typeface="Trebuchet MS"/>
              </a:rPr>
              <a:t>(1 </a:t>
            </a:r>
            <a:r>
              <a:rPr sz="2400" b="1" spc="-215" dirty="0">
                <a:latin typeface="Trebuchet MS"/>
                <a:cs typeface="Trebuchet MS"/>
              </a:rPr>
              <a:t>+ </a:t>
            </a:r>
            <a:r>
              <a:rPr sz="2400" b="1" spc="-95" dirty="0">
                <a:latin typeface="Trebuchet MS"/>
                <a:cs typeface="Trebuchet MS"/>
              </a:rPr>
              <a:t>a </a:t>
            </a:r>
            <a:r>
              <a:rPr sz="2400" b="1" spc="-5" dirty="0">
                <a:latin typeface="Symbol"/>
                <a:cs typeface="Symbol"/>
              </a:rPr>
              <a:t>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55" dirty="0">
                <a:latin typeface="Arial"/>
                <a:cs typeface="Arial"/>
              </a:rPr>
              <a:t>) </a:t>
            </a:r>
            <a:r>
              <a:rPr sz="2400" b="1" spc="-370" dirty="0">
                <a:latin typeface="Arial"/>
                <a:cs typeface="Arial"/>
              </a:rPr>
              <a:t>….</a:t>
            </a:r>
            <a:r>
              <a:rPr sz="2400" b="1" spc="-425" dirty="0">
                <a:latin typeface="Arial"/>
                <a:cs typeface="Arial"/>
              </a:rPr>
              <a:t> </a:t>
            </a:r>
            <a:r>
              <a:rPr sz="2400" b="1" spc="-75" dirty="0">
                <a:latin typeface="Arial"/>
                <a:cs typeface="Arial"/>
              </a:rPr>
              <a:t>(1)</a:t>
            </a:r>
            <a:endParaRPr sz="24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  <a:spcBef>
                <a:spcPts val="2860"/>
              </a:spcBef>
            </a:pPr>
            <a:r>
              <a:rPr sz="2400" b="1" spc="-170" dirty="0">
                <a:latin typeface="Trebuchet MS"/>
                <a:cs typeface="Trebuchet MS"/>
              </a:rPr>
              <a:t>Avec</a:t>
            </a:r>
            <a:r>
              <a:rPr sz="2400" b="1" spc="-200" dirty="0">
                <a:latin typeface="Trebuchet MS"/>
                <a:cs typeface="Trebuchet MS"/>
              </a:rPr>
              <a:t> </a:t>
            </a:r>
            <a:r>
              <a:rPr sz="2400" b="1" spc="-220" dirty="0"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701040" indent="-152400">
              <a:lnSpc>
                <a:spcPct val="100000"/>
              </a:lnSpc>
              <a:spcBef>
                <a:spcPts val="10"/>
              </a:spcBef>
              <a:buSzPct val="95833"/>
              <a:buFont typeface="Arial"/>
              <a:buChar char="•"/>
              <a:tabLst>
                <a:tab pos="701675" algn="l"/>
              </a:tabLst>
            </a:pPr>
            <a:r>
              <a:rPr sz="2400" b="1" spc="-125" dirty="0">
                <a:latin typeface="Trebuchet MS"/>
                <a:cs typeface="Trebuchet MS"/>
              </a:rPr>
              <a:t>R</a:t>
            </a:r>
            <a:r>
              <a:rPr sz="2400" b="1" spc="-187" baseline="-20833" dirty="0">
                <a:latin typeface="Trebuchet MS"/>
                <a:cs typeface="Trebuchet MS"/>
              </a:rPr>
              <a:t>0 </a:t>
            </a:r>
            <a:r>
              <a:rPr sz="2400" b="1" spc="-110" dirty="0">
                <a:latin typeface="Trebuchet MS"/>
                <a:cs typeface="Trebuchet MS"/>
              </a:rPr>
              <a:t>la </a:t>
            </a:r>
            <a:r>
              <a:rPr sz="2400" b="1" spc="-145" dirty="0">
                <a:latin typeface="Trebuchet MS"/>
                <a:cs typeface="Trebuchet MS"/>
              </a:rPr>
              <a:t>résistance </a:t>
            </a:r>
            <a:r>
              <a:rPr sz="2400" b="1" spc="-95" dirty="0">
                <a:latin typeface="Trebuchet MS"/>
                <a:cs typeface="Trebuchet MS"/>
              </a:rPr>
              <a:t>à </a:t>
            </a:r>
            <a:r>
              <a:rPr sz="2400" b="1" spc="-190" dirty="0">
                <a:latin typeface="Trebuchet MS"/>
                <a:cs typeface="Trebuchet MS"/>
              </a:rPr>
              <a:t>0 </a:t>
            </a:r>
            <a:r>
              <a:rPr sz="2400" b="1" spc="-100" dirty="0">
                <a:latin typeface="Times New Roman"/>
                <a:cs typeface="Times New Roman"/>
              </a:rPr>
              <a:t>°</a:t>
            </a:r>
            <a:r>
              <a:rPr sz="2400" b="1" spc="-100" dirty="0">
                <a:latin typeface="Trebuchet MS"/>
                <a:cs typeface="Trebuchet MS"/>
              </a:rPr>
              <a:t>C </a:t>
            </a:r>
            <a:r>
              <a:rPr sz="2400" b="1" spc="-180" dirty="0">
                <a:latin typeface="Trebuchet MS"/>
                <a:cs typeface="Trebuchet MS"/>
              </a:rPr>
              <a:t>(100 </a:t>
            </a:r>
            <a:r>
              <a:rPr sz="2400" b="1" spc="-210" dirty="0">
                <a:latin typeface="Arial"/>
                <a:cs typeface="Arial"/>
              </a:rPr>
              <a:t>Ω </a:t>
            </a:r>
            <a:r>
              <a:rPr sz="2400" b="1" spc="-95" dirty="0">
                <a:latin typeface="Trebuchet MS"/>
                <a:cs typeface="Trebuchet MS"/>
              </a:rPr>
              <a:t>à</a:t>
            </a:r>
            <a:r>
              <a:rPr sz="2400" b="1" spc="-240" dirty="0">
                <a:latin typeface="Trebuchet MS"/>
                <a:cs typeface="Trebuchet MS"/>
              </a:rPr>
              <a:t> </a:t>
            </a:r>
            <a:r>
              <a:rPr sz="2400" b="1" spc="-155" dirty="0">
                <a:latin typeface="Trebuchet MS"/>
                <a:cs typeface="Trebuchet MS"/>
              </a:rPr>
              <a:t>0</a:t>
            </a:r>
            <a:r>
              <a:rPr sz="2400" b="1" spc="-155" dirty="0">
                <a:latin typeface="Times New Roman"/>
                <a:cs typeface="Times New Roman"/>
              </a:rPr>
              <a:t>°</a:t>
            </a:r>
            <a:r>
              <a:rPr sz="2400" b="1" spc="-155" dirty="0">
                <a:latin typeface="Trebuchet MS"/>
                <a:cs typeface="Trebuchet MS"/>
              </a:rPr>
              <a:t>C);</a:t>
            </a:r>
            <a:endParaRPr sz="2400">
              <a:latin typeface="Trebuchet MS"/>
              <a:cs typeface="Trebuchet MS"/>
            </a:endParaRPr>
          </a:p>
          <a:p>
            <a:pPr marL="701040" indent="-152400">
              <a:lnSpc>
                <a:spcPct val="100000"/>
              </a:lnSpc>
              <a:buSzPct val="95833"/>
              <a:buFont typeface="Arial"/>
              <a:buChar char="•"/>
              <a:tabLst>
                <a:tab pos="701675" algn="l"/>
              </a:tabLst>
            </a:pPr>
            <a:r>
              <a:rPr sz="2400" b="1" spc="-95" dirty="0">
                <a:latin typeface="Trebuchet MS"/>
                <a:cs typeface="Trebuchet MS"/>
              </a:rPr>
              <a:t>a </a:t>
            </a:r>
            <a:r>
              <a:rPr sz="2400" b="1" spc="-215" dirty="0">
                <a:latin typeface="Trebuchet MS"/>
                <a:cs typeface="Trebuchet MS"/>
              </a:rPr>
              <a:t>= </a:t>
            </a:r>
            <a:r>
              <a:rPr sz="2400" b="1" spc="-204" dirty="0">
                <a:latin typeface="Trebuchet MS"/>
                <a:cs typeface="Trebuchet MS"/>
              </a:rPr>
              <a:t>0,00392</a:t>
            </a:r>
            <a:r>
              <a:rPr sz="2400" b="1" spc="-250" dirty="0">
                <a:latin typeface="Trebuchet MS"/>
                <a:cs typeface="Trebuchet MS"/>
              </a:rPr>
              <a:t> </a:t>
            </a:r>
            <a:r>
              <a:rPr sz="2400" b="1" spc="-80" dirty="0">
                <a:latin typeface="Arial"/>
                <a:cs typeface="Arial"/>
              </a:rPr>
              <a:t>Ω</a:t>
            </a:r>
            <a:r>
              <a:rPr sz="2400" b="1" spc="-80" dirty="0">
                <a:latin typeface="Trebuchet MS"/>
                <a:cs typeface="Trebuchet MS"/>
              </a:rPr>
              <a:t>/</a:t>
            </a:r>
            <a:r>
              <a:rPr sz="2400" b="1" spc="-80" dirty="0">
                <a:latin typeface="Times New Roman"/>
                <a:cs typeface="Times New Roman"/>
              </a:rPr>
              <a:t>°</a:t>
            </a:r>
            <a:r>
              <a:rPr sz="2400" b="1" spc="-80" dirty="0">
                <a:latin typeface="Trebuchet MS"/>
                <a:cs typeface="Trebuchet MS"/>
              </a:rPr>
              <a:t>C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18</a:t>
            </a:fld>
            <a:endParaRPr spc="-90" dirty="0"/>
          </a:p>
        </p:txBody>
      </p:sp>
      <p:sp>
        <p:nvSpPr>
          <p:cNvPr id="20" name="object 20"/>
          <p:cNvSpPr txBox="1"/>
          <p:nvPr/>
        </p:nvSpPr>
        <p:spPr>
          <a:xfrm>
            <a:off x="223824" y="4091127"/>
            <a:ext cx="803719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4" dirty="0">
                <a:solidFill>
                  <a:srgbClr val="FF0000"/>
                </a:solidFill>
                <a:latin typeface="Trebuchet MS"/>
                <a:cs typeface="Trebuchet MS"/>
              </a:rPr>
              <a:t>La </a:t>
            </a:r>
            <a:r>
              <a:rPr sz="2400" b="1" spc="-145" dirty="0">
                <a:solidFill>
                  <a:srgbClr val="FF0000"/>
                </a:solidFill>
                <a:latin typeface="Trebuchet MS"/>
                <a:cs typeface="Trebuchet MS"/>
              </a:rPr>
              <a:t>mesure </a:t>
            </a:r>
            <a:r>
              <a:rPr sz="2400" b="1" spc="-140" dirty="0">
                <a:solidFill>
                  <a:srgbClr val="FF0000"/>
                </a:solidFill>
                <a:latin typeface="Trebuchet MS"/>
                <a:cs typeface="Trebuchet MS"/>
              </a:rPr>
              <a:t>de </a:t>
            </a:r>
            <a:r>
              <a:rPr sz="2400" b="1" spc="-155" dirty="0">
                <a:solidFill>
                  <a:srgbClr val="FF0000"/>
                </a:solidFill>
                <a:latin typeface="Trebuchet MS"/>
                <a:cs typeface="Trebuchet MS"/>
              </a:rPr>
              <a:t>température </a:t>
            </a:r>
            <a:r>
              <a:rPr sz="2400" b="1" spc="-105" dirty="0">
                <a:solidFill>
                  <a:srgbClr val="FF0000"/>
                </a:solidFill>
                <a:latin typeface="Trebuchet MS"/>
                <a:cs typeface="Trebuchet MS"/>
              </a:rPr>
              <a:t>passe </a:t>
            </a:r>
            <a:r>
              <a:rPr sz="2400" b="1" spc="-125" dirty="0">
                <a:solidFill>
                  <a:srgbClr val="FF0000"/>
                </a:solidFill>
                <a:latin typeface="Trebuchet MS"/>
                <a:cs typeface="Trebuchet MS"/>
              </a:rPr>
              <a:t>par </a:t>
            </a:r>
            <a:r>
              <a:rPr sz="2400" b="1" spc="-160" dirty="0">
                <a:solidFill>
                  <a:srgbClr val="FF0000"/>
                </a:solidFill>
                <a:latin typeface="Trebuchet MS"/>
                <a:cs typeface="Trebuchet MS"/>
              </a:rPr>
              <a:t>deux </a:t>
            </a:r>
            <a:r>
              <a:rPr sz="2400" b="1" spc="-130" dirty="0">
                <a:solidFill>
                  <a:srgbClr val="FF0000"/>
                </a:solidFill>
                <a:latin typeface="Trebuchet MS"/>
                <a:cs typeface="Trebuchet MS"/>
              </a:rPr>
              <a:t>étapes</a:t>
            </a:r>
            <a:r>
              <a:rPr sz="2400" b="1" spc="-4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220" dirty="0">
                <a:solidFill>
                  <a:srgbClr val="FF0000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155" dirty="0">
                <a:solidFill>
                  <a:srgbClr val="FF0000"/>
                </a:solidFill>
                <a:latin typeface="Trebuchet MS"/>
                <a:cs typeface="Trebuchet MS"/>
              </a:rPr>
              <a:t>Convertir</a:t>
            </a:r>
            <a:r>
              <a:rPr sz="2400" b="1" spc="-1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14" dirty="0">
                <a:solidFill>
                  <a:srgbClr val="FF0000"/>
                </a:solidFill>
                <a:latin typeface="Trebuchet MS"/>
                <a:cs typeface="Trebuchet MS"/>
              </a:rPr>
              <a:t>la</a:t>
            </a:r>
            <a:r>
              <a:rPr sz="2400" b="1" spc="-18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25" dirty="0">
                <a:solidFill>
                  <a:srgbClr val="FF0000"/>
                </a:solidFill>
                <a:latin typeface="Trebuchet MS"/>
                <a:cs typeface="Trebuchet MS"/>
              </a:rPr>
              <a:t>variation</a:t>
            </a:r>
            <a:r>
              <a:rPr sz="2400" b="1" spc="-1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45" dirty="0">
                <a:solidFill>
                  <a:srgbClr val="FF0000"/>
                </a:solidFill>
                <a:latin typeface="Trebuchet MS"/>
                <a:cs typeface="Trebuchet MS"/>
              </a:rPr>
              <a:t>de</a:t>
            </a:r>
            <a:r>
              <a:rPr sz="2400" b="1" spc="-18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FF0000"/>
                </a:solidFill>
                <a:latin typeface="Trebuchet MS"/>
                <a:cs typeface="Trebuchet MS"/>
              </a:rPr>
              <a:t>la</a:t>
            </a:r>
            <a:r>
              <a:rPr sz="2400" b="1" spc="-18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45" dirty="0">
                <a:solidFill>
                  <a:srgbClr val="FF0000"/>
                </a:solidFill>
                <a:latin typeface="Trebuchet MS"/>
                <a:cs typeface="Trebuchet MS"/>
              </a:rPr>
              <a:t>résistance</a:t>
            </a:r>
            <a:r>
              <a:rPr sz="2400" b="1" spc="-18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50" dirty="0">
                <a:solidFill>
                  <a:srgbClr val="FF0000"/>
                </a:solidFill>
                <a:latin typeface="Trebuchet MS"/>
                <a:cs typeface="Trebuchet MS"/>
              </a:rPr>
              <a:t>en</a:t>
            </a:r>
            <a:r>
              <a:rPr sz="2400" b="1" spc="-18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25" dirty="0">
                <a:solidFill>
                  <a:srgbClr val="FF0000"/>
                </a:solidFill>
                <a:latin typeface="Trebuchet MS"/>
                <a:cs typeface="Trebuchet MS"/>
              </a:rPr>
              <a:t>variation</a:t>
            </a:r>
            <a:r>
              <a:rPr sz="2400" b="1" spc="-1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45" dirty="0">
                <a:solidFill>
                  <a:srgbClr val="FF0000"/>
                </a:solidFill>
                <a:latin typeface="Trebuchet MS"/>
                <a:cs typeface="Trebuchet MS"/>
              </a:rPr>
              <a:t>de</a:t>
            </a:r>
            <a:r>
              <a:rPr sz="2400" b="1" spc="-1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30" dirty="0">
                <a:solidFill>
                  <a:srgbClr val="FF0000"/>
                </a:solidFill>
                <a:latin typeface="Trebuchet MS"/>
                <a:cs typeface="Trebuchet MS"/>
              </a:rPr>
              <a:t>tension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Font typeface="Trebuchet MS"/>
              <a:buAutoNum type="arabicPeriod"/>
              <a:tabLst>
                <a:tab pos="355600" algn="l"/>
              </a:tabLst>
            </a:pPr>
            <a:r>
              <a:rPr sz="2400" b="1" spc="-120" dirty="0">
                <a:solidFill>
                  <a:srgbClr val="FF0000"/>
                </a:solidFill>
                <a:latin typeface="Arial"/>
                <a:cs typeface="Arial"/>
              </a:rPr>
              <a:t>Utiliser </a:t>
            </a:r>
            <a:r>
              <a:rPr sz="2400" b="1" spc="-140" dirty="0">
                <a:solidFill>
                  <a:srgbClr val="FF0000"/>
                </a:solidFill>
                <a:latin typeface="Arial"/>
                <a:cs typeface="Arial"/>
              </a:rPr>
              <a:t>l’équation </a:t>
            </a:r>
            <a:r>
              <a:rPr sz="2400" b="1" spc="-80" dirty="0">
                <a:solidFill>
                  <a:srgbClr val="FF0000"/>
                </a:solidFill>
                <a:latin typeface="Arial"/>
                <a:cs typeface="Arial"/>
              </a:rPr>
              <a:t>(1) </a:t>
            </a:r>
            <a:r>
              <a:rPr sz="2400" b="1" spc="-155" dirty="0">
                <a:solidFill>
                  <a:srgbClr val="FF0000"/>
                </a:solidFill>
                <a:latin typeface="Arial"/>
                <a:cs typeface="Arial"/>
              </a:rPr>
              <a:t>pour </a:t>
            </a:r>
            <a:r>
              <a:rPr sz="2400" b="1" spc="-175" dirty="0">
                <a:solidFill>
                  <a:srgbClr val="FF0000"/>
                </a:solidFill>
                <a:latin typeface="Arial"/>
                <a:cs typeface="Arial"/>
              </a:rPr>
              <a:t>calculer </a:t>
            </a:r>
            <a:r>
              <a:rPr sz="2400" b="1" spc="-114" dirty="0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sz="2400" b="1" spc="-1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FF0000"/>
                </a:solidFill>
                <a:latin typeface="Arial"/>
                <a:cs typeface="Arial"/>
              </a:rPr>
              <a:t>température.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9144000" cy="1741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101041"/>
            <a:ext cx="89725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40" dirty="0"/>
              <a:t>Circuits </a:t>
            </a:r>
            <a:r>
              <a:rPr sz="3200" spc="-114" dirty="0"/>
              <a:t>équivalents </a:t>
            </a:r>
            <a:r>
              <a:rPr sz="3200" spc="-100" dirty="0"/>
              <a:t>typiques </a:t>
            </a:r>
            <a:r>
              <a:rPr sz="3200" spc="-75" dirty="0"/>
              <a:t>d’un </a:t>
            </a:r>
            <a:r>
              <a:rPr sz="3200" spc="-105" dirty="0"/>
              <a:t>capteur </a:t>
            </a:r>
            <a:r>
              <a:rPr sz="3200" spc="-245" dirty="0"/>
              <a:t>à</a:t>
            </a:r>
            <a:r>
              <a:rPr sz="3200" spc="-400" dirty="0"/>
              <a:t> </a:t>
            </a:r>
            <a:r>
              <a:rPr sz="3200" spc="-155" dirty="0"/>
              <a:t>résistance</a:t>
            </a:r>
            <a:endParaRPr sz="32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8755" y="1080347"/>
            <a:ext cx="8169256" cy="515495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19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377647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32918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/>
              <a:t>Contenu </a:t>
            </a:r>
            <a:r>
              <a:rPr sz="3600" spc="-114" dirty="0"/>
              <a:t>du</a:t>
            </a:r>
            <a:r>
              <a:rPr sz="3600" spc="-280" dirty="0"/>
              <a:t> </a:t>
            </a:r>
            <a:r>
              <a:rPr sz="3600" spc="-185" dirty="0"/>
              <a:t>cours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15314"/>
            <a:ext cx="8341359" cy="383984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6350" indent="-342900" algn="just">
              <a:lnSpc>
                <a:spcPts val="1939"/>
              </a:lnSpc>
              <a:spcBef>
                <a:spcPts val="345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1. </a:t>
            </a:r>
            <a:r>
              <a:rPr sz="1800" b="1" spc="-65" dirty="0">
                <a:solidFill>
                  <a:srgbClr val="7E7E7E"/>
                </a:solidFill>
                <a:latin typeface="Trebuchet MS"/>
                <a:cs typeface="Trebuchet MS"/>
              </a:rPr>
              <a:t>Notions </a:t>
            </a:r>
            <a:r>
              <a:rPr sz="1800" b="1" spc="-95" dirty="0">
                <a:solidFill>
                  <a:srgbClr val="7E7E7E"/>
                </a:solidFill>
                <a:latin typeface="Trebuchet MS"/>
                <a:cs typeface="Trebuchet MS"/>
              </a:rPr>
              <a:t>fondamentales </a:t>
            </a:r>
            <a:r>
              <a:rPr sz="1800" b="1" spc="-105" dirty="0">
                <a:solidFill>
                  <a:srgbClr val="7E7E7E"/>
                </a:solidFill>
                <a:latin typeface="Trebuchet MS"/>
                <a:cs typeface="Trebuchet MS"/>
              </a:rPr>
              <a:t>de </a:t>
            </a:r>
            <a:r>
              <a:rPr sz="1800" b="1" spc="-80" dirty="0">
                <a:solidFill>
                  <a:srgbClr val="7E7E7E"/>
                </a:solidFill>
                <a:latin typeface="Trebuchet MS"/>
                <a:cs typeface="Trebuchet MS"/>
              </a:rPr>
              <a:t>la </a:t>
            </a:r>
            <a:r>
              <a:rPr sz="1800" b="1" spc="-110" dirty="0">
                <a:solidFill>
                  <a:srgbClr val="7E7E7E"/>
                </a:solidFill>
                <a:latin typeface="Trebuchet MS"/>
                <a:cs typeface="Trebuchet MS"/>
              </a:rPr>
              <a:t>mesure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 </a:t>
            </a:r>
            <a:r>
              <a:rPr sz="1800" spc="-35" dirty="0">
                <a:solidFill>
                  <a:srgbClr val="7E7E7E"/>
                </a:solidFill>
                <a:latin typeface="Arial"/>
                <a:cs typeface="Arial"/>
              </a:rPr>
              <a:t>Définition, </a:t>
            </a:r>
            <a:r>
              <a:rPr sz="1800" spc="-80" dirty="0">
                <a:solidFill>
                  <a:srgbClr val="7E7E7E"/>
                </a:solidFill>
                <a:latin typeface="Arial"/>
                <a:cs typeface="Arial"/>
              </a:rPr>
              <a:t>Synoptique </a:t>
            </a:r>
            <a:r>
              <a:rPr sz="1800" spc="-60" dirty="0">
                <a:solidFill>
                  <a:srgbClr val="7E7E7E"/>
                </a:solidFill>
                <a:latin typeface="Arial"/>
                <a:cs typeface="Arial"/>
              </a:rPr>
              <a:t>d’une 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chaîne </a:t>
            </a:r>
            <a:r>
              <a:rPr sz="1800" spc="-85" dirty="0">
                <a:solidFill>
                  <a:srgbClr val="7E7E7E"/>
                </a:solidFill>
                <a:latin typeface="Arial"/>
                <a:cs typeface="Arial"/>
              </a:rPr>
              <a:t>de </a:t>
            </a:r>
            <a:r>
              <a:rPr sz="1800" spc="-50" dirty="0">
                <a:solidFill>
                  <a:srgbClr val="7E7E7E"/>
                </a:solidFill>
                <a:latin typeface="Arial"/>
                <a:cs typeface="Arial"/>
              </a:rPr>
              <a:t>régulation </a:t>
            </a:r>
            <a:r>
              <a:rPr sz="1800" spc="-40" dirty="0">
                <a:solidFill>
                  <a:srgbClr val="7E7E7E"/>
                </a:solidFill>
                <a:latin typeface="Arial"/>
                <a:cs typeface="Arial"/>
              </a:rPr>
              <a:t>industrielle,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60" dirty="0">
                <a:solidFill>
                  <a:srgbClr val="7E7E7E"/>
                </a:solidFill>
                <a:latin typeface="Arial"/>
                <a:cs typeface="Arial"/>
              </a:rPr>
              <a:t>actifs </a:t>
            </a:r>
            <a:r>
              <a:rPr sz="1800" spc="-10" dirty="0">
                <a:solidFill>
                  <a:srgbClr val="7E7E7E"/>
                </a:solidFill>
                <a:latin typeface="Arial"/>
                <a:cs typeface="Arial"/>
              </a:rPr>
              <a:t>et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passifs, </a:t>
            </a:r>
            <a:r>
              <a:rPr sz="1800" spc="-85" dirty="0">
                <a:solidFill>
                  <a:srgbClr val="7E7E7E"/>
                </a:solidFill>
                <a:latin typeface="Arial"/>
                <a:cs typeface="Arial"/>
              </a:rPr>
              <a:t>Classification </a:t>
            </a:r>
            <a:r>
              <a:rPr sz="1800" spc="-120" dirty="0">
                <a:solidFill>
                  <a:srgbClr val="7E7E7E"/>
                </a:solidFill>
                <a:latin typeface="Arial"/>
                <a:cs typeface="Arial"/>
              </a:rPr>
              <a:t>des  </a:t>
            </a:r>
            <a:r>
              <a:rPr sz="1800" spc="-80" dirty="0">
                <a:solidFill>
                  <a:srgbClr val="7E7E7E"/>
                </a:solidFill>
                <a:latin typeface="Arial"/>
                <a:cs typeface="Arial"/>
              </a:rPr>
              <a:t>capteurs.</a:t>
            </a:r>
            <a:endParaRPr sz="1800">
              <a:latin typeface="Arial"/>
              <a:cs typeface="Arial"/>
            </a:endParaRPr>
          </a:p>
          <a:p>
            <a:pPr marL="355600" marR="5715" indent="-342900" algn="just">
              <a:lnSpc>
                <a:spcPts val="1939"/>
              </a:lnSpc>
              <a:spcBef>
                <a:spcPts val="45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70" dirty="0">
                <a:solidFill>
                  <a:srgbClr val="7E7E7E"/>
                </a:solidFill>
                <a:latin typeface="Trebuchet MS"/>
                <a:cs typeface="Trebuchet MS"/>
              </a:rPr>
              <a:t>2. </a:t>
            </a: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Caractéristiques </a:t>
            </a:r>
            <a:r>
              <a:rPr sz="1800" b="1" spc="-100" dirty="0">
                <a:solidFill>
                  <a:srgbClr val="7E7E7E"/>
                </a:solidFill>
                <a:latin typeface="Trebuchet MS"/>
                <a:cs typeface="Trebuchet MS"/>
              </a:rPr>
              <a:t>métrologiques </a:t>
            </a:r>
            <a:r>
              <a:rPr sz="1800" b="1" spc="-95" dirty="0">
                <a:solidFill>
                  <a:srgbClr val="7E7E7E"/>
                </a:solidFill>
                <a:latin typeface="Trebuchet MS"/>
                <a:cs typeface="Trebuchet MS"/>
              </a:rPr>
              <a:t>des </a:t>
            </a:r>
            <a:r>
              <a:rPr sz="1800" b="1" spc="-120" dirty="0">
                <a:solidFill>
                  <a:srgbClr val="7E7E7E"/>
                </a:solidFill>
                <a:latin typeface="Trebuchet MS"/>
                <a:cs typeface="Trebuchet MS"/>
              </a:rPr>
              <a:t>capteurs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 </a:t>
            </a:r>
            <a:r>
              <a:rPr sz="1800" spc="-35" dirty="0">
                <a:solidFill>
                  <a:srgbClr val="7E7E7E"/>
                </a:solidFill>
                <a:latin typeface="Arial"/>
                <a:cs typeface="Arial"/>
              </a:rPr>
              <a:t>Définition, </a:t>
            </a:r>
            <a:r>
              <a:rPr sz="1800" spc="-100" dirty="0">
                <a:solidFill>
                  <a:srgbClr val="7E7E7E"/>
                </a:solidFill>
                <a:latin typeface="Arial"/>
                <a:cs typeface="Arial"/>
              </a:rPr>
              <a:t>Etalonnage  </a:t>
            </a:r>
            <a:r>
              <a:rPr sz="1800" spc="-45" dirty="0">
                <a:solidFill>
                  <a:srgbClr val="7E7E7E"/>
                </a:solidFill>
                <a:latin typeface="Arial"/>
                <a:cs typeface="Arial"/>
              </a:rPr>
              <a:t>d’un </a:t>
            </a:r>
            <a:r>
              <a:rPr sz="1800" spc="-80" dirty="0">
                <a:solidFill>
                  <a:srgbClr val="7E7E7E"/>
                </a:solidFill>
                <a:latin typeface="Arial"/>
                <a:cs typeface="Arial"/>
              </a:rPr>
              <a:t>capteur, </a:t>
            </a:r>
            <a:r>
              <a:rPr sz="1800" spc="-75" dirty="0">
                <a:solidFill>
                  <a:srgbClr val="7E7E7E"/>
                </a:solidFill>
                <a:latin typeface="Arial"/>
                <a:cs typeface="Arial"/>
              </a:rPr>
              <a:t>Sensibilité,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Linéarité, </a:t>
            </a:r>
            <a:r>
              <a:rPr sz="1800" spc="-90" dirty="0">
                <a:solidFill>
                  <a:srgbClr val="7E7E7E"/>
                </a:solidFill>
                <a:latin typeface="Arial"/>
                <a:cs typeface="Arial"/>
              </a:rPr>
              <a:t>Précision, </a:t>
            </a:r>
            <a:r>
              <a:rPr sz="1800" spc="-75" dirty="0">
                <a:solidFill>
                  <a:srgbClr val="7E7E7E"/>
                </a:solidFill>
                <a:latin typeface="Arial"/>
                <a:cs typeface="Arial"/>
              </a:rPr>
              <a:t>Sensibilité</a:t>
            </a:r>
            <a:r>
              <a:rPr sz="1800" spc="-4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dynamique.</a:t>
            </a:r>
            <a:endParaRPr sz="1800">
              <a:latin typeface="Arial"/>
              <a:cs typeface="Arial"/>
            </a:endParaRPr>
          </a:p>
          <a:p>
            <a:pPr marL="355600" marR="5715" indent="-342900" algn="just">
              <a:lnSpc>
                <a:spcPts val="1939"/>
              </a:lnSpc>
              <a:spcBef>
                <a:spcPts val="439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b="1" spc="-114" dirty="0">
                <a:solidFill>
                  <a:srgbClr val="2B0FF6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2B0FF6"/>
                </a:solidFill>
                <a:latin typeface="Trebuchet MS"/>
                <a:cs typeface="Trebuchet MS"/>
              </a:rPr>
              <a:t>3. </a:t>
            </a:r>
            <a:r>
              <a:rPr sz="1800" b="1" spc="-65" dirty="0">
                <a:solidFill>
                  <a:srgbClr val="2B0FF6"/>
                </a:solidFill>
                <a:latin typeface="Trebuchet MS"/>
                <a:cs typeface="Trebuchet MS"/>
              </a:rPr>
              <a:t>Mesure </a:t>
            </a:r>
            <a:r>
              <a:rPr sz="1800" b="1" spc="-110" dirty="0">
                <a:solidFill>
                  <a:srgbClr val="2B0FF6"/>
                </a:solidFill>
                <a:latin typeface="Trebuchet MS"/>
                <a:cs typeface="Trebuchet MS"/>
              </a:rPr>
              <a:t>de </a:t>
            </a:r>
            <a:r>
              <a:rPr sz="1800" b="1" spc="-120" dirty="0">
                <a:solidFill>
                  <a:srgbClr val="2B0FF6"/>
                </a:solidFill>
                <a:latin typeface="Trebuchet MS"/>
                <a:cs typeface="Trebuchet MS"/>
              </a:rPr>
              <a:t>température </a:t>
            </a:r>
            <a:r>
              <a:rPr sz="1800" b="1" spc="-165" dirty="0">
                <a:solidFill>
                  <a:srgbClr val="2B0FF6"/>
                </a:solidFill>
                <a:latin typeface="Trebuchet MS"/>
                <a:cs typeface="Trebuchet MS"/>
              </a:rPr>
              <a:t>: </a:t>
            </a:r>
            <a:r>
              <a:rPr sz="1800" spc="-30" dirty="0">
                <a:solidFill>
                  <a:srgbClr val="2B0FF6"/>
                </a:solidFill>
                <a:latin typeface="Arial"/>
                <a:cs typeface="Arial"/>
              </a:rPr>
              <a:t>Introduction </a:t>
            </a:r>
            <a:r>
              <a:rPr sz="1800" spc="-140" dirty="0">
                <a:solidFill>
                  <a:srgbClr val="2B0FF6"/>
                </a:solidFill>
                <a:latin typeface="Arial"/>
                <a:cs typeface="Arial"/>
              </a:rPr>
              <a:t>à </a:t>
            </a:r>
            <a:r>
              <a:rPr sz="1800" spc="-70" dirty="0">
                <a:solidFill>
                  <a:srgbClr val="2B0FF6"/>
                </a:solidFill>
                <a:latin typeface="Arial"/>
                <a:cs typeface="Arial"/>
              </a:rPr>
              <a:t>la </a:t>
            </a:r>
            <a:r>
              <a:rPr sz="1800" spc="-30" dirty="0">
                <a:solidFill>
                  <a:srgbClr val="2B0FF6"/>
                </a:solidFill>
                <a:latin typeface="Arial"/>
                <a:cs typeface="Arial"/>
              </a:rPr>
              <a:t>thermométrie, </a:t>
            </a:r>
            <a:r>
              <a:rPr sz="1800" spc="-55" dirty="0">
                <a:solidFill>
                  <a:srgbClr val="2B0FF6"/>
                </a:solidFill>
                <a:latin typeface="Arial"/>
                <a:cs typeface="Arial"/>
              </a:rPr>
              <a:t>Thermométrie  </a:t>
            </a:r>
            <a:r>
              <a:rPr sz="1800" spc="-60" dirty="0">
                <a:solidFill>
                  <a:srgbClr val="2B0FF6"/>
                </a:solidFill>
                <a:latin typeface="Arial"/>
                <a:cs typeface="Arial"/>
              </a:rPr>
              <a:t>par </a:t>
            </a:r>
            <a:r>
              <a:rPr sz="1800" spc="-95" dirty="0">
                <a:solidFill>
                  <a:srgbClr val="2B0FF6"/>
                </a:solidFill>
                <a:latin typeface="Arial"/>
                <a:cs typeface="Arial"/>
              </a:rPr>
              <a:t>résistances, </a:t>
            </a:r>
            <a:r>
              <a:rPr sz="1800" spc="-75" dirty="0">
                <a:solidFill>
                  <a:srgbClr val="2B0FF6"/>
                </a:solidFill>
                <a:latin typeface="Arial"/>
                <a:cs typeface="Arial"/>
              </a:rPr>
              <a:t>Thermocouple, </a:t>
            </a:r>
            <a:r>
              <a:rPr sz="1800" spc="-85" dirty="0">
                <a:solidFill>
                  <a:srgbClr val="2B0FF6"/>
                </a:solidFill>
                <a:latin typeface="Arial"/>
                <a:cs typeface="Arial"/>
              </a:rPr>
              <a:t>Thermistance, </a:t>
            </a:r>
            <a:r>
              <a:rPr sz="1800" spc="-65" dirty="0">
                <a:solidFill>
                  <a:srgbClr val="2B0FF6"/>
                </a:solidFill>
                <a:latin typeface="Arial"/>
                <a:cs typeface="Arial"/>
              </a:rPr>
              <a:t>Pyromètre.</a:t>
            </a:r>
            <a:endParaRPr sz="1800">
              <a:latin typeface="Arial"/>
              <a:cs typeface="Arial"/>
            </a:endParaRPr>
          </a:p>
          <a:p>
            <a:pPr marL="355600" marR="5080" indent="-342900" algn="just">
              <a:lnSpc>
                <a:spcPts val="1950"/>
              </a:lnSpc>
              <a:spcBef>
                <a:spcPts val="43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4. </a:t>
            </a:r>
            <a:r>
              <a:rPr sz="1800" b="1" spc="-60" dirty="0">
                <a:solidFill>
                  <a:srgbClr val="7E7E7E"/>
                </a:solidFill>
                <a:latin typeface="Trebuchet MS"/>
                <a:cs typeface="Trebuchet MS"/>
              </a:rPr>
              <a:t>Mesure </a:t>
            </a:r>
            <a:r>
              <a:rPr sz="1800" b="1" spc="-110" dirty="0">
                <a:solidFill>
                  <a:srgbClr val="7E7E7E"/>
                </a:solidFill>
                <a:latin typeface="Trebuchet MS"/>
                <a:cs typeface="Trebuchet MS"/>
              </a:rPr>
              <a:t>de </a:t>
            </a:r>
            <a:r>
              <a:rPr sz="1800" b="1" spc="-95" dirty="0">
                <a:solidFill>
                  <a:srgbClr val="7E7E7E"/>
                </a:solidFill>
                <a:latin typeface="Trebuchet MS"/>
                <a:cs typeface="Trebuchet MS"/>
              </a:rPr>
              <a:t>pressions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55" dirty="0">
                <a:solidFill>
                  <a:srgbClr val="7E7E7E"/>
                </a:solidFill>
                <a:latin typeface="Arial"/>
                <a:cs typeface="Arial"/>
              </a:rPr>
              <a:t>par </a:t>
            </a:r>
            <a:r>
              <a:rPr sz="1800" spc="-110" dirty="0">
                <a:solidFill>
                  <a:srgbClr val="7E7E7E"/>
                </a:solidFill>
                <a:latin typeface="Arial"/>
                <a:cs typeface="Arial"/>
              </a:rPr>
              <a:t>jauges </a:t>
            </a:r>
            <a:r>
              <a:rPr sz="1800" spc="-85" dirty="0">
                <a:solidFill>
                  <a:srgbClr val="7E7E7E"/>
                </a:solidFill>
                <a:latin typeface="Arial"/>
                <a:cs typeface="Arial"/>
              </a:rPr>
              <a:t>de </a:t>
            </a:r>
            <a:r>
              <a:rPr sz="1800" spc="-60" dirty="0">
                <a:solidFill>
                  <a:srgbClr val="7E7E7E"/>
                </a:solidFill>
                <a:latin typeface="Arial"/>
                <a:cs typeface="Arial"/>
              </a:rPr>
              <a:t>contraintes,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140" dirty="0">
                <a:solidFill>
                  <a:srgbClr val="7E7E7E"/>
                </a:solidFill>
                <a:latin typeface="Arial"/>
                <a:cs typeface="Arial"/>
              </a:rPr>
              <a:t>à  </a:t>
            </a:r>
            <a:r>
              <a:rPr sz="1800" spc="-75" dirty="0">
                <a:solidFill>
                  <a:srgbClr val="7E7E7E"/>
                </a:solidFill>
                <a:latin typeface="Arial"/>
                <a:cs typeface="Arial"/>
              </a:rPr>
              <a:t>semi-conducteurs.</a:t>
            </a:r>
            <a:endParaRPr sz="1800">
              <a:latin typeface="Arial"/>
              <a:cs typeface="Arial"/>
            </a:endParaRPr>
          </a:p>
          <a:p>
            <a:pPr marL="355600" marR="5080" indent="-342900" algn="just">
              <a:lnSpc>
                <a:spcPts val="1939"/>
              </a:lnSpc>
              <a:spcBef>
                <a:spcPts val="43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5. </a:t>
            </a:r>
            <a:r>
              <a:rPr sz="1800" b="1" spc="-65" dirty="0">
                <a:solidFill>
                  <a:srgbClr val="7E7E7E"/>
                </a:solidFill>
                <a:latin typeface="Trebuchet MS"/>
                <a:cs typeface="Trebuchet MS"/>
              </a:rPr>
              <a:t>Mesure </a:t>
            </a:r>
            <a:r>
              <a:rPr sz="1800" b="1" spc="-110" dirty="0">
                <a:solidFill>
                  <a:srgbClr val="7E7E7E"/>
                </a:solidFill>
                <a:latin typeface="Trebuchet MS"/>
                <a:cs typeface="Trebuchet MS"/>
              </a:rPr>
              <a:t>de </a:t>
            </a:r>
            <a:r>
              <a:rPr sz="1800" b="1" spc="-120" dirty="0">
                <a:solidFill>
                  <a:srgbClr val="7E7E7E"/>
                </a:solidFill>
                <a:latin typeface="Trebuchet MS"/>
                <a:cs typeface="Trebuchet MS"/>
              </a:rPr>
              <a:t>niveaux </a:t>
            </a: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et </a:t>
            </a:r>
            <a:r>
              <a:rPr sz="1800" b="1" spc="-95" dirty="0">
                <a:solidFill>
                  <a:srgbClr val="7E7E7E"/>
                </a:solidFill>
                <a:latin typeface="Trebuchet MS"/>
                <a:cs typeface="Trebuchet MS"/>
              </a:rPr>
              <a:t>débits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140" dirty="0">
                <a:solidFill>
                  <a:srgbClr val="7E7E7E"/>
                </a:solidFill>
                <a:latin typeface="Arial"/>
                <a:cs typeface="Arial"/>
              </a:rPr>
              <a:t>à </a:t>
            </a:r>
            <a:r>
              <a:rPr sz="1800" spc="-30" dirty="0">
                <a:solidFill>
                  <a:srgbClr val="7E7E7E"/>
                </a:solidFill>
                <a:latin typeface="Arial"/>
                <a:cs typeface="Arial"/>
              </a:rPr>
              <a:t>flotteurs, </a:t>
            </a:r>
            <a:r>
              <a:rPr sz="1800" spc="-105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140" dirty="0">
                <a:solidFill>
                  <a:srgbClr val="7E7E7E"/>
                </a:solidFill>
                <a:latin typeface="Arial"/>
                <a:cs typeface="Arial"/>
              </a:rPr>
              <a:t>à </a:t>
            </a:r>
            <a:r>
              <a:rPr sz="1800" spc="-70" dirty="0">
                <a:solidFill>
                  <a:srgbClr val="7E7E7E"/>
                </a:solidFill>
                <a:latin typeface="Arial"/>
                <a:cs typeface="Arial"/>
              </a:rPr>
              <a:t>ultrasons </a:t>
            </a:r>
            <a:r>
              <a:rPr sz="1800" spc="-140" dirty="0">
                <a:solidFill>
                  <a:srgbClr val="7E7E7E"/>
                </a:solidFill>
                <a:latin typeface="Arial"/>
                <a:cs typeface="Arial"/>
              </a:rPr>
              <a:t>à  </a:t>
            </a:r>
            <a:r>
              <a:rPr sz="1800" spc="-20" dirty="0">
                <a:solidFill>
                  <a:srgbClr val="7E7E7E"/>
                </a:solidFill>
                <a:latin typeface="Arial"/>
                <a:cs typeface="Arial"/>
              </a:rPr>
              <a:t>effet</a:t>
            </a:r>
            <a:r>
              <a:rPr sz="1800" spc="-10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Doppler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0"/>
              </a:spcBef>
              <a:buFont typeface="Wingdings"/>
              <a:buChar char=""/>
              <a:tabLst>
                <a:tab pos="354965" algn="l"/>
                <a:tab pos="355600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6. </a:t>
            </a: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Capteurs </a:t>
            </a:r>
            <a:r>
              <a:rPr sz="1800" b="1" spc="-105" dirty="0">
                <a:solidFill>
                  <a:srgbClr val="7E7E7E"/>
                </a:solidFill>
                <a:latin typeface="Trebuchet MS"/>
                <a:cs typeface="Trebuchet MS"/>
              </a:rPr>
              <a:t>thermiques</a:t>
            </a:r>
            <a:r>
              <a:rPr sz="1800" b="1" spc="-210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ts val="2050"/>
              </a:lnSpc>
              <a:spcBef>
                <a:spcPts val="220"/>
              </a:spcBef>
              <a:buFont typeface="Wingdings"/>
              <a:buChar char=""/>
              <a:tabLst>
                <a:tab pos="354965" algn="l"/>
                <a:tab pos="355600" algn="l"/>
              </a:tabLst>
            </a:pPr>
            <a:r>
              <a:rPr sz="1800" b="1" spc="-110" dirty="0">
                <a:solidFill>
                  <a:srgbClr val="7E7E7E"/>
                </a:solidFill>
                <a:latin typeface="Trebuchet MS"/>
                <a:cs typeface="Trebuchet MS"/>
              </a:rPr>
              <a:t>Chapitre 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7. </a:t>
            </a:r>
            <a:r>
              <a:rPr sz="1800" b="1" spc="-55" dirty="0">
                <a:solidFill>
                  <a:srgbClr val="7E7E7E"/>
                </a:solidFill>
                <a:latin typeface="Trebuchet MS"/>
                <a:cs typeface="Trebuchet MS"/>
              </a:rPr>
              <a:t>Mesure </a:t>
            </a:r>
            <a:r>
              <a:rPr sz="1800" b="1" spc="-90" dirty="0">
                <a:solidFill>
                  <a:srgbClr val="7E7E7E"/>
                </a:solidFill>
                <a:latin typeface="Trebuchet MS"/>
                <a:cs typeface="Trebuchet MS"/>
              </a:rPr>
              <a:t>des </a:t>
            </a:r>
            <a:r>
              <a:rPr sz="1800" b="1" spc="-105" dirty="0">
                <a:solidFill>
                  <a:srgbClr val="7E7E7E"/>
                </a:solidFill>
                <a:latin typeface="Trebuchet MS"/>
                <a:cs typeface="Trebuchet MS"/>
              </a:rPr>
              <a:t>déplacements </a:t>
            </a: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et</a:t>
            </a:r>
            <a:r>
              <a:rPr sz="1800" b="1" spc="-41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1800" b="1" spc="-100" dirty="0">
                <a:solidFill>
                  <a:srgbClr val="7E7E7E"/>
                </a:solidFill>
                <a:latin typeface="Trebuchet MS"/>
                <a:cs typeface="Trebuchet MS"/>
              </a:rPr>
              <a:t>vitesse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ts val="2050"/>
              </a:lnSpc>
            </a:pPr>
            <a:r>
              <a:rPr sz="1800" spc="-120" dirty="0">
                <a:solidFill>
                  <a:srgbClr val="7E7E7E"/>
                </a:solidFill>
                <a:latin typeface="Arial"/>
                <a:cs typeface="Arial"/>
              </a:rPr>
              <a:t>Codeurs </a:t>
            </a:r>
            <a:r>
              <a:rPr sz="1800" spc="-55" dirty="0">
                <a:solidFill>
                  <a:srgbClr val="7E7E7E"/>
                </a:solidFill>
                <a:latin typeface="Arial"/>
                <a:cs typeface="Arial"/>
              </a:rPr>
              <a:t>optiques, </a:t>
            </a:r>
            <a:r>
              <a:rPr sz="1800" spc="-120" dirty="0">
                <a:solidFill>
                  <a:srgbClr val="7E7E7E"/>
                </a:solidFill>
                <a:latin typeface="Arial"/>
                <a:cs typeface="Arial"/>
              </a:rPr>
              <a:t>Codeurs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incrémentaux, </a:t>
            </a:r>
            <a:r>
              <a:rPr sz="1800" spc="-110" dirty="0">
                <a:solidFill>
                  <a:srgbClr val="7E7E7E"/>
                </a:solidFill>
                <a:latin typeface="Arial"/>
                <a:cs typeface="Arial"/>
              </a:rPr>
              <a:t>Capteurs </a:t>
            </a:r>
            <a:r>
              <a:rPr sz="1800" spc="-140" dirty="0">
                <a:solidFill>
                  <a:srgbClr val="7E7E7E"/>
                </a:solidFill>
                <a:latin typeface="Arial"/>
                <a:cs typeface="Arial"/>
              </a:rPr>
              <a:t>à </a:t>
            </a:r>
            <a:r>
              <a:rPr sz="1800" spc="-70" dirty="0">
                <a:solidFill>
                  <a:srgbClr val="7E7E7E"/>
                </a:solidFill>
                <a:latin typeface="Arial"/>
                <a:cs typeface="Arial"/>
              </a:rPr>
              <a:t>réluctance</a:t>
            </a:r>
            <a:r>
              <a:rPr sz="1800" spc="10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variable.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4956809"/>
            <a:ext cx="3373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4965" algn="l"/>
                <a:tab pos="355600" algn="l"/>
                <a:tab pos="1344295" algn="l"/>
                <a:tab pos="1702435" algn="l"/>
              </a:tabLst>
            </a:pPr>
            <a:r>
              <a:rPr sz="1800" b="1" spc="-114" dirty="0">
                <a:solidFill>
                  <a:srgbClr val="7E7E7E"/>
                </a:solidFill>
                <a:latin typeface="Trebuchet MS"/>
                <a:cs typeface="Trebuchet MS"/>
              </a:rPr>
              <a:t>Chapitre	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8.	</a:t>
            </a:r>
            <a:r>
              <a:rPr sz="1800" b="1" spc="-105" dirty="0">
                <a:solidFill>
                  <a:srgbClr val="7E7E7E"/>
                </a:solidFill>
                <a:latin typeface="Trebuchet MS"/>
                <a:cs typeface="Trebuchet MS"/>
              </a:rPr>
              <a:t>Conditionnement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31158" y="4956809"/>
            <a:ext cx="4808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2605" algn="l"/>
                <a:tab pos="1419225" algn="l"/>
                <a:tab pos="2399030" algn="l"/>
                <a:tab pos="2642870" algn="l"/>
                <a:tab pos="3342640" algn="l"/>
              </a:tabLst>
            </a:pPr>
            <a:r>
              <a:rPr sz="1800" b="1" spc="-95" dirty="0">
                <a:solidFill>
                  <a:srgbClr val="7E7E7E"/>
                </a:solidFill>
                <a:latin typeface="Trebuchet MS"/>
                <a:cs typeface="Trebuchet MS"/>
              </a:rPr>
              <a:t>des	</a:t>
            </a:r>
            <a:r>
              <a:rPr sz="1800" b="1" spc="-100" dirty="0">
                <a:solidFill>
                  <a:srgbClr val="7E7E7E"/>
                </a:solidFill>
                <a:latin typeface="Trebuchet MS"/>
                <a:cs typeface="Trebuchet MS"/>
              </a:rPr>
              <a:t>signaux	</a:t>
            </a:r>
            <a:r>
              <a:rPr sz="1800" b="1" spc="-110" dirty="0">
                <a:solidFill>
                  <a:srgbClr val="7E7E7E"/>
                </a:solidFill>
                <a:latin typeface="Trebuchet MS"/>
                <a:cs typeface="Trebuchet MS"/>
              </a:rPr>
              <a:t>mesurés	</a:t>
            </a:r>
            <a:r>
              <a:rPr sz="1800" b="1" spc="-165" dirty="0">
                <a:solidFill>
                  <a:srgbClr val="7E7E7E"/>
                </a:solidFill>
                <a:latin typeface="Trebuchet MS"/>
                <a:cs typeface="Trebuchet MS"/>
              </a:rPr>
              <a:t>:	</a:t>
            </a:r>
            <a:r>
              <a:rPr sz="1800" spc="-110" dirty="0">
                <a:solidFill>
                  <a:srgbClr val="7E7E7E"/>
                </a:solidFill>
                <a:latin typeface="Arial"/>
                <a:cs typeface="Arial"/>
              </a:rPr>
              <a:t>Ponts	</a:t>
            </a:r>
            <a:r>
              <a:rPr sz="1800" spc="-55" dirty="0">
                <a:solidFill>
                  <a:srgbClr val="7E7E7E"/>
                </a:solidFill>
                <a:latin typeface="Arial"/>
                <a:cs typeface="Arial"/>
              </a:rPr>
              <a:t>conditionneurs,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5337" y="5203697"/>
            <a:ext cx="7997825" cy="7943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15"/>
              </a:spcBef>
            </a:pPr>
            <a:r>
              <a:rPr sz="1800" spc="-45" dirty="0">
                <a:solidFill>
                  <a:srgbClr val="7E7E7E"/>
                </a:solidFill>
                <a:latin typeface="Arial"/>
                <a:cs typeface="Arial"/>
              </a:rPr>
              <a:t>Amplificateur </a:t>
            </a:r>
            <a:r>
              <a:rPr sz="1800" spc="-35" dirty="0">
                <a:solidFill>
                  <a:srgbClr val="7E7E7E"/>
                </a:solidFill>
                <a:latin typeface="Arial"/>
                <a:cs typeface="Arial"/>
              </a:rPr>
              <a:t>d’instrumentation, </a:t>
            </a:r>
            <a:r>
              <a:rPr sz="1800" spc="-45" dirty="0">
                <a:solidFill>
                  <a:srgbClr val="7E7E7E"/>
                </a:solidFill>
                <a:latin typeface="Arial"/>
                <a:cs typeface="Arial"/>
              </a:rPr>
              <a:t>Amplificateur </a:t>
            </a:r>
            <a:r>
              <a:rPr sz="1800" spc="-40" dirty="0">
                <a:solidFill>
                  <a:srgbClr val="7E7E7E"/>
                </a:solidFill>
                <a:latin typeface="Arial"/>
                <a:cs typeface="Arial"/>
              </a:rPr>
              <a:t>d’isolation, </a:t>
            </a:r>
            <a:r>
              <a:rPr sz="1800" spc="-70" dirty="0">
                <a:solidFill>
                  <a:srgbClr val="7E7E7E"/>
                </a:solidFill>
                <a:latin typeface="Arial"/>
                <a:cs typeface="Arial"/>
              </a:rPr>
              <a:t>Linéarisation </a:t>
            </a:r>
            <a:r>
              <a:rPr sz="1800" spc="-120" dirty="0">
                <a:solidFill>
                  <a:srgbClr val="7E7E7E"/>
                </a:solidFill>
                <a:latin typeface="Arial"/>
                <a:cs typeface="Arial"/>
              </a:rPr>
              <a:t>des  </a:t>
            </a:r>
            <a:r>
              <a:rPr sz="1800" spc="-70" dirty="0">
                <a:solidFill>
                  <a:srgbClr val="7E7E7E"/>
                </a:solidFill>
                <a:latin typeface="Arial"/>
                <a:cs typeface="Arial"/>
              </a:rPr>
              <a:t>caractéristiques statiques </a:t>
            </a:r>
            <a:r>
              <a:rPr sz="1800" spc="-120" dirty="0">
                <a:solidFill>
                  <a:srgbClr val="7E7E7E"/>
                </a:solidFill>
                <a:latin typeface="Arial"/>
                <a:cs typeface="Arial"/>
              </a:rPr>
              <a:t>des </a:t>
            </a:r>
            <a:r>
              <a:rPr sz="1800" spc="-80" dirty="0">
                <a:solidFill>
                  <a:srgbClr val="7E7E7E"/>
                </a:solidFill>
                <a:latin typeface="Arial"/>
                <a:cs typeface="Arial"/>
              </a:rPr>
              <a:t>capteurs, </a:t>
            </a:r>
            <a:r>
              <a:rPr sz="1800" spc="-55" dirty="0">
                <a:solidFill>
                  <a:srgbClr val="7E7E7E"/>
                </a:solidFill>
                <a:latin typeface="Arial"/>
                <a:cs typeface="Arial"/>
              </a:rPr>
              <a:t>Détection </a:t>
            </a:r>
            <a:r>
              <a:rPr sz="1800" spc="-45" dirty="0">
                <a:solidFill>
                  <a:srgbClr val="7E7E7E"/>
                </a:solidFill>
                <a:latin typeface="Arial"/>
                <a:cs typeface="Arial"/>
              </a:rPr>
              <a:t>d’un </a:t>
            </a:r>
            <a:r>
              <a:rPr sz="1800" spc="-90" dirty="0">
                <a:solidFill>
                  <a:srgbClr val="7E7E7E"/>
                </a:solidFill>
                <a:latin typeface="Arial"/>
                <a:cs typeface="Arial"/>
              </a:rPr>
              <a:t>signal </a:t>
            </a:r>
            <a:r>
              <a:rPr sz="1800" spc="-85" dirty="0">
                <a:solidFill>
                  <a:srgbClr val="7E7E7E"/>
                </a:solidFill>
                <a:latin typeface="Arial"/>
                <a:cs typeface="Arial"/>
              </a:rPr>
              <a:t>de </a:t>
            </a:r>
            <a:r>
              <a:rPr sz="1800" spc="-90" dirty="0">
                <a:solidFill>
                  <a:srgbClr val="7E7E7E"/>
                </a:solidFill>
                <a:latin typeface="Arial"/>
                <a:cs typeface="Arial"/>
              </a:rPr>
              <a:t>mesure </a:t>
            </a:r>
            <a:r>
              <a:rPr sz="1800" spc="-55" dirty="0">
                <a:solidFill>
                  <a:srgbClr val="7E7E7E"/>
                </a:solidFill>
                <a:latin typeface="Arial"/>
                <a:cs typeface="Arial"/>
              </a:rPr>
              <a:t>modulé </a:t>
            </a:r>
            <a:r>
              <a:rPr sz="1800" spc="-85" dirty="0">
                <a:solidFill>
                  <a:srgbClr val="7E7E7E"/>
                </a:solidFill>
                <a:latin typeface="Arial"/>
                <a:cs typeface="Arial"/>
              </a:rPr>
              <a:t>en  </a:t>
            </a:r>
            <a:r>
              <a:rPr sz="1800" spc="-65" dirty="0">
                <a:solidFill>
                  <a:srgbClr val="7E7E7E"/>
                </a:solidFill>
                <a:latin typeface="Arial"/>
                <a:cs typeface="Arial"/>
              </a:rPr>
              <a:t>fréquence.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06552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4737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20" dirty="0"/>
              <a:t>Calcul </a:t>
            </a:r>
            <a:r>
              <a:rPr sz="3600" spc="-165" dirty="0"/>
              <a:t>de </a:t>
            </a:r>
            <a:r>
              <a:rPr sz="3600" spc="-125" dirty="0"/>
              <a:t>la </a:t>
            </a:r>
            <a:r>
              <a:rPr sz="3600" spc="-175" dirty="0"/>
              <a:t>résistance </a:t>
            </a:r>
            <a:r>
              <a:rPr sz="3600" spc="-85" dirty="0"/>
              <a:t>d’un</a:t>
            </a:r>
            <a:r>
              <a:rPr sz="3600" spc="-350" dirty="0"/>
              <a:t> </a:t>
            </a:r>
            <a:r>
              <a:rPr sz="3600" spc="45" dirty="0"/>
              <a:t>fil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6650"/>
            <a:ext cx="8341995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"/>
              <a:tabLst>
                <a:tab pos="355600" algn="l"/>
              </a:tabLst>
            </a:pPr>
            <a:r>
              <a:rPr sz="2600" spc="-114" dirty="0">
                <a:latin typeface="Arial"/>
                <a:cs typeface="Arial"/>
              </a:rPr>
              <a:t>Soit </a:t>
            </a:r>
            <a:r>
              <a:rPr sz="2600" spc="-225" dirty="0">
                <a:latin typeface="Arial"/>
                <a:cs typeface="Arial"/>
              </a:rPr>
              <a:t>R(Ω) </a:t>
            </a:r>
            <a:r>
              <a:rPr sz="2600" spc="-95" dirty="0">
                <a:latin typeface="Arial"/>
                <a:cs typeface="Arial"/>
              </a:rPr>
              <a:t>la </a:t>
            </a:r>
            <a:r>
              <a:rPr sz="2600" spc="-130" dirty="0">
                <a:latin typeface="Arial"/>
                <a:cs typeface="Arial"/>
              </a:rPr>
              <a:t>résistance </a:t>
            </a:r>
            <a:r>
              <a:rPr sz="2600" spc="-50" dirty="0">
                <a:latin typeface="Arial"/>
                <a:cs typeface="Arial"/>
              </a:rPr>
              <a:t>d'un </a:t>
            </a:r>
            <a:r>
              <a:rPr sz="2600" spc="30" dirty="0">
                <a:latin typeface="Arial"/>
                <a:cs typeface="Arial"/>
              </a:rPr>
              <a:t>fil </a:t>
            </a:r>
            <a:r>
              <a:rPr sz="2600" spc="-120" dirty="0">
                <a:latin typeface="Arial"/>
                <a:cs typeface="Arial"/>
              </a:rPr>
              <a:t>de </a:t>
            </a:r>
            <a:r>
              <a:rPr sz="2600" spc="-90" dirty="0">
                <a:latin typeface="Arial"/>
                <a:cs typeface="Arial"/>
              </a:rPr>
              <a:t>section </a:t>
            </a:r>
            <a:r>
              <a:rPr sz="2600" spc="-540" dirty="0">
                <a:latin typeface="Arial"/>
                <a:cs typeface="Arial"/>
              </a:rPr>
              <a:t>S </a:t>
            </a:r>
            <a:r>
              <a:rPr sz="2600" spc="-95" dirty="0">
                <a:latin typeface="Arial"/>
                <a:cs typeface="Arial"/>
              </a:rPr>
              <a:t>(m</a:t>
            </a:r>
            <a:r>
              <a:rPr sz="2550" b="1" spc="-142" baseline="26143" dirty="0">
                <a:latin typeface="Trebuchet MS"/>
                <a:cs typeface="Trebuchet MS"/>
              </a:rPr>
              <a:t>2</a:t>
            </a:r>
            <a:r>
              <a:rPr sz="2600" spc="-95" dirty="0">
                <a:latin typeface="Arial"/>
                <a:cs typeface="Arial"/>
              </a:rPr>
              <a:t>) </a:t>
            </a:r>
            <a:r>
              <a:rPr sz="2600" spc="-10" dirty="0">
                <a:latin typeface="Arial"/>
                <a:cs typeface="Arial"/>
              </a:rPr>
              <a:t>et </a:t>
            </a:r>
            <a:r>
              <a:rPr sz="2600" spc="-120" dirty="0">
                <a:latin typeface="Arial"/>
                <a:cs typeface="Arial"/>
              </a:rPr>
              <a:t>de  </a:t>
            </a:r>
            <a:r>
              <a:rPr sz="2600" spc="-80" dirty="0">
                <a:latin typeface="Arial"/>
                <a:cs typeface="Arial"/>
              </a:rPr>
              <a:t>longueur </a:t>
            </a:r>
            <a:r>
              <a:rPr sz="2600" i="1" spc="20" dirty="0">
                <a:latin typeface="Arial"/>
                <a:cs typeface="Arial"/>
              </a:rPr>
              <a:t>l </a:t>
            </a:r>
            <a:r>
              <a:rPr sz="2600" spc="-85" dirty="0">
                <a:latin typeface="Arial"/>
                <a:cs typeface="Arial"/>
              </a:rPr>
              <a:t>(m), </a:t>
            </a:r>
            <a:r>
              <a:rPr sz="2600" spc="-65" dirty="0">
                <a:latin typeface="Arial"/>
                <a:cs typeface="Arial"/>
              </a:rPr>
              <a:t>fabriqué </a:t>
            </a:r>
            <a:r>
              <a:rPr sz="2600" spc="-165" dirty="0">
                <a:latin typeface="Arial"/>
                <a:cs typeface="Arial"/>
              </a:rPr>
              <a:t>dans </a:t>
            </a:r>
            <a:r>
              <a:rPr sz="2600" spc="-90" dirty="0">
                <a:latin typeface="Arial"/>
                <a:cs typeface="Arial"/>
              </a:rPr>
              <a:t>un </a:t>
            </a:r>
            <a:r>
              <a:rPr sz="2600" spc="-75" dirty="0">
                <a:latin typeface="Arial"/>
                <a:cs typeface="Arial"/>
              </a:rPr>
              <a:t>matériau </a:t>
            </a:r>
            <a:r>
              <a:rPr sz="2600" spc="-130" dirty="0">
                <a:latin typeface="Arial"/>
                <a:cs typeface="Arial"/>
              </a:rPr>
              <a:t>de  </a:t>
            </a:r>
            <a:r>
              <a:rPr sz="2600" spc="-60" dirty="0">
                <a:latin typeface="Arial"/>
                <a:cs typeface="Arial"/>
              </a:rPr>
              <a:t>résistivité:</a:t>
            </a:r>
            <a:r>
              <a:rPr sz="2600" spc="425" dirty="0">
                <a:latin typeface="Arial"/>
                <a:cs typeface="Arial"/>
              </a:rPr>
              <a:t> </a:t>
            </a:r>
            <a:r>
              <a:rPr sz="2600" i="1" spc="-125" dirty="0">
                <a:latin typeface="Arial"/>
                <a:cs typeface="Arial"/>
              </a:rPr>
              <a:t>p</a:t>
            </a:r>
            <a:r>
              <a:rPr sz="2600" spc="-125" dirty="0">
                <a:latin typeface="Arial"/>
                <a:cs typeface="Arial"/>
              </a:rPr>
              <a:t>(Ωm)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4307585"/>
            <a:ext cx="8341995" cy="1294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5600" algn="l"/>
                <a:tab pos="2136775" algn="l"/>
                <a:tab pos="3355975" algn="l"/>
                <a:tab pos="3766820" algn="l"/>
                <a:tab pos="5290820" algn="l"/>
                <a:tab pos="6059170" algn="l"/>
                <a:tab pos="6487160" algn="l"/>
                <a:tab pos="7000875" algn="l"/>
                <a:tab pos="7990205" algn="l"/>
              </a:tabLst>
            </a:pPr>
            <a:r>
              <a:rPr sz="2600" spc="-90" dirty="0">
                <a:latin typeface="Arial"/>
                <a:cs typeface="Arial"/>
              </a:rPr>
              <a:t>Appli</a:t>
            </a:r>
            <a:r>
              <a:rPr sz="2600" spc="-125" dirty="0">
                <a:latin typeface="Arial"/>
                <a:cs typeface="Arial"/>
              </a:rPr>
              <a:t>c</a:t>
            </a:r>
            <a:r>
              <a:rPr sz="2600" spc="-225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tio</a:t>
            </a:r>
            <a:r>
              <a:rPr sz="2600" spc="-10" dirty="0">
                <a:latin typeface="Arial"/>
                <a:cs typeface="Arial"/>
              </a:rPr>
              <a:t>n</a:t>
            </a:r>
            <a:r>
              <a:rPr sz="2600" spc="-30" dirty="0">
                <a:latin typeface="Arial"/>
                <a:cs typeface="Arial"/>
              </a:rPr>
              <a:t>: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225" dirty="0">
                <a:latin typeface="Arial"/>
                <a:cs typeface="Arial"/>
              </a:rPr>
              <a:t>c</a:t>
            </a:r>
            <a:r>
              <a:rPr sz="2600" spc="-80" dirty="0">
                <a:latin typeface="Arial"/>
                <a:cs typeface="Arial"/>
              </a:rPr>
              <a:t>alculer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65" dirty="0">
                <a:latin typeface="Arial"/>
                <a:cs typeface="Arial"/>
              </a:rPr>
              <a:t>l</a:t>
            </a:r>
            <a:r>
              <a:rPr sz="2600" spc="-130" dirty="0">
                <a:latin typeface="Arial"/>
                <a:cs typeface="Arial"/>
              </a:rPr>
              <a:t>a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5" dirty="0">
                <a:latin typeface="Arial"/>
                <a:cs typeface="Arial"/>
              </a:rPr>
              <a:t>r</a:t>
            </a:r>
            <a:r>
              <a:rPr sz="2600" spc="-175" dirty="0">
                <a:latin typeface="Arial"/>
                <a:cs typeface="Arial"/>
              </a:rPr>
              <a:t>és</a:t>
            </a:r>
            <a:r>
              <a:rPr sz="2600" spc="-85" dirty="0">
                <a:latin typeface="Arial"/>
                <a:cs typeface="Arial"/>
              </a:rPr>
              <a:t>i</a:t>
            </a:r>
            <a:r>
              <a:rPr sz="2600" spc="-310" dirty="0">
                <a:latin typeface="Arial"/>
                <a:cs typeface="Arial"/>
              </a:rPr>
              <a:t>s</a:t>
            </a:r>
            <a:r>
              <a:rPr sz="2600" spc="110" dirty="0">
                <a:latin typeface="Arial"/>
                <a:cs typeface="Arial"/>
              </a:rPr>
              <a:t>t</a:t>
            </a:r>
            <a:r>
              <a:rPr sz="2600" spc="-140" dirty="0">
                <a:latin typeface="Arial"/>
                <a:cs typeface="Arial"/>
              </a:rPr>
              <a:t>a</a:t>
            </a:r>
            <a:r>
              <a:rPr sz="2600" spc="-155" dirty="0">
                <a:latin typeface="Arial"/>
                <a:cs typeface="Arial"/>
              </a:rPr>
              <a:t>n</a:t>
            </a:r>
            <a:r>
              <a:rPr sz="2600" spc="-210" dirty="0">
                <a:latin typeface="Arial"/>
                <a:cs typeface="Arial"/>
              </a:rPr>
              <a:t>c</a:t>
            </a:r>
            <a:r>
              <a:rPr sz="2600" spc="-15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5" dirty="0">
                <a:latin typeface="Arial"/>
                <a:cs typeface="Arial"/>
              </a:rPr>
              <a:t>d</a:t>
            </a:r>
            <a:r>
              <a:rPr sz="2600" spc="-15" dirty="0">
                <a:latin typeface="Arial"/>
                <a:cs typeface="Arial"/>
              </a:rPr>
              <a:t>'</a:t>
            </a:r>
            <a:r>
              <a:rPr sz="2600" spc="-85" dirty="0">
                <a:latin typeface="Arial"/>
                <a:cs typeface="Arial"/>
              </a:rPr>
              <a:t>u</a:t>
            </a:r>
            <a:r>
              <a:rPr sz="2600" spc="-80" dirty="0">
                <a:latin typeface="Arial"/>
                <a:cs typeface="Arial"/>
              </a:rPr>
              <a:t>n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30" dirty="0">
                <a:latin typeface="Arial"/>
                <a:cs typeface="Arial"/>
              </a:rPr>
              <a:t>fil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120" dirty="0">
                <a:latin typeface="Arial"/>
                <a:cs typeface="Arial"/>
              </a:rPr>
              <a:t>d</a:t>
            </a:r>
            <a:r>
              <a:rPr sz="2600" spc="-114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75" dirty="0">
                <a:latin typeface="Arial"/>
                <a:cs typeface="Arial"/>
              </a:rPr>
              <a:t>cuiv</a:t>
            </a:r>
            <a:r>
              <a:rPr sz="2600" spc="-100" dirty="0">
                <a:latin typeface="Arial"/>
                <a:cs typeface="Arial"/>
              </a:rPr>
              <a:t>r</a:t>
            </a:r>
            <a:r>
              <a:rPr sz="2600" spc="-155" dirty="0">
                <a:latin typeface="Arial"/>
                <a:cs typeface="Arial"/>
              </a:rPr>
              <a:t>e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spc="-95" dirty="0">
                <a:latin typeface="Arial"/>
                <a:cs typeface="Arial"/>
              </a:rPr>
              <a:t>de  </a:t>
            </a:r>
            <a:r>
              <a:rPr sz="2600" spc="-100" dirty="0">
                <a:latin typeface="Arial"/>
                <a:cs typeface="Arial"/>
              </a:rPr>
              <a:t>2,5mm</a:t>
            </a:r>
            <a:r>
              <a:rPr sz="2550" spc="-150" baseline="26143" dirty="0">
                <a:latin typeface="Arial"/>
                <a:cs typeface="Arial"/>
              </a:rPr>
              <a:t>2 </a:t>
            </a:r>
            <a:r>
              <a:rPr sz="2600" spc="-120" dirty="0">
                <a:latin typeface="Arial"/>
                <a:cs typeface="Arial"/>
              </a:rPr>
              <a:t>de </a:t>
            </a:r>
            <a:r>
              <a:rPr sz="2600" spc="-95" dirty="0">
                <a:latin typeface="Arial"/>
                <a:cs typeface="Arial"/>
              </a:rPr>
              <a:t>section </a:t>
            </a:r>
            <a:r>
              <a:rPr sz="2600" spc="-10" dirty="0">
                <a:latin typeface="Arial"/>
                <a:cs typeface="Arial"/>
              </a:rPr>
              <a:t>et </a:t>
            </a:r>
            <a:r>
              <a:rPr sz="2600" spc="-120" dirty="0">
                <a:latin typeface="Arial"/>
                <a:cs typeface="Arial"/>
              </a:rPr>
              <a:t>de </a:t>
            </a:r>
            <a:r>
              <a:rPr sz="2600" spc="-130" dirty="0">
                <a:latin typeface="Arial"/>
                <a:cs typeface="Arial"/>
              </a:rPr>
              <a:t>20 </a:t>
            </a:r>
            <a:r>
              <a:rPr sz="2600" spc="-90" dirty="0">
                <a:latin typeface="Arial"/>
                <a:cs typeface="Arial"/>
              </a:rPr>
              <a:t>m </a:t>
            </a:r>
            <a:r>
              <a:rPr sz="2600" spc="-120" dirty="0">
                <a:latin typeface="Arial"/>
                <a:cs typeface="Arial"/>
              </a:rPr>
              <a:t>de</a:t>
            </a:r>
            <a:r>
              <a:rPr sz="2600" spc="-280" dirty="0">
                <a:latin typeface="Arial"/>
                <a:cs typeface="Arial"/>
              </a:rPr>
              <a:t> </a:t>
            </a:r>
            <a:r>
              <a:rPr sz="2600" spc="-110" dirty="0">
                <a:latin typeface="Arial"/>
                <a:cs typeface="Arial"/>
              </a:rPr>
              <a:t>longueur.</a:t>
            </a:r>
            <a:endParaRPr sz="2600">
              <a:latin typeface="Arial"/>
              <a:cs typeface="Arial"/>
            </a:endParaRPr>
          </a:p>
          <a:p>
            <a:pPr marL="386080">
              <a:lnSpc>
                <a:spcPct val="100000"/>
              </a:lnSpc>
              <a:spcBef>
                <a:spcPts val="625"/>
              </a:spcBef>
              <a:tabLst>
                <a:tab pos="5247640" algn="l"/>
              </a:tabLst>
            </a:pPr>
            <a:r>
              <a:rPr sz="2600" spc="-90" dirty="0">
                <a:latin typeface="Arial"/>
                <a:cs typeface="Arial"/>
              </a:rPr>
              <a:t>(la </a:t>
            </a:r>
            <a:r>
              <a:rPr sz="2600" spc="-65" dirty="0">
                <a:latin typeface="Arial"/>
                <a:cs typeface="Arial"/>
              </a:rPr>
              <a:t>résistivité </a:t>
            </a:r>
            <a:r>
              <a:rPr sz="2600" spc="-85" dirty="0">
                <a:latin typeface="Arial"/>
                <a:cs typeface="Arial"/>
              </a:rPr>
              <a:t>du </a:t>
            </a:r>
            <a:r>
              <a:rPr sz="2600" spc="-90" dirty="0">
                <a:latin typeface="Arial"/>
                <a:cs typeface="Arial"/>
              </a:rPr>
              <a:t>cuivre </a:t>
            </a:r>
            <a:r>
              <a:rPr sz="2600" spc="-155" dirty="0">
                <a:latin typeface="Arial"/>
                <a:cs typeface="Arial"/>
              </a:rPr>
              <a:t>p= </a:t>
            </a:r>
            <a:r>
              <a:rPr sz="2600" spc="-110" dirty="0">
                <a:latin typeface="Arial"/>
                <a:cs typeface="Arial"/>
              </a:rPr>
              <a:t>1,7</a:t>
            </a:r>
            <a:r>
              <a:rPr sz="2600" spc="-350" dirty="0">
                <a:latin typeface="Arial"/>
                <a:cs typeface="Arial"/>
              </a:rPr>
              <a:t> </a:t>
            </a:r>
            <a:r>
              <a:rPr sz="2600" spc="-175" dirty="0">
                <a:latin typeface="Arial"/>
                <a:cs typeface="Arial"/>
              </a:rPr>
              <a:t>x</a:t>
            </a:r>
            <a:r>
              <a:rPr sz="2600" spc="-120" dirty="0">
                <a:latin typeface="Arial"/>
                <a:cs typeface="Arial"/>
              </a:rPr>
              <a:t> </a:t>
            </a:r>
            <a:r>
              <a:rPr sz="2600" spc="-95" dirty="0">
                <a:latin typeface="Arial"/>
                <a:cs typeface="Arial"/>
              </a:rPr>
              <a:t>10</a:t>
            </a:r>
            <a:r>
              <a:rPr sz="2550" spc="-142" baseline="26143" dirty="0">
                <a:latin typeface="Arial"/>
                <a:cs typeface="Arial"/>
              </a:rPr>
              <a:t>-8	</a:t>
            </a:r>
            <a:r>
              <a:rPr sz="2600" spc="-150" dirty="0">
                <a:latin typeface="Arial"/>
                <a:cs typeface="Arial"/>
              </a:rPr>
              <a:t>Ωm)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812794" y="2966466"/>
            <a:ext cx="11360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19" dirty="0">
                <a:latin typeface="Verdana"/>
                <a:cs typeface="Verdana"/>
              </a:rPr>
              <a:t>𝑅</a:t>
            </a:r>
            <a:r>
              <a:rPr sz="2800" spc="-160" dirty="0">
                <a:latin typeface="Verdana"/>
                <a:cs typeface="Verdana"/>
              </a:rPr>
              <a:t> </a:t>
            </a:r>
            <a:r>
              <a:rPr sz="2800" spc="-204" dirty="0">
                <a:latin typeface="Verdana"/>
                <a:cs typeface="Verdana"/>
              </a:rPr>
              <a:t>=</a:t>
            </a:r>
            <a:r>
              <a:rPr sz="2800" spc="-240" dirty="0">
                <a:latin typeface="Verdana"/>
                <a:cs typeface="Verdana"/>
              </a:rPr>
              <a:t> </a:t>
            </a:r>
            <a:r>
              <a:rPr sz="2800" spc="-1245" dirty="0">
                <a:latin typeface="Verdana"/>
                <a:cs typeface="Verdana"/>
              </a:rPr>
              <a:t>𝑝</a:t>
            </a:r>
            <a:r>
              <a:rPr sz="2800" spc="-220" dirty="0">
                <a:latin typeface="Verdana"/>
                <a:cs typeface="Verdana"/>
              </a:rPr>
              <a:t> </a:t>
            </a:r>
            <a:r>
              <a:rPr sz="4200" spc="-2879" baseline="41666" dirty="0">
                <a:latin typeface="Verdana"/>
                <a:cs typeface="Verdana"/>
              </a:rPr>
              <a:t>𝑙</a:t>
            </a:r>
            <a:endParaRPr sz="4200" baseline="41666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74438" y="3204210"/>
            <a:ext cx="213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325" dirty="0">
                <a:latin typeface="Verdana"/>
                <a:cs typeface="Verdana"/>
              </a:rPr>
              <a:t>𝑆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786503" y="323215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6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20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533644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0501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29" dirty="0"/>
              <a:t>Couples</a:t>
            </a:r>
            <a:r>
              <a:rPr sz="3600" spc="-260" dirty="0"/>
              <a:t> </a:t>
            </a:r>
            <a:r>
              <a:rPr sz="3600" spc="-90" dirty="0"/>
              <a:t>thermoélectriques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80126" y="1189227"/>
            <a:ext cx="3168396" cy="208013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58267" y="1088593"/>
            <a:ext cx="502793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75" dirty="0">
                <a:latin typeface="Trebuchet MS"/>
                <a:cs typeface="Trebuchet MS"/>
              </a:rPr>
              <a:t>Effet</a:t>
            </a:r>
            <a:r>
              <a:rPr sz="2400" b="1" spc="-195" dirty="0">
                <a:latin typeface="Trebuchet MS"/>
                <a:cs typeface="Trebuchet MS"/>
              </a:rPr>
              <a:t> </a:t>
            </a:r>
            <a:r>
              <a:rPr sz="2400" b="1" spc="-170" dirty="0">
                <a:latin typeface="Trebuchet MS"/>
                <a:cs typeface="Trebuchet MS"/>
              </a:rPr>
              <a:t>Seebeck:</a:t>
            </a:r>
            <a:endParaRPr sz="24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2400" spc="-140" dirty="0">
                <a:latin typeface="Arial"/>
                <a:cs typeface="Arial"/>
              </a:rPr>
              <a:t>Lorsque </a:t>
            </a:r>
            <a:r>
              <a:rPr sz="2400" spc="-120" dirty="0">
                <a:latin typeface="Arial"/>
                <a:cs typeface="Arial"/>
              </a:rPr>
              <a:t>deux </a:t>
            </a:r>
            <a:r>
              <a:rPr sz="2400" spc="-100" dirty="0">
                <a:latin typeface="Arial"/>
                <a:cs typeface="Arial"/>
              </a:rPr>
              <a:t>conducteurs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90" dirty="0">
                <a:latin typeface="Arial"/>
                <a:cs typeface="Arial"/>
              </a:rPr>
              <a:t>métaux  </a:t>
            </a:r>
            <a:r>
              <a:rPr sz="2400" spc="-55" dirty="0">
                <a:latin typeface="Arial"/>
                <a:cs typeface="Arial"/>
              </a:rPr>
              <a:t>différents </a:t>
            </a:r>
            <a:r>
              <a:rPr sz="2400" spc="-75" dirty="0">
                <a:latin typeface="Arial"/>
                <a:cs typeface="Arial"/>
              </a:rPr>
              <a:t>sont </a:t>
            </a:r>
            <a:r>
              <a:rPr sz="2400" spc="-120" dirty="0">
                <a:latin typeface="Arial"/>
                <a:cs typeface="Arial"/>
              </a:rPr>
              <a:t>connectés </a:t>
            </a:r>
            <a:r>
              <a:rPr sz="2400" spc="-130" dirty="0">
                <a:latin typeface="Arial"/>
                <a:cs typeface="Arial"/>
              </a:rPr>
              <a:t>ensembles </a:t>
            </a:r>
            <a:r>
              <a:rPr sz="2400" spc="-105" dirty="0">
                <a:latin typeface="Arial"/>
                <a:cs typeface="Arial"/>
              </a:rPr>
              <a:t>en  </a:t>
            </a:r>
            <a:r>
              <a:rPr sz="2400" spc="-120" dirty="0">
                <a:latin typeface="Arial"/>
                <a:cs typeface="Arial"/>
              </a:rPr>
              <a:t>2 </a:t>
            </a:r>
            <a:r>
              <a:rPr sz="2400" spc="-65" dirty="0">
                <a:latin typeface="Arial"/>
                <a:cs typeface="Arial"/>
              </a:rPr>
              <a:t>points, </a:t>
            </a:r>
            <a:r>
              <a:rPr sz="2400" spc="-10" dirty="0">
                <a:latin typeface="Arial"/>
                <a:cs typeface="Arial"/>
              </a:rPr>
              <a:t>et </a:t>
            </a:r>
            <a:r>
              <a:rPr sz="2400" spc="-100" dirty="0">
                <a:latin typeface="Arial"/>
                <a:cs typeface="Arial"/>
              </a:rPr>
              <a:t>que </a:t>
            </a:r>
            <a:r>
              <a:rPr sz="2400" spc="-195" dirty="0">
                <a:latin typeface="Arial"/>
                <a:cs typeface="Arial"/>
              </a:rPr>
              <a:t>ces </a:t>
            </a:r>
            <a:r>
              <a:rPr sz="2400" spc="-65" dirty="0">
                <a:latin typeface="Arial"/>
                <a:cs typeface="Arial"/>
              </a:rPr>
              <a:t>jonctions </a:t>
            </a:r>
            <a:r>
              <a:rPr sz="2400" spc="-80" dirty="0">
                <a:latin typeface="Arial"/>
                <a:cs typeface="Arial"/>
              </a:rPr>
              <a:t>sont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65" dirty="0">
                <a:latin typeface="Arial"/>
                <a:cs typeface="Arial"/>
              </a:rPr>
              <a:t>des  </a:t>
            </a:r>
            <a:r>
              <a:rPr sz="2400" spc="-75" dirty="0">
                <a:latin typeface="Arial"/>
                <a:cs typeface="Arial"/>
              </a:rPr>
              <a:t>températures </a:t>
            </a:r>
            <a:r>
              <a:rPr sz="2400" spc="-65" dirty="0">
                <a:latin typeface="Arial"/>
                <a:cs typeface="Arial"/>
              </a:rPr>
              <a:t>différentes, </a:t>
            </a:r>
            <a:r>
              <a:rPr sz="2400" spc="-100" dirty="0">
                <a:latin typeface="Arial"/>
                <a:cs typeface="Arial"/>
              </a:rPr>
              <a:t>une </a:t>
            </a:r>
            <a:r>
              <a:rPr sz="2400" b="1" spc="-155" dirty="0">
                <a:latin typeface="Trebuchet MS"/>
                <a:cs typeface="Trebuchet MS"/>
              </a:rPr>
              <a:t>F.E.M</a:t>
            </a:r>
            <a:r>
              <a:rPr sz="2400" spc="-155" dirty="0">
                <a:latin typeface="Arial"/>
                <a:cs typeface="Arial"/>
              </a:rPr>
              <a:t>.  </a:t>
            </a:r>
            <a:r>
              <a:rPr sz="2400" spc="-85" dirty="0">
                <a:latin typeface="Arial"/>
                <a:cs typeface="Arial"/>
              </a:rPr>
              <a:t>apparaît.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180732" y="3847251"/>
            <a:ext cx="6164082" cy="205109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21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533644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0488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29" dirty="0"/>
              <a:t>Couples</a:t>
            </a:r>
            <a:r>
              <a:rPr sz="3600" spc="-270" dirty="0"/>
              <a:t> </a:t>
            </a:r>
            <a:r>
              <a:rPr sz="3600" spc="-90" dirty="0"/>
              <a:t>thermoélectriques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5125"/>
            <a:ext cx="8340725" cy="3183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200" dirty="0">
                <a:latin typeface="Arial"/>
                <a:cs typeface="Arial"/>
              </a:rPr>
              <a:t>Comme </a:t>
            </a:r>
            <a:r>
              <a:rPr sz="2800" spc="-100" dirty="0">
                <a:latin typeface="Arial"/>
                <a:cs typeface="Arial"/>
              </a:rPr>
              <a:t>la </a:t>
            </a:r>
            <a:r>
              <a:rPr sz="2800" spc="-225" dirty="0">
                <a:latin typeface="Arial"/>
                <a:cs typeface="Arial"/>
              </a:rPr>
              <a:t>F.E.M. </a:t>
            </a:r>
            <a:r>
              <a:rPr sz="2800" spc="-120" dirty="0">
                <a:latin typeface="Arial"/>
                <a:cs typeface="Arial"/>
              </a:rPr>
              <a:t>dépend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105" dirty="0">
                <a:latin typeface="Arial"/>
                <a:cs typeface="Arial"/>
              </a:rPr>
              <a:t>la </a:t>
            </a:r>
            <a:r>
              <a:rPr sz="2800" spc="-85" dirty="0">
                <a:latin typeface="Arial"/>
                <a:cs typeface="Arial"/>
              </a:rPr>
              <a:t>différence </a:t>
            </a:r>
            <a:r>
              <a:rPr sz="2800" spc="-135" dirty="0">
                <a:latin typeface="Arial"/>
                <a:cs typeface="Arial"/>
              </a:rPr>
              <a:t>de  </a:t>
            </a:r>
            <a:r>
              <a:rPr sz="2800" spc="-70" dirty="0">
                <a:latin typeface="Arial"/>
                <a:cs typeface="Arial"/>
              </a:rPr>
              <a:t>température </a:t>
            </a:r>
            <a:r>
              <a:rPr sz="2800" spc="-60" dirty="0">
                <a:latin typeface="Arial"/>
                <a:cs typeface="Arial"/>
              </a:rPr>
              <a:t>entre </a:t>
            </a:r>
            <a:r>
              <a:rPr sz="2800" spc="-155" dirty="0">
                <a:latin typeface="Arial"/>
                <a:cs typeface="Arial"/>
              </a:rPr>
              <a:t>les </a:t>
            </a:r>
            <a:r>
              <a:rPr sz="2800" spc="-140" dirty="0">
                <a:latin typeface="Arial"/>
                <a:cs typeface="Arial"/>
              </a:rPr>
              <a:t>2 </a:t>
            </a:r>
            <a:r>
              <a:rPr sz="2800" spc="-75" dirty="0">
                <a:latin typeface="Arial"/>
                <a:cs typeface="Arial"/>
              </a:rPr>
              <a:t>jonctions, </a:t>
            </a:r>
            <a:r>
              <a:rPr sz="2800" spc="15" dirty="0">
                <a:latin typeface="Arial"/>
                <a:cs typeface="Arial"/>
              </a:rPr>
              <a:t>il </a:t>
            </a:r>
            <a:r>
              <a:rPr sz="2800" spc="-35" dirty="0">
                <a:latin typeface="Arial"/>
                <a:cs typeface="Arial"/>
              </a:rPr>
              <a:t>faut </a:t>
            </a:r>
            <a:r>
              <a:rPr sz="2800" spc="-145" dirty="0">
                <a:latin typeface="Arial"/>
                <a:cs typeface="Arial"/>
              </a:rPr>
              <a:t>s'assurer </a:t>
            </a:r>
            <a:r>
              <a:rPr sz="2800" spc="-140" dirty="0">
                <a:latin typeface="Arial"/>
                <a:cs typeface="Arial"/>
              </a:rPr>
              <a:t>de  </a:t>
            </a:r>
            <a:r>
              <a:rPr sz="2800" spc="-100" dirty="0">
                <a:latin typeface="Arial"/>
                <a:cs typeface="Arial"/>
              </a:rPr>
              <a:t>connaître </a:t>
            </a:r>
            <a:r>
              <a:rPr sz="2800" spc="-105" dirty="0">
                <a:latin typeface="Arial"/>
                <a:cs typeface="Arial"/>
              </a:rPr>
              <a:t>la </a:t>
            </a:r>
            <a:r>
              <a:rPr sz="2800" spc="-70" dirty="0">
                <a:latin typeface="Arial"/>
                <a:cs typeface="Arial"/>
              </a:rPr>
              <a:t>température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50" dirty="0">
                <a:latin typeface="Arial"/>
                <a:cs typeface="Arial"/>
              </a:rPr>
              <a:t>l'une </a:t>
            </a:r>
            <a:r>
              <a:rPr sz="2800" spc="-45" dirty="0">
                <a:latin typeface="Arial"/>
                <a:cs typeface="Arial"/>
              </a:rPr>
              <a:t>d'entre </a:t>
            </a:r>
            <a:r>
              <a:rPr sz="2800" spc="-80" dirty="0">
                <a:latin typeface="Arial"/>
                <a:cs typeface="Arial"/>
              </a:rPr>
              <a:t>elle </a:t>
            </a:r>
            <a:r>
              <a:rPr sz="2800" spc="-60" dirty="0">
                <a:latin typeface="Arial"/>
                <a:cs typeface="Arial"/>
              </a:rPr>
              <a:t>pour  </a:t>
            </a:r>
            <a:r>
              <a:rPr sz="2800" spc="-90" dirty="0">
                <a:latin typeface="Arial"/>
                <a:cs typeface="Arial"/>
              </a:rPr>
              <a:t>déduire </a:t>
            </a:r>
            <a:r>
              <a:rPr sz="2800" spc="-105" dirty="0">
                <a:latin typeface="Arial"/>
                <a:cs typeface="Arial"/>
              </a:rPr>
              <a:t>la </a:t>
            </a:r>
            <a:r>
              <a:rPr sz="2800" spc="-70" dirty="0">
                <a:latin typeface="Arial"/>
                <a:cs typeface="Arial"/>
              </a:rPr>
              <a:t>température </a:t>
            </a:r>
            <a:r>
              <a:rPr sz="2800" spc="-130" dirty="0">
                <a:latin typeface="Arial"/>
                <a:cs typeface="Arial"/>
              </a:rPr>
              <a:t>de</a:t>
            </a:r>
            <a:r>
              <a:rPr sz="2800" spc="-254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l'autre.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"/>
            </a:pPr>
            <a:endParaRPr sz="4050">
              <a:latin typeface="Times New Roman"/>
              <a:cs typeface="Times New Roman"/>
            </a:endParaRPr>
          </a:p>
          <a:p>
            <a:pPr marL="355600" marR="6985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300" dirty="0">
                <a:latin typeface="Arial"/>
                <a:cs typeface="Arial"/>
              </a:rPr>
              <a:t>La </a:t>
            </a:r>
            <a:r>
              <a:rPr sz="2800" spc="-50" dirty="0">
                <a:latin typeface="Arial"/>
                <a:cs typeface="Arial"/>
              </a:rPr>
              <a:t>jonction </a:t>
            </a:r>
            <a:r>
              <a:rPr sz="2800" spc="-35" dirty="0">
                <a:latin typeface="Arial"/>
                <a:cs typeface="Arial"/>
              </a:rPr>
              <a:t>dont </a:t>
            </a:r>
            <a:r>
              <a:rPr sz="2800" spc="-105" dirty="0">
                <a:latin typeface="Arial"/>
                <a:cs typeface="Arial"/>
              </a:rPr>
              <a:t>la </a:t>
            </a:r>
            <a:r>
              <a:rPr sz="2800" spc="-70" dirty="0">
                <a:latin typeface="Arial"/>
                <a:cs typeface="Arial"/>
              </a:rPr>
              <a:t>température </a:t>
            </a:r>
            <a:r>
              <a:rPr sz="2800" spc="-120" dirty="0">
                <a:latin typeface="Arial"/>
                <a:cs typeface="Arial"/>
              </a:rPr>
              <a:t>est </a:t>
            </a:r>
            <a:r>
              <a:rPr sz="2800" spc="-125" dirty="0">
                <a:latin typeface="Arial"/>
                <a:cs typeface="Arial"/>
              </a:rPr>
              <a:t>connue </a:t>
            </a:r>
            <a:r>
              <a:rPr sz="2800" spc="-120" dirty="0">
                <a:latin typeface="Arial"/>
                <a:cs typeface="Arial"/>
              </a:rPr>
              <a:t>est </a:t>
            </a:r>
            <a:r>
              <a:rPr sz="2800" spc="-35" dirty="0">
                <a:latin typeface="Arial"/>
                <a:cs typeface="Arial"/>
              </a:rPr>
              <a:t>dite  </a:t>
            </a:r>
            <a:r>
              <a:rPr sz="2800" spc="-25" dirty="0">
                <a:latin typeface="Arial"/>
                <a:cs typeface="Arial"/>
              </a:rPr>
              <a:t>"jonction </a:t>
            </a:r>
            <a:r>
              <a:rPr sz="2800" spc="-130" dirty="0">
                <a:latin typeface="Arial"/>
                <a:cs typeface="Arial"/>
              </a:rPr>
              <a:t>de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référence".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22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04901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45631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00" dirty="0"/>
              <a:t>Types </a:t>
            </a:r>
            <a:r>
              <a:rPr sz="3600" spc="-165" dirty="0"/>
              <a:t>de</a:t>
            </a:r>
            <a:r>
              <a:rPr sz="3600" spc="-145" dirty="0"/>
              <a:t> </a:t>
            </a:r>
            <a:r>
              <a:rPr sz="3600" spc="-120" dirty="0"/>
              <a:t>thermocouples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5125"/>
            <a:ext cx="83026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215" dirty="0">
                <a:latin typeface="Arial"/>
                <a:cs typeface="Arial"/>
              </a:rPr>
              <a:t>Avec </a:t>
            </a:r>
            <a:r>
              <a:rPr sz="2800" spc="-120" dirty="0">
                <a:latin typeface="Arial"/>
                <a:cs typeface="Arial"/>
              </a:rPr>
              <a:t>une </a:t>
            </a:r>
            <a:r>
              <a:rPr sz="2800" spc="-45" dirty="0">
                <a:latin typeface="Arial"/>
                <a:cs typeface="Arial"/>
              </a:rPr>
              <a:t>jonction </a:t>
            </a:r>
            <a:r>
              <a:rPr sz="2800" spc="-220" dirty="0">
                <a:latin typeface="Arial"/>
                <a:cs typeface="Arial"/>
              </a:rPr>
              <a:t>à </a:t>
            </a:r>
            <a:r>
              <a:rPr sz="2800" spc="-145" dirty="0">
                <a:latin typeface="Arial"/>
                <a:cs typeface="Arial"/>
              </a:rPr>
              <a:t>0 </a:t>
            </a:r>
            <a:r>
              <a:rPr sz="2800" spc="-270" dirty="0">
                <a:latin typeface="Arial"/>
                <a:cs typeface="Arial"/>
              </a:rPr>
              <a:t>°C, </a:t>
            </a:r>
            <a:r>
              <a:rPr sz="2800" spc="-155" dirty="0">
                <a:latin typeface="Arial"/>
                <a:cs typeface="Arial"/>
              </a:rPr>
              <a:t>les </a:t>
            </a:r>
            <a:r>
              <a:rPr sz="2800" spc="-260" dirty="0">
                <a:latin typeface="Arial"/>
                <a:cs typeface="Arial"/>
              </a:rPr>
              <a:t>F.E.M </a:t>
            </a:r>
            <a:r>
              <a:rPr sz="2800" spc="-165" dirty="0">
                <a:latin typeface="Arial"/>
                <a:cs typeface="Arial"/>
              </a:rPr>
              <a:t>mesurées </a:t>
            </a:r>
            <a:r>
              <a:rPr sz="2800" spc="-70" dirty="0">
                <a:latin typeface="Arial"/>
                <a:cs typeface="Arial"/>
              </a:rPr>
              <a:t>varient</a:t>
            </a:r>
            <a:r>
              <a:rPr sz="2800" spc="250" dirty="0">
                <a:latin typeface="Arial"/>
                <a:cs typeface="Arial"/>
              </a:rPr>
              <a:t> </a:t>
            </a:r>
            <a:r>
              <a:rPr sz="2800" spc="-135" dirty="0">
                <a:latin typeface="Arial"/>
                <a:cs typeface="Arial"/>
              </a:rPr>
              <a:t>de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120" dirty="0">
                <a:latin typeface="Arial"/>
                <a:cs typeface="Arial"/>
              </a:rPr>
              <a:t>-10 </a:t>
            </a:r>
            <a:r>
              <a:rPr sz="2800" spc="-220" dirty="0">
                <a:latin typeface="Arial"/>
                <a:cs typeface="Arial"/>
              </a:rPr>
              <a:t>à </a:t>
            </a:r>
            <a:r>
              <a:rPr sz="2800" spc="-180" dirty="0">
                <a:latin typeface="Arial"/>
                <a:cs typeface="Arial"/>
              </a:rPr>
              <a:t>+60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45" dirty="0">
                <a:latin typeface="Arial"/>
                <a:cs typeface="Arial"/>
              </a:rPr>
              <a:t>mV.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75403" y="2177851"/>
            <a:ext cx="6670940" cy="389142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23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855421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80657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25" dirty="0"/>
              <a:t>Courbes </a:t>
            </a:r>
            <a:r>
              <a:rPr sz="3600" spc="-140" dirty="0"/>
              <a:t>caractéristiques </a:t>
            </a:r>
            <a:r>
              <a:rPr sz="3600" spc="-165" dirty="0"/>
              <a:t>de</a:t>
            </a:r>
            <a:r>
              <a:rPr sz="3600" spc="-229" dirty="0"/>
              <a:t> </a:t>
            </a:r>
            <a:r>
              <a:rPr sz="3600" spc="-120" dirty="0"/>
              <a:t>thermocouples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9514" y="1268818"/>
            <a:ext cx="8773922" cy="475246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24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79577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310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/>
              <a:t>Méthode </a:t>
            </a:r>
            <a:r>
              <a:rPr sz="3600" spc="-165" dirty="0"/>
              <a:t>de </a:t>
            </a:r>
            <a:r>
              <a:rPr sz="3600" spc="-175" dirty="0"/>
              <a:t>mesure </a:t>
            </a:r>
            <a:r>
              <a:rPr sz="3600" spc="-245" dirty="0"/>
              <a:t>(Type</a:t>
            </a:r>
            <a:r>
              <a:rPr sz="3600" spc="-480" dirty="0"/>
              <a:t> </a:t>
            </a:r>
            <a:r>
              <a:rPr sz="3600" spc="-380" dirty="0"/>
              <a:t>J)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9265" y="1254063"/>
            <a:ext cx="8444937" cy="433693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25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79577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310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/>
              <a:t>Méthode </a:t>
            </a:r>
            <a:r>
              <a:rPr sz="3600" spc="-165" dirty="0"/>
              <a:t>de </a:t>
            </a:r>
            <a:r>
              <a:rPr sz="3600" spc="-175" dirty="0"/>
              <a:t>mesure </a:t>
            </a:r>
            <a:r>
              <a:rPr sz="3600" spc="-245" dirty="0"/>
              <a:t>(Type</a:t>
            </a:r>
            <a:r>
              <a:rPr sz="3600" spc="-480" dirty="0"/>
              <a:t> </a:t>
            </a:r>
            <a:r>
              <a:rPr sz="3600" spc="-380" dirty="0"/>
              <a:t>J)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2282" y="1260663"/>
            <a:ext cx="8016026" cy="476877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26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79577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310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/>
              <a:t>Méthode </a:t>
            </a:r>
            <a:r>
              <a:rPr sz="3600" spc="-165" dirty="0"/>
              <a:t>de </a:t>
            </a:r>
            <a:r>
              <a:rPr sz="3600" spc="-175" dirty="0"/>
              <a:t>mesure </a:t>
            </a:r>
            <a:r>
              <a:rPr sz="3600" spc="-245" dirty="0"/>
              <a:t>(Type</a:t>
            </a:r>
            <a:r>
              <a:rPr sz="3600" spc="-480" dirty="0"/>
              <a:t> </a:t>
            </a:r>
            <a:r>
              <a:rPr sz="3600" spc="-380" dirty="0"/>
              <a:t>J)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3184" y="908773"/>
            <a:ext cx="8393557" cy="532853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27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9124188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863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60" dirty="0"/>
              <a:t>Sonde </a:t>
            </a:r>
            <a:r>
              <a:rPr sz="3600" spc="-165" dirty="0"/>
              <a:t>de </a:t>
            </a:r>
            <a:r>
              <a:rPr sz="3600" spc="-95" dirty="0"/>
              <a:t>thermocouple </a:t>
            </a:r>
            <a:r>
              <a:rPr sz="3600" spc="-40" dirty="0"/>
              <a:t>: </a:t>
            </a:r>
            <a:r>
              <a:rPr sz="3600" spc="-285" dirty="0"/>
              <a:t>Canne</a:t>
            </a:r>
            <a:r>
              <a:rPr sz="3600" spc="-480" dirty="0"/>
              <a:t> </a:t>
            </a:r>
            <a:r>
              <a:rPr sz="3600" spc="-80" dirty="0"/>
              <a:t>pyrométrique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5541" y="1196721"/>
            <a:ext cx="5112512" cy="452208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28207" y="850112"/>
            <a:ext cx="1872234" cy="52153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28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7043928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65576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90" dirty="0"/>
              <a:t>Compensations </a:t>
            </a:r>
            <a:r>
              <a:rPr sz="3600" spc="-245" dirty="0"/>
              <a:t>des</a:t>
            </a:r>
            <a:r>
              <a:rPr sz="3600" spc="-220" dirty="0"/>
              <a:t> </a:t>
            </a:r>
            <a:r>
              <a:rPr sz="3600" spc="-120" dirty="0"/>
              <a:t>thermocouples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7546757" y="1138173"/>
            <a:ext cx="1192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68044" algn="l"/>
              </a:tabLst>
            </a:pPr>
            <a:r>
              <a:rPr sz="2400" spc="-45" dirty="0">
                <a:latin typeface="Arial"/>
                <a:cs typeface="Arial"/>
              </a:rPr>
              <a:t>typ</a:t>
            </a:r>
            <a:r>
              <a:rPr sz="2400" spc="-55" dirty="0">
                <a:latin typeface="Arial"/>
                <a:cs typeface="Arial"/>
              </a:rPr>
              <a:t>e</a:t>
            </a:r>
            <a:r>
              <a:rPr sz="2400" spc="-265" dirty="0">
                <a:latin typeface="Arial"/>
                <a:cs typeface="Arial"/>
              </a:rPr>
              <a:t>s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14" dirty="0">
                <a:latin typeface="Arial"/>
                <a:cs typeface="Arial"/>
              </a:rPr>
              <a:t>de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1138173"/>
            <a:ext cx="6986270" cy="1635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772160" algn="l"/>
                <a:tab pos="2032000" algn="l"/>
                <a:tab pos="2686685" algn="l"/>
                <a:tab pos="3087370" algn="l"/>
                <a:tab pos="4199890" algn="l"/>
                <a:tab pos="4755515" algn="l"/>
                <a:tab pos="5251450" algn="l"/>
                <a:tab pos="6369685" algn="l"/>
              </a:tabLst>
            </a:pPr>
            <a:r>
              <a:rPr sz="2400" spc="-420" dirty="0">
                <a:latin typeface="Arial"/>
                <a:cs typeface="Arial"/>
              </a:rPr>
              <a:t>P</a:t>
            </a:r>
            <a:r>
              <a:rPr sz="2400" spc="-50" dirty="0">
                <a:latin typeface="Arial"/>
                <a:cs typeface="Arial"/>
              </a:rPr>
              <a:t>ou</a:t>
            </a:r>
            <a:r>
              <a:rPr sz="2400" spc="-2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70" dirty="0">
                <a:latin typeface="Arial"/>
                <a:cs typeface="Arial"/>
              </a:rPr>
              <a:t>s</a:t>
            </a:r>
            <a:r>
              <a:rPr sz="2400" spc="-120" dirty="0">
                <a:latin typeface="Arial"/>
                <a:cs typeface="Arial"/>
              </a:rPr>
              <a:t>’</a:t>
            </a:r>
            <a:r>
              <a:rPr sz="2400" spc="-165" dirty="0">
                <a:latin typeface="Arial"/>
                <a:cs typeface="Arial"/>
              </a:rPr>
              <a:t>assu</a:t>
            </a:r>
            <a:r>
              <a:rPr sz="2400" spc="-145" dirty="0">
                <a:latin typeface="Arial"/>
                <a:cs typeface="Arial"/>
              </a:rPr>
              <a:t>r</a:t>
            </a:r>
            <a:r>
              <a:rPr sz="2400" spc="-55" dirty="0">
                <a:latin typeface="Arial"/>
                <a:cs typeface="Arial"/>
              </a:rPr>
              <a:t>er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5" dirty="0">
                <a:latin typeface="Arial"/>
                <a:cs typeface="Arial"/>
              </a:rPr>
              <a:t>qu</a:t>
            </a:r>
            <a:r>
              <a:rPr sz="2400" spc="-10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85" dirty="0">
                <a:latin typeface="Arial"/>
                <a:cs typeface="Arial"/>
              </a:rPr>
              <a:t>la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14" dirty="0">
                <a:latin typeface="Arial"/>
                <a:cs typeface="Arial"/>
              </a:rPr>
              <a:t>mesu</a:t>
            </a:r>
            <a:r>
              <a:rPr sz="2400" spc="-95" dirty="0">
                <a:latin typeface="Arial"/>
                <a:cs typeface="Arial"/>
              </a:rPr>
              <a:t>r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15" dirty="0">
                <a:latin typeface="Arial"/>
                <a:cs typeface="Arial"/>
              </a:rPr>
              <a:t>e</a:t>
            </a:r>
            <a:r>
              <a:rPr sz="2400" spc="-220" dirty="0">
                <a:latin typeface="Arial"/>
                <a:cs typeface="Arial"/>
              </a:rPr>
              <a:t>s</a:t>
            </a:r>
            <a:r>
              <a:rPr sz="2400" spc="13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14" dirty="0">
                <a:latin typeface="Arial"/>
                <a:cs typeface="Arial"/>
              </a:rPr>
              <a:t>d</a:t>
            </a:r>
            <a:r>
              <a:rPr sz="2400" spc="-1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35" dirty="0">
                <a:latin typeface="Arial"/>
                <a:cs typeface="Arial"/>
              </a:rPr>
              <a:t>quali</a:t>
            </a:r>
            <a:r>
              <a:rPr sz="2400" spc="-45" dirty="0">
                <a:latin typeface="Arial"/>
                <a:cs typeface="Arial"/>
              </a:rPr>
              <a:t>t</a:t>
            </a:r>
            <a:r>
              <a:rPr sz="2400" spc="-125" dirty="0">
                <a:latin typeface="Arial"/>
                <a:cs typeface="Arial"/>
              </a:rPr>
              <a:t>é</a:t>
            </a:r>
            <a:r>
              <a:rPr sz="2400" spc="-70" dirty="0">
                <a:latin typeface="Arial"/>
                <a:cs typeface="Arial"/>
              </a:rPr>
              <a:t>,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0" dirty="0">
                <a:latin typeface="Arial"/>
                <a:cs typeface="Arial"/>
              </a:rPr>
              <a:t>deux  </a:t>
            </a:r>
            <a:r>
              <a:rPr sz="2400" spc="-110" dirty="0">
                <a:latin typeface="Arial"/>
                <a:cs typeface="Arial"/>
              </a:rPr>
              <a:t>compensations de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40" dirty="0">
                <a:latin typeface="Arial"/>
                <a:cs typeface="Arial"/>
              </a:rPr>
              <a:t>jonction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95" dirty="0">
                <a:latin typeface="Arial"/>
                <a:cs typeface="Arial"/>
              </a:rPr>
              <a:t>référence</a:t>
            </a:r>
            <a:r>
              <a:rPr sz="2400" spc="-32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existent:</a:t>
            </a:r>
            <a:endParaRPr sz="2400">
              <a:latin typeface="Arial"/>
              <a:cs typeface="Arial"/>
            </a:endParaRPr>
          </a:p>
          <a:p>
            <a:pPr marL="233045" indent="-220345">
              <a:lnSpc>
                <a:spcPct val="100000"/>
              </a:lnSpc>
              <a:spcBef>
                <a:spcPts val="580"/>
              </a:spcBef>
              <a:buChar char="•"/>
              <a:tabLst>
                <a:tab pos="233679" algn="l"/>
              </a:tabLst>
            </a:pPr>
            <a:r>
              <a:rPr sz="2400" spc="-120" dirty="0">
                <a:latin typeface="Arial"/>
                <a:cs typeface="Arial"/>
              </a:rPr>
              <a:t>Compensation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"software"</a:t>
            </a:r>
            <a:endParaRPr sz="2400">
              <a:latin typeface="Arial"/>
              <a:cs typeface="Arial"/>
            </a:endParaRPr>
          </a:p>
          <a:p>
            <a:pPr marL="233045" indent="-220345">
              <a:lnSpc>
                <a:spcPct val="100000"/>
              </a:lnSpc>
              <a:spcBef>
                <a:spcPts val="575"/>
              </a:spcBef>
              <a:buChar char="•"/>
              <a:tabLst>
                <a:tab pos="233679" algn="l"/>
              </a:tabLst>
            </a:pPr>
            <a:r>
              <a:rPr sz="2400" spc="-120" dirty="0">
                <a:latin typeface="Arial"/>
                <a:cs typeface="Arial"/>
              </a:rPr>
              <a:t>Compensation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"hardware"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29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96315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64795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4" dirty="0"/>
              <a:t>Capteurs </a:t>
            </a:r>
            <a:r>
              <a:rPr sz="3600" spc="-20" dirty="0"/>
              <a:t>et </a:t>
            </a:r>
            <a:r>
              <a:rPr sz="3600" spc="-125" dirty="0"/>
              <a:t>détecteurs </a:t>
            </a:r>
            <a:r>
              <a:rPr sz="3600" spc="-165" dirty="0"/>
              <a:t>de</a:t>
            </a:r>
            <a:r>
              <a:rPr sz="3600" spc="-535" dirty="0"/>
              <a:t> </a:t>
            </a:r>
            <a:r>
              <a:rPr sz="3600" spc="-204" dirty="0"/>
              <a:t>mesures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8173"/>
            <a:ext cx="83407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spc="-260" dirty="0">
                <a:latin typeface="Arial"/>
                <a:cs typeface="Arial"/>
              </a:rPr>
              <a:t>La </a:t>
            </a:r>
            <a:r>
              <a:rPr sz="2400" spc="-60" dirty="0">
                <a:latin typeface="Arial"/>
                <a:cs typeface="Arial"/>
              </a:rPr>
              <a:t>température </a:t>
            </a:r>
            <a:r>
              <a:rPr sz="2400" spc="-100" dirty="0">
                <a:latin typeface="Arial"/>
                <a:cs typeface="Arial"/>
              </a:rPr>
              <a:t>est une </a:t>
            </a:r>
            <a:r>
              <a:rPr sz="2400" spc="-95" dirty="0">
                <a:latin typeface="Arial"/>
                <a:cs typeface="Arial"/>
              </a:rPr>
              <a:t>grandeur </a:t>
            </a:r>
            <a:r>
              <a:rPr sz="2400" spc="-65" dirty="0">
                <a:latin typeface="Arial"/>
                <a:cs typeface="Arial"/>
              </a:rPr>
              <a:t>non-directement </a:t>
            </a:r>
            <a:r>
              <a:rPr sz="2400" spc="-105" dirty="0">
                <a:latin typeface="Arial"/>
                <a:cs typeface="Arial"/>
              </a:rPr>
              <a:t>mesurable,  </a:t>
            </a:r>
            <a:r>
              <a:rPr sz="2400" spc="-130" dirty="0">
                <a:latin typeface="Arial"/>
                <a:cs typeface="Arial"/>
              </a:rPr>
              <a:t>mais </a:t>
            </a:r>
            <a:r>
              <a:rPr sz="2400" spc="-85" dirty="0">
                <a:latin typeface="Arial"/>
                <a:cs typeface="Arial"/>
              </a:rPr>
              <a:t>repérable </a:t>
            </a:r>
            <a:r>
              <a:rPr sz="2400" spc="-80" dirty="0">
                <a:latin typeface="Arial"/>
                <a:cs typeface="Arial"/>
              </a:rPr>
              <a:t>par </a:t>
            </a:r>
            <a:r>
              <a:rPr sz="2400" spc="-95" dirty="0">
                <a:latin typeface="Arial"/>
                <a:cs typeface="Arial"/>
              </a:rPr>
              <a:t>la </a:t>
            </a:r>
            <a:r>
              <a:rPr sz="2400" spc="-55" dirty="0">
                <a:latin typeface="Arial"/>
                <a:cs typeface="Arial"/>
              </a:rPr>
              <a:t>variation </a:t>
            </a:r>
            <a:r>
              <a:rPr sz="2400" spc="-75" dirty="0">
                <a:latin typeface="Arial"/>
                <a:cs typeface="Arial"/>
              </a:rPr>
              <a:t>d’une </a:t>
            </a:r>
            <a:r>
              <a:rPr sz="2400" spc="-95" dirty="0">
                <a:latin typeface="Arial"/>
                <a:cs typeface="Arial"/>
              </a:rPr>
              <a:t>grandeur </a:t>
            </a:r>
            <a:r>
              <a:rPr sz="2400" spc="-155" dirty="0">
                <a:latin typeface="Arial"/>
                <a:cs typeface="Arial"/>
              </a:rPr>
              <a:t>associée  </a:t>
            </a:r>
            <a:r>
              <a:rPr sz="2400" spc="-110" dirty="0">
                <a:latin typeface="Arial"/>
                <a:cs typeface="Arial"/>
              </a:rPr>
              <a:t>(résistance,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dilatation).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74370" y="2664333"/>
            <a:ext cx="3797300" cy="3443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4110">
              <a:lnSpc>
                <a:spcPct val="100000"/>
              </a:lnSpc>
              <a:spcBef>
                <a:spcPts val="100"/>
              </a:spcBef>
            </a:pPr>
            <a:r>
              <a:rPr sz="2400" b="1" spc="-175" dirty="0">
                <a:latin typeface="Trebuchet MS"/>
                <a:cs typeface="Trebuchet MS"/>
              </a:rPr>
              <a:t>Avec</a:t>
            </a:r>
            <a:r>
              <a:rPr sz="2400" b="1" spc="-195" dirty="0">
                <a:latin typeface="Trebuchet MS"/>
                <a:cs typeface="Trebuchet MS"/>
              </a:rPr>
              <a:t> </a:t>
            </a:r>
            <a:r>
              <a:rPr sz="2400" b="1" spc="-150" dirty="0">
                <a:latin typeface="Trebuchet MS"/>
                <a:cs typeface="Trebuchet MS"/>
              </a:rPr>
              <a:t>contact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00" spc="-114" dirty="0">
                <a:latin typeface="Arial"/>
                <a:cs typeface="Arial"/>
              </a:rPr>
              <a:t>–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80" dirty="0">
                <a:latin typeface="Arial"/>
                <a:cs typeface="Arial"/>
              </a:rPr>
              <a:t>Analogique: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buChar char="•"/>
              <a:tabLst>
                <a:tab pos="197485" algn="l"/>
              </a:tabLst>
            </a:pPr>
            <a:r>
              <a:rPr sz="2000" spc="-130" dirty="0">
                <a:latin typeface="Arial"/>
                <a:cs typeface="Arial"/>
              </a:rPr>
              <a:t>Couples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55" dirty="0">
                <a:latin typeface="Arial"/>
                <a:cs typeface="Arial"/>
              </a:rPr>
              <a:t>thermoélectriques</a:t>
            </a:r>
            <a:endParaRPr sz="2000">
              <a:latin typeface="Arial"/>
              <a:cs typeface="Arial"/>
            </a:endParaRPr>
          </a:p>
          <a:p>
            <a:pPr marL="12700" marR="78232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85" dirty="0">
                <a:latin typeface="Arial"/>
                <a:cs typeface="Arial"/>
              </a:rPr>
              <a:t>Thermomètres </a:t>
            </a:r>
            <a:r>
              <a:rPr sz="2000" spc="-155" dirty="0">
                <a:latin typeface="Arial"/>
                <a:cs typeface="Arial"/>
              </a:rPr>
              <a:t>à </a:t>
            </a:r>
            <a:r>
              <a:rPr sz="2000" spc="-100" dirty="0">
                <a:latin typeface="Arial"/>
                <a:cs typeface="Arial"/>
              </a:rPr>
              <a:t>résistance  </a:t>
            </a:r>
            <a:r>
              <a:rPr sz="2000" spc="-45" dirty="0">
                <a:latin typeface="Arial"/>
                <a:cs typeface="Arial"/>
              </a:rPr>
              <a:t>métallique;</a:t>
            </a:r>
            <a:endParaRPr sz="2000">
              <a:latin typeface="Arial"/>
              <a:cs typeface="Arial"/>
            </a:endParaRPr>
          </a:p>
          <a:p>
            <a:pPr marL="196850" indent="-18415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85" dirty="0">
                <a:latin typeface="Arial"/>
                <a:cs typeface="Arial"/>
              </a:rPr>
              <a:t>Thermomètres </a:t>
            </a:r>
            <a:r>
              <a:rPr sz="2000" spc="-155" dirty="0">
                <a:latin typeface="Arial"/>
                <a:cs typeface="Arial"/>
              </a:rPr>
              <a:t>à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70" dirty="0">
                <a:latin typeface="Arial"/>
                <a:cs typeface="Arial"/>
              </a:rPr>
              <a:t>semi-conducteur;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80" dirty="0">
                <a:latin typeface="Arial"/>
                <a:cs typeface="Arial"/>
              </a:rPr>
              <a:t>Thermomètres </a:t>
            </a:r>
            <a:r>
              <a:rPr sz="2000" spc="-155" dirty="0">
                <a:latin typeface="Arial"/>
                <a:cs typeface="Arial"/>
              </a:rPr>
              <a:t>à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55" dirty="0">
                <a:latin typeface="Arial"/>
                <a:cs typeface="Arial"/>
              </a:rPr>
              <a:t>quartz;</a:t>
            </a:r>
            <a:endParaRPr sz="2000">
              <a:latin typeface="Arial"/>
              <a:cs typeface="Arial"/>
            </a:endParaRPr>
          </a:p>
          <a:p>
            <a:pPr marL="12700" marR="518795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85" dirty="0">
                <a:latin typeface="Arial"/>
                <a:cs typeface="Arial"/>
              </a:rPr>
              <a:t>Thermomètres </a:t>
            </a:r>
            <a:r>
              <a:rPr sz="2000" spc="-155" dirty="0">
                <a:latin typeface="Arial"/>
                <a:cs typeface="Arial"/>
              </a:rPr>
              <a:t>à </a:t>
            </a:r>
            <a:r>
              <a:rPr sz="2000" spc="-35" dirty="0">
                <a:latin typeface="Arial"/>
                <a:cs typeface="Arial"/>
              </a:rPr>
              <a:t>dilatation </a:t>
            </a:r>
            <a:r>
              <a:rPr sz="2000" spc="-95" dirty="0">
                <a:latin typeface="Arial"/>
                <a:cs typeface="Arial"/>
              </a:rPr>
              <a:t>de  </a:t>
            </a:r>
            <a:r>
              <a:rPr sz="2000" spc="-35" dirty="0">
                <a:latin typeface="Arial"/>
                <a:cs typeface="Arial"/>
              </a:rPr>
              <a:t>fluide.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114" dirty="0">
                <a:latin typeface="Arial"/>
                <a:cs typeface="Arial"/>
              </a:rPr>
              <a:t>–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100" dirty="0">
                <a:latin typeface="Arial"/>
                <a:cs typeface="Arial"/>
              </a:rPr>
              <a:t>Logique:</a:t>
            </a:r>
            <a:endParaRPr sz="2000">
              <a:latin typeface="Arial"/>
              <a:cs typeface="Arial"/>
            </a:endParaRPr>
          </a:p>
          <a:p>
            <a:pPr marL="196850" indent="-18415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90" dirty="0">
                <a:latin typeface="Arial"/>
                <a:cs typeface="Arial"/>
              </a:rPr>
              <a:t>Thermostats </a:t>
            </a:r>
            <a:r>
              <a:rPr sz="2000" spc="-155" dirty="0">
                <a:latin typeface="Arial"/>
                <a:cs typeface="Arial"/>
              </a:rPr>
              <a:t>à </a:t>
            </a:r>
            <a:r>
              <a:rPr sz="2000" spc="-30" dirty="0">
                <a:latin typeface="Arial"/>
                <a:cs typeface="Arial"/>
              </a:rPr>
              <a:t>dilatation </a:t>
            </a:r>
            <a:r>
              <a:rPr sz="2000" spc="-90" dirty="0">
                <a:latin typeface="Arial"/>
                <a:cs typeface="Arial"/>
              </a:rPr>
              <a:t>de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spc="-70" dirty="0">
                <a:latin typeface="Arial"/>
                <a:cs typeface="Arial"/>
              </a:rPr>
              <a:t>solide.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08982" y="2692146"/>
            <a:ext cx="3901440" cy="2224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43965">
              <a:lnSpc>
                <a:spcPct val="100000"/>
              </a:lnSpc>
              <a:spcBef>
                <a:spcPts val="100"/>
              </a:spcBef>
            </a:pPr>
            <a:r>
              <a:rPr sz="2400" b="1" spc="-100" dirty="0">
                <a:latin typeface="Trebuchet MS"/>
                <a:cs typeface="Trebuchet MS"/>
              </a:rPr>
              <a:t>Sans</a:t>
            </a:r>
            <a:r>
              <a:rPr sz="2400" b="1" spc="-185" dirty="0">
                <a:latin typeface="Trebuchet MS"/>
                <a:cs typeface="Trebuchet MS"/>
              </a:rPr>
              <a:t> </a:t>
            </a:r>
            <a:r>
              <a:rPr sz="2400" b="1" spc="-150" dirty="0">
                <a:latin typeface="Trebuchet MS"/>
                <a:cs typeface="Trebuchet MS"/>
              </a:rPr>
              <a:t>contact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00" spc="-114" dirty="0">
                <a:latin typeface="Arial"/>
                <a:cs typeface="Arial"/>
              </a:rPr>
              <a:t>–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80" dirty="0">
                <a:latin typeface="Arial"/>
                <a:cs typeface="Arial"/>
              </a:rPr>
              <a:t>Analogique:</a:t>
            </a:r>
            <a:endParaRPr sz="2000">
              <a:latin typeface="Arial"/>
              <a:cs typeface="Arial"/>
            </a:endParaRPr>
          </a:p>
          <a:p>
            <a:pPr marL="196850" indent="-18415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90" dirty="0">
                <a:latin typeface="Arial"/>
                <a:cs typeface="Arial"/>
              </a:rPr>
              <a:t>Pyromètres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55" dirty="0">
                <a:latin typeface="Arial"/>
                <a:cs typeface="Arial"/>
              </a:rPr>
              <a:t>optiques;</a:t>
            </a:r>
            <a:endParaRPr sz="2000">
              <a:latin typeface="Arial"/>
              <a:cs typeface="Arial"/>
            </a:endParaRPr>
          </a:p>
          <a:p>
            <a:pPr marL="196850" indent="-184150">
              <a:lnSpc>
                <a:spcPct val="100000"/>
              </a:lnSpc>
              <a:spcBef>
                <a:spcPts val="5"/>
              </a:spcBef>
              <a:buChar char="•"/>
              <a:tabLst>
                <a:tab pos="197485" algn="l"/>
              </a:tabLst>
            </a:pPr>
            <a:r>
              <a:rPr sz="2000" spc="-90" dirty="0">
                <a:latin typeface="Arial"/>
                <a:cs typeface="Arial"/>
              </a:rPr>
              <a:t>Pyromètres </a:t>
            </a:r>
            <a:r>
              <a:rPr sz="2000" spc="-60" dirty="0">
                <a:latin typeface="Arial"/>
                <a:cs typeface="Arial"/>
              </a:rPr>
              <a:t>optiques </a:t>
            </a:r>
            <a:r>
              <a:rPr sz="2000" spc="-155" dirty="0">
                <a:latin typeface="Arial"/>
                <a:cs typeface="Arial"/>
              </a:rPr>
              <a:t>à </a:t>
            </a:r>
            <a:r>
              <a:rPr sz="2000" spc="-30" dirty="0">
                <a:latin typeface="Arial"/>
                <a:cs typeface="Arial"/>
              </a:rPr>
              <a:t>dilatation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de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70" dirty="0">
                <a:latin typeface="Arial"/>
                <a:cs typeface="Arial"/>
              </a:rPr>
              <a:t>solide.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114" dirty="0">
                <a:latin typeface="Arial"/>
                <a:cs typeface="Arial"/>
              </a:rPr>
              <a:t>–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100" dirty="0">
                <a:latin typeface="Arial"/>
                <a:cs typeface="Arial"/>
              </a:rPr>
              <a:t>Logique:</a:t>
            </a:r>
            <a:endParaRPr sz="2000">
              <a:latin typeface="Arial"/>
              <a:cs typeface="Arial"/>
            </a:endParaRPr>
          </a:p>
          <a:p>
            <a:pPr marL="196850" indent="-184150">
              <a:lnSpc>
                <a:spcPct val="100000"/>
              </a:lnSpc>
              <a:buChar char="•"/>
              <a:tabLst>
                <a:tab pos="197485" algn="l"/>
              </a:tabLst>
            </a:pPr>
            <a:r>
              <a:rPr sz="2000" spc="-80" dirty="0">
                <a:latin typeface="Arial"/>
                <a:cs typeface="Arial"/>
              </a:rPr>
              <a:t>Thermostat </a:t>
            </a:r>
            <a:r>
              <a:rPr sz="2000" spc="-155" dirty="0">
                <a:latin typeface="Arial"/>
                <a:cs typeface="Arial"/>
              </a:rPr>
              <a:t>à </a:t>
            </a:r>
            <a:r>
              <a:rPr sz="2000" spc="-30" dirty="0">
                <a:latin typeface="Arial"/>
                <a:cs typeface="Arial"/>
              </a:rPr>
              <a:t>dilatation </a:t>
            </a:r>
            <a:r>
              <a:rPr sz="2000" spc="-90" dirty="0">
                <a:latin typeface="Arial"/>
                <a:cs typeface="Arial"/>
              </a:rPr>
              <a:t>de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spc="-70" dirty="0">
                <a:latin typeface="Arial"/>
                <a:cs typeface="Arial"/>
              </a:rPr>
              <a:t>solide.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11040" y="2714244"/>
            <a:ext cx="123444" cy="296113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72000" y="2734436"/>
            <a:ext cx="0" cy="2875915"/>
          </a:xfrm>
          <a:custGeom>
            <a:avLst/>
            <a:gdLst/>
            <a:ahLst/>
            <a:cxnLst/>
            <a:rect l="l" t="t" r="r" b="b"/>
            <a:pathLst>
              <a:path h="2875915">
                <a:moveTo>
                  <a:pt x="0" y="0"/>
                </a:moveTo>
                <a:lnTo>
                  <a:pt x="0" y="2875648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61441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1288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/>
              <a:t>Compensation </a:t>
            </a:r>
            <a:r>
              <a:rPr sz="3600" spc="-160" dirty="0"/>
              <a:t>« </a:t>
            </a:r>
            <a:r>
              <a:rPr sz="3600" spc="-95" dirty="0"/>
              <a:t>software</a:t>
            </a:r>
            <a:r>
              <a:rPr sz="3600" spc="-295" dirty="0"/>
              <a:t> </a:t>
            </a:r>
            <a:r>
              <a:rPr sz="3600" spc="-160" dirty="0"/>
              <a:t>»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8173"/>
            <a:ext cx="815657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95" dirty="0">
                <a:latin typeface="Arial"/>
                <a:cs typeface="Arial"/>
              </a:rPr>
              <a:t>Mesure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60" dirty="0">
                <a:latin typeface="Arial"/>
                <a:cs typeface="Arial"/>
              </a:rPr>
              <a:t>température </a:t>
            </a:r>
            <a:r>
              <a:rPr sz="2400" spc="-80" dirty="0">
                <a:latin typeface="Arial"/>
                <a:cs typeface="Arial"/>
              </a:rPr>
              <a:t>du </a:t>
            </a:r>
            <a:r>
              <a:rPr sz="2400" spc="-85" dirty="0">
                <a:latin typeface="Arial"/>
                <a:cs typeface="Arial"/>
              </a:rPr>
              <a:t>bloc </a:t>
            </a:r>
            <a:r>
              <a:rPr sz="2400" spc="-60" dirty="0">
                <a:latin typeface="Arial"/>
                <a:cs typeface="Arial"/>
              </a:rPr>
              <a:t>isothermique </a:t>
            </a:r>
            <a:r>
              <a:rPr sz="2400" spc="-80" dirty="0">
                <a:latin typeface="Arial"/>
                <a:cs typeface="Arial"/>
              </a:rPr>
              <a:t>par</a:t>
            </a:r>
            <a:r>
              <a:rPr sz="2400" spc="-50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une </a:t>
            </a:r>
            <a:r>
              <a:rPr sz="2400" spc="-130" dirty="0">
                <a:latin typeface="Arial"/>
                <a:cs typeface="Arial"/>
              </a:rPr>
              <a:t>sonde  </a:t>
            </a:r>
            <a:r>
              <a:rPr sz="2400" spc="-340" dirty="0">
                <a:latin typeface="Arial"/>
                <a:cs typeface="Arial"/>
              </a:rPr>
              <a:t>RTD </a:t>
            </a:r>
            <a:r>
              <a:rPr sz="2400" spc="-75" dirty="0">
                <a:latin typeface="Arial"/>
                <a:cs typeface="Arial"/>
              </a:rPr>
              <a:t>(ou </a:t>
            </a:r>
            <a:r>
              <a:rPr sz="2400" spc="-105" dirty="0">
                <a:latin typeface="Arial"/>
                <a:cs typeface="Arial"/>
              </a:rPr>
              <a:t>une</a:t>
            </a:r>
            <a:r>
              <a:rPr sz="2400" spc="-29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Thermistance).</a:t>
            </a:r>
            <a:endParaRPr sz="24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580"/>
              </a:spcBef>
            </a:pPr>
            <a:r>
              <a:rPr sz="2400" spc="-140" dirty="0">
                <a:latin typeface="Arial"/>
                <a:cs typeface="Arial"/>
              </a:rPr>
              <a:t>– </a:t>
            </a:r>
            <a:r>
              <a:rPr sz="2400" spc="-85" dirty="0">
                <a:latin typeface="Arial"/>
                <a:cs typeface="Arial"/>
              </a:rPr>
              <a:t>Correction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logicielle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7080" y="2930471"/>
            <a:ext cx="7427811" cy="29413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30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561441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1276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/>
              <a:t>Compensation </a:t>
            </a:r>
            <a:r>
              <a:rPr sz="3600" spc="-160" dirty="0"/>
              <a:t>« </a:t>
            </a:r>
            <a:r>
              <a:rPr sz="3600" spc="-95" dirty="0"/>
              <a:t>software</a:t>
            </a:r>
            <a:r>
              <a:rPr sz="3600" spc="-305" dirty="0"/>
              <a:t> </a:t>
            </a:r>
            <a:r>
              <a:rPr sz="3600" spc="-160" dirty="0"/>
              <a:t>»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064641"/>
            <a:ext cx="7679055" cy="222123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110" dirty="0">
                <a:latin typeface="Arial"/>
                <a:cs typeface="Arial"/>
              </a:rPr>
              <a:t>Procédure:</a:t>
            </a:r>
            <a:endParaRPr sz="2400">
              <a:latin typeface="Arial"/>
              <a:cs typeface="Arial"/>
            </a:endParaRPr>
          </a:p>
          <a:p>
            <a:pPr marL="419734" indent="-407034">
              <a:lnSpc>
                <a:spcPct val="100000"/>
              </a:lnSpc>
              <a:spcBef>
                <a:spcPts val="580"/>
              </a:spcBef>
              <a:buAutoNum type="arabicParenBoth"/>
              <a:tabLst>
                <a:tab pos="420370" algn="l"/>
              </a:tabLst>
            </a:pPr>
            <a:r>
              <a:rPr sz="2400" spc="-75" dirty="0">
                <a:latin typeface="Arial"/>
                <a:cs typeface="Arial"/>
              </a:rPr>
              <a:t>Mesurer </a:t>
            </a:r>
            <a:r>
              <a:rPr sz="2400" spc="-65" dirty="0">
                <a:latin typeface="Arial"/>
                <a:cs typeface="Arial"/>
              </a:rPr>
              <a:t>le </a:t>
            </a:r>
            <a:r>
              <a:rPr sz="2400" spc="-340" dirty="0">
                <a:latin typeface="Arial"/>
                <a:cs typeface="Arial"/>
              </a:rPr>
              <a:t>RTD </a:t>
            </a:r>
            <a:r>
              <a:rPr sz="2400" spc="-10" dirty="0">
                <a:latin typeface="Arial"/>
                <a:cs typeface="Arial"/>
              </a:rPr>
              <a:t>et </a:t>
            </a:r>
            <a:r>
              <a:rPr sz="2400" spc="-35" dirty="0">
                <a:latin typeface="Arial"/>
                <a:cs typeface="Arial"/>
              </a:rPr>
              <a:t>obtenir</a:t>
            </a:r>
            <a:r>
              <a:rPr sz="2400" spc="-490" dirty="0">
                <a:latin typeface="Arial"/>
                <a:cs typeface="Arial"/>
              </a:rPr>
              <a:t> </a:t>
            </a:r>
            <a:r>
              <a:rPr sz="2400" spc="-315" dirty="0">
                <a:latin typeface="Arial"/>
                <a:cs typeface="Arial"/>
              </a:rPr>
              <a:t>TREF;</a:t>
            </a:r>
            <a:endParaRPr sz="2400">
              <a:latin typeface="Arial"/>
              <a:cs typeface="Arial"/>
            </a:endParaRPr>
          </a:p>
          <a:p>
            <a:pPr marL="419734" indent="-407034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420370" algn="l"/>
              </a:tabLst>
            </a:pPr>
            <a:r>
              <a:rPr sz="2400" spc="-204" dirty="0">
                <a:latin typeface="Arial"/>
                <a:cs typeface="Arial"/>
              </a:rPr>
              <a:t>De </a:t>
            </a:r>
            <a:r>
              <a:rPr sz="2400" spc="-370" dirty="0">
                <a:latin typeface="Arial"/>
                <a:cs typeface="Arial"/>
              </a:rPr>
              <a:t>TREF, </a:t>
            </a:r>
            <a:r>
              <a:rPr sz="2400" spc="-75" dirty="0">
                <a:latin typeface="Arial"/>
                <a:cs typeface="Arial"/>
              </a:rPr>
              <a:t>déduire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70" dirty="0">
                <a:latin typeface="Arial"/>
                <a:cs typeface="Arial"/>
              </a:rPr>
              <a:t>tension</a:t>
            </a:r>
            <a:r>
              <a:rPr sz="2400" spc="-210" dirty="0">
                <a:latin typeface="Arial"/>
                <a:cs typeface="Arial"/>
              </a:rPr>
              <a:t> </a:t>
            </a:r>
            <a:r>
              <a:rPr sz="2400" spc="-305" dirty="0">
                <a:latin typeface="Arial"/>
                <a:cs typeface="Arial"/>
              </a:rPr>
              <a:t>VREF;</a:t>
            </a:r>
            <a:endParaRPr sz="2400">
              <a:latin typeface="Arial"/>
              <a:cs typeface="Arial"/>
            </a:endParaRPr>
          </a:p>
          <a:p>
            <a:pPr marL="419734" indent="-407034">
              <a:lnSpc>
                <a:spcPct val="100000"/>
              </a:lnSpc>
              <a:spcBef>
                <a:spcPts val="580"/>
              </a:spcBef>
              <a:buAutoNum type="arabicParenBoth"/>
              <a:tabLst>
                <a:tab pos="420370" algn="l"/>
              </a:tabLst>
            </a:pPr>
            <a:r>
              <a:rPr sz="2400" spc="-75" dirty="0">
                <a:latin typeface="Arial"/>
                <a:cs typeface="Arial"/>
              </a:rPr>
              <a:t>Mesurer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70" dirty="0">
                <a:latin typeface="Arial"/>
                <a:cs typeface="Arial"/>
              </a:rPr>
              <a:t>tension </a:t>
            </a:r>
            <a:r>
              <a:rPr sz="2400" spc="-105" dirty="0">
                <a:latin typeface="Arial"/>
                <a:cs typeface="Arial"/>
              </a:rPr>
              <a:t>VM </a:t>
            </a:r>
            <a:r>
              <a:rPr sz="2400" spc="-10" dirty="0">
                <a:latin typeface="Arial"/>
                <a:cs typeface="Arial"/>
              </a:rPr>
              <a:t>et </a:t>
            </a:r>
            <a:r>
              <a:rPr sz="2400" spc="-90" dirty="0">
                <a:latin typeface="Arial"/>
                <a:cs typeface="Arial"/>
              </a:rPr>
              <a:t>soustraire </a:t>
            </a:r>
            <a:r>
              <a:rPr sz="2400" spc="-370" dirty="0">
                <a:latin typeface="Arial"/>
                <a:cs typeface="Arial"/>
              </a:rPr>
              <a:t>VREF </a:t>
            </a:r>
            <a:r>
              <a:rPr sz="2400" spc="-50" dirty="0">
                <a:latin typeface="Arial"/>
                <a:cs typeface="Arial"/>
              </a:rPr>
              <a:t>pour </a:t>
            </a:r>
            <a:r>
              <a:rPr sz="2400" spc="-35" dirty="0">
                <a:latin typeface="Arial"/>
                <a:cs typeface="Arial"/>
              </a:rPr>
              <a:t>obtenir</a:t>
            </a:r>
            <a:r>
              <a:rPr sz="2400" spc="-33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V1;</a:t>
            </a:r>
            <a:endParaRPr sz="2400">
              <a:latin typeface="Arial"/>
              <a:cs typeface="Arial"/>
            </a:endParaRPr>
          </a:p>
          <a:p>
            <a:pPr marL="419734" indent="-407034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420370" algn="l"/>
              </a:tabLst>
            </a:pPr>
            <a:r>
              <a:rPr sz="2400" spc="-204" dirty="0">
                <a:latin typeface="Arial"/>
                <a:cs typeface="Arial"/>
              </a:rPr>
              <a:t>De </a:t>
            </a:r>
            <a:r>
              <a:rPr sz="2400" spc="-150" dirty="0">
                <a:latin typeface="Arial"/>
                <a:cs typeface="Arial"/>
              </a:rPr>
              <a:t>V1, </a:t>
            </a:r>
            <a:r>
              <a:rPr sz="2400" spc="-75" dirty="0">
                <a:latin typeface="Arial"/>
                <a:cs typeface="Arial"/>
              </a:rPr>
              <a:t>déduire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65" dirty="0">
                <a:latin typeface="Arial"/>
                <a:cs typeface="Arial"/>
              </a:rPr>
              <a:t>T1.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31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8516112" cy="1741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101041"/>
            <a:ext cx="80740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55" dirty="0"/>
              <a:t>Compensation </a:t>
            </a:r>
            <a:r>
              <a:rPr sz="3200" spc="-140" dirty="0"/>
              <a:t>« </a:t>
            </a:r>
            <a:r>
              <a:rPr sz="3200" spc="-120" dirty="0"/>
              <a:t>hardware </a:t>
            </a:r>
            <a:r>
              <a:rPr sz="3200" spc="-140" dirty="0"/>
              <a:t>» </a:t>
            </a:r>
            <a:r>
              <a:rPr sz="3200" spc="-170" dirty="0"/>
              <a:t>(glace</a:t>
            </a:r>
            <a:r>
              <a:rPr sz="3200" spc="-254" dirty="0"/>
              <a:t> </a:t>
            </a:r>
            <a:r>
              <a:rPr sz="3200" spc="-85" dirty="0"/>
              <a:t>électronique)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402437" y="1135125"/>
            <a:ext cx="80886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35" dirty="0">
                <a:latin typeface="Arial"/>
                <a:cs typeface="Arial"/>
              </a:rPr>
              <a:t>Pont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155" dirty="0">
                <a:latin typeface="Arial"/>
                <a:cs typeface="Arial"/>
              </a:rPr>
              <a:t>résistances </a:t>
            </a:r>
            <a:r>
              <a:rPr sz="2800" spc="-204" dirty="0">
                <a:latin typeface="Arial"/>
                <a:cs typeface="Arial"/>
              </a:rPr>
              <a:t>avec </a:t>
            </a:r>
            <a:r>
              <a:rPr sz="2800" spc="-150" dirty="0">
                <a:latin typeface="Arial"/>
                <a:cs typeface="Arial"/>
              </a:rPr>
              <a:t>source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90" dirty="0">
                <a:latin typeface="Arial"/>
                <a:cs typeface="Arial"/>
              </a:rPr>
              <a:t>tension </a:t>
            </a:r>
            <a:r>
              <a:rPr sz="2800" spc="-10" dirty="0">
                <a:latin typeface="Arial"/>
                <a:cs typeface="Arial"/>
              </a:rPr>
              <a:t>et </a:t>
            </a:r>
            <a:r>
              <a:rPr sz="2800" spc="-395" dirty="0">
                <a:latin typeface="Arial"/>
                <a:cs typeface="Arial"/>
              </a:rPr>
              <a:t>RTD </a:t>
            </a:r>
            <a:r>
              <a:rPr sz="2800" spc="-125" dirty="0">
                <a:latin typeface="Arial"/>
                <a:cs typeface="Arial"/>
              </a:rPr>
              <a:t>sur  </a:t>
            </a:r>
            <a:r>
              <a:rPr sz="2800" spc="-100" dirty="0">
                <a:latin typeface="Arial"/>
                <a:cs typeface="Arial"/>
              </a:rPr>
              <a:t>bloc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isothermique.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81125" y="1988781"/>
            <a:ext cx="6431280" cy="4250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32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74979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62611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90" dirty="0"/>
              <a:t>Conclusion </a:t>
            </a:r>
            <a:r>
              <a:rPr sz="3600" spc="-155" dirty="0"/>
              <a:t>sur </a:t>
            </a:r>
            <a:r>
              <a:rPr sz="3600" spc="-195" dirty="0"/>
              <a:t>les</a:t>
            </a:r>
            <a:r>
              <a:rPr sz="3600" spc="-245" dirty="0"/>
              <a:t> </a:t>
            </a:r>
            <a:r>
              <a:rPr sz="3600" spc="-120" dirty="0"/>
              <a:t>thermocouples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8173"/>
            <a:ext cx="6606540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215" dirty="0">
                <a:latin typeface="Arial"/>
                <a:cs typeface="Arial"/>
              </a:rPr>
              <a:t>Très </a:t>
            </a:r>
            <a:r>
              <a:rPr sz="2400" spc="-120" dirty="0">
                <a:latin typeface="Arial"/>
                <a:cs typeface="Arial"/>
              </a:rPr>
              <a:t>grande </a:t>
            </a:r>
            <a:r>
              <a:rPr sz="2400" spc="-80" dirty="0">
                <a:latin typeface="Arial"/>
                <a:cs typeface="Arial"/>
              </a:rPr>
              <a:t>étendue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120" dirty="0">
                <a:latin typeface="Arial"/>
                <a:cs typeface="Arial"/>
              </a:rPr>
              <a:t>mesure </a:t>
            </a:r>
            <a:r>
              <a:rPr sz="2400" spc="-110" dirty="0">
                <a:latin typeface="Arial"/>
                <a:cs typeface="Arial"/>
              </a:rPr>
              <a:t>de -270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25" dirty="0">
                <a:latin typeface="Arial"/>
                <a:cs typeface="Arial"/>
              </a:rPr>
              <a:t>2700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°C;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120" dirty="0">
                <a:latin typeface="Arial"/>
                <a:cs typeface="Arial"/>
              </a:rPr>
              <a:t>Précision </a:t>
            </a:r>
            <a:r>
              <a:rPr sz="2400" spc="-155" dirty="0">
                <a:latin typeface="Arial"/>
                <a:cs typeface="Arial"/>
              </a:rPr>
              <a:t>dans </a:t>
            </a:r>
            <a:r>
              <a:rPr sz="2400" spc="-30" dirty="0">
                <a:latin typeface="Arial"/>
                <a:cs typeface="Arial"/>
              </a:rPr>
              <a:t>l'ordre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125" dirty="0">
                <a:latin typeface="Arial"/>
                <a:cs typeface="Arial"/>
              </a:rPr>
              <a:t>± </a:t>
            </a:r>
            <a:r>
              <a:rPr sz="2400" spc="-105" dirty="0">
                <a:latin typeface="Arial"/>
                <a:cs typeface="Arial"/>
              </a:rPr>
              <a:t>0.2</a:t>
            </a:r>
            <a:r>
              <a:rPr sz="2400" spc="-229" dirty="0">
                <a:latin typeface="Arial"/>
                <a:cs typeface="Arial"/>
              </a:rPr>
              <a:t> </a:t>
            </a:r>
            <a:r>
              <a:rPr sz="2400" spc="-225" dirty="0">
                <a:latin typeface="Arial"/>
                <a:cs typeface="Arial"/>
              </a:rPr>
              <a:t>%;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220" dirty="0">
                <a:latin typeface="Arial"/>
                <a:cs typeface="Arial"/>
              </a:rPr>
              <a:t>Temps </a:t>
            </a:r>
            <a:r>
              <a:rPr sz="2400" spc="-110" dirty="0">
                <a:latin typeface="Arial"/>
                <a:cs typeface="Arial"/>
              </a:rPr>
              <a:t>de réponse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rapide;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90" dirty="0">
                <a:latin typeface="Arial"/>
                <a:cs typeface="Arial"/>
              </a:rPr>
              <a:t>N'exigent </a:t>
            </a:r>
            <a:r>
              <a:rPr sz="2400" spc="-180" dirty="0">
                <a:latin typeface="Arial"/>
                <a:cs typeface="Arial"/>
              </a:rPr>
              <a:t>pas </a:t>
            </a:r>
            <a:r>
              <a:rPr sz="2400" spc="-45" dirty="0">
                <a:latin typeface="Arial"/>
                <a:cs typeface="Arial"/>
              </a:rPr>
              <a:t>d'alimentation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extérieure;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175" dirty="0">
                <a:latin typeface="Arial"/>
                <a:cs typeface="Arial"/>
              </a:rPr>
              <a:t>Signaux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60" dirty="0">
                <a:latin typeface="Arial"/>
                <a:cs typeface="Arial"/>
              </a:rPr>
              <a:t>faible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amplitude;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20" dirty="0">
                <a:latin typeface="Arial"/>
                <a:cs typeface="Arial"/>
              </a:rPr>
              <a:t>Prix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modéré.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33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437997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38938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60" dirty="0"/>
              <a:t>Pyromètres</a:t>
            </a:r>
            <a:r>
              <a:rPr sz="3600" spc="-254" dirty="0"/>
              <a:t> </a:t>
            </a:r>
            <a:r>
              <a:rPr sz="3600" spc="-105" dirty="0"/>
              <a:t>optiques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01597"/>
            <a:ext cx="8340090" cy="137922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385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260" dirty="0">
                <a:latin typeface="Arial"/>
                <a:cs typeface="Arial"/>
              </a:rPr>
              <a:t>La </a:t>
            </a:r>
            <a:r>
              <a:rPr sz="2400" spc="-50" dirty="0">
                <a:latin typeface="Arial"/>
                <a:cs typeface="Arial"/>
              </a:rPr>
              <a:t>pyrométrie </a:t>
            </a:r>
            <a:r>
              <a:rPr sz="2400" spc="-45" dirty="0">
                <a:latin typeface="Arial"/>
                <a:cs typeface="Arial"/>
              </a:rPr>
              <a:t>optique </a:t>
            </a:r>
            <a:r>
              <a:rPr sz="2400" spc="-100" dirty="0">
                <a:latin typeface="Arial"/>
                <a:cs typeface="Arial"/>
              </a:rPr>
              <a:t>est une </a:t>
            </a:r>
            <a:r>
              <a:rPr sz="2400" spc="-70" dirty="0">
                <a:latin typeface="Arial"/>
                <a:cs typeface="Arial"/>
              </a:rPr>
              <a:t>méthode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120" dirty="0">
                <a:latin typeface="Arial"/>
                <a:cs typeface="Arial"/>
              </a:rPr>
              <a:t>mesure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85" dirty="0">
                <a:latin typeface="Arial"/>
                <a:cs typeface="Arial"/>
              </a:rPr>
              <a:t>la  </a:t>
            </a:r>
            <a:r>
              <a:rPr sz="2400" spc="-60" dirty="0">
                <a:latin typeface="Arial"/>
                <a:cs typeface="Arial"/>
              </a:rPr>
              <a:t>température </a:t>
            </a:r>
            <a:r>
              <a:rPr sz="2400" spc="-165" dirty="0">
                <a:latin typeface="Arial"/>
                <a:cs typeface="Arial"/>
              </a:rPr>
              <a:t>basée </a:t>
            </a:r>
            <a:r>
              <a:rPr sz="2400" spc="-105" dirty="0">
                <a:latin typeface="Arial"/>
                <a:cs typeface="Arial"/>
              </a:rPr>
              <a:t>sur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45" dirty="0">
                <a:latin typeface="Arial"/>
                <a:cs typeface="Arial"/>
              </a:rPr>
              <a:t>relation </a:t>
            </a:r>
            <a:r>
              <a:rPr sz="2400" spc="-50" dirty="0">
                <a:latin typeface="Arial"/>
                <a:cs typeface="Arial"/>
              </a:rPr>
              <a:t>entre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60" dirty="0">
                <a:latin typeface="Arial"/>
                <a:cs typeface="Arial"/>
              </a:rPr>
              <a:t>température </a:t>
            </a:r>
            <a:r>
              <a:rPr sz="2400" spc="-45" dirty="0">
                <a:latin typeface="Arial"/>
                <a:cs typeface="Arial"/>
              </a:rPr>
              <a:t>d'un  </a:t>
            </a:r>
            <a:r>
              <a:rPr sz="2400" spc="-120" dirty="0">
                <a:latin typeface="Arial"/>
                <a:cs typeface="Arial"/>
              </a:rPr>
              <a:t>corps </a:t>
            </a:r>
            <a:r>
              <a:rPr sz="2400" spc="-10" dirty="0">
                <a:latin typeface="Arial"/>
                <a:cs typeface="Arial"/>
              </a:rPr>
              <a:t>et </a:t>
            </a:r>
            <a:r>
              <a:rPr sz="2400" spc="-65" dirty="0">
                <a:latin typeface="Arial"/>
                <a:cs typeface="Arial"/>
              </a:rPr>
              <a:t>le </a:t>
            </a:r>
            <a:r>
              <a:rPr sz="2400" spc="-90" dirty="0">
                <a:latin typeface="Arial"/>
                <a:cs typeface="Arial"/>
              </a:rPr>
              <a:t>rayonnement </a:t>
            </a:r>
            <a:r>
              <a:rPr sz="2400" spc="-45" dirty="0">
                <a:latin typeface="Arial"/>
                <a:cs typeface="Arial"/>
              </a:rPr>
              <a:t>optique </a:t>
            </a:r>
            <a:r>
              <a:rPr sz="2400" spc="-75" dirty="0">
                <a:latin typeface="Arial"/>
                <a:cs typeface="Arial"/>
              </a:rPr>
              <a:t>(infrarouge </a:t>
            </a:r>
            <a:r>
              <a:rPr sz="2400" spc="-80" dirty="0">
                <a:latin typeface="Arial"/>
                <a:cs typeface="Arial"/>
              </a:rPr>
              <a:t>ou visible) </a:t>
            </a:r>
            <a:r>
              <a:rPr sz="2400" spc="-100" dirty="0">
                <a:latin typeface="Arial"/>
                <a:cs typeface="Arial"/>
              </a:rPr>
              <a:t>que </a:t>
            </a:r>
            <a:r>
              <a:rPr sz="2400" spc="-165" dirty="0">
                <a:latin typeface="Arial"/>
                <a:cs typeface="Arial"/>
              </a:rPr>
              <a:t>ce  </a:t>
            </a:r>
            <a:r>
              <a:rPr sz="2400" spc="-125" dirty="0">
                <a:latin typeface="Arial"/>
                <a:cs typeface="Arial"/>
              </a:rPr>
              <a:t>corps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émet.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4101465"/>
            <a:ext cx="8341359" cy="18548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7620" indent="-342900">
              <a:lnSpc>
                <a:spcPts val="2590"/>
              </a:lnSpc>
              <a:spcBef>
                <a:spcPts val="425"/>
              </a:spcBef>
              <a:buFont typeface="Wingdings"/>
              <a:buChar char=""/>
              <a:tabLst>
                <a:tab pos="355600" algn="l"/>
                <a:tab pos="3749675" algn="l"/>
              </a:tabLst>
            </a:pPr>
            <a:r>
              <a:rPr sz="2400" spc="-250" dirty="0">
                <a:latin typeface="Arial"/>
                <a:cs typeface="Arial"/>
              </a:rPr>
              <a:t>Les  </a:t>
            </a:r>
            <a:r>
              <a:rPr sz="2400" spc="-105" dirty="0">
                <a:latin typeface="Arial"/>
                <a:cs typeface="Arial"/>
              </a:rPr>
              <a:t>capteurs </a:t>
            </a:r>
            <a:r>
              <a:rPr sz="2400" spc="-75" dirty="0">
                <a:latin typeface="Arial"/>
                <a:cs typeface="Arial"/>
              </a:rPr>
              <a:t>utilises</a:t>
            </a:r>
            <a:r>
              <a:rPr sz="2400" spc="-27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sont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:	</a:t>
            </a:r>
            <a:r>
              <a:rPr sz="2400" spc="-110" dirty="0">
                <a:latin typeface="Arial"/>
                <a:cs typeface="Arial"/>
              </a:rPr>
              <a:t>capteurs </a:t>
            </a:r>
            <a:r>
              <a:rPr sz="2400" spc="-75" dirty="0">
                <a:latin typeface="Arial"/>
                <a:cs typeface="Arial"/>
              </a:rPr>
              <a:t>optiques, </a:t>
            </a:r>
            <a:r>
              <a:rPr sz="2400" spc="-65" dirty="0">
                <a:latin typeface="Arial"/>
                <a:cs typeface="Arial"/>
              </a:rPr>
              <a:t>photo-électriques  </a:t>
            </a:r>
            <a:r>
              <a:rPr sz="2400" spc="-80" dirty="0">
                <a:latin typeface="Arial"/>
                <a:cs typeface="Arial"/>
              </a:rPr>
              <a:t>ou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thermiques.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"/>
            </a:pPr>
            <a:endParaRPr sz="325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590"/>
              </a:lnSpc>
              <a:buFont typeface="Wingdings"/>
              <a:buChar char=""/>
              <a:tabLst>
                <a:tab pos="355600" algn="l"/>
                <a:tab pos="1605280" algn="l"/>
                <a:tab pos="2157095" algn="l"/>
                <a:tab pos="2614295" algn="l"/>
                <a:tab pos="4237355" algn="l"/>
                <a:tab pos="5440045" algn="l"/>
                <a:tab pos="6051550" algn="l"/>
                <a:tab pos="6604634" algn="l"/>
                <a:tab pos="8112125" algn="l"/>
              </a:tabLst>
            </a:pPr>
            <a:r>
              <a:rPr sz="2400" spc="-560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‘i</a:t>
            </a:r>
            <a:r>
              <a:rPr sz="2400" spc="-20" dirty="0">
                <a:latin typeface="Arial"/>
                <a:cs typeface="Arial"/>
              </a:rPr>
              <a:t>n</a:t>
            </a:r>
            <a:r>
              <a:rPr sz="2400" spc="110" dirty="0">
                <a:latin typeface="Arial"/>
                <a:cs typeface="Arial"/>
              </a:rPr>
              <a:t>t</a:t>
            </a:r>
            <a:r>
              <a:rPr sz="2400" spc="-65" dirty="0">
                <a:latin typeface="Arial"/>
                <a:cs typeface="Arial"/>
              </a:rPr>
              <a:t>é</a:t>
            </a:r>
            <a:r>
              <a:rPr sz="2400" spc="-7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êt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25" dirty="0">
                <a:latin typeface="Arial"/>
                <a:cs typeface="Arial"/>
              </a:rPr>
              <a:t>d</a:t>
            </a:r>
            <a:r>
              <a:rPr sz="2400" spc="-1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85" dirty="0">
                <a:latin typeface="Arial"/>
                <a:cs typeface="Arial"/>
              </a:rPr>
              <a:t>la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90" dirty="0">
                <a:latin typeface="Arial"/>
                <a:cs typeface="Arial"/>
              </a:rPr>
              <a:t>p</a:t>
            </a:r>
            <a:r>
              <a:rPr sz="2400" spc="-50" dirty="0">
                <a:latin typeface="Arial"/>
                <a:cs typeface="Arial"/>
              </a:rPr>
              <a:t>y</a:t>
            </a:r>
            <a:r>
              <a:rPr sz="2400" spc="-65" dirty="0">
                <a:latin typeface="Arial"/>
                <a:cs typeface="Arial"/>
              </a:rPr>
              <a:t>r</a:t>
            </a:r>
            <a:r>
              <a:rPr sz="2400" spc="-90" dirty="0">
                <a:latin typeface="Arial"/>
                <a:cs typeface="Arial"/>
              </a:rPr>
              <a:t>o</a:t>
            </a:r>
            <a:r>
              <a:rPr sz="2400" spc="-30" dirty="0">
                <a:latin typeface="Arial"/>
                <a:cs typeface="Arial"/>
              </a:rPr>
              <a:t>métrie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80" dirty="0">
                <a:latin typeface="Arial"/>
                <a:cs typeface="Arial"/>
              </a:rPr>
              <a:t>o</a:t>
            </a:r>
            <a:r>
              <a:rPr sz="2400" spc="-95" dirty="0">
                <a:latin typeface="Arial"/>
                <a:cs typeface="Arial"/>
              </a:rPr>
              <a:t>p</a:t>
            </a:r>
            <a:r>
              <a:rPr sz="2400" spc="85" dirty="0">
                <a:latin typeface="Arial"/>
                <a:cs typeface="Arial"/>
              </a:rPr>
              <a:t>t</a:t>
            </a:r>
            <a:r>
              <a:rPr sz="2400" spc="50" dirty="0">
                <a:latin typeface="Arial"/>
                <a:cs typeface="Arial"/>
              </a:rPr>
              <a:t>i</a:t>
            </a:r>
            <a:r>
              <a:rPr sz="2400" spc="-105" dirty="0">
                <a:latin typeface="Arial"/>
                <a:cs typeface="Arial"/>
              </a:rPr>
              <a:t>qu</a:t>
            </a:r>
            <a:r>
              <a:rPr sz="2400" spc="-10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15" dirty="0">
                <a:latin typeface="Arial"/>
                <a:cs typeface="Arial"/>
              </a:rPr>
              <a:t>e</a:t>
            </a:r>
            <a:r>
              <a:rPr sz="2400" spc="-220" dirty="0">
                <a:latin typeface="Arial"/>
                <a:cs typeface="Arial"/>
              </a:rPr>
              <a:t>s</a:t>
            </a:r>
            <a:r>
              <a:rPr sz="2400" spc="13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14" dirty="0">
                <a:latin typeface="Arial"/>
                <a:cs typeface="Arial"/>
              </a:rPr>
              <a:t>d</a:t>
            </a:r>
            <a:r>
              <a:rPr sz="2400" spc="-1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75" dirty="0">
                <a:latin typeface="Arial"/>
                <a:cs typeface="Arial"/>
              </a:rPr>
              <a:t>pe</a:t>
            </a:r>
            <a:r>
              <a:rPr sz="2400" spc="-45" dirty="0">
                <a:latin typeface="Arial"/>
                <a:cs typeface="Arial"/>
              </a:rPr>
              <a:t>r</a:t>
            </a:r>
            <a:r>
              <a:rPr sz="2400" spc="-40" dirty="0">
                <a:latin typeface="Arial"/>
                <a:cs typeface="Arial"/>
              </a:rPr>
              <a:t>me</a:t>
            </a:r>
            <a:r>
              <a:rPr sz="2400" spc="-70" dirty="0">
                <a:latin typeface="Arial"/>
                <a:cs typeface="Arial"/>
              </a:rPr>
              <a:t>t</a:t>
            </a:r>
            <a:r>
              <a:rPr sz="2400" spc="75" dirty="0">
                <a:latin typeface="Arial"/>
                <a:cs typeface="Arial"/>
              </a:rPr>
              <a:t>t</a:t>
            </a:r>
            <a:r>
              <a:rPr sz="2400" spc="60" dirty="0">
                <a:latin typeface="Arial"/>
                <a:cs typeface="Arial"/>
              </a:rPr>
              <a:t>r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75" dirty="0">
                <a:latin typeface="Arial"/>
                <a:cs typeface="Arial"/>
              </a:rPr>
              <a:t>la  </a:t>
            </a:r>
            <a:r>
              <a:rPr sz="2400" spc="-45" dirty="0">
                <a:latin typeface="Arial"/>
                <a:cs typeface="Arial"/>
              </a:rPr>
              <a:t>détermination </a:t>
            </a:r>
            <a:r>
              <a:rPr sz="2400" spc="-65" dirty="0">
                <a:latin typeface="Arial"/>
                <a:cs typeface="Arial"/>
              </a:rPr>
              <a:t>d'une </a:t>
            </a:r>
            <a:r>
              <a:rPr sz="2400" spc="-55" dirty="0">
                <a:latin typeface="Arial"/>
                <a:cs typeface="Arial"/>
              </a:rPr>
              <a:t>température </a:t>
            </a:r>
            <a:r>
              <a:rPr sz="2400" spc="-200" dirty="0">
                <a:latin typeface="Arial"/>
                <a:cs typeface="Arial"/>
              </a:rPr>
              <a:t>sans </a:t>
            </a:r>
            <a:r>
              <a:rPr sz="2400" spc="-75" dirty="0">
                <a:latin typeface="Arial"/>
                <a:cs typeface="Arial"/>
              </a:rPr>
              <a:t>contact </a:t>
            </a:r>
            <a:r>
              <a:rPr sz="2400" spc="-175" dirty="0">
                <a:latin typeface="Arial"/>
                <a:cs typeface="Arial"/>
              </a:rPr>
              <a:t>avec</a:t>
            </a:r>
            <a:r>
              <a:rPr sz="2400" spc="-39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l'objet.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50815" y="2842005"/>
            <a:ext cx="3209924" cy="9144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26726" y="2330740"/>
            <a:ext cx="1036784" cy="174702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34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08076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55930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90" dirty="0"/>
              <a:t>Conclusion </a:t>
            </a:r>
            <a:r>
              <a:rPr sz="3600" spc="-155" dirty="0"/>
              <a:t>sur </a:t>
            </a:r>
            <a:r>
              <a:rPr sz="3600" spc="-195" dirty="0"/>
              <a:t>les</a:t>
            </a:r>
            <a:r>
              <a:rPr sz="3600" spc="-260" dirty="0"/>
              <a:t> </a:t>
            </a:r>
            <a:r>
              <a:rPr sz="3600" spc="-120" dirty="0"/>
              <a:t>pyromètres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5125"/>
            <a:ext cx="7920990" cy="3524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215" dirty="0">
                <a:latin typeface="Arial"/>
                <a:cs typeface="Arial"/>
              </a:rPr>
              <a:t>Plage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145" dirty="0">
                <a:latin typeface="Arial"/>
                <a:cs typeface="Arial"/>
              </a:rPr>
              <a:t>300 </a:t>
            </a:r>
            <a:r>
              <a:rPr sz="2800" spc="-220" dirty="0">
                <a:latin typeface="Arial"/>
                <a:cs typeface="Arial"/>
              </a:rPr>
              <a:t>à </a:t>
            </a:r>
            <a:r>
              <a:rPr sz="2800" spc="-145" dirty="0">
                <a:latin typeface="Arial"/>
                <a:cs typeface="Arial"/>
              </a:rPr>
              <a:t>3000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250" dirty="0">
                <a:latin typeface="Arial"/>
                <a:cs typeface="Arial"/>
              </a:rPr>
              <a:t>°C;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436245" indent="-423545">
              <a:lnSpc>
                <a:spcPct val="100000"/>
              </a:lnSpc>
              <a:buChar char="•"/>
              <a:tabLst>
                <a:tab pos="436245" algn="l"/>
                <a:tab pos="436880" algn="l"/>
              </a:tabLst>
            </a:pPr>
            <a:r>
              <a:rPr sz="2800" spc="-145" dirty="0">
                <a:latin typeface="Arial"/>
                <a:cs typeface="Arial"/>
              </a:rPr>
              <a:t>Précision </a:t>
            </a:r>
            <a:r>
              <a:rPr sz="2800" spc="-130" dirty="0">
                <a:latin typeface="Arial"/>
                <a:cs typeface="Arial"/>
              </a:rPr>
              <a:t>de </a:t>
            </a:r>
            <a:r>
              <a:rPr sz="2800" spc="-145" dirty="0">
                <a:latin typeface="Arial"/>
                <a:cs typeface="Arial"/>
              </a:rPr>
              <a:t>± 5 </a:t>
            </a:r>
            <a:r>
              <a:rPr sz="2800" spc="-355" dirty="0">
                <a:latin typeface="Arial"/>
                <a:cs typeface="Arial"/>
              </a:rPr>
              <a:t>°C </a:t>
            </a:r>
            <a:r>
              <a:rPr sz="2800" spc="-114" dirty="0">
                <a:latin typeface="Arial"/>
                <a:cs typeface="Arial"/>
              </a:rPr>
              <a:t>(dépend </a:t>
            </a:r>
            <a:r>
              <a:rPr sz="2800" spc="-130" dirty="0">
                <a:latin typeface="Arial"/>
                <a:cs typeface="Arial"/>
              </a:rPr>
              <a:t>de</a:t>
            </a:r>
            <a:r>
              <a:rPr sz="2800" spc="-325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l'utilisateur);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40" dirty="0">
                <a:latin typeface="Arial"/>
                <a:cs typeface="Arial"/>
              </a:rPr>
              <a:t>Meilleur </a:t>
            </a:r>
            <a:r>
              <a:rPr sz="2800" spc="-155" dirty="0">
                <a:latin typeface="Arial"/>
                <a:cs typeface="Arial"/>
              </a:rPr>
              <a:t>au </a:t>
            </a:r>
            <a:r>
              <a:rPr sz="2800" spc="-125" dirty="0">
                <a:latin typeface="Arial"/>
                <a:cs typeface="Arial"/>
              </a:rPr>
              <a:t>niveau </a:t>
            </a:r>
            <a:r>
              <a:rPr sz="2800" spc="-195" dirty="0">
                <a:latin typeface="Arial"/>
                <a:cs typeface="Arial"/>
              </a:rPr>
              <a:t>des </a:t>
            </a:r>
            <a:r>
              <a:rPr sz="2800" spc="-95" dirty="0">
                <a:latin typeface="Arial"/>
                <a:cs typeface="Arial"/>
              </a:rPr>
              <a:t>pyromètres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électroniques.</a:t>
            </a:r>
            <a:endParaRPr sz="2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Arial"/>
              <a:buChar char="–"/>
            </a:pPr>
            <a:endParaRPr sz="4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100" dirty="0">
                <a:latin typeface="Arial"/>
                <a:cs typeface="Arial"/>
              </a:rPr>
              <a:t>Fonctionnement </a:t>
            </a:r>
            <a:r>
              <a:rPr sz="2800" spc="-75" dirty="0">
                <a:latin typeface="Arial"/>
                <a:cs typeface="Arial"/>
              </a:rPr>
              <a:t>automatique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spc="-130" dirty="0">
                <a:latin typeface="Arial"/>
                <a:cs typeface="Arial"/>
              </a:rPr>
              <a:t>possible.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140" dirty="0">
                <a:latin typeface="Arial"/>
                <a:cs typeface="Arial"/>
              </a:rPr>
              <a:t>Capteur </a:t>
            </a:r>
            <a:r>
              <a:rPr sz="2800" spc="-90" dirty="0">
                <a:latin typeface="Arial"/>
                <a:cs typeface="Arial"/>
              </a:rPr>
              <a:t>infrarouge </a:t>
            </a:r>
            <a:r>
              <a:rPr sz="2800" spc="-204" dirty="0">
                <a:latin typeface="Arial"/>
                <a:cs typeface="Arial"/>
              </a:rPr>
              <a:t>avec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thermocouple.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643127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35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5508" y="2433827"/>
            <a:ext cx="7868411" cy="1565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38500" y="2654807"/>
            <a:ext cx="2787396" cy="12801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3564" y="2458973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3564" y="2458973"/>
            <a:ext cx="7772400" cy="1470025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689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905"/>
              </a:spcBef>
            </a:pPr>
            <a:r>
              <a:rPr spc="-90" dirty="0"/>
              <a:t>Merci</a:t>
            </a:r>
            <a:r>
              <a:rPr spc="-250" dirty="0"/>
              <a:t> </a:t>
            </a:r>
            <a:r>
              <a:rPr spc="5770" dirty="0">
                <a:latin typeface="Wingdings"/>
                <a:cs typeface="Wingdings"/>
              </a:rPr>
              <a:t>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7549896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706500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4" dirty="0"/>
              <a:t>Exemples </a:t>
            </a:r>
            <a:r>
              <a:rPr sz="3600" spc="-165" dirty="0"/>
              <a:t>de </a:t>
            </a:r>
            <a:r>
              <a:rPr sz="3600" spc="-160" dirty="0"/>
              <a:t>capteurs </a:t>
            </a:r>
            <a:r>
              <a:rPr sz="3600" spc="-165" dirty="0"/>
              <a:t>de</a:t>
            </a:r>
            <a:r>
              <a:rPr sz="3600" spc="-275" dirty="0"/>
              <a:t> </a:t>
            </a:r>
            <a:r>
              <a:rPr sz="3600" spc="-85" dirty="0"/>
              <a:t>température</a:t>
            </a:r>
            <a:endParaRPr sz="3600"/>
          </a:p>
        </p:txBody>
      </p:sp>
      <p:sp>
        <p:nvSpPr>
          <p:cNvPr id="6" name="object 6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5401" y="1279917"/>
            <a:ext cx="8421332" cy="463959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4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85038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63658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00" dirty="0"/>
              <a:t>Types </a:t>
            </a:r>
            <a:r>
              <a:rPr sz="3600" spc="-165" dirty="0"/>
              <a:t>de </a:t>
            </a:r>
            <a:r>
              <a:rPr sz="3600" spc="-160" dirty="0"/>
              <a:t>capteurs </a:t>
            </a:r>
            <a:r>
              <a:rPr sz="3600" spc="-165" dirty="0"/>
              <a:t>de</a:t>
            </a:r>
            <a:r>
              <a:rPr sz="3600" spc="-254" dirty="0"/>
              <a:t> </a:t>
            </a:r>
            <a:r>
              <a:rPr sz="3600" spc="-85" dirty="0"/>
              <a:t>température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135125"/>
            <a:ext cx="2686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65" dirty="0">
                <a:latin typeface="Arial"/>
                <a:cs typeface="Arial"/>
              </a:rPr>
              <a:t>Capteurs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spc="-175" dirty="0">
                <a:latin typeface="Arial"/>
                <a:cs typeface="Arial"/>
              </a:rPr>
              <a:t>passifs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3696080"/>
            <a:ext cx="24923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65" dirty="0">
                <a:latin typeface="Arial"/>
                <a:cs typeface="Arial"/>
              </a:rPr>
              <a:t>Capteurs</a:t>
            </a:r>
            <a:r>
              <a:rPr sz="2800" spc="-204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actifs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75838" y="1844801"/>
            <a:ext cx="1800225" cy="936625"/>
          </a:xfrm>
          <a:custGeom>
            <a:avLst/>
            <a:gdLst/>
            <a:ahLst/>
            <a:cxnLst/>
            <a:rect l="l" t="t" r="r" b="b"/>
            <a:pathLst>
              <a:path w="1800225" h="936625">
                <a:moveTo>
                  <a:pt x="0" y="156083"/>
                </a:moveTo>
                <a:lnTo>
                  <a:pt x="7954" y="106736"/>
                </a:lnTo>
                <a:lnTo>
                  <a:pt x="30106" y="63889"/>
                </a:lnTo>
                <a:lnTo>
                  <a:pt x="63889" y="30106"/>
                </a:lnTo>
                <a:lnTo>
                  <a:pt x="106736" y="7954"/>
                </a:lnTo>
                <a:lnTo>
                  <a:pt x="156083" y="0"/>
                </a:lnTo>
                <a:lnTo>
                  <a:pt x="1644141" y="0"/>
                </a:lnTo>
                <a:lnTo>
                  <a:pt x="1693488" y="7954"/>
                </a:lnTo>
                <a:lnTo>
                  <a:pt x="1736335" y="30106"/>
                </a:lnTo>
                <a:lnTo>
                  <a:pt x="1770118" y="63889"/>
                </a:lnTo>
                <a:lnTo>
                  <a:pt x="1792270" y="106736"/>
                </a:lnTo>
                <a:lnTo>
                  <a:pt x="1800225" y="156083"/>
                </a:lnTo>
                <a:lnTo>
                  <a:pt x="1800225" y="780161"/>
                </a:lnTo>
                <a:lnTo>
                  <a:pt x="1792270" y="829445"/>
                </a:lnTo>
                <a:lnTo>
                  <a:pt x="1770118" y="872255"/>
                </a:lnTo>
                <a:lnTo>
                  <a:pt x="1736335" y="906019"/>
                </a:lnTo>
                <a:lnTo>
                  <a:pt x="1693488" y="928163"/>
                </a:lnTo>
                <a:lnTo>
                  <a:pt x="1644141" y="936117"/>
                </a:lnTo>
                <a:lnTo>
                  <a:pt x="156083" y="936117"/>
                </a:lnTo>
                <a:lnTo>
                  <a:pt x="106736" y="928163"/>
                </a:lnTo>
                <a:lnTo>
                  <a:pt x="63889" y="906019"/>
                </a:lnTo>
                <a:lnTo>
                  <a:pt x="30106" y="872255"/>
                </a:lnTo>
                <a:lnTo>
                  <a:pt x="7954" y="829445"/>
                </a:lnTo>
                <a:lnTo>
                  <a:pt x="0" y="780161"/>
                </a:lnTo>
                <a:lnTo>
                  <a:pt x="0" y="156083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463290" y="2148332"/>
            <a:ext cx="14268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latin typeface="Trebuchet MS"/>
                <a:cs typeface="Trebuchet MS"/>
              </a:rPr>
              <a:t>Capteur</a:t>
            </a:r>
            <a:r>
              <a:rPr sz="1800" b="1" spc="204" dirty="0">
                <a:latin typeface="Trebuchet MS"/>
                <a:cs typeface="Trebuchet MS"/>
              </a:rPr>
              <a:t> </a:t>
            </a:r>
            <a:r>
              <a:rPr sz="1800" b="1" spc="-80" dirty="0">
                <a:latin typeface="Trebuchet MS"/>
                <a:cs typeface="Trebuchet MS"/>
              </a:rPr>
              <a:t>passif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513076" y="2177795"/>
            <a:ext cx="918972" cy="31089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55748" y="2253869"/>
            <a:ext cx="720725" cy="118110"/>
          </a:xfrm>
          <a:custGeom>
            <a:avLst/>
            <a:gdLst/>
            <a:ahLst/>
            <a:cxnLst/>
            <a:rect l="l" t="t" r="r" b="b"/>
            <a:pathLst>
              <a:path w="720725" h="118110">
                <a:moveTo>
                  <a:pt x="669761" y="58991"/>
                </a:moveTo>
                <a:lnTo>
                  <a:pt x="606297" y="96011"/>
                </a:lnTo>
                <a:lnTo>
                  <a:pt x="604265" y="103758"/>
                </a:lnTo>
                <a:lnTo>
                  <a:pt x="611377" y="115950"/>
                </a:lnTo>
                <a:lnTo>
                  <a:pt x="619125" y="117982"/>
                </a:lnTo>
                <a:lnTo>
                  <a:pt x="698429" y="71754"/>
                </a:lnTo>
                <a:lnTo>
                  <a:pt x="694944" y="71754"/>
                </a:lnTo>
                <a:lnTo>
                  <a:pt x="694944" y="69976"/>
                </a:lnTo>
                <a:lnTo>
                  <a:pt x="688594" y="69976"/>
                </a:lnTo>
                <a:lnTo>
                  <a:pt x="669761" y="58991"/>
                </a:lnTo>
                <a:close/>
              </a:path>
              <a:path w="720725" h="118110">
                <a:moveTo>
                  <a:pt x="648099" y="46354"/>
                </a:moveTo>
                <a:lnTo>
                  <a:pt x="0" y="46354"/>
                </a:lnTo>
                <a:lnTo>
                  <a:pt x="0" y="71754"/>
                </a:lnTo>
                <a:lnTo>
                  <a:pt x="647881" y="71754"/>
                </a:lnTo>
                <a:lnTo>
                  <a:pt x="669761" y="58991"/>
                </a:lnTo>
                <a:lnTo>
                  <a:pt x="648099" y="46354"/>
                </a:lnTo>
                <a:close/>
              </a:path>
              <a:path w="720725" h="118110">
                <a:moveTo>
                  <a:pt x="698478" y="46354"/>
                </a:moveTo>
                <a:lnTo>
                  <a:pt x="694944" y="46354"/>
                </a:lnTo>
                <a:lnTo>
                  <a:pt x="694944" y="71754"/>
                </a:lnTo>
                <a:lnTo>
                  <a:pt x="698429" y="71754"/>
                </a:lnTo>
                <a:lnTo>
                  <a:pt x="720216" y="59054"/>
                </a:lnTo>
                <a:lnTo>
                  <a:pt x="698478" y="46354"/>
                </a:lnTo>
                <a:close/>
              </a:path>
              <a:path w="720725" h="118110">
                <a:moveTo>
                  <a:pt x="688594" y="48005"/>
                </a:moveTo>
                <a:lnTo>
                  <a:pt x="669761" y="58991"/>
                </a:lnTo>
                <a:lnTo>
                  <a:pt x="688594" y="69976"/>
                </a:lnTo>
                <a:lnTo>
                  <a:pt x="688594" y="48005"/>
                </a:lnTo>
                <a:close/>
              </a:path>
              <a:path w="720725" h="118110">
                <a:moveTo>
                  <a:pt x="694944" y="48005"/>
                </a:moveTo>
                <a:lnTo>
                  <a:pt x="688594" y="48005"/>
                </a:lnTo>
                <a:lnTo>
                  <a:pt x="688594" y="69976"/>
                </a:lnTo>
                <a:lnTo>
                  <a:pt x="694944" y="69976"/>
                </a:lnTo>
                <a:lnTo>
                  <a:pt x="694944" y="48005"/>
                </a:lnTo>
                <a:close/>
              </a:path>
              <a:path w="720725" h="118110">
                <a:moveTo>
                  <a:pt x="619125" y="0"/>
                </a:moveTo>
                <a:lnTo>
                  <a:pt x="611377" y="2158"/>
                </a:lnTo>
                <a:lnTo>
                  <a:pt x="607821" y="8127"/>
                </a:lnTo>
                <a:lnTo>
                  <a:pt x="604265" y="14223"/>
                </a:lnTo>
                <a:lnTo>
                  <a:pt x="606297" y="21970"/>
                </a:lnTo>
                <a:lnTo>
                  <a:pt x="669761" y="58991"/>
                </a:lnTo>
                <a:lnTo>
                  <a:pt x="688594" y="48005"/>
                </a:lnTo>
                <a:lnTo>
                  <a:pt x="694944" y="48005"/>
                </a:lnTo>
                <a:lnTo>
                  <a:pt x="694944" y="46354"/>
                </a:lnTo>
                <a:lnTo>
                  <a:pt x="698478" y="46354"/>
                </a:lnTo>
                <a:lnTo>
                  <a:pt x="619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33771" y="2167127"/>
            <a:ext cx="917448" cy="31242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76063" y="2243963"/>
            <a:ext cx="720090" cy="118110"/>
          </a:xfrm>
          <a:custGeom>
            <a:avLst/>
            <a:gdLst/>
            <a:ahLst/>
            <a:cxnLst/>
            <a:rect l="l" t="t" r="r" b="b"/>
            <a:pathLst>
              <a:path w="720089" h="118110">
                <a:moveTo>
                  <a:pt x="669634" y="58991"/>
                </a:moveTo>
                <a:lnTo>
                  <a:pt x="612266" y="92456"/>
                </a:lnTo>
                <a:lnTo>
                  <a:pt x="606298" y="96012"/>
                </a:lnTo>
                <a:lnTo>
                  <a:pt x="604265" y="103759"/>
                </a:lnTo>
                <a:lnTo>
                  <a:pt x="607695" y="109854"/>
                </a:lnTo>
                <a:lnTo>
                  <a:pt x="611251" y="115950"/>
                </a:lnTo>
                <a:lnTo>
                  <a:pt x="619125" y="117983"/>
                </a:lnTo>
                <a:lnTo>
                  <a:pt x="625094" y="114426"/>
                </a:lnTo>
                <a:lnTo>
                  <a:pt x="698301" y="71754"/>
                </a:lnTo>
                <a:lnTo>
                  <a:pt x="694944" y="71754"/>
                </a:lnTo>
                <a:lnTo>
                  <a:pt x="694944" y="69976"/>
                </a:lnTo>
                <a:lnTo>
                  <a:pt x="688466" y="69976"/>
                </a:lnTo>
                <a:lnTo>
                  <a:pt x="669634" y="58991"/>
                </a:lnTo>
                <a:close/>
              </a:path>
              <a:path w="720089" h="118110">
                <a:moveTo>
                  <a:pt x="647972" y="46354"/>
                </a:moveTo>
                <a:lnTo>
                  <a:pt x="0" y="46354"/>
                </a:lnTo>
                <a:lnTo>
                  <a:pt x="0" y="71754"/>
                </a:lnTo>
                <a:lnTo>
                  <a:pt x="647754" y="71754"/>
                </a:lnTo>
                <a:lnTo>
                  <a:pt x="669634" y="58991"/>
                </a:lnTo>
                <a:lnTo>
                  <a:pt x="647972" y="46354"/>
                </a:lnTo>
                <a:close/>
              </a:path>
              <a:path w="720089" h="118110">
                <a:moveTo>
                  <a:pt x="698351" y="46354"/>
                </a:moveTo>
                <a:lnTo>
                  <a:pt x="694944" y="46354"/>
                </a:lnTo>
                <a:lnTo>
                  <a:pt x="694944" y="71754"/>
                </a:lnTo>
                <a:lnTo>
                  <a:pt x="698301" y="71754"/>
                </a:lnTo>
                <a:lnTo>
                  <a:pt x="720089" y="59054"/>
                </a:lnTo>
                <a:lnTo>
                  <a:pt x="698351" y="46354"/>
                </a:lnTo>
                <a:close/>
              </a:path>
              <a:path w="720089" h="118110">
                <a:moveTo>
                  <a:pt x="688466" y="48006"/>
                </a:moveTo>
                <a:lnTo>
                  <a:pt x="669634" y="58991"/>
                </a:lnTo>
                <a:lnTo>
                  <a:pt x="688466" y="69976"/>
                </a:lnTo>
                <a:lnTo>
                  <a:pt x="688466" y="48006"/>
                </a:lnTo>
                <a:close/>
              </a:path>
              <a:path w="720089" h="118110">
                <a:moveTo>
                  <a:pt x="694944" y="48006"/>
                </a:moveTo>
                <a:lnTo>
                  <a:pt x="688466" y="48006"/>
                </a:lnTo>
                <a:lnTo>
                  <a:pt x="688466" y="69976"/>
                </a:lnTo>
                <a:lnTo>
                  <a:pt x="694944" y="69976"/>
                </a:lnTo>
                <a:lnTo>
                  <a:pt x="694944" y="48006"/>
                </a:lnTo>
                <a:close/>
              </a:path>
              <a:path w="720089" h="118110">
                <a:moveTo>
                  <a:pt x="619125" y="0"/>
                </a:moveTo>
                <a:lnTo>
                  <a:pt x="611251" y="2032"/>
                </a:lnTo>
                <a:lnTo>
                  <a:pt x="607695" y="8127"/>
                </a:lnTo>
                <a:lnTo>
                  <a:pt x="604265" y="14224"/>
                </a:lnTo>
                <a:lnTo>
                  <a:pt x="606298" y="21971"/>
                </a:lnTo>
                <a:lnTo>
                  <a:pt x="612266" y="25526"/>
                </a:lnTo>
                <a:lnTo>
                  <a:pt x="669634" y="58991"/>
                </a:lnTo>
                <a:lnTo>
                  <a:pt x="688466" y="48006"/>
                </a:lnTo>
                <a:lnTo>
                  <a:pt x="694944" y="48006"/>
                </a:lnTo>
                <a:lnTo>
                  <a:pt x="694944" y="46354"/>
                </a:lnTo>
                <a:lnTo>
                  <a:pt x="698351" y="46354"/>
                </a:lnTo>
                <a:lnTo>
                  <a:pt x="625094" y="3556"/>
                </a:lnTo>
                <a:lnTo>
                  <a:pt x="619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117803" y="2007819"/>
            <a:ext cx="12407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Trebuchet MS"/>
                <a:cs typeface="Trebuchet MS"/>
              </a:rPr>
              <a:t>Mesurande</a:t>
            </a:r>
            <a:endParaRPr sz="1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1800" b="1" spc="-375" dirty="0">
                <a:latin typeface="Trebuchet MS"/>
                <a:cs typeface="Trebuchet MS"/>
              </a:rPr>
              <a:t>T</a:t>
            </a:r>
            <a:r>
              <a:rPr sz="1800" b="1" spc="-130" dirty="0">
                <a:latin typeface="Trebuchet MS"/>
                <a:cs typeface="Trebuchet MS"/>
              </a:rPr>
              <a:t>e</a:t>
            </a:r>
            <a:r>
              <a:rPr sz="1800" b="1" spc="-105" dirty="0">
                <a:latin typeface="Trebuchet MS"/>
                <a:cs typeface="Trebuchet MS"/>
              </a:rPr>
              <a:t>m</a:t>
            </a:r>
            <a:r>
              <a:rPr sz="1800" b="1" spc="-70" dirty="0">
                <a:latin typeface="Trebuchet MS"/>
                <a:cs typeface="Trebuchet MS"/>
              </a:rPr>
              <a:t>p</a:t>
            </a:r>
            <a:r>
              <a:rPr sz="1800" b="1" spc="-130" dirty="0">
                <a:latin typeface="Trebuchet MS"/>
                <a:cs typeface="Trebuchet MS"/>
              </a:rPr>
              <a:t>é</a:t>
            </a:r>
            <a:r>
              <a:rPr sz="1800" b="1" spc="-175" dirty="0">
                <a:latin typeface="Trebuchet MS"/>
                <a:cs typeface="Trebuchet MS"/>
              </a:rPr>
              <a:t>r</a:t>
            </a:r>
            <a:r>
              <a:rPr sz="1800" b="1" spc="-100" dirty="0">
                <a:latin typeface="Trebuchet MS"/>
                <a:cs typeface="Trebuchet MS"/>
              </a:rPr>
              <a:t>a</a:t>
            </a:r>
            <a:r>
              <a:rPr sz="1800" b="1" spc="-114" dirty="0">
                <a:latin typeface="Trebuchet MS"/>
                <a:cs typeface="Trebuchet MS"/>
              </a:rPr>
              <a:t>tu</a:t>
            </a:r>
            <a:r>
              <a:rPr sz="1800" b="1" spc="-125" dirty="0">
                <a:latin typeface="Trebuchet MS"/>
                <a:cs typeface="Trebuchet MS"/>
              </a:rPr>
              <a:t>r</a:t>
            </a:r>
            <a:r>
              <a:rPr sz="1800" b="1" spc="-130" dirty="0">
                <a:latin typeface="Trebuchet MS"/>
                <a:cs typeface="Trebuchet MS"/>
              </a:rPr>
              <a:t>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29858" y="1998090"/>
            <a:ext cx="18078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5134" marR="5080" indent="-433070">
              <a:lnSpc>
                <a:spcPct val="100000"/>
              </a:lnSpc>
              <a:spcBef>
                <a:spcPts val="100"/>
              </a:spcBef>
            </a:pPr>
            <a:r>
              <a:rPr sz="1800" b="1" spc="-110" dirty="0">
                <a:latin typeface="Trebuchet MS"/>
                <a:cs typeface="Trebuchet MS"/>
              </a:rPr>
              <a:t>Grandeur </a:t>
            </a:r>
            <a:r>
              <a:rPr sz="1800" b="1" spc="-105" dirty="0">
                <a:latin typeface="Trebuchet MS"/>
                <a:cs typeface="Trebuchet MS"/>
              </a:rPr>
              <a:t>de</a:t>
            </a:r>
            <a:r>
              <a:rPr sz="1800" b="1" spc="-26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sortie  </a:t>
            </a:r>
            <a:r>
              <a:rPr sz="1800" b="1" spc="-105" dirty="0">
                <a:latin typeface="Trebuchet MS"/>
                <a:cs typeface="Trebuchet MS"/>
              </a:rPr>
              <a:t>résistivité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84982" y="4509134"/>
            <a:ext cx="1800225" cy="936625"/>
          </a:xfrm>
          <a:custGeom>
            <a:avLst/>
            <a:gdLst/>
            <a:ahLst/>
            <a:cxnLst/>
            <a:rect l="l" t="t" r="r" b="b"/>
            <a:pathLst>
              <a:path w="1800225" h="936625">
                <a:moveTo>
                  <a:pt x="0" y="155956"/>
                </a:moveTo>
                <a:lnTo>
                  <a:pt x="7954" y="106671"/>
                </a:lnTo>
                <a:lnTo>
                  <a:pt x="30106" y="63861"/>
                </a:lnTo>
                <a:lnTo>
                  <a:pt x="63889" y="30097"/>
                </a:lnTo>
                <a:lnTo>
                  <a:pt x="106736" y="7953"/>
                </a:lnTo>
                <a:lnTo>
                  <a:pt x="156082" y="0"/>
                </a:lnTo>
                <a:lnTo>
                  <a:pt x="1644268" y="0"/>
                </a:lnTo>
                <a:lnTo>
                  <a:pt x="1693553" y="7953"/>
                </a:lnTo>
                <a:lnTo>
                  <a:pt x="1736363" y="30097"/>
                </a:lnTo>
                <a:lnTo>
                  <a:pt x="1770127" y="63861"/>
                </a:lnTo>
                <a:lnTo>
                  <a:pt x="1792271" y="106671"/>
                </a:lnTo>
                <a:lnTo>
                  <a:pt x="1800225" y="155956"/>
                </a:lnTo>
                <a:lnTo>
                  <a:pt x="1800225" y="780033"/>
                </a:lnTo>
                <a:lnTo>
                  <a:pt x="1792271" y="829380"/>
                </a:lnTo>
                <a:lnTo>
                  <a:pt x="1770127" y="872227"/>
                </a:lnTo>
                <a:lnTo>
                  <a:pt x="1736363" y="906010"/>
                </a:lnTo>
                <a:lnTo>
                  <a:pt x="1693553" y="928162"/>
                </a:lnTo>
                <a:lnTo>
                  <a:pt x="1644268" y="936116"/>
                </a:lnTo>
                <a:lnTo>
                  <a:pt x="156082" y="936116"/>
                </a:lnTo>
                <a:lnTo>
                  <a:pt x="106736" y="928162"/>
                </a:lnTo>
                <a:lnTo>
                  <a:pt x="63889" y="906010"/>
                </a:lnTo>
                <a:lnTo>
                  <a:pt x="30106" y="872227"/>
                </a:lnTo>
                <a:lnTo>
                  <a:pt x="7954" y="829380"/>
                </a:lnTo>
                <a:lnTo>
                  <a:pt x="0" y="780033"/>
                </a:lnTo>
                <a:lnTo>
                  <a:pt x="0" y="15595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538220" y="4813172"/>
            <a:ext cx="1295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latin typeface="Trebuchet MS"/>
                <a:cs typeface="Trebuchet MS"/>
              </a:rPr>
              <a:t>Capteur</a:t>
            </a:r>
            <a:r>
              <a:rPr sz="1800" b="1" spc="190" dirty="0">
                <a:latin typeface="Trebuchet MS"/>
                <a:cs typeface="Trebuchet MS"/>
              </a:rPr>
              <a:t> </a:t>
            </a:r>
            <a:r>
              <a:rPr sz="1800" b="1" spc="-105" dirty="0">
                <a:latin typeface="Trebuchet MS"/>
                <a:cs typeface="Trebuchet MS"/>
              </a:rPr>
              <a:t>actif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522220" y="4841747"/>
            <a:ext cx="918971" cy="31089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64892" y="4918202"/>
            <a:ext cx="720725" cy="118110"/>
          </a:xfrm>
          <a:custGeom>
            <a:avLst/>
            <a:gdLst/>
            <a:ahLst/>
            <a:cxnLst/>
            <a:rect l="l" t="t" r="r" b="b"/>
            <a:pathLst>
              <a:path w="720725" h="118110">
                <a:moveTo>
                  <a:pt x="669761" y="58991"/>
                </a:moveTo>
                <a:lnTo>
                  <a:pt x="606297" y="96012"/>
                </a:lnTo>
                <a:lnTo>
                  <a:pt x="604265" y="103759"/>
                </a:lnTo>
                <a:lnTo>
                  <a:pt x="607821" y="109855"/>
                </a:lnTo>
                <a:lnTo>
                  <a:pt x="611377" y="115824"/>
                </a:lnTo>
                <a:lnTo>
                  <a:pt x="619125" y="117983"/>
                </a:lnTo>
                <a:lnTo>
                  <a:pt x="698476" y="71628"/>
                </a:lnTo>
                <a:lnTo>
                  <a:pt x="694944" y="71628"/>
                </a:lnTo>
                <a:lnTo>
                  <a:pt x="694944" y="69977"/>
                </a:lnTo>
                <a:lnTo>
                  <a:pt x="688594" y="69977"/>
                </a:lnTo>
                <a:lnTo>
                  <a:pt x="669761" y="58991"/>
                </a:lnTo>
                <a:close/>
              </a:path>
              <a:path w="720725" h="118110">
                <a:moveTo>
                  <a:pt x="647881" y="46228"/>
                </a:moveTo>
                <a:lnTo>
                  <a:pt x="0" y="46228"/>
                </a:lnTo>
                <a:lnTo>
                  <a:pt x="0" y="71628"/>
                </a:lnTo>
                <a:lnTo>
                  <a:pt x="648099" y="71628"/>
                </a:lnTo>
                <a:lnTo>
                  <a:pt x="669761" y="58991"/>
                </a:lnTo>
                <a:lnTo>
                  <a:pt x="647881" y="46228"/>
                </a:lnTo>
                <a:close/>
              </a:path>
              <a:path w="720725" h="118110">
                <a:moveTo>
                  <a:pt x="698428" y="46228"/>
                </a:moveTo>
                <a:lnTo>
                  <a:pt x="694944" y="46228"/>
                </a:lnTo>
                <a:lnTo>
                  <a:pt x="694944" y="71628"/>
                </a:lnTo>
                <a:lnTo>
                  <a:pt x="698476" y="71628"/>
                </a:lnTo>
                <a:lnTo>
                  <a:pt x="720217" y="58928"/>
                </a:lnTo>
                <a:lnTo>
                  <a:pt x="698428" y="46228"/>
                </a:lnTo>
                <a:close/>
              </a:path>
              <a:path w="720725" h="118110">
                <a:moveTo>
                  <a:pt x="688594" y="48006"/>
                </a:moveTo>
                <a:lnTo>
                  <a:pt x="669761" y="58991"/>
                </a:lnTo>
                <a:lnTo>
                  <a:pt x="688594" y="69977"/>
                </a:lnTo>
                <a:lnTo>
                  <a:pt x="688594" y="48006"/>
                </a:lnTo>
                <a:close/>
              </a:path>
              <a:path w="720725" h="118110">
                <a:moveTo>
                  <a:pt x="694944" y="48006"/>
                </a:moveTo>
                <a:lnTo>
                  <a:pt x="688594" y="48006"/>
                </a:lnTo>
                <a:lnTo>
                  <a:pt x="688594" y="69977"/>
                </a:lnTo>
                <a:lnTo>
                  <a:pt x="694944" y="69977"/>
                </a:lnTo>
                <a:lnTo>
                  <a:pt x="694944" y="48006"/>
                </a:lnTo>
                <a:close/>
              </a:path>
              <a:path w="720725" h="118110">
                <a:moveTo>
                  <a:pt x="619125" y="0"/>
                </a:moveTo>
                <a:lnTo>
                  <a:pt x="611377" y="2031"/>
                </a:lnTo>
                <a:lnTo>
                  <a:pt x="604265" y="14224"/>
                </a:lnTo>
                <a:lnTo>
                  <a:pt x="606297" y="21971"/>
                </a:lnTo>
                <a:lnTo>
                  <a:pt x="669761" y="58991"/>
                </a:lnTo>
                <a:lnTo>
                  <a:pt x="688594" y="48006"/>
                </a:lnTo>
                <a:lnTo>
                  <a:pt x="694944" y="48006"/>
                </a:lnTo>
                <a:lnTo>
                  <a:pt x="694944" y="46228"/>
                </a:lnTo>
                <a:lnTo>
                  <a:pt x="698428" y="46228"/>
                </a:lnTo>
                <a:lnTo>
                  <a:pt x="619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042915" y="4831079"/>
            <a:ext cx="918972" cy="31241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85207" y="4908296"/>
            <a:ext cx="720725" cy="118110"/>
          </a:xfrm>
          <a:custGeom>
            <a:avLst/>
            <a:gdLst/>
            <a:ahLst/>
            <a:cxnLst/>
            <a:rect l="l" t="t" r="r" b="b"/>
            <a:pathLst>
              <a:path w="720725" h="118110">
                <a:moveTo>
                  <a:pt x="669761" y="58991"/>
                </a:moveTo>
                <a:lnTo>
                  <a:pt x="606297" y="96011"/>
                </a:lnTo>
                <a:lnTo>
                  <a:pt x="604265" y="103758"/>
                </a:lnTo>
                <a:lnTo>
                  <a:pt x="607821" y="109854"/>
                </a:lnTo>
                <a:lnTo>
                  <a:pt x="611377" y="115823"/>
                </a:lnTo>
                <a:lnTo>
                  <a:pt x="619125" y="117982"/>
                </a:lnTo>
                <a:lnTo>
                  <a:pt x="625093" y="114426"/>
                </a:lnTo>
                <a:lnTo>
                  <a:pt x="698449" y="71627"/>
                </a:lnTo>
                <a:lnTo>
                  <a:pt x="694943" y="71627"/>
                </a:lnTo>
                <a:lnTo>
                  <a:pt x="694943" y="69976"/>
                </a:lnTo>
                <a:lnTo>
                  <a:pt x="688593" y="69976"/>
                </a:lnTo>
                <a:lnTo>
                  <a:pt x="669761" y="58991"/>
                </a:lnTo>
                <a:close/>
              </a:path>
              <a:path w="720725" h="118110">
                <a:moveTo>
                  <a:pt x="647881" y="46227"/>
                </a:moveTo>
                <a:lnTo>
                  <a:pt x="0" y="46227"/>
                </a:lnTo>
                <a:lnTo>
                  <a:pt x="0" y="71627"/>
                </a:lnTo>
                <a:lnTo>
                  <a:pt x="648099" y="71627"/>
                </a:lnTo>
                <a:lnTo>
                  <a:pt x="669761" y="58991"/>
                </a:lnTo>
                <a:lnTo>
                  <a:pt x="647881" y="46227"/>
                </a:lnTo>
                <a:close/>
              </a:path>
              <a:path w="720725" h="118110">
                <a:moveTo>
                  <a:pt x="698399" y="46227"/>
                </a:moveTo>
                <a:lnTo>
                  <a:pt x="694943" y="46227"/>
                </a:lnTo>
                <a:lnTo>
                  <a:pt x="694943" y="71627"/>
                </a:lnTo>
                <a:lnTo>
                  <a:pt x="698449" y="71627"/>
                </a:lnTo>
                <a:lnTo>
                  <a:pt x="720216" y="58927"/>
                </a:lnTo>
                <a:lnTo>
                  <a:pt x="698399" y="46227"/>
                </a:lnTo>
                <a:close/>
              </a:path>
              <a:path w="720725" h="118110">
                <a:moveTo>
                  <a:pt x="688593" y="48005"/>
                </a:moveTo>
                <a:lnTo>
                  <a:pt x="669761" y="58991"/>
                </a:lnTo>
                <a:lnTo>
                  <a:pt x="688593" y="69976"/>
                </a:lnTo>
                <a:lnTo>
                  <a:pt x="688593" y="48005"/>
                </a:lnTo>
                <a:close/>
              </a:path>
              <a:path w="720725" h="118110">
                <a:moveTo>
                  <a:pt x="694943" y="48005"/>
                </a:moveTo>
                <a:lnTo>
                  <a:pt x="688593" y="48005"/>
                </a:lnTo>
                <a:lnTo>
                  <a:pt x="688593" y="69976"/>
                </a:lnTo>
                <a:lnTo>
                  <a:pt x="694943" y="69976"/>
                </a:lnTo>
                <a:lnTo>
                  <a:pt x="694943" y="48005"/>
                </a:lnTo>
                <a:close/>
              </a:path>
              <a:path w="720725" h="118110">
                <a:moveTo>
                  <a:pt x="619125" y="0"/>
                </a:moveTo>
                <a:lnTo>
                  <a:pt x="611377" y="2031"/>
                </a:lnTo>
                <a:lnTo>
                  <a:pt x="604265" y="14223"/>
                </a:lnTo>
                <a:lnTo>
                  <a:pt x="606297" y="21970"/>
                </a:lnTo>
                <a:lnTo>
                  <a:pt x="669761" y="58991"/>
                </a:lnTo>
                <a:lnTo>
                  <a:pt x="688593" y="48005"/>
                </a:lnTo>
                <a:lnTo>
                  <a:pt x="694943" y="48005"/>
                </a:lnTo>
                <a:lnTo>
                  <a:pt x="694943" y="46227"/>
                </a:lnTo>
                <a:lnTo>
                  <a:pt x="698399" y="46227"/>
                </a:lnTo>
                <a:lnTo>
                  <a:pt x="625093" y="3555"/>
                </a:lnTo>
                <a:lnTo>
                  <a:pt x="619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126947" y="4672965"/>
            <a:ext cx="12407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6675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Trebuchet MS"/>
                <a:cs typeface="Trebuchet MS"/>
              </a:rPr>
              <a:t>Mesurande  </a:t>
            </a:r>
            <a:r>
              <a:rPr sz="1800" b="1" spc="-375" dirty="0">
                <a:latin typeface="Trebuchet MS"/>
                <a:cs typeface="Trebuchet MS"/>
              </a:rPr>
              <a:t>T</a:t>
            </a:r>
            <a:r>
              <a:rPr sz="1800" b="1" spc="-130" dirty="0">
                <a:latin typeface="Trebuchet MS"/>
                <a:cs typeface="Trebuchet MS"/>
              </a:rPr>
              <a:t>e</a:t>
            </a:r>
            <a:r>
              <a:rPr sz="1800" b="1" spc="-105" dirty="0">
                <a:latin typeface="Trebuchet MS"/>
                <a:cs typeface="Trebuchet MS"/>
              </a:rPr>
              <a:t>m</a:t>
            </a:r>
            <a:r>
              <a:rPr sz="1800" b="1" spc="-70" dirty="0">
                <a:latin typeface="Trebuchet MS"/>
                <a:cs typeface="Trebuchet MS"/>
              </a:rPr>
              <a:t>p</a:t>
            </a:r>
            <a:r>
              <a:rPr sz="1800" b="1" spc="-130" dirty="0">
                <a:latin typeface="Trebuchet MS"/>
                <a:cs typeface="Trebuchet MS"/>
              </a:rPr>
              <a:t>é</a:t>
            </a:r>
            <a:r>
              <a:rPr sz="1800" b="1" spc="-175" dirty="0">
                <a:latin typeface="Trebuchet MS"/>
                <a:cs typeface="Trebuchet MS"/>
              </a:rPr>
              <a:t>r</a:t>
            </a:r>
            <a:r>
              <a:rPr sz="1800" b="1" spc="-100" dirty="0">
                <a:latin typeface="Trebuchet MS"/>
                <a:cs typeface="Trebuchet MS"/>
              </a:rPr>
              <a:t>a</a:t>
            </a:r>
            <a:r>
              <a:rPr sz="1800" b="1" spc="-114" dirty="0">
                <a:latin typeface="Trebuchet MS"/>
                <a:cs typeface="Trebuchet MS"/>
              </a:rPr>
              <a:t>tu</a:t>
            </a:r>
            <a:r>
              <a:rPr sz="1800" b="1" spc="-125" dirty="0">
                <a:latin typeface="Trebuchet MS"/>
                <a:cs typeface="Trebuchet MS"/>
              </a:rPr>
              <a:t>r</a:t>
            </a:r>
            <a:r>
              <a:rPr sz="1800" b="1" spc="-130" dirty="0">
                <a:latin typeface="Trebuchet MS"/>
                <a:cs typeface="Trebuchet MS"/>
              </a:rPr>
              <a:t>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5</a:t>
            </a:fld>
            <a:endParaRPr spc="-90" dirty="0"/>
          </a:p>
        </p:txBody>
      </p:sp>
      <p:sp>
        <p:nvSpPr>
          <p:cNvPr id="35" name="object 35"/>
          <p:cNvSpPr txBox="1"/>
          <p:nvPr/>
        </p:nvSpPr>
        <p:spPr>
          <a:xfrm>
            <a:off x="6239002" y="4662932"/>
            <a:ext cx="18078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2925" marR="5080" indent="-530860">
              <a:lnSpc>
                <a:spcPct val="100000"/>
              </a:lnSpc>
              <a:spcBef>
                <a:spcPts val="100"/>
              </a:spcBef>
            </a:pPr>
            <a:r>
              <a:rPr sz="1800" b="1" spc="-110" dirty="0">
                <a:latin typeface="Trebuchet MS"/>
                <a:cs typeface="Trebuchet MS"/>
              </a:rPr>
              <a:t>Grandeur </a:t>
            </a:r>
            <a:r>
              <a:rPr sz="1800" b="1" spc="-105" dirty="0">
                <a:latin typeface="Trebuchet MS"/>
                <a:cs typeface="Trebuchet MS"/>
              </a:rPr>
              <a:t>de</a:t>
            </a:r>
            <a:r>
              <a:rPr sz="1800" b="1" spc="-26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sortie  </a:t>
            </a:r>
            <a:r>
              <a:rPr sz="1800" b="1" spc="-130" dirty="0">
                <a:latin typeface="Trebuchet MS"/>
                <a:cs typeface="Trebuchet MS"/>
              </a:rPr>
              <a:t>Tension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49517" y="2843529"/>
            <a:ext cx="160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74675" algn="l"/>
              </a:tabLst>
            </a:pPr>
            <a:r>
              <a:rPr sz="1800" b="1" spc="-75" dirty="0">
                <a:solidFill>
                  <a:srgbClr val="FF0000"/>
                </a:solidFill>
                <a:latin typeface="Trebuchet MS"/>
                <a:cs typeface="Trebuchet MS"/>
              </a:rPr>
              <a:t>Un	</a:t>
            </a:r>
            <a:r>
              <a:rPr sz="1800" b="1" spc="-110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b="1" spc="-155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b="1" spc="-9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b="1" spc="-80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b="1" spc="-135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b="1" spc="-13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b="1" spc="-100" dirty="0">
                <a:solidFill>
                  <a:srgbClr val="FF0000"/>
                </a:solidFill>
                <a:latin typeface="Trebuchet MS"/>
                <a:cs typeface="Trebuchet MS"/>
              </a:rPr>
              <a:t>m</a:t>
            </a:r>
            <a:r>
              <a:rPr sz="1800" b="1" spc="-14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b="1" spc="-130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b="1" spc="-80" dirty="0">
                <a:solidFill>
                  <a:srgbClr val="FF0000"/>
                </a:solidFill>
                <a:latin typeface="Trebuchet MS"/>
                <a:cs typeface="Trebuchet MS"/>
              </a:rPr>
              <a:t>t  </a:t>
            </a:r>
            <a:r>
              <a:rPr sz="1800" b="1" spc="-100" dirty="0">
                <a:solidFill>
                  <a:srgbClr val="FF0000"/>
                </a:solidFill>
                <a:latin typeface="Trebuchet MS"/>
                <a:cs typeface="Trebuchet MS"/>
              </a:rPr>
              <a:t>indispensable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668259" y="2843529"/>
            <a:ext cx="5543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5110">
              <a:lnSpc>
                <a:spcPct val="100000"/>
              </a:lnSpc>
              <a:spcBef>
                <a:spcPts val="100"/>
              </a:spcBef>
            </a:pPr>
            <a:r>
              <a:rPr sz="1800" b="1" spc="-13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b="1" spc="-85" dirty="0">
                <a:solidFill>
                  <a:srgbClr val="FF0000"/>
                </a:solidFill>
                <a:latin typeface="Trebuchet MS"/>
                <a:cs typeface="Trebuchet MS"/>
              </a:rPr>
              <a:t>s</a:t>
            </a:r>
            <a:r>
              <a:rPr sz="1800" b="1" spc="-80" dirty="0">
                <a:solidFill>
                  <a:srgbClr val="FF0000"/>
                </a:solidFill>
                <a:latin typeface="Trebuchet MS"/>
                <a:cs typeface="Trebuchet MS"/>
              </a:rPr>
              <a:t>t  </a:t>
            </a:r>
            <a:r>
              <a:rPr sz="1800" b="1" spc="-10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b="1" spc="-125" dirty="0">
                <a:solidFill>
                  <a:srgbClr val="FF0000"/>
                </a:solidFill>
                <a:latin typeface="Trebuchet MS"/>
                <a:cs typeface="Trebuchet MS"/>
              </a:rPr>
              <a:t>v</a:t>
            </a:r>
            <a:r>
              <a:rPr sz="1800" b="1" spc="-8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b="1" spc="-100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b="1" spc="-90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049517" y="3392170"/>
            <a:ext cx="2154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95" dirty="0">
                <a:solidFill>
                  <a:srgbClr val="FF0000"/>
                </a:solidFill>
                <a:latin typeface="Arial"/>
                <a:cs typeface="Arial"/>
              </a:rPr>
              <a:t>d’utiliser</a:t>
            </a:r>
            <a:r>
              <a:rPr sz="1800" b="1" spc="-1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90" dirty="0">
                <a:solidFill>
                  <a:srgbClr val="FF0000"/>
                </a:solidFill>
                <a:latin typeface="Arial"/>
                <a:cs typeface="Arial"/>
              </a:rPr>
              <a:t>l’information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484632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43605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10" dirty="0"/>
              <a:t>Echelle </a:t>
            </a:r>
            <a:r>
              <a:rPr sz="3600" spc="-165" dirty="0"/>
              <a:t>de</a:t>
            </a:r>
            <a:r>
              <a:rPr sz="3600" spc="-265" dirty="0"/>
              <a:t> </a:t>
            </a:r>
            <a:r>
              <a:rPr sz="3600" spc="-85" dirty="0"/>
              <a:t>température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049169"/>
            <a:ext cx="3924300" cy="258699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185" dirty="0">
                <a:latin typeface="Arial"/>
                <a:cs typeface="Arial"/>
              </a:rPr>
              <a:t>Échelles </a:t>
            </a:r>
            <a:r>
              <a:rPr sz="2800" spc="-140" dirty="0">
                <a:latin typeface="Arial"/>
                <a:cs typeface="Arial"/>
              </a:rPr>
              <a:t>employées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3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-"/>
              <a:tabLst>
                <a:tab pos="354965" algn="l"/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Kelvin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-"/>
              <a:tabLst>
                <a:tab pos="354965" algn="l"/>
                <a:tab pos="355600" algn="l"/>
              </a:tabLst>
            </a:pPr>
            <a:r>
              <a:rPr sz="2800" spc="-204" dirty="0">
                <a:latin typeface="Arial"/>
                <a:cs typeface="Arial"/>
              </a:rPr>
              <a:t>Celsius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-"/>
              <a:tabLst>
                <a:tab pos="354965" algn="l"/>
                <a:tab pos="355600" algn="l"/>
              </a:tabLst>
            </a:pPr>
            <a:r>
              <a:rPr sz="2800" spc="-175" dirty="0">
                <a:latin typeface="Arial"/>
                <a:cs typeface="Arial"/>
              </a:rPr>
              <a:t>Rankin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spc="-105" dirty="0">
                <a:solidFill>
                  <a:srgbClr val="FF0000"/>
                </a:solidFill>
                <a:latin typeface="Arial"/>
                <a:cs typeface="Arial"/>
              </a:rPr>
              <a:t>(Home-work)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-"/>
              <a:tabLst>
                <a:tab pos="354965" algn="l"/>
                <a:tab pos="355600" algn="l"/>
              </a:tabLst>
            </a:pPr>
            <a:r>
              <a:rPr sz="2800" spc="-114" dirty="0">
                <a:latin typeface="Arial"/>
                <a:cs typeface="Arial"/>
              </a:rPr>
              <a:t>Fahrenheit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105" dirty="0">
                <a:solidFill>
                  <a:srgbClr val="FF0000"/>
                </a:solidFill>
                <a:latin typeface="Arial"/>
                <a:cs typeface="Arial"/>
              </a:rPr>
              <a:t>(Home-work)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940171" y="1569974"/>
            <a:ext cx="2209800" cy="219557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475613" y="4626102"/>
            <a:ext cx="6019800" cy="482600"/>
          </a:xfrm>
          <a:prstGeom prst="rect">
            <a:avLst/>
          </a:prstGeom>
          <a:solidFill>
            <a:srgbClr val="EDEBE0"/>
          </a:solidFill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29005">
              <a:lnSpc>
                <a:spcPct val="100000"/>
              </a:lnSpc>
              <a:spcBef>
                <a:spcPts val="280"/>
              </a:spcBef>
            </a:pPr>
            <a:r>
              <a:rPr sz="2500" spc="-5" dirty="0">
                <a:solidFill>
                  <a:srgbClr val="FF0000"/>
                </a:solidFill>
                <a:latin typeface="Times New Roman"/>
                <a:cs typeface="Times New Roman"/>
              </a:rPr>
              <a:t>T ( Celsius) = T (kelvin)</a:t>
            </a:r>
            <a:r>
              <a:rPr sz="25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solidFill>
                  <a:srgbClr val="FF0000"/>
                </a:solidFill>
                <a:latin typeface="Times New Roman"/>
                <a:cs typeface="Times New Roman"/>
              </a:rPr>
              <a:t>-273,15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6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3768852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32842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85" dirty="0"/>
              <a:t>Unité </a:t>
            </a:r>
            <a:r>
              <a:rPr sz="3600" spc="-165" dirty="0"/>
              <a:t>de</a:t>
            </a:r>
            <a:r>
              <a:rPr sz="3600" spc="-395" dirty="0"/>
              <a:t> </a:t>
            </a:r>
            <a:r>
              <a:rPr sz="3600" spc="-204" dirty="0"/>
              <a:t>mesures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064641"/>
            <a:ext cx="5244465" cy="4855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72690">
              <a:lnSpc>
                <a:spcPct val="120100"/>
              </a:lnSpc>
              <a:spcBef>
                <a:spcPts val="100"/>
              </a:spcBef>
            </a:pPr>
            <a:r>
              <a:rPr sz="2400" spc="-140" dirty="0">
                <a:latin typeface="Arial"/>
                <a:cs typeface="Arial"/>
              </a:rPr>
              <a:t>Échelle </a:t>
            </a:r>
            <a:r>
              <a:rPr sz="2400" spc="-170" dirty="0">
                <a:latin typeface="Arial"/>
                <a:cs typeface="Arial"/>
              </a:rPr>
              <a:t>Celsius </a:t>
            </a:r>
            <a:r>
              <a:rPr sz="2400" spc="-100" dirty="0">
                <a:latin typeface="Arial"/>
                <a:cs typeface="Arial"/>
              </a:rPr>
              <a:t>(1742):  </a:t>
            </a:r>
            <a:r>
              <a:rPr sz="2400" spc="-140" dirty="0">
                <a:latin typeface="Arial"/>
                <a:cs typeface="Arial"/>
              </a:rPr>
              <a:t>Échelle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relative:</a:t>
            </a:r>
            <a:endParaRPr sz="2400">
              <a:latin typeface="Arial"/>
              <a:cs typeface="Arial"/>
            </a:endParaRPr>
          </a:p>
          <a:p>
            <a:pPr marL="233045" indent="-220345">
              <a:lnSpc>
                <a:spcPct val="100000"/>
              </a:lnSpc>
              <a:spcBef>
                <a:spcPts val="575"/>
              </a:spcBef>
              <a:buChar char="•"/>
              <a:tabLst>
                <a:tab pos="233679" algn="l"/>
              </a:tabLst>
            </a:pPr>
            <a:r>
              <a:rPr sz="2400" spc="-145" dirty="0">
                <a:latin typeface="Arial"/>
                <a:cs typeface="Arial"/>
              </a:rPr>
              <a:t>Références:</a:t>
            </a:r>
            <a:endParaRPr sz="24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575"/>
              </a:spcBef>
            </a:pPr>
            <a:r>
              <a:rPr sz="2400" spc="-145" dirty="0">
                <a:latin typeface="Arial"/>
                <a:cs typeface="Arial"/>
              </a:rPr>
              <a:t>Fusion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140" dirty="0">
                <a:latin typeface="Arial"/>
                <a:cs typeface="Arial"/>
              </a:rPr>
              <a:t>glace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20" dirty="0">
                <a:latin typeface="Arial"/>
                <a:cs typeface="Arial"/>
              </a:rPr>
              <a:t>0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10" dirty="0">
                <a:latin typeface="Arial"/>
                <a:cs typeface="Arial"/>
              </a:rPr>
              <a:t>°C;</a:t>
            </a:r>
            <a:endParaRPr sz="24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580"/>
              </a:spcBef>
            </a:pPr>
            <a:r>
              <a:rPr sz="2400" spc="-60" dirty="0">
                <a:latin typeface="Arial"/>
                <a:cs typeface="Arial"/>
              </a:rPr>
              <a:t>Ébullition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65" dirty="0">
                <a:latin typeface="Arial"/>
                <a:cs typeface="Arial"/>
              </a:rPr>
              <a:t>l'eau </a:t>
            </a:r>
            <a:r>
              <a:rPr sz="2400" spc="-50" dirty="0">
                <a:latin typeface="Arial"/>
                <a:cs typeface="Arial"/>
              </a:rPr>
              <a:t>distillée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25" dirty="0">
                <a:latin typeface="Arial"/>
                <a:cs typeface="Arial"/>
              </a:rPr>
              <a:t>100</a:t>
            </a:r>
            <a:r>
              <a:rPr sz="2400" spc="-310" dirty="0">
                <a:latin typeface="Arial"/>
                <a:cs typeface="Arial"/>
              </a:rPr>
              <a:t> </a:t>
            </a:r>
            <a:r>
              <a:rPr sz="2400" spc="-225" dirty="0">
                <a:latin typeface="Arial"/>
                <a:cs typeface="Arial"/>
              </a:rPr>
              <a:t>°C.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2580640">
              <a:lnSpc>
                <a:spcPct val="120000"/>
              </a:lnSpc>
            </a:pPr>
            <a:r>
              <a:rPr sz="2400" spc="-140" dirty="0">
                <a:latin typeface="Arial"/>
                <a:cs typeface="Arial"/>
              </a:rPr>
              <a:t>Échelle </a:t>
            </a:r>
            <a:r>
              <a:rPr sz="2400" spc="-120" dirty="0">
                <a:latin typeface="Arial"/>
                <a:cs typeface="Arial"/>
              </a:rPr>
              <a:t>Kelvin </a:t>
            </a:r>
            <a:r>
              <a:rPr sz="2400" spc="-100" dirty="0">
                <a:latin typeface="Arial"/>
                <a:cs typeface="Arial"/>
              </a:rPr>
              <a:t>(1848):  </a:t>
            </a:r>
            <a:r>
              <a:rPr sz="2400" spc="-140" dirty="0">
                <a:latin typeface="Arial"/>
                <a:cs typeface="Arial"/>
              </a:rPr>
              <a:t>Échelle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absolue:</a:t>
            </a:r>
            <a:endParaRPr sz="2400">
              <a:latin typeface="Arial"/>
              <a:cs typeface="Arial"/>
            </a:endParaRPr>
          </a:p>
          <a:p>
            <a:pPr marL="233045" indent="-220345">
              <a:lnSpc>
                <a:spcPct val="100000"/>
              </a:lnSpc>
              <a:spcBef>
                <a:spcPts val="580"/>
              </a:spcBef>
              <a:buChar char="•"/>
              <a:tabLst>
                <a:tab pos="233679" algn="l"/>
              </a:tabLst>
            </a:pPr>
            <a:r>
              <a:rPr sz="2400" spc="-145" dirty="0">
                <a:latin typeface="Arial"/>
                <a:cs typeface="Arial"/>
              </a:rPr>
              <a:t>Références:</a:t>
            </a:r>
            <a:endParaRPr sz="24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575"/>
              </a:spcBef>
            </a:pPr>
            <a:r>
              <a:rPr sz="2400" spc="-145" dirty="0">
                <a:latin typeface="Arial"/>
                <a:cs typeface="Arial"/>
              </a:rPr>
              <a:t>Zéro </a:t>
            </a:r>
            <a:r>
              <a:rPr sz="2400" spc="-65" dirty="0">
                <a:latin typeface="Arial"/>
                <a:cs typeface="Arial"/>
              </a:rPr>
              <a:t>thermodynamique: </a:t>
            </a:r>
            <a:r>
              <a:rPr sz="2400" spc="-120" dirty="0">
                <a:latin typeface="Arial"/>
                <a:cs typeface="Arial"/>
              </a:rPr>
              <a:t>0</a:t>
            </a:r>
            <a:r>
              <a:rPr sz="2400" spc="-229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k;</a:t>
            </a:r>
            <a:endParaRPr sz="24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575"/>
              </a:spcBef>
            </a:pPr>
            <a:r>
              <a:rPr sz="2400" spc="-90" dirty="0">
                <a:latin typeface="Arial"/>
                <a:cs typeface="Arial"/>
              </a:rPr>
              <a:t>Point </a:t>
            </a:r>
            <a:r>
              <a:rPr sz="2400" spc="-5" dirty="0">
                <a:latin typeface="Arial"/>
                <a:cs typeface="Arial"/>
              </a:rPr>
              <a:t>triple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65" dirty="0">
                <a:latin typeface="Arial"/>
                <a:cs typeface="Arial"/>
              </a:rPr>
              <a:t>l'eau </a:t>
            </a:r>
            <a:r>
              <a:rPr sz="2400" spc="-105" dirty="0">
                <a:latin typeface="Arial"/>
                <a:cs typeface="Arial"/>
              </a:rPr>
              <a:t>(0.01 </a:t>
            </a:r>
            <a:r>
              <a:rPr sz="2400" spc="-175" dirty="0">
                <a:latin typeface="Arial"/>
                <a:cs typeface="Arial"/>
              </a:rPr>
              <a:t>°C): </a:t>
            </a:r>
            <a:r>
              <a:rPr sz="2400" spc="-114" dirty="0">
                <a:latin typeface="Arial"/>
                <a:cs typeface="Arial"/>
              </a:rPr>
              <a:t>273.16</a:t>
            </a:r>
            <a:r>
              <a:rPr sz="2400" spc="-409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k.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16243" y="980694"/>
            <a:ext cx="1800225" cy="239128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24193" y="3838600"/>
            <a:ext cx="1584198" cy="243281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7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6789420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63036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15" dirty="0"/>
              <a:t>Transmission </a:t>
            </a:r>
            <a:r>
              <a:rPr sz="3600" spc="-145" dirty="0"/>
              <a:t>d’énergie</a:t>
            </a:r>
            <a:r>
              <a:rPr sz="3600" spc="-235" dirty="0"/>
              <a:t> </a:t>
            </a:r>
            <a:r>
              <a:rPr sz="3600" spc="-65" dirty="0"/>
              <a:t>thermique</a:t>
            </a:r>
            <a:endParaRPr sz="3600"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8140" indent="-342900">
              <a:lnSpc>
                <a:spcPct val="100000"/>
              </a:lnSpc>
              <a:spcBef>
                <a:spcPts val="770"/>
              </a:spcBef>
              <a:buFont typeface="Wingdings"/>
              <a:buChar char=""/>
              <a:tabLst>
                <a:tab pos="440055" algn="l"/>
              </a:tabLst>
            </a:pPr>
            <a:r>
              <a:rPr spc="-110" dirty="0"/>
              <a:t>Équilibre</a:t>
            </a:r>
            <a:r>
              <a:rPr spc="-114" dirty="0"/>
              <a:t> </a:t>
            </a:r>
            <a:r>
              <a:rPr spc="-60" dirty="0"/>
              <a:t>thermique</a:t>
            </a:r>
          </a:p>
          <a:p>
            <a:pPr marL="15240" marR="6350">
              <a:lnSpc>
                <a:spcPct val="100000"/>
              </a:lnSpc>
              <a:spcBef>
                <a:spcPts val="675"/>
              </a:spcBef>
              <a:tabLst>
                <a:tab pos="521334" algn="l"/>
                <a:tab pos="1789430" algn="l"/>
                <a:tab pos="2338070" algn="l"/>
                <a:tab pos="2775585" algn="l"/>
                <a:tab pos="4787900" algn="l"/>
                <a:tab pos="6238875" algn="l"/>
                <a:tab pos="7051040" algn="l"/>
                <a:tab pos="7399020" algn="l"/>
                <a:tab pos="7955280" algn="l"/>
              </a:tabLst>
            </a:pPr>
            <a:r>
              <a:rPr spc="-305" dirty="0"/>
              <a:t>L</a:t>
            </a:r>
            <a:r>
              <a:rPr spc="-300" dirty="0"/>
              <a:t>a</a:t>
            </a:r>
            <a:r>
              <a:rPr dirty="0"/>
              <a:t>	</a:t>
            </a:r>
            <a:r>
              <a:rPr spc="-170" dirty="0"/>
              <a:t>mes</a:t>
            </a:r>
            <a:r>
              <a:rPr spc="-165" dirty="0"/>
              <a:t>u</a:t>
            </a:r>
            <a:r>
              <a:rPr spc="10" dirty="0"/>
              <a:t>r</a:t>
            </a:r>
            <a:r>
              <a:rPr spc="-165" dirty="0"/>
              <a:t>e</a:t>
            </a:r>
            <a:r>
              <a:rPr dirty="0"/>
              <a:t>	</a:t>
            </a:r>
            <a:r>
              <a:rPr spc="-140" dirty="0"/>
              <a:t>d</a:t>
            </a:r>
            <a:r>
              <a:rPr spc="-130" dirty="0"/>
              <a:t>e</a:t>
            </a:r>
            <a:r>
              <a:rPr dirty="0"/>
              <a:t>	</a:t>
            </a:r>
            <a:r>
              <a:rPr spc="-70" dirty="0"/>
              <a:t>l</a:t>
            </a:r>
            <a:r>
              <a:rPr spc="-145" dirty="0"/>
              <a:t>a</a:t>
            </a:r>
            <a:r>
              <a:rPr dirty="0"/>
              <a:t>	</a:t>
            </a:r>
            <a:r>
              <a:rPr spc="125" dirty="0"/>
              <a:t>t</a:t>
            </a:r>
            <a:r>
              <a:rPr spc="-125" dirty="0"/>
              <a:t>em</a:t>
            </a:r>
            <a:r>
              <a:rPr spc="-110" dirty="0"/>
              <a:t>p</a:t>
            </a:r>
            <a:r>
              <a:rPr spc="-80" dirty="0"/>
              <a:t>é</a:t>
            </a:r>
            <a:r>
              <a:rPr spc="-120" dirty="0"/>
              <a:t>r</a:t>
            </a:r>
            <a:r>
              <a:rPr spc="-240" dirty="0"/>
              <a:t>a</a:t>
            </a:r>
            <a:r>
              <a:rPr spc="40" dirty="0"/>
              <a:t>tu</a:t>
            </a:r>
            <a:r>
              <a:rPr spc="5" dirty="0"/>
              <a:t>r</a:t>
            </a:r>
            <a:r>
              <a:rPr spc="-165" dirty="0"/>
              <a:t>e</a:t>
            </a:r>
            <a:r>
              <a:rPr dirty="0"/>
              <a:t>	</a:t>
            </a:r>
            <a:r>
              <a:rPr spc="-20" dirty="0"/>
              <a:t>i</a:t>
            </a:r>
            <a:r>
              <a:rPr spc="-75" dirty="0"/>
              <a:t>m</a:t>
            </a:r>
            <a:r>
              <a:rPr spc="-70" dirty="0"/>
              <a:t>pliqu</a:t>
            </a:r>
            <a:r>
              <a:rPr spc="-85" dirty="0"/>
              <a:t>e</a:t>
            </a:r>
            <a:r>
              <a:rPr dirty="0"/>
              <a:t>	</a:t>
            </a:r>
            <a:r>
              <a:rPr spc="-50" dirty="0"/>
              <a:t>qu</a:t>
            </a:r>
            <a:r>
              <a:rPr spc="-15" dirty="0"/>
              <a:t>’</a:t>
            </a:r>
            <a:r>
              <a:rPr spc="20" dirty="0"/>
              <a:t>il</a:t>
            </a:r>
            <a:r>
              <a:rPr dirty="0"/>
              <a:t>	</a:t>
            </a:r>
            <a:r>
              <a:rPr spc="-135" dirty="0"/>
              <a:t>y</a:t>
            </a:r>
            <a:r>
              <a:rPr dirty="0"/>
              <a:t>	</a:t>
            </a:r>
            <a:r>
              <a:rPr spc="-15" dirty="0"/>
              <a:t>ait</a:t>
            </a:r>
            <a:r>
              <a:rPr dirty="0"/>
              <a:t>	</a:t>
            </a:r>
            <a:r>
              <a:rPr spc="-65" dirty="0"/>
              <a:t>un  équilibre </a:t>
            </a:r>
            <a:r>
              <a:rPr spc="-60" dirty="0"/>
              <a:t>thermique entre </a:t>
            </a:r>
            <a:r>
              <a:rPr spc="-45" dirty="0"/>
              <a:t>l’objet </a:t>
            </a:r>
            <a:r>
              <a:rPr spc="-15" dirty="0"/>
              <a:t>et </a:t>
            </a:r>
            <a:r>
              <a:rPr spc="-80" dirty="0"/>
              <a:t>le</a:t>
            </a:r>
            <a:r>
              <a:rPr spc="-535" dirty="0"/>
              <a:t> </a:t>
            </a:r>
            <a:r>
              <a:rPr spc="-130" dirty="0"/>
              <a:t>capteur.</a:t>
            </a:r>
          </a:p>
          <a:p>
            <a:pPr marL="2540"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358140" marR="5080" indent="-342900">
              <a:lnSpc>
                <a:spcPct val="100000"/>
              </a:lnSpc>
              <a:buFont typeface="Wingdings"/>
              <a:buChar char=""/>
              <a:tabLst>
                <a:tab pos="440055" algn="l"/>
                <a:tab pos="943610" algn="l"/>
                <a:tab pos="2950845" algn="l"/>
                <a:tab pos="4396105" algn="l"/>
                <a:tab pos="5263515" algn="l"/>
                <a:tab pos="5944870" algn="l"/>
                <a:tab pos="6796405" algn="l"/>
                <a:tab pos="7343775" algn="l"/>
              </a:tabLst>
            </a:pPr>
            <a:r>
              <a:rPr spc="-305" dirty="0"/>
              <a:t>L</a:t>
            </a:r>
            <a:r>
              <a:rPr spc="-300" dirty="0"/>
              <a:t>a</a:t>
            </a:r>
            <a:r>
              <a:rPr dirty="0"/>
              <a:t>	</a:t>
            </a:r>
            <a:r>
              <a:rPr spc="125" dirty="0"/>
              <a:t>t</a:t>
            </a:r>
            <a:r>
              <a:rPr spc="-125" dirty="0"/>
              <a:t>em</a:t>
            </a:r>
            <a:r>
              <a:rPr spc="-110" dirty="0"/>
              <a:t>p</a:t>
            </a:r>
            <a:r>
              <a:rPr spc="-80" dirty="0"/>
              <a:t>é</a:t>
            </a:r>
            <a:r>
              <a:rPr spc="-120" dirty="0"/>
              <a:t>r</a:t>
            </a:r>
            <a:r>
              <a:rPr spc="-240" dirty="0"/>
              <a:t>a</a:t>
            </a:r>
            <a:r>
              <a:rPr spc="40" dirty="0"/>
              <a:t>tu</a:t>
            </a:r>
            <a:r>
              <a:rPr spc="-20" dirty="0"/>
              <a:t>r</a:t>
            </a:r>
            <a:r>
              <a:rPr spc="-165" dirty="0"/>
              <a:t>e</a:t>
            </a:r>
            <a:r>
              <a:rPr dirty="0"/>
              <a:t>	</a:t>
            </a:r>
            <a:r>
              <a:rPr spc="-210" dirty="0"/>
              <a:t>me</a:t>
            </a:r>
            <a:r>
              <a:rPr spc="-145" dirty="0"/>
              <a:t>s</a:t>
            </a:r>
            <a:r>
              <a:rPr spc="-35" dirty="0"/>
              <a:t>u</a:t>
            </a:r>
            <a:r>
              <a:rPr spc="-70" dirty="0"/>
              <a:t>r</a:t>
            </a:r>
            <a:r>
              <a:rPr spc="-165" dirty="0"/>
              <a:t>ée</a:t>
            </a:r>
            <a:r>
              <a:rPr dirty="0"/>
              <a:t>	</a:t>
            </a:r>
            <a:r>
              <a:rPr spc="-95" dirty="0"/>
              <a:t>n</a:t>
            </a:r>
            <a:r>
              <a:rPr spc="-130" dirty="0"/>
              <a:t>’</a:t>
            </a:r>
            <a:r>
              <a:rPr spc="-160" dirty="0"/>
              <a:t>e</a:t>
            </a:r>
            <a:r>
              <a:rPr spc="-340" dirty="0"/>
              <a:t>s</a:t>
            </a:r>
            <a:r>
              <a:rPr spc="155" dirty="0"/>
              <a:t>t</a:t>
            </a:r>
            <a:r>
              <a:rPr dirty="0"/>
              <a:t>	</a:t>
            </a:r>
            <a:r>
              <a:rPr spc="-220" dirty="0"/>
              <a:t>pa</a:t>
            </a:r>
            <a:r>
              <a:rPr spc="-190" dirty="0"/>
              <a:t>s</a:t>
            </a:r>
            <a:r>
              <a:rPr dirty="0"/>
              <a:t>	</a:t>
            </a:r>
            <a:r>
              <a:rPr spc="-105" dirty="0"/>
              <a:t>celle</a:t>
            </a:r>
            <a:r>
              <a:rPr dirty="0"/>
              <a:t>	</a:t>
            </a:r>
            <a:r>
              <a:rPr spc="-140" dirty="0"/>
              <a:t>d</a:t>
            </a:r>
            <a:r>
              <a:rPr spc="-130" dirty="0"/>
              <a:t>e</a:t>
            </a:r>
            <a:r>
              <a:rPr dirty="0"/>
              <a:t>	</a:t>
            </a:r>
            <a:r>
              <a:rPr spc="20" dirty="0"/>
              <a:t>l</a:t>
            </a:r>
            <a:r>
              <a:rPr spc="-140" dirty="0"/>
              <a:t>’</a:t>
            </a:r>
            <a:r>
              <a:rPr spc="-75" dirty="0"/>
              <a:t>o</a:t>
            </a:r>
            <a:r>
              <a:rPr spc="-35" dirty="0"/>
              <a:t>b</a:t>
            </a:r>
            <a:r>
              <a:rPr spc="-10" dirty="0"/>
              <a:t>j</a:t>
            </a:r>
            <a:r>
              <a:rPr spc="-180" dirty="0"/>
              <a:t>e</a:t>
            </a:r>
            <a:r>
              <a:rPr spc="35" dirty="0"/>
              <a:t>t,  </a:t>
            </a:r>
            <a:r>
              <a:rPr spc="-155" dirty="0"/>
              <a:t>mais </a:t>
            </a:r>
            <a:r>
              <a:rPr spc="-105" dirty="0"/>
              <a:t>celle </a:t>
            </a:r>
            <a:r>
              <a:rPr spc="-95" dirty="0"/>
              <a:t>du</a:t>
            </a:r>
            <a:r>
              <a:rPr spc="-160" dirty="0"/>
              <a:t> </a:t>
            </a:r>
            <a:r>
              <a:rPr spc="-130" dirty="0"/>
              <a:t>capteur.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8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4666"/>
            <a:ext cx="8414004" cy="233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8"/>
            <a:ext cx="9144000" cy="762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8"/>
            <a:ext cx="9144000" cy="762635"/>
          </a:xfrm>
          <a:custGeom>
            <a:avLst/>
            <a:gdLst/>
            <a:ahLst/>
            <a:cxnLst/>
            <a:rect l="l" t="t" r="r" b="b"/>
            <a:pathLst>
              <a:path w="9144000" h="762635">
                <a:moveTo>
                  <a:pt x="0" y="762368"/>
                </a:moveTo>
                <a:lnTo>
                  <a:pt x="9144000" y="762368"/>
                </a:lnTo>
                <a:lnTo>
                  <a:pt x="9144000" y="0"/>
                </a:lnTo>
                <a:lnTo>
                  <a:pt x="0" y="0"/>
                </a:lnTo>
                <a:lnTo>
                  <a:pt x="0" y="762368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8739" y="67513"/>
            <a:ext cx="79279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25" dirty="0"/>
              <a:t>Thermomètre </a:t>
            </a:r>
            <a:r>
              <a:rPr sz="3600" spc="-280" dirty="0"/>
              <a:t>à </a:t>
            </a:r>
            <a:r>
              <a:rPr sz="3600" spc="-175" dirty="0"/>
              <a:t>résistance </a:t>
            </a:r>
            <a:r>
              <a:rPr sz="3600" spc="-15" dirty="0"/>
              <a:t>et</a:t>
            </a:r>
            <a:r>
              <a:rPr sz="3600" spc="-229" dirty="0"/>
              <a:t> </a:t>
            </a:r>
            <a:r>
              <a:rPr sz="3600" spc="-110" dirty="0"/>
              <a:t>thermistance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402437" y="1064641"/>
            <a:ext cx="8341359" cy="200152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b="1" spc="-155" dirty="0">
                <a:solidFill>
                  <a:srgbClr val="2B0FF6"/>
                </a:solidFill>
                <a:latin typeface="Trebuchet MS"/>
                <a:cs typeface="Trebuchet MS"/>
              </a:rPr>
              <a:t>Principe</a:t>
            </a:r>
            <a:r>
              <a:rPr sz="2400" b="1" spc="-190" dirty="0">
                <a:solidFill>
                  <a:srgbClr val="2B0FF6"/>
                </a:solidFill>
                <a:latin typeface="Trebuchet MS"/>
                <a:cs typeface="Trebuchet MS"/>
              </a:rPr>
              <a:t> </a:t>
            </a:r>
            <a:r>
              <a:rPr sz="2400" b="1" spc="-220" dirty="0">
                <a:solidFill>
                  <a:srgbClr val="2B0FF6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12700" marR="5080" algn="just">
              <a:lnSpc>
                <a:spcPct val="100000"/>
              </a:lnSpc>
              <a:spcBef>
                <a:spcPts val="580"/>
              </a:spcBef>
            </a:pPr>
            <a:r>
              <a:rPr sz="2400" spc="-240" dirty="0">
                <a:latin typeface="Arial"/>
                <a:cs typeface="Arial"/>
              </a:rPr>
              <a:t>Le </a:t>
            </a:r>
            <a:r>
              <a:rPr sz="2400" spc="-55" dirty="0">
                <a:latin typeface="Arial"/>
                <a:cs typeface="Arial"/>
              </a:rPr>
              <a:t>fonctionnement </a:t>
            </a:r>
            <a:r>
              <a:rPr sz="2400" spc="-165" dirty="0">
                <a:latin typeface="Arial"/>
                <a:cs typeface="Arial"/>
              </a:rPr>
              <a:t>des </a:t>
            </a:r>
            <a:r>
              <a:rPr sz="2400" spc="-60" dirty="0">
                <a:latin typeface="Arial"/>
                <a:cs typeface="Arial"/>
              </a:rPr>
              <a:t>thermomètres </a:t>
            </a:r>
            <a:r>
              <a:rPr sz="2400" spc="-190" dirty="0">
                <a:latin typeface="Arial"/>
                <a:cs typeface="Arial"/>
              </a:rPr>
              <a:t>à </a:t>
            </a:r>
            <a:r>
              <a:rPr sz="2400" spc="-120" dirty="0">
                <a:latin typeface="Arial"/>
                <a:cs typeface="Arial"/>
              </a:rPr>
              <a:t>résistance </a:t>
            </a:r>
            <a:r>
              <a:rPr sz="2400" spc="-10" dirty="0">
                <a:latin typeface="Arial"/>
                <a:cs typeface="Arial"/>
              </a:rPr>
              <a:t>et </a:t>
            </a:r>
            <a:r>
              <a:rPr sz="2400" spc="-165" dirty="0">
                <a:latin typeface="Arial"/>
                <a:cs typeface="Arial"/>
              </a:rPr>
              <a:t>des  </a:t>
            </a:r>
            <a:r>
              <a:rPr sz="2400" spc="-90" dirty="0">
                <a:latin typeface="Arial"/>
                <a:cs typeface="Arial"/>
              </a:rPr>
              <a:t>thermistances </a:t>
            </a:r>
            <a:r>
              <a:rPr sz="2400" spc="-100" dirty="0">
                <a:latin typeface="Arial"/>
                <a:cs typeface="Arial"/>
              </a:rPr>
              <a:t>est </a:t>
            </a:r>
            <a:r>
              <a:rPr sz="2400" spc="-170" dirty="0">
                <a:latin typeface="Arial"/>
                <a:cs typeface="Arial"/>
              </a:rPr>
              <a:t>basé </a:t>
            </a:r>
            <a:r>
              <a:rPr sz="2400" spc="-105" dirty="0">
                <a:latin typeface="Arial"/>
                <a:cs typeface="Arial"/>
              </a:rPr>
              <a:t>sur </a:t>
            </a:r>
            <a:r>
              <a:rPr sz="2400" spc="-80" dirty="0">
                <a:latin typeface="Arial"/>
                <a:cs typeface="Arial"/>
              </a:rPr>
              <a:t>un </a:t>
            </a:r>
            <a:r>
              <a:rPr sz="2400" spc="-114" dirty="0">
                <a:latin typeface="Arial"/>
                <a:cs typeface="Arial"/>
              </a:rPr>
              <a:t>même</a:t>
            </a:r>
            <a:r>
              <a:rPr sz="2400" spc="434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phénomène </a:t>
            </a:r>
            <a:r>
              <a:rPr sz="2400" spc="-110" dirty="0">
                <a:latin typeface="Arial"/>
                <a:cs typeface="Arial"/>
              </a:rPr>
              <a:t>physique, </a:t>
            </a:r>
            <a:r>
              <a:rPr sz="2400" spc="-190" dirty="0">
                <a:latin typeface="Arial"/>
                <a:cs typeface="Arial"/>
              </a:rPr>
              <a:t>à  </a:t>
            </a:r>
            <a:r>
              <a:rPr sz="2400" spc="-114" dirty="0">
                <a:latin typeface="Arial"/>
                <a:cs typeface="Arial"/>
              </a:rPr>
              <a:t>savoir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spc="-55" dirty="0">
                <a:latin typeface="Arial"/>
                <a:cs typeface="Arial"/>
              </a:rPr>
              <a:t>variation </a:t>
            </a:r>
            <a:r>
              <a:rPr sz="2400" spc="-110" dirty="0">
                <a:latin typeface="Arial"/>
                <a:cs typeface="Arial"/>
              </a:rPr>
              <a:t>de </a:t>
            </a:r>
            <a:r>
              <a:rPr sz="2400" spc="-85" dirty="0">
                <a:latin typeface="Arial"/>
                <a:cs typeface="Arial"/>
              </a:rPr>
              <a:t>la </a:t>
            </a:r>
            <a:r>
              <a:rPr sz="2400" b="1" spc="-145" dirty="0">
                <a:latin typeface="Trebuchet MS"/>
                <a:cs typeface="Trebuchet MS"/>
              </a:rPr>
              <a:t>résistance </a:t>
            </a:r>
            <a:r>
              <a:rPr sz="2400" spc="-55" dirty="0">
                <a:latin typeface="Arial"/>
                <a:cs typeface="Arial"/>
              </a:rPr>
              <a:t>électrique </a:t>
            </a:r>
            <a:r>
              <a:rPr sz="2400" spc="-45" dirty="0">
                <a:latin typeface="Arial"/>
                <a:cs typeface="Arial"/>
              </a:rPr>
              <a:t>d'un </a:t>
            </a:r>
            <a:r>
              <a:rPr sz="2400" spc="-80" dirty="0">
                <a:latin typeface="Arial"/>
                <a:cs typeface="Arial"/>
              </a:rPr>
              <a:t>conducteur </a:t>
            </a:r>
            <a:r>
              <a:rPr sz="2400" spc="-175" dirty="0">
                <a:latin typeface="Arial"/>
                <a:cs typeface="Arial"/>
              </a:rPr>
              <a:t>avec  </a:t>
            </a:r>
            <a:r>
              <a:rPr sz="2400" spc="-85" dirty="0">
                <a:latin typeface="Arial"/>
                <a:cs typeface="Arial"/>
              </a:rPr>
              <a:t>la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température.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441947"/>
            <a:ext cx="2392680" cy="416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22134"/>
            <a:ext cx="2095500" cy="4358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66038"/>
            <a:ext cx="2345309" cy="3919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466038"/>
            <a:ext cx="2345690" cy="392430"/>
          </a:xfrm>
          <a:custGeom>
            <a:avLst/>
            <a:gdLst/>
            <a:ahLst/>
            <a:cxnLst/>
            <a:rect l="l" t="t" r="r" b="b"/>
            <a:pathLst>
              <a:path w="2345690" h="392429">
                <a:moveTo>
                  <a:pt x="2345308" y="391959"/>
                </a:moveTo>
                <a:lnTo>
                  <a:pt x="2345308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288" y="6434325"/>
            <a:ext cx="4774692" cy="4236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8500" y="6423659"/>
            <a:ext cx="2951988" cy="4343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51404" y="6458743"/>
            <a:ext cx="4680458" cy="40163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51404" y="6458743"/>
            <a:ext cx="4680585" cy="401955"/>
          </a:xfrm>
          <a:custGeom>
            <a:avLst/>
            <a:gdLst/>
            <a:ahLst/>
            <a:cxnLst/>
            <a:rect l="l" t="t" r="r" b="b"/>
            <a:pathLst>
              <a:path w="4680584" h="401954">
                <a:moveTo>
                  <a:pt x="0" y="401637"/>
                </a:moveTo>
                <a:lnTo>
                  <a:pt x="4680458" y="401637"/>
                </a:lnTo>
                <a:lnTo>
                  <a:pt x="4680458" y="0"/>
                </a:lnTo>
                <a:lnTo>
                  <a:pt x="0" y="0"/>
                </a:lnTo>
                <a:lnTo>
                  <a:pt x="0" y="40163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540" y="6437376"/>
            <a:ext cx="2156459" cy="4206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6392" y="6417562"/>
            <a:ext cx="527303" cy="4404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4656" y="6461917"/>
            <a:ext cx="2109342" cy="39607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34656" y="6461917"/>
            <a:ext cx="2109470" cy="396240"/>
          </a:xfrm>
          <a:custGeom>
            <a:avLst/>
            <a:gdLst/>
            <a:ahLst/>
            <a:cxnLst/>
            <a:rect l="l" t="t" r="r" b="b"/>
            <a:pathLst>
              <a:path w="2109470" h="396240">
                <a:moveTo>
                  <a:pt x="2109342" y="0"/>
                </a:moveTo>
                <a:lnTo>
                  <a:pt x="0" y="0"/>
                </a:lnTo>
                <a:lnTo>
                  <a:pt x="0" y="39607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8923" y="3364072"/>
            <a:ext cx="2593156" cy="224818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914905" y="5659018"/>
            <a:ext cx="798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5" dirty="0">
                <a:latin typeface="Trebuchet MS"/>
                <a:cs typeface="Trebuchet MS"/>
              </a:rPr>
              <a:t>P</a:t>
            </a:r>
            <a:r>
              <a:rPr sz="2400" b="1" spc="-229" dirty="0">
                <a:latin typeface="Trebuchet MS"/>
                <a:cs typeface="Trebuchet MS"/>
              </a:rPr>
              <a:t>T10</a:t>
            </a:r>
            <a:r>
              <a:rPr sz="2400" b="1" spc="-190" dirty="0">
                <a:latin typeface="Trebuchet MS"/>
                <a:cs typeface="Trebuchet MS"/>
              </a:rPr>
              <a:t>0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364098" y="3668395"/>
            <a:ext cx="2895600" cy="153352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403594" y="5711139"/>
            <a:ext cx="17418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60" dirty="0">
                <a:latin typeface="Trebuchet MS"/>
                <a:cs typeface="Trebuchet MS"/>
              </a:rPr>
              <a:t>Thermistance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spc="-105" dirty="0"/>
              <a:t>Capteurs </a:t>
            </a:r>
            <a:r>
              <a:rPr spc="-110" dirty="0"/>
              <a:t>et </a:t>
            </a:r>
            <a:r>
              <a:rPr spc="-100" dirty="0"/>
              <a:t>chaines de</a:t>
            </a:r>
            <a:r>
              <a:rPr spc="-155" dirty="0"/>
              <a:t> </a:t>
            </a:r>
            <a:r>
              <a:rPr spc="-105" dirty="0"/>
              <a:t>mesure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xfrm>
            <a:off x="65938" y="6542481"/>
            <a:ext cx="18103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fr-FR" spc="-165" dirty="0" smtClean="0"/>
              <a:t>Dr. </a:t>
            </a:r>
            <a:r>
              <a:rPr lang="fr-FR" spc="-50" dirty="0" smtClean="0"/>
              <a:t> SAADI M.N</a:t>
            </a:r>
            <a:endParaRPr lang="fr-FR" spc="-70" dirty="0"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spc="-90" dirty="0"/>
              <a:pPr marL="25400">
                <a:lnSpc>
                  <a:spcPts val="1810"/>
                </a:lnSpc>
              </a:pPr>
              <a:t>9</a:t>
            </a:fld>
            <a:endParaRPr spc="-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1668</Words>
  <Application>Microsoft Office PowerPoint</Application>
  <PresentationFormat>Affichage à l'écran (4:3)</PresentationFormat>
  <Paragraphs>310</Paragraphs>
  <Slides>36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Office Theme</vt:lpstr>
      <vt:lpstr>Mesure de température</vt:lpstr>
      <vt:lpstr>Contenu du cours</vt:lpstr>
      <vt:lpstr>Capteurs et détecteurs de mesures</vt:lpstr>
      <vt:lpstr>Exemples de capteurs de température</vt:lpstr>
      <vt:lpstr>Types de capteurs de température</vt:lpstr>
      <vt:lpstr>Echelle de température</vt:lpstr>
      <vt:lpstr>Unité de mesures</vt:lpstr>
      <vt:lpstr>Transmission d’énergie thermique</vt:lpstr>
      <vt:lpstr>Thermomètre à résistance et thermistance</vt:lpstr>
      <vt:lpstr>Thermomètre à résistance</vt:lpstr>
      <vt:lpstr>Matériaux typiques</vt:lpstr>
      <vt:lpstr>Courbe caractéristique des capteurs à résistance</vt:lpstr>
      <vt:lpstr>Conclusion sur les capteurs à résistances</vt:lpstr>
      <vt:lpstr>Thermomètre à thermistance</vt:lpstr>
      <vt:lpstr>Courbes caractéristiques des capteurs à thermistance</vt:lpstr>
      <vt:lpstr>Équation de Steinhart-Hart</vt:lpstr>
      <vt:lpstr>Conclusion sur les capteurs à thermistance</vt:lpstr>
      <vt:lpstr>Mesure de température par capteur à résistance</vt:lpstr>
      <vt:lpstr>Circuits équivalents typiques d’un capteur à résistance</vt:lpstr>
      <vt:lpstr>Calcul de la résistance d’un fil</vt:lpstr>
      <vt:lpstr>Couples thermoélectriques</vt:lpstr>
      <vt:lpstr>Couples thermoélectriques</vt:lpstr>
      <vt:lpstr>Types de thermocouples</vt:lpstr>
      <vt:lpstr>Courbes caractéristiques de thermocouples</vt:lpstr>
      <vt:lpstr>Méthode de mesure (Type J)</vt:lpstr>
      <vt:lpstr>Méthode de mesure (Type J)</vt:lpstr>
      <vt:lpstr>Méthode de mesure (Type J)</vt:lpstr>
      <vt:lpstr>Sonde de thermocouple : Canne pyrométrique</vt:lpstr>
      <vt:lpstr>Compensations des thermocouples</vt:lpstr>
      <vt:lpstr>Compensation « software »</vt:lpstr>
      <vt:lpstr>Compensation « software »</vt:lpstr>
      <vt:lpstr>Compensation « hardware » (glace électronique)</vt:lpstr>
      <vt:lpstr>Conclusion sur les thermocouples</vt:lpstr>
      <vt:lpstr>Pyromètres optiques</vt:lpstr>
      <vt:lpstr>Conclusion sur les pyromètres</vt:lpstr>
      <vt:lpstr>Merci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sbenmoussa</dc:creator>
  <cp:lastModifiedBy>PC-HP</cp:lastModifiedBy>
  <cp:revision>2</cp:revision>
  <dcterms:created xsi:type="dcterms:W3CDTF">2018-02-25T19:37:54Z</dcterms:created>
  <dcterms:modified xsi:type="dcterms:W3CDTF">2018-02-25T19:50:30Z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2017-04-12T00:00:00Z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2018-02-25T00:00:00Z</vt:filetime>
  </property>
</Properties>
</file>