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3" r:id="rId3"/>
    <p:sldId id="257" r:id="rId4"/>
    <p:sldId id="264" r:id="rId5"/>
    <p:sldId id="285" r:id="rId6"/>
    <p:sldId id="286" r:id="rId7"/>
    <p:sldId id="287" r:id="rId8"/>
    <p:sldId id="284" r:id="rId9"/>
    <p:sldId id="267" r:id="rId10"/>
    <p:sldId id="268" r:id="rId11"/>
    <p:sldId id="300" r:id="rId12"/>
    <p:sldId id="269" r:id="rId13"/>
    <p:sldId id="293" r:id="rId14"/>
    <p:sldId id="288" r:id="rId15"/>
    <p:sldId id="303" r:id="rId16"/>
    <p:sldId id="294" r:id="rId17"/>
    <p:sldId id="304" r:id="rId18"/>
    <p:sldId id="292" r:id="rId19"/>
    <p:sldId id="289" r:id="rId20"/>
    <p:sldId id="290" r:id="rId21"/>
    <p:sldId id="270" r:id="rId22"/>
    <p:sldId id="295" r:id="rId23"/>
    <p:sldId id="306" r:id="rId24"/>
    <p:sldId id="296" r:id="rId25"/>
    <p:sldId id="305" r:id="rId26"/>
    <p:sldId id="271" r:id="rId27"/>
    <p:sldId id="301" r:id="rId28"/>
    <p:sldId id="302" r:id="rId29"/>
    <p:sldId id="275" r:id="rId30"/>
    <p:sldId id="276" r:id="rId31"/>
    <p:sldId id="307" r:id="rId32"/>
    <p:sldId id="299" r:id="rId33"/>
    <p:sldId id="272" r:id="rId34"/>
    <p:sldId id="273" r:id="rId35"/>
    <p:sldId id="274" r:id="rId36"/>
    <p:sldId id="277" r:id="rId37"/>
    <p:sldId id="278" r:id="rId38"/>
    <p:sldId id="279" r:id="rId39"/>
    <p:sldId id="281" r:id="rId40"/>
    <p:sldId id="282" r:id="rId41"/>
    <p:sldId id="297" r:id="rId42"/>
    <p:sldId id="298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FF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8C8A-4A04-4370-A3E9-59AEB6C0EA8D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76267-7264-4558-B7F0-1FB9E1D555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6267-7264-4558-B7F0-1FB9E1D5557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7026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856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843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1266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179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2918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398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254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137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15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4295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A3145-C7BA-42A1-916F-A42B40DE4A28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7382-7E40-493A-9CF9-6DD694F3FC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327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32510" y="1500174"/>
            <a:ext cx="9790856" cy="182976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GROSSESSE GÉMELLAIRE</a:t>
            </a:r>
            <a:endParaRPr lang="fr-F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62301" y="5013176"/>
            <a:ext cx="7772400" cy="1090640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Dr.BELAMRI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pPr algn="l"/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Assistante en gynécologie-obstétrique</a:t>
            </a:r>
          </a:p>
          <a:p>
            <a:pPr algn="l"/>
            <a:r>
              <a:rPr lang="fr-F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EHS </a:t>
            </a:r>
            <a:r>
              <a:rPr lang="fr-F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Elbouni</a:t>
            </a:r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28860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14546" y="669177"/>
            <a:ext cx="4644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FACULTE DE MEDECINE –ANNABA</a:t>
            </a: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Module de gynécologie-obstétrique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42852"/>
            <a:ext cx="9073008" cy="496855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4mois :</a:t>
            </a: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INSPECTION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utérus globuleux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avec des </a:t>
            </a:r>
            <a:r>
              <a:rPr lang="fr-FR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vergetures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importantes, une  peau tendue luisante et un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déplissement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l’ombilic.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œdème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sus pubien et des membres inférieurs avec peau d’orange.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Varices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 membres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inférieurs parfois importantes.</a:t>
            </a:r>
          </a:p>
          <a:p>
            <a:pPr marL="0" indent="0">
              <a:buNone/>
            </a:pP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48"/>
          <a:stretch/>
        </p:blipFill>
        <p:spPr>
          <a:xfrm>
            <a:off x="5214942" y="3286124"/>
            <a:ext cx="3246643" cy="33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357166"/>
            <a:ext cx="7886700" cy="57864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PALPATION:</a:t>
            </a:r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Plusieurs pôles fœtaux dont deux de la même nature.</a:t>
            </a:r>
          </a:p>
          <a:p>
            <a:pPr marL="0" indent="0">
              <a:buNone/>
            </a:pPr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AUSCULTATION: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Deux foyers distincts de BCF.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-TOUCHER VAGINAL:</a:t>
            </a: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Parfois déhiscence du col avec ampliation précoce du segment inférieur.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548680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ECHOGRAPHIE: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 premier trimestre permet le :</a:t>
            </a:r>
          </a:p>
          <a:p>
            <a:pPr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fr-FR" sz="32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positif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GG ( deux sacs, un sac avec deux vésicules vitellines, deux embryons).</a:t>
            </a:r>
          </a:p>
          <a:p>
            <a:pPr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Diagnostic de </a:t>
            </a:r>
            <a:r>
              <a:rPr lang="fr-FR" sz="32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chorionicité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( situation du/des placenta(s),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- Diagnostic </a:t>
            </a:r>
            <a:r>
              <a:rPr lang="fr-FR" sz="3200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amnionicité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(membrane de séparation – fine/épaisse)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62176" t="39173" r="25649" b="38187"/>
          <a:stretch/>
        </p:blipFill>
        <p:spPr>
          <a:xfrm>
            <a:off x="4716016" y="2348880"/>
            <a:ext cx="4248472" cy="41044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2176" t="65636" r="25649" b="12594"/>
          <a:stretch/>
        </p:blipFill>
        <p:spPr>
          <a:xfrm>
            <a:off x="251520" y="116632"/>
            <a:ext cx="4320480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99992" y="3284984"/>
            <a:ext cx="4320480" cy="33123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6313" t="-32145" r="-10527" b="-2499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43359" t="60336" r="42529" b="20469"/>
          <a:stretch/>
        </p:blipFill>
        <p:spPr>
          <a:xfrm>
            <a:off x="395536" y="260648"/>
            <a:ext cx="4104456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71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itrise\MES PRESENTATIONS\COURS EXTERNES 2019\GROSSESSE GEMELLAIRE\sources\7Pqi3SY.jpg"/>
          <p:cNvPicPr>
            <a:picLocks noChangeAspect="1" noChangeArrowheads="1"/>
          </p:cNvPicPr>
          <p:nvPr/>
        </p:nvPicPr>
        <p:blipFill>
          <a:blip r:embed="rId2"/>
          <a:srcRect l="21304" r="27826"/>
          <a:stretch>
            <a:fillRect/>
          </a:stretch>
        </p:blipFill>
        <p:spPr bwMode="auto">
          <a:xfrm>
            <a:off x="2000232" y="1500174"/>
            <a:ext cx="4528386" cy="38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1640"/>
          <a:stretch/>
        </p:blipFill>
        <p:spPr>
          <a:xfrm>
            <a:off x="4860032" y="3284984"/>
            <a:ext cx="4032448" cy="33843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5611" t="39172" r="46069" b="25392"/>
          <a:stretch/>
        </p:blipFill>
        <p:spPr>
          <a:xfrm>
            <a:off x="2699792" y="188640"/>
            <a:ext cx="3168352" cy="2736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3284984"/>
            <a:ext cx="3960440" cy="33843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5217" t="-10809" r="-83339" b="-5495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250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aitrise\MES PRESENTATIONS\COURS EXTERNES 2019\GROSSESSE GEMELLAIRE\sources\imagesggff.jpg"/>
          <p:cNvPicPr>
            <a:picLocks noChangeAspect="1" noChangeArrowheads="1"/>
          </p:cNvPicPr>
          <p:nvPr/>
        </p:nvPicPr>
        <p:blipFill>
          <a:blip r:embed="rId2"/>
          <a:srcRect l="25472" t="11842" r="20754"/>
          <a:stretch>
            <a:fillRect/>
          </a:stretch>
        </p:blipFill>
        <p:spPr bwMode="auto">
          <a:xfrm>
            <a:off x="1785918" y="1643050"/>
            <a:ext cx="4960253" cy="42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1100"/>
          <a:stretch/>
        </p:blipFill>
        <p:spPr>
          <a:xfrm>
            <a:off x="4788024" y="2924944"/>
            <a:ext cx="4038723" cy="36724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2952378"/>
            <a:ext cx="3888432" cy="36449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35611" t="39773" r="37271" b="26758"/>
          <a:stretch/>
        </p:blipFill>
        <p:spPr>
          <a:xfrm>
            <a:off x="2771800" y="144016"/>
            <a:ext cx="3528392" cy="2708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12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ERCF:</a:t>
            </a:r>
          </a:p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Deux foyers distincts de bruits cardiaques fœtaux.</a:t>
            </a:r>
          </a:p>
          <a:p>
            <a:pPr marL="0" indent="0">
              <a:buNone/>
            </a:pPr>
            <a:endParaRPr lang="fr-FR" sz="12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RADIOGRAPHIE</a:t>
            </a: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CONTENU UTRIN:</a:t>
            </a:r>
          </a:p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Confirme le diagnostic</a:t>
            </a:r>
          </a:p>
          <a:p>
            <a:pPr marL="0" indent="0"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 cas de doute à terme.</a:t>
            </a:r>
            <a:endParaRPr lang="fr-FR" sz="2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840" t="13366" r="33522" b="14661"/>
          <a:stretch>
            <a:fillRect/>
          </a:stretch>
        </p:blipFill>
        <p:spPr bwMode="auto">
          <a:xfrm>
            <a:off x="4643438" y="1500174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>
            <a:off x="5000628" y="5572140"/>
            <a:ext cx="1285884" cy="21431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6357950" y="3500438"/>
            <a:ext cx="1071570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59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92" y="87213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351338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Déterminer les </a:t>
            </a:r>
            <a:r>
              <a:rPr lang="fr-FR" sz="32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différents types</a:t>
            </a:r>
            <a:r>
              <a:rPr lang="fr-F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grossesses gémellaires (GG).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Définir les éléments cliniques et para cliniques du </a:t>
            </a:r>
            <a:r>
              <a:rPr lang="fr-F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positif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d’une GG.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Enumérer les principales 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spécifiques à la GG.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Définir les modalités de </a:t>
            </a:r>
            <a:r>
              <a:rPr lang="fr-FR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</a:t>
            </a:r>
            <a:r>
              <a:rPr lang="fr-FR" sz="32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materno</a:t>
            </a:r>
            <a:r>
              <a:rPr lang="fr-FR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-fœtale</a:t>
            </a:r>
            <a:r>
              <a:rPr lang="fr-F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 cours d’une GG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Déterminer les principes de la </a:t>
            </a:r>
            <a:r>
              <a:rPr lang="fr-F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 cours de la grossesse et de l’accouchement.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3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69950"/>
            <a:ext cx="7886700" cy="4351338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Devant une </a:t>
            </a:r>
            <a:r>
              <a:rPr lang="fr-FR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hauteur utérine excessive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 premier trimestre: </a:t>
            </a:r>
          </a:p>
          <a:p>
            <a:pPr marL="0" indent="0"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* Grossesse molaire.</a:t>
            </a:r>
          </a:p>
          <a:p>
            <a:pPr marL="0" indent="0"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* Utérus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myomateux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32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troisième </a:t>
            </a:r>
            <a:r>
              <a:rPr lang="fr-FR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trimestre: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* Macrosomie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foetale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* Hydramnios.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* Utérus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myomateux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>
          <a:xfrm>
            <a:off x="213692" y="-27384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DIFFERENTIEL 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-99392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DES GG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6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AU COURS DE LA GROSSESSE:</a:t>
            </a: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1484784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RISQUES MATERNELS</a:t>
            </a: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1-Toxémie gravidique R×3.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2-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Insertion basse du placenta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3- RPM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4- Fréquence plus élevée du diabète ,d’infections urinaires et d’anémie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ferriprive.</a:t>
            </a:r>
          </a:p>
          <a:p>
            <a:pP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3992865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fr-FR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RISQUES FOETAUX</a:t>
            </a: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1- Prématurité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2- RCIU.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3-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Syndrome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transfuseur-transfusé</a:t>
            </a:r>
          </a:p>
          <a:p>
            <a:pPr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4- malformations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(2-3 fois plus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 siamois, TRAP syndrome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MIU d’un jumeau .</a:t>
            </a:r>
          </a:p>
          <a:p>
            <a:pPr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142984"/>
            <a:ext cx="4392488" cy="33843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2910" y="4286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Syndrome transfuseur-transfus</a:t>
            </a:r>
            <a:r>
              <a:rPr lang="fr-FR" sz="3200" b="1" dirty="0"/>
              <a:t>é</a:t>
            </a:r>
          </a:p>
        </p:txBody>
      </p:sp>
      <p:pic>
        <p:nvPicPr>
          <p:cNvPr id="8" name="Picture 4" descr="Résultat de recherche d'images pour &quot;jumeaux TRAP SYNDROME&quot;&quot;"/>
          <p:cNvPicPr>
            <a:picLocks noChangeAspect="1" noChangeArrowheads="1"/>
          </p:cNvPicPr>
          <p:nvPr/>
        </p:nvPicPr>
        <p:blipFill>
          <a:blip r:embed="rId3"/>
          <a:srcRect l="13142" t="14652" r="7170" b="10347"/>
          <a:stretch>
            <a:fillRect/>
          </a:stretch>
        </p:blipFill>
        <p:spPr bwMode="auto">
          <a:xfrm>
            <a:off x="4350000" y="3143248"/>
            <a:ext cx="4794000" cy="33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63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ésultat de recherche d'images pour &quot;jumeaux TRAP SYNDROME&quot;&quot;"/>
          <p:cNvPicPr>
            <a:picLocks noChangeAspect="1" noChangeArrowheads="1"/>
          </p:cNvPicPr>
          <p:nvPr/>
        </p:nvPicPr>
        <p:blipFill>
          <a:blip r:embed="rId2"/>
          <a:srcRect l="26953" t="26562" r="49225" b="50000"/>
          <a:stretch>
            <a:fillRect/>
          </a:stretch>
        </p:blipFill>
        <p:spPr bwMode="auto">
          <a:xfrm>
            <a:off x="4643438" y="3357562"/>
            <a:ext cx="4195676" cy="3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142984"/>
            <a:ext cx="4104456" cy="33843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46341" r="1" b="-1428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034" y="21429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 TRAP Syndrome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34" y="21429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 JUMEAUX SIAMOIS</a:t>
            </a:r>
            <a:endParaRPr lang="fr-FR" sz="3600" b="1" dirty="0"/>
          </a:p>
        </p:txBody>
      </p:sp>
      <p:pic>
        <p:nvPicPr>
          <p:cNvPr id="20482" name="Picture 2" descr="Résultat de recherche d'images pour &quot;jumeaux TRAP SYNDROME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65" y="928669"/>
            <a:ext cx="6429431" cy="57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15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jumeaux siamois&quot;&quot;"/>
          <p:cNvPicPr>
            <a:picLocks noChangeAspect="1" noChangeArrowheads="1"/>
          </p:cNvPicPr>
          <p:nvPr/>
        </p:nvPicPr>
        <p:blipFill>
          <a:blip r:embed="rId2"/>
          <a:srcRect t="20000" r="4184"/>
          <a:stretch>
            <a:fillRect/>
          </a:stretch>
        </p:blipFill>
        <p:spPr bwMode="auto">
          <a:xfrm>
            <a:off x="357158" y="357166"/>
            <a:ext cx="4214842" cy="2700000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jumeaux siamois&quot;&quot;"/>
          <p:cNvPicPr>
            <a:picLocks noChangeAspect="1" noChangeArrowheads="1"/>
          </p:cNvPicPr>
          <p:nvPr/>
        </p:nvPicPr>
        <p:blipFill>
          <a:blip r:embed="rId3"/>
          <a:srcRect t="8296" b="10398"/>
          <a:stretch>
            <a:fillRect/>
          </a:stretch>
        </p:blipFill>
        <p:spPr bwMode="auto">
          <a:xfrm>
            <a:off x="4714876" y="357166"/>
            <a:ext cx="4202715" cy="2700000"/>
          </a:xfrm>
          <a:prstGeom prst="rect">
            <a:avLst/>
          </a:prstGeom>
          <a:noFill/>
        </p:spPr>
      </p:pic>
      <p:pic>
        <p:nvPicPr>
          <p:cNvPr id="2054" name="Picture 6" descr="Résultat de recherche d'images pour &quot;jumeaux siamois&quot;&quot;"/>
          <p:cNvPicPr>
            <a:picLocks noChangeAspect="1" noChangeArrowheads="1"/>
          </p:cNvPicPr>
          <p:nvPr/>
        </p:nvPicPr>
        <p:blipFill>
          <a:blip r:embed="rId4"/>
          <a:srcRect l="39823" t="21571" r="21460" b="8738"/>
          <a:stretch>
            <a:fillRect/>
          </a:stretch>
        </p:blipFill>
        <p:spPr bwMode="auto">
          <a:xfrm>
            <a:off x="357158" y="3071810"/>
            <a:ext cx="2970000" cy="3564000"/>
          </a:xfrm>
          <a:prstGeom prst="rect">
            <a:avLst/>
          </a:prstGeom>
          <a:noFill/>
        </p:spPr>
      </p:pic>
      <p:pic>
        <p:nvPicPr>
          <p:cNvPr id="2056" name="Picture 8" descr="Résultat de recherche d'images pour &quot;jumeaux siamois&quot;&quot;"/>
          <p:cNvPicPr>
            <a:picLocks noChangeAspect="1" noChangeArrowheads="1"/>
          </p:cNvPicPr>
          <p:nvPr/>
        </p:nvPicPr>
        <p:blipFill>
          <a:blip r:embed="rId5"/>
          <a:srcRect l="49779"/>
          <a:stretch>
            <a:fillRect/>
          </a:stretch>
        </p:blipFill>
        <p:spPr bwMode="auto">
          <a:xfrm>
            <a:off x="3286116" y="3071810"/>
            <a:ext cx="2766171" cy="3672000"/>
          </a:xfrm>
          <a:prstGeom prst="rect">
            <a:avLst/>
          </a:prstGeom>
          <a:noFill/>
        </p:spPr>
      </p:pic>
      <p:pic>
        <p:nvPicPr>
          <p:cNvPr id="2058" name="Picture 10" descr="Résultat de recherche d'images pour &quot;jumeaux siamois&quot;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764" y="3143248"/>
            <a:ext cx="2857392" cy="1620000"/>
          </a:xfrm>
          <a:prstGeom prst="rect">
            <a:avLst/>
          </a:prstGeom>
          <a:noFill/>
        </p:spPr>
      </p:pic>
      <p:pic>
        <p:nvPicPr>
          <p:cNvPr id="2060" name="Picture 12" descr="Résultat de recherche d'images pour &quot;jumeaux siamois&quot;&quot;"/>
          <p:cNvPicPr>
            <a:picLocks noChangeAspect="1" noChangeArrowheads="1"/>
          </p:cNvPicPr>
          <p:nvPr/>
        </p:nvPicPr>
        <p:blipFill>
          <a:blip r:embed="rId7"/>
          <a:srcRect r="6316"/>
          <a:stretch>
            <a:fillRect/>
          </a:stretch>
        </p:blipFill>
        <p:spPr bwMode="auto">
          <a:xfrm>
            <a:off x="6143636" y="4878000"/>
            <a:ext cx="2835736" cy="18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6818" y="762424"/>
            <a:ext cx="8929718" cy="5595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2-Au cours du travail: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Dystocies dynamiques par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surdistension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Procidence du cordon.</a:t>
            </a:r>
          </a:p>
          <a:p>
            <a:pPr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Au cours de l’accouchement:</a:t>
            </a:r>
          </a:p>
          <a:p>
            <a:pPr>
              <a:buFontTx/>
              <a:buChar char="-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Dystocie gémellaire: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Collision, compaction, impaction (2J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céph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Accrochage des mentons( J1 siège J2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ceph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None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Monstres doubles.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002" t="30281" r="62922" b="30317"/>
          <a:stretch>
            <a:fillRect/>
          </a:stretch>
        </p:blipFill>
        <p:spPr bwMode="auto">
          <a:xfrm>
            <a:off x="375364" y="642918"/>
            <a:ext cx="2625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48" y="71414"/>
            <a:ext cx="1983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collision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4" y="3286124"/>
            <a:ext cx="2551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ACCROCHAGE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3286124"/>
            <a:ext cx="2167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IMPACTion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7752" y="142852"/>
            <a:ext cx="2550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compaction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60153" t="20430" r="5694" b="30318"/>
          <a:stretch>
            <a:fillRect/>
          </a:stretch>
        </p:blipFill>
        <p:spPr bwMode="auto">
          <a:xfrm>
            <a:off x="5000628" y="392906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64768" t="32453" r="13252" b="30317"/>
          <a:stretch>
            <a:fillRect/>
          </a:stretch>
        </p:blipFill>
        <p:spPr bwMode="auto">
          <a:xfrm>
            <a:off x="428596" y="4000504"/>
            <a:ext cx="264619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41570" t="30281" r="38124" b="30536"/>
          <a:stretch>
            <a:fillRect/>
          </a:stretch>
        </p:blipFill>
        <p:spPr bwMode="auto">
          <a:xfrm>
            <a:off x="4857752" y="694686"/>
            <a:ext cx="253721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8596" y="1214422"/>
            <a:ext cx="78867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Souffrance de J2</a:t>
            </a:r>
          </a:p>
          <a:p>
            <a:pPr>
              <a:buFontTx/>
              <a:buChar char="-"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Hémorragie de la délivrance</a:t>
            </a:r>
          </a:p>
          <a:p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SURVEILLANCES DE LA GG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340768"/>
            <a:ext cx="8983910" cy="4351338"/>
          </a:xfrm>
        </p:spPr>
        <p:txBody>
          <a:bodyPr>
            <a:noAutofit/>
          </a:bodyPr>
          <a:lstStyle/>
          <a:p>
            <a:r>
              <a:rPr lang="fr-FR" sz="2800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Rythmes de consultations: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- Selon les RPC 2009: une consultation spécialisée mensuelle les 6premiers mois, puis un suivi rapproché au troisième trimestre (bimensuelle voir hebdomadaire les 6 dernières semaines.</a:t>
            </a:r>
          </a:p>
          <a:p>
            <a:pPr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Clinique: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- Eléments de surveillance habituels (poids, TA, HU).</a:t>
            </a:r>
          </a:p>
          <a:p>
            <a:pPr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- Interrogatoire (signes fonctionnels d’anémie, infection urinaire, MAF….)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- A partir de 24semaine recherche de signes de MAP ( arrêt de travail et repos voir hospitalisation).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55271"/>
            <a:ext cx="8472518" cy="4649993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Introduction.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Pathogénie - Embryologie.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Facteurs de risque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positif.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différentiel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Complications la grossesse gémellaire.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Surveillances au cours de la grossesse.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Principes de l’accouchement gémellaire.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CAT devant une GG.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Grossesse multiple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324544" y="157782"/>
            <a:ext cx="936104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Para clinique </a:t>
            </a:r>
          </a:p>
          <a:p>
            <a:pPr algn="ctr">
              <a:buNone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FNS (anémie ++).</a:t>
            </a:r>
          </a:p>
          <a:p>
            <a:pPr algn="ctr">
              <a:buNone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ECBU, CDU (infection urinaire).</a:t>
            </a:r>
          </a:p>
          <a:p>
            <a:pPr algn="ctr">
              <a:buNone/>
            </a:pP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70" y="428604"/>
            <a:ext cx="8786842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Echographie: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T1 :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Datation précise (LLC du plus petit).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Diagnostic obligatoire de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chorionicité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T2/ T3:  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Surveiller la croissance harmonieuse 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des deux jumeaux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(biométrie + courbe de croissance).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Rechercher une malformation.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Localiser chaque placenta.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* Présentation des jumeaux.</a:t>
            </a:r>
          </a:p>
          <a:p>
            <a:pPr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3600400" cy="3168352"/>
          </a:xfrm>
        </p:spPr>
      </p:pic>
      <p:sp>
        <p:nvSpPr>
          <p:cNvPr id="6" name="Rectangle 5"/>
          <p:cNvSpPr/>
          <p:nvPr/>
        </p:nvSpPr>
        <p:spPr>
          <a:xfrm>
            <a:off x="469280" y="3429000"/>
            <a:ext cx="3598664" cy="32403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01678" y="3573016"/>
            <a:ext cx="3598664" cy="30963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t="-125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01678" y="101228"/>
            <a:ext cx="3598664" cy="318375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7207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PRINCIPES GÉNÉRAUX LORS L’ACCOUCHEMENT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351338"/>
          </a:xfrm>
        </p:spPr>
        <p:txBody>
          <a:bodyPr>
            <a:noAutofit/>
          </a:bodyPr>
          <a:lstStyle/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Doit se faire en milieu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obstétrico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-chirurgical.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Surveillance du travail: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monitorage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cardiotocographique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préférence par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tocographie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interne.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Dépistage de la souffrance de J2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difficile à réaliser.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* Corriger la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dystocie dynamique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par une perfusion de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syntocinon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rudence lors de l’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amniotomie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(risque important de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procidence du cordon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332656"/>
            <a:ext cx="8928992" cy="4525963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L’accouchement se fait en 4 temps: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1- Accouchement de J1: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* se fait comme pour une grossesse mono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foetale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2- phase de rémission clinique (5-15 min):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Arrêt des CU.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lampage du cordon.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echercher la présence d’une poche des eaux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Faire le diagnostic de la présentation de J2.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3- Accouchement de J2: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Rupture de la 2</a:t>
            </a:r>
            <a:r>
              <a:rPr lang="fr-F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PDE.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* Selon la présentation: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Si céphalique, identique à une mono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foetale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Si siège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grande extraction de siège.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- Si transverse: version par manœuvre interne suivie d’une grande extraction de siège.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285728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4- Délivrance: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De préférence dirigée.</a:t>
            </a:r>
          </a:p>
          <a:p>
            <a:pPr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* Bon massage du globe utérin.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Examen du délivre ( complet, forme anatomique)</a:t>
            </a:r>
          </a:p>
          <a:p>
            <a:pPr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* Injection de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méthergin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 perfusion de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syntocinon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Résultat de recherche d'images pour &quot;PLACENTAS JUMEAUX&quot;&quot;"/>
          <p:cNvPicPr>
            <a:picLocks noChangeAspect="1" noChangeArrowheads="1"/>
          </p:cNvPicPr>
          <p:nvPr/>
        </p:nvPicPr>
        <p:blipFill>
          <a:blip r:embed="rId2"/>
          <a:srcRect l="47601" b="22631"/>
          <a:stretch>
            <a:fillRect/>
          </a:stretch>
        </p:blipFill>
        <p:spPr bwMode="auto">
          <a:xfrm>
            <a:off x="0" y="3571876"/>
            <a:ext cx="2972154" cy="2928958"/>
          </a:xfrm>
          <a:prstGeom prst="rect">
            <a:avLst/>
          </a:prstGeom>
          <a:noFill/>
        </p:spPr>
      </p:pic>
      <p:pic>
        <p:nvPicPr>
          <p:cNvPr id="10244" name="Picture 4" descr="Résultat de recherche d'images pour &quot;PLACENTAS JUMEAUX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571876"/>
            <a:ext cx="2980710" cy="2857520"/>
          </a:xfrm>
          <a:prstGeom prst="rect">
            <a:avLst/>
          </a:prstGeom>
          <a:noFill/>
        </p:spPr>
      </p:pic>
      <p:pic>
        <p:nvPicPr>
          <p:cNvPr id="10246" name="Picture 6" descr="Résultat de recherche d'images pour &quot;PLACENTAS JUMEAUX&quot;&quot;"/>
          <p:cNvPicPr>
            <a:picLocks noChangeAspect="1" noChangeArrowheads="1"/>
          </p:cNvPicPr>
          <p:nvPr/>
        </p:nvPicPr>
        <p:blipFill>
          <a:blip r:embed="rId4"/>
          <a:srcRect b="5000"/>
          <a:stretch>
            <a:fillRect/>
          </a:stretch>
        </p:blipFill>
        <p:spPr bwMode="auto">
          <a:xfrm rot="5400000">
            <a:off x="6072194" y="3571880"/>
            <a:ext cx="3000372" cy="271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DE LA VOIE D’ACCOUCHEMENT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825625"/>
            <a:ext cx="8695878" cy="4351338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 fait en fonction de :</a:t>
            </a:r>
          </a:p>
          <a:p>
            <a:pPr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Terme de la grossesse.</a:t>
            </a:r>
          </a:p>
          <a:p>
            <a:pPr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Pathologie associée à la grossesse.</a:t>
            </a:r>
          </a:p>
          <a:p>
            <a:pPr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Pathologie d’un ou des deux fœtus .</a:t>
            </a:r>
          </a:p>
          <a:p>
            <a:pPr>
              <a:buNone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Conditions obstétricales                              ( présentations, bassin, utérus cicatriciel….)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589830"/>
            <a:ext cx="8424936" cy="4351338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Indications de la césarienne: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* prophylactique: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utérus cicatriciel.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prématurés viables en présentation 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non céphalique.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* d‘urgence: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SFA.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rocidence du cordon.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Dystocie dynamique.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- Rétention de J2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496" y="2718048"/>
            <a:ext cx="8897072" cy="1143000"/>
          </a:xfrm>
        </p:spPr>
        <p:txBody>
          <a:bodyPr>
            <a:normAutofit fontScale="90000"/>
          </a:bodyPr>
          <a:lstStyle/>
          <a:p>
            <a:r>
              <a:rPr lang="fr-F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GROSSESSE MULTIPLE </a:t>
            </a:r>
            <a:endParaRPr lang="fr-FR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496" y="1381918"/>
            <a:ext cx="9073008" cy="4351338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le développement simultané de </a:t>
            </a:r>
            <a:r>
              <a:rPr lang="fr-F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fœtus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dans la cavité utérine.</a:t>
            </a: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C'est une grossesse à </a:t>
            </a:r>
            <a:r>
              <a:rPr lang="fr-FR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haut risque </a:t>
            </a:r>
            <a:r>
              <a:rPr lang="fr-FR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maternel, fœtal et obstétrical</a:t>
            </a: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la forme la plus fréquente des grossesses multiples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(98%)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Représente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à 1,5%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 grossesses.</a:t>
            </a:r>
          </a:p>
          <a:p>
            <a:pPr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Leur taux a significativement augmenté avec le développement de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PMA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13692" y="87213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8596" y="620688"/>
            <a:ext cx="8229600" cy="5600917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FŒTUS ET PLUS.</a:t>
            </a: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Rarement spontanée.</a:t>
            </a: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Risque accru de prématurité, hypotrophie et d’inertie utérine.</a:t>
            </a:r>
          </a:p>
          <a:p>
            <a:pPr>
              <a:buNone/>
            </a:pP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Pour la plupart des écoles, l’extraction par césarienne est systématique entre 35 ET 37  semaines ou au début de tout travail.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48100" cy="35814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924944"/>
            <a:ext cx="4979069" cy="3554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17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6024"/>
            <a:ext cx="7620000" cy="6525344"/>
          </a:xfrm>
        </p:spPr>
      </p:pic>
    </p:spTree>
    <p:extLst>
      <p:ext uri="{BB962C8B-B14F-4D97-AF65-F5344CB8AC3E}">
        <p14:creationId xmlns="" xmlns:p14="http://schemas.microsoft.com/office/powerpoint/2010/main" val="40492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216024" y="31735"/>
            <a:ext cx="8964488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PATHOGENIE - EMBRYOLOGIE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53207" y="83671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Zygocité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44696" y="1815207"/>
            <a:ext cx="3151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de fécondation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92080" y="4869160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Patrimoine génétique </a:t>
            </a:r>
          </a:p>
          <a:p>
            <a:pPr algn="ctr"/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identique</a:t>
            </a:r>
            <a:endParaRPr lang="fr-FR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33173" y="2636912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 dizygote</a:t>
            </a:r>
            <a:endParaRPr lang="fr-FR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6165304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2/3 des GG (65%)</a:t>
            </a: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3140968"/>
            <a:ext cx="3664785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2ovocytes + 2 spermatozoïdes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œufs fécondés distincts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57702" y="2636912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 monozygote</a:t>
            </a:r>
            <a:endParaRPr lang="fr-FR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75537" y="3140968"/>
            <a:ext cx="3744935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1ovocyte + 1spermatozoide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œuf fécondé qui va se diviser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68144" y="6093296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1/3 des GG (35%)</a:t>
            </a: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9298" y="4869160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Patrimoine génétique </a:t>
            </a:r>
          </a:p>
          <a:p>
            <a:pPr algn="ctr"/>
            <a:r>
              <a:rPr lang="fr-FR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</a:t>
            </a:r>
            <a:endParaRPr lang="fr-FR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Égal 19"/>
          <p:cNvSpPr/>
          <p:nvPr/>
        </p:nvSpPr>
        <p:spPr>
          <a:xfrm>
            <a:off x="3851920" y="1485577"/>
            <a:ext cx="648072" cy="35924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690898" y="2276872"/>
            <a:ext cx="1260140" cy="3977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351818" y="2276872"/>
            <a:ext cx="1300302" cy="3996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uble flèche verticale 28"/>
          <p:cNvSpPr/>
          <p:nvPr/>
        </p:nvSpPr>
        <p:spPr>
          <a:xfrm>
            <a:off x="6804248" y="4221088"/>
            <a:ext cx="360040" cy="722788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Double flèche verticale 29"/>
          <p:cNvSpPr/>
          <p:nvPr/>
        </p:nvSpPr>
        <p:spPr>
          <a:xfrm>
            <a:off x="1831884" y="4218380"/>
            <a:ext cx="360040" cy="722788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Égal 30"/>
          <p:cNvSpPr/>
          <p:nvPr/>
        </p:nvSpPr>
        <p:spPr>
          <a:xfrm>
            <a:off x="6732240" y="5661248"/>
            <a:ext cx="648072" cy="35924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2" name="Égal 31"/>
          <p:cNvSpPr/>
          <p:nvPr/>
        </p:nvSpPr>
        <p:spPr>
          <a:xfrm>
            <a:off x="1691680" y="5661248"/>
            <a:ext cx="648072" cy="35924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9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030890" y="260648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Chorionicité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27784" y="1196752"/>
            <a:ext cx="322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 de placentation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5576" y="2276872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 </a:t>
            </a:r>
            <a:r>
              <a:rPr lang="fr-FR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bichoriale</a:t>
            </a:r>
            <a:endParaRPr lang="fr-FR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496" y="2780928"/>
            <a:ext cx="363112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placentas </a:t>
            </a:r>
          </a:p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placenta pour chaque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foetus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36096" y="2276872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 </a:t>
            </a:r>
            <a:r>
              <a:rPr lang="fr-FR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monochoriale</a:t>
            </a:r>
            <a:endParaRPr lang="fr-FR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76056" y="2793122"/>
            <a:ext cx="3331361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placenta pour les 2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foetus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Égal 19"/>
          <p:cNvSpPr/>
          <p:nvPr/>
        </p:nvSpPr>
        <p:spPr>
          <a:xfrm>
            <a:off x="3851920" y="836712"/>
            <a:ext cx="648072" cy="35924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2690898" y="1772816"/>
            <a:ext cx="1260140" cy="3977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351818" y="1772816"/>
            <a:ext cx="1300302" cy="3996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Égal 31"/>
          <p:cNvSpPr/>
          <p:nvPr/>
        </p:nvSpPr>
        <p:spPr>
          <a:xfrm>
            <a:off x="3995936" y="4437112"/>
            <a:ext cx="648072" cy="359247"/>
          </a:xfrm>
          <a:prstGeom prst="mathEqua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54194" y="3861048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mnionicité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49061" y="4725144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Organisation des membranes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2663788" y="5191535"/>
            <a:ext cx="1260140" cy="3977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504218" y="5189549"/>
            <a:ext cx="1300302" cy="3996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83568" y="5703639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 </a:t>
            </a:r>
            <a:r>
              <a:rPr lang="fr-FR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biamniotique</a:t>
            </a:r>
            <a:endParaRPr lang="fr-FR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696534" y="5631631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 </a:t>
            </a:r>
            <a:r>
              <a:rPr lang="fr-FR" sz="24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monoamniotique</a:t>
            </a:r>
            <a:endParaRPr lang="fr-FR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97780" y="6197242"/>
            <a:ext cx="265008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cavités amniotiques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010596" y="6125234"/>
            <a:ext cx="2393604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cavité amniotique</a:t>
            </a:r>
          </a:p>
        </p:txBody>
      </p:sp>
    </p:spTree>
    <p:extLst>
      <p:ext uri="{BB962C8B-B14F-4D97-AF65-F5344CB8AC3E}">
        <p14:creationId xmlns="" xmlns:p14="http://schemas.microsoft.com/office/powerpoint/2010/main" val="28386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 animBg="1"/>
      <p:bldP spid="16" grpId="0"/>
      <p:bldP spid="17" grpId="0" animBg="1"/>
      <p:bldP spid="20" grpId="0" animBg="1"/>
      <p:bldP spid="32" grpId="0" animBg="1"/>
      <p:bldP spid="22" grpId="0"/>
      <p:bldP spid="25" grpId="0"/>
      <p:bldP spid="28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 rotWithShape="1">
          <a:blip r:embed="rId2"/>
          <a:srcRect l="66458" b="74080"/>
          <a:stretch/>
        </p:blipFill>
        <p:spPr bwMode="auto">
          <a:xfrm>
            <a:off x="179512" y="340769"/>
            <a:ext cx="2079347" cy="1576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2"/>
          <a:srcRect l="21491" r="36973" b="87558"/>
          <a:stretch/>
        </p:blipFill>
        <p:spPr bwMode="auto">
          <a:xfrm>
            <a:off x="2627783" y="332656"/>
            <a:ext cx="6248845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2"/>
          <a:srcRect l="75668" t="25661" r="4106" b="17315"/>
          <a:stretch/>
        </p:blipFill>
        <p:spPr bwMode="auto">
          <a:xfrm>
            <a:off x="179512" y="2224631"/>
            <a:ext cx="2079347" cy="4288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2"/>
          <a:srcRect l="51108" t="18145" r="30111" b="16279"/>
          <a:stretch/>
        </p:blipFill>
        <p:spPr bwMode="auto">
          <a:xfrm>
            <a:off x="2627785" y="1958861"/>
            <a:ext cx="1440160" cy="4553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2"/>
          <a:srcRect l="33951" t="18145" r="48712" b="16279"/>
          <a:stretch/>
        </p:blipFill>
        <p:spPr bwMode="auto">
          <a:xfrm>
            <a:off x="4283968" y="1958861"/>
            <a:ext cx="1368152" cy="4553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2"/>
          <a:srcRect l="16975" t="18145" r="65688" b="16279"/>
          <a:stretch/>
        </p:blipFill>
        <p:spPr bwMode="auto">
          <a:xfrm>
            <a:off x="5868144" y="1971463"/>
            <a:ext cx="1368152" cy="4553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2"/>
          <a:srcRect t="18145" r="82844" b="16279"/>
          <a:stretch/>
        </p:blipFill>
        <p:spPr bwMode="auto">
          <a:xfrm>
            <a:off x="7452320" y="1971463"/>
            <a:ext cx="1424309" cy="4553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152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886700" cy="1325563"/>
          </a:xfrm>
        </p:spPr>
        <p:txBody>
          <a:bodyPr/>
          <a:lstStyle/>
          <a:p>
            <a:r>
              <a:rPr lang="fr-FR" sz="3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4806776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maternel avancé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(0,6%  entre 20-30ans VS  1,5% après 40ans).</a:t>
            </a:r>
          </a:p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Origine ethnique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Afrique noire (4,5% au Nigeria).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Techniques de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PMA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Antécédents familiaux</a:t>
            </a:r>
            <a:r>
              <a:rPr lang="fr-F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gémellité.</a:t>
            </a:r>
            <a:endParaRPr lang="fr-FR" sz="28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88" y="3789040"/>
            <a:ext cx="4286299" cy="280831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 rotWithShape="1">
          <a:blip r:embed="rId3"/>
          <a:srcRect l="51108" t="24411" r="23971" b="12634"/>
          <a:stretch/>
        </p:blipFill>
        <p:spPr bwMode="auto">
          <a:xfrm>
            <a:off x="395537" y="3789040"/>
            <a:ext cx="41386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993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3692" y="-27384"/>
            <a:ext cx="7886700" cy="13255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POSITIF </a:t>
            </a:r>
            <a:endParaRPr lang="fr-FR" sz="44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29109"/>
            <a:ext cx="8352928" cy="5196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Interrogatoire: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echercher un facteur de risque :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(Gémellité dans la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famille,prise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d’inducteurs d’ovulation, FIV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- Exagération des signes sympathiques.</a:t>
            </a:r>
          </a:p>
          <a:p>
            <a:pPr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Examen Clinique :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- Hauteur utérine excessive par  rapport  à l’âge gestationnel.</a:t>
            </a:r>
          </a:p>
          <a:p>
            <a:pPr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1247</Words>
  <Application>Microsoft Office PowerPoint</Application>
  <PresentationFormat>Affichage à l'écran (4:3)</PresentationFormat>
  <Paragraphs>228</Paragraphs>
  <Slides>42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Thème Office</vt:lpstr>
      <vt:lpstr>GROSSESSE GÉMELLAIRE</vt:lpstr>
      <vt:lpstr>OBJECTIFS</vt:lpstr>
      <vt:lpstr>PLAN:</vt:lpstr>
      <vt:lpstr>INTRODUCTION</vt:lpstr>
      <vt:lpstr>PATHOGENIE - EMBRYOLOGIE</vt:lpstr>
      <vt:lpstr>Diapositive 6</vt:lpstr>
      <vt:lpstr>Diapositive 7</vt:lpstr>
      <vt:lpstr>FACTEURS DE RISQUE</vt:lpstr>
      <vt:lpstr>DIAGNOSTIC POSITIF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DIAGNOSTIC DIFFERENTIEL </vt:lpstr>
      <vt:lpstr>COMPLICATIONS DES GG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SURVEILLANCES DE LA GG</vt:lpstr>
      <vt:lpstr>Diapositive 30</vt:lpstr>
      <vt:lpstr>Diapositive 31</vt:lpstr>
      <vt:lpstr>Diapositive 32</vt:lpstr>
      <vt:lpstr>PRINCIPES GÉNÉRAUX LORS L’ACCOUCHEMENT</vt:lpstr>
      <vt:lpstr>Diapositive 34</vt:lpstr>
      <vt:lpstr>Diapositive 35</vt:lpstr>
      <vt:lpstr>Diapositive 36</vt:lpstr>
      <vt:lpstr>CHOIX DE LA VOIE D’ACCOUCHEMENT</vt:lpstr>
      <vt:lpstr>Diapositive 38</vt:lpstr>
      <vt:lpstr>GROSSESSE MULTIPLE </vt:lpstr>
      <vt:lpstr>Diapositive 40</vt:lpstr>
      <vt:lpstr>Diapositive 41</vt:lpstr>
      <vt:lpstr>Diapositive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INFO-HELP</cp:lastModifiedBy>
  <cp:revision>139</cp:revision>
  <dcterms:created xsi:type="dcterms:W3CDTF">2007-05-01T04:10:24Z</dcterms:created>
  <dcterms:modified xsi:type="dcterms:W3CDTF">2020-03-31T14:11:34Z</dcterms:modified>
</cp:coreProperties>
</file>