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74"/>
  </p:notesMasterIdLst>
  <p:sldIdLst>
    <p:sldId id="345" r:id="rId2"/>
    <p:sldId id="503" r:id="rId3"/>
    <p:sldId id="504" r:id="rId4"/>
    <p:sldId id="505" r:id="rId5"/>
    <p:sldId id="506" r:id="rId6"/>
    <p:sldId id="507" r:id="rId7"/>
    <p:sldId id="508" r:id="rId8"/>
    <p:sldId id="586" r:id="rId9"/>
    <p:sldId id="509" r:id="rId10"/>
    <p:sldId id="510" r:id="rId11"/>
    <p:sldId id="511" r:id="rId12"/>
    <p:sldId id="512" r:id="rId13"/>
    <p:sldId id="513" r:id="rId14"/>
    <p:sldId id="598" r:id="rId15"/>
    <p:sldId id="599" r:id="rId16"/>
    <p:sldId id="515" r:id="rId17"/>
    <p:sldId id="516" r:id="rId18"/>
    <p:sldId id="518" r:id="rId19"/>
    <p:sldId id="605" r:id="rId20"/>
    <p:sldId id="520" r:id="rId21"/>
    <p:sldId id="521" r:id="rId22"/>
    <p:sldId id="522" r:id="rId23"/>
    <p:sldId id="523" r:id="rId24"/>
    <p:sldId id="595" r:id="rId25"/>
    <p:sldId id="525" r:id="rId26"/>
    <p:sldId id="526" r:id="rId27"/>
    <p:sldId id="527" r:id="rId28"/>
    <p:sldId id="604" r:id="rId29"/>
    <p:sldId id="529" r:id="rId30"/>
    <p:sldId id="597" r:id="rId31"/>
    <p:sldId id="600" r:id="rId32"/>
    <p:sldId id="530" r:id="rId33"/>
    <p:sldId id="590" r:id="rId34"/>
    <p:sldId id="606" r:id="rId35"/>
    <p:sldId id="607" r:id="rId36"/>
    <p:sldId id="531" r:id="rId37"/>
    <p:sldId id="534" r:id="rId38"/>
    <p:sldId id="535" r:id="rId39"/>
    <p:sldId id="609" r:id="rId40"/>
    <p:sldId id="610" r:id="rId41"/>
    <p:sldId id="611" r:id="rId42"/>
    <p:sldId id="608" r:id="rId43"/>
    <p:sldId id="540" r:id="rId44"/>
    <p:sldId id="542" r:id="rId45"/>
    <p:sldId id="612" r:id="rId46"/>
    <p:sldId id="543" r:id="rId47"/>
    <p:sldId id="544" r:id="rId48"/>
    <p:sldId id="545" r:id="rId49"/>
    <p:sldId id="546" r:id="rId50"/>
    <p:sldId id="547" r:id="rId51"/>
    <p:sldId id="548" r:id="rId52"/>
    <p:sldId id="549" r:id="rId53"/>
    <p:sldId id="572" r:id="rId54"/>
    <p:sldId id="551" r:id="rId55"/>
    <p:sldId id="552" r:id="rId56"/>
    <p:sldId id="553" r:id="rId57"/>
    <p:sldId id="554" r:id="rId58"/>
    <p:sldId id="555" r:id="rId59"/>
    <p:sldId id="556" r:id="rId60"/>
    <p:sldId id="557" r:id="rId61"/>
    <p:sldId id="575" r:id="rId62"/>
    <p:sldId id="573" r:id="rId63"/>
    <p:sldId id="574" r:id="rId64"/>
    <p:sldId id="558" r:id="rId65"/>
    <p:sldId id="559" r:id="rId66"/>
    <p:sldId id="613" r:id="rId67"/>
    <p:sldId id="619" r:id="rId68"/>
    <p:sldId id="614" r:id="rId69"/>
    <p:sldId id="616" r:id="rId70"/>
    <p:sldId id="617" r:id="rId71"/>
    <p:sldId id="618" r:id="rId72"/>
    <p:sldId id="567" r:id="rId7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93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0" autoAdjust="0"/>
    <p:restoredTop sz="94640" autoAdjust="0"/>
  </p:normalViewPr>
  <p:slideViewPr>
    <p:cSldViewPr>
      <p:cViewPr varScale="1">
        <p:scale>
          <a:sx n="86" d="100"/>
          <a:sy n="86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CA96-A12A-4C9F-9F41-D95D3CDC741D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7C451-6384-48F3-93CC-A6355DB6A0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B4148-3B98-4FF1-AF41-B1A83C0D4A0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7C66E2-0D71-4265-A2F9-7B64949446FF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4F90A-B2D9-497F-A4D3-79ADDD40BB44}" type="slidenum">
              <a:rPr lang="fr-FR" smtClean="0"/>
              <a:pPr>
                <a:defRPr/>
              </a:pPr>
              <a:t>48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F9C64-89D2-4AE4-9BC3-D75152E02C69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F9C64-89D2-4AE4-9BC3-D75152E02C69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1910A-7F3F-4262-822A-C53A44F5C12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1910A-7F3F-4262-822A-C53A44F5C12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1910A-7F3F-4262-822A-C53A44F5C12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1754D-E678-4C3D-987C-D8315D802E3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1754D-E678-4C3D-987C-D8315D802E3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8A892-5A2D-469E-B136-D41C3372C5E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D9B27-BF71-439A-A0F0-82BDA77A2E3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438E6-0841-47AF-8F40-9B3BF2167500}" type="slidenum">
              <a:rPr lang="en-US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16" tIns="48308" rIns="96616" bIns="48308"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re. Texte et clip multi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half" idx="2"/>
          </p:nvPr>
        </p:nvSpPr>
        <p:spPr>
          <a:xfrm>
            <a:off x="51450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7BC4F-0127-424E-92F7-1B92D8F4DE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C7D720-F5FD-4ABD-B5E8-12168DCA097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7EF8-FEBD-4B5F-91CD-A706146A806F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7E8E-7B41-4FE9-9E39-91DA11C49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b/H_pylori_ulcer_diagram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file:///D:\doc%20de%20kb\MUGD\ulc&#232;re%20gastroduod&#233;nal_fichiers\ulcere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sante-medecine.journaldesfemmes.com/faq/8512-cephalee-mal-de-tete-causes-symptomes-et-traitement" TargetMode="External"/><Relationship Id="rId13" Type="http://schemas.openxmlformats.org/officeDocument/2006/relationships/hyperlink" Target="http://sante-medecine.journaldesfemmes.com/faq/13436-hemorragie-definition" TargetMode="External"/><Relationship Id="rId3" Type="http://schemas.openxmlformats.org/officeDocument/2006/relationships/hyperlink" Target="http://sante-medecine.journaldesfemmes.com/contents/312-femme-enceinte-alimentation-et-grossesse" TargetMode="External"/><Relationship Id="rId7" Type="http://schemas.openxmlformats.org/officeDocument/2006/relationships/hyperlink" Target="http://sante-medecine.journaldesfemmes.com/faq/3366-vertiges-causes-symptomes-et-traitement" TargetMode="External"/><Relationship Id="rId12" Type="http://schemas.openxmlformats.org/officeDocument/2006/relationships/hyperlink" Target="http://sante-medecine.journaldesfemmes.com/faq/17854-fievre-causes-et-traitement" TargetMode="External"/><Relationship Id="rId2" Type="http://schemas.openxmlformats.org/officeDocument/2006/relationships/hyperlink" Target="https://fr.wikipedia.org/wiki/Prostaglandin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ante-medecine.journaldesfemmes.com/faq/15223-diarrhee-symptomes-et-traitement" TargetMode="External"/><Relationship Id="rId11" Type="http://schemas.openxmlformats.org/officeDocument/2006/relationships/hyperlink" Target="http://sante-medecine.journaldesfemmes.com/faq/8663-douleur-abdominale-gauche-et-droite" TargetMode="External"/><Relationship Id="rId5" Type="http://schemas.openxmlformats.org/officeDocument/2006/relationships/hyperlink" Target="http://sante-medecine.journaldesfemmes.com/faq/13369-foetus-definition" TargetMode="External"/><Relationship Id="rId15" Type="http://schemas.openxmlformats.org/officeDocument/2006/relationships/image" Target="../media/image56.gif"/><Relationship Id="rId10" Type="http://schemas.openxmlformats.org/officeDocument/2006/relationships/hyperlink" Target="http://sante-medecine.journaldesfemmes.com/faq/8454-constipation-causes-symptomes-et-traitement" TargetMode="External"/><Relationship Id="rId4" Type="http://schemas.openxmlformats.org/officeDocument/2006/relationships/hyperlink" Target="http://sante-medecine.journaldesfemmes.com/faq/7317-avortement-en-france-loi-prix-et-delais-legaux" TargetMode="External"/><Relationship Id="rId9" Type="http://schemas.openxmlformats.org/officeDocument/2006/relationships/hyperlink" Target="http://sante-medecine.journaldesfemmes.com/faq/3909-nausees-et-vomissements-que-faire" TargetMode="External"/><Relationship Id="rId14" Type="http://schemas.openxmlformats.org/officeDocument/2006/relationships/hyperlink" Target="http://sante-medecine.journaldesfemmes.com/faq/1227-cycle-menstruel-de-la-femme-regles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2214554"/>
            <a:ext cx="3571900" cy="714380"/>
          </a:xfrm>
        </p:spPr>
        <p:txBody>
          <a:bodyPr>
            <a:normAutofit fontScale="55000" lnSpcReduction="20000"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Dr DAMMENE DEBBIH F.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Hépato-</a:t>
            </a:r>
            <a:r>
              <a:rPr lang="fr-FR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Gastro-Entérologue</a:t>
            </a:r>
            <a:endParaRPr lang="fr-FR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CHU ANNABA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851648" cy="1828800"/>
          </a:xfr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6000" dirty="0" smtClean="0">
                <a:latin typeface="Aharoni" pitchFamily="2" charset="-79"/>
                <a:cs typeface="Aharoni" pitchFamily="2" charset="-79"/>
              </a:rPr>
              <a:t>La Maladie ulcéreuse gastroduodénale</a:t>
            </a: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http://www.prevention.ch/ima225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84468"/>
            <a:ext cx="3786182" cy="407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PC2\Desktop\mugd\IMAGE\Ulcere_gastr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39" y="2428868"/>
            <a:ext cx="4795861" cy="4429132"/>
          </a:xfrm>
          <a:prstGeom prst="rect">
            <a:avLst/>
          </a:prstGeom>
          <a:noFill/>
        </p:spPr>
      </p:pic>
      <p:pic>
        <p:nvPicPr>
          <p:cNvPr id="6" name="Picture 9" descr="Hpylori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6190"/>
            <a:ext cx="3214711" cy="279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oneTexte 2"/>
          <p:cNvSpPr txBox="1">
            <a:spLocks noChangeArrowheads="1"/>
          </p:cNvSpPr>
          <p:nvPr/>
        </p:nvSpPr>
        <p:spPr bwMode="auto">
          <a:xfrm>
            <a:off x="428596" y="785794"/>
            <a:ext cx="87154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Tabagisme    +++,</a:t>
            </a:r>
          </a:p>
          <a:p>
            <a:pPr>
              <a:defRPr/>
            </a:pPr>
            <a:r>
              <a:rPr lang="fr-FR" sz="2400" dirty="0" smtClean="0"/>
              <a:t>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augmente       risque survenue ulcère, diminue vitesse  cicatrisation</a:t>
            </a:r>
          </a:p>
          <a:p>
            <a:pPr>
              <a:defRPr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augmente       risque récidive , complications</a:t>
            </a: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Alcool       _ _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400" dirty="0">
                <a:latin typeface="Aharoni" pitchFamily="2" charset="-79"/>
                <a:cs typeface="Aharoni" pitchFamily="2" charset="-79"/>
              </a:rPr>
              <a:t> Certaines pathologies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chroniques</a:t>
            </a:r>
          </a:p>
          <a:p>
            <a:pPr>
              <a:defRPr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   </a:t>
            </a:r>
            <a:r>
              <a:rPr lang="fr-FR" sz="2000" dirty="0">
                <a:latin typeface="Aharoni" pitchFamily="2" charset="-79"/>
                <a:cs typeface="Aharoni" pitchFamily="2" charset="-79"/>
              </a:rPr>
              <a:t>(cirrhose, insuffisance rénale chronique)</a:t>
            </a:r>
          </a:p>
          <a:p>
            <a:pPr>
              <a:defRPr/>
            </a:pP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400" dirty="0">
                <a:latin typeface="Aharoni" pitchFamily="2" charset="-79"/>
                <a:cs typeface="Aharoni" pitchFamily="2" charset="-79"/>
              </a:rPr>
              <a:t> Stress aigüe ou chronique</a:t>
            </a: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0" y="21429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>
                <a:latin typeface="Calibri" pitchFamily="34" charset="0"/>
                <a:cs typeface="Arial" charset="0"/>
              </a:rPr>
              <a:t>                   </a:t>
            </a:r>
            <a:r>
              <a:rPr lang="fr-FR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FACTEURS DE RISQUE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5596116"/>
            <a:ext cx="63579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ASPIRINE,AINS,  CORTICOIDES</a:t>
            </a: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Helicobacter pylori</a:t>
            </a:r>
            <a:endParaRPr lang="fr-FR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7207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32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UG: faible défense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UD: prépondérance de l’ l'agression chlorhydro-peptique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 descr="C:\Users\PC2\Desktop\mugd\IMAGE\hjhl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71546"/>
            <a:ext cx="5377358" cy="40330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2910" y="285728"/>
            <a:ext cx="5881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Différence entre UG/UB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Calibri" pitchFamily="34" charset="0"/>
                <a:cs typeface="Arial" charset="0"/>
              </a:rPr>
              <a:t>	          		           </a:t>
            </a:r>
            <a:r>
              <a:rPr lang="fr-FR" sz="4000" b="1" dirty="0">
                <a:solidFill>
                  <a:srgbClr val="FF0000"/>
                </a:solidFill>
                <a:latin typeface="+mj-lt"/>
                <a:cs typeface="Arial" charset="0"/>
              </a:rPr>
              <a:t>A.I.N.S</a:t>
            </a:r>
          </a:p>
          <a:p>
            <a:pPr>
              <a:defRPr/>
            </a:pPr>
            <a:endParaRPr lang="fr-FR" sz="4000" dirty="0">
              <a:latin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214290"/>
            <a:ext cx="41434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Inhibition des cyclooxygénases </a:t>
            </a:r>
          </a:p>
          <a:p>
            <a:pPr marL="457200" indent="-457200"/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     (</a:t>
            </a:r>
            <a:r>
              <a:rPr lang="fr-FR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COX 1 et COX 2)</a:t>
            </a:r>
          </a:p>
          <a:p>
            <a:pPr marL="457200" indent="-457200"/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  enzymes qui transforment </a:t>
            </a:r>
          </a:p>
          <a:p>
            <a:pPr marL="457200" indent="-457200"/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  l’acide arachidonique </a:t>
            </a:r>
          </a:p>
          <a:p>
            <a:pPr marL="457200" indent="-457200"/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  en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prostaglandines. </a:t>
            </a:r>
          </a:p>
          <a:p>
            <a:pPr marL="342900" indent="-342900"/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0897" name="Picture 1" descr="C:\Users\PC2\Desktop\mugd\IMAGE\Capture,j,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256" y="714356"/>
            <a:ext cx="4830744" cy="614364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7158" y="3500438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AINS sélectifs (coxibs):</a:t>
            </a:r>
          </a:p>
          <a:p>
            <a:endParaRPr lang="fr-FR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000" dirty="0" smtClean="0">
                <a:latin typeface="Aharoni" pitchFamily="2" charset="-79"/>
                <a:cs typeface="Aharoni" pitchFamily="2" charset="-79"/>
              </a:rPr>
              <a:t>inhibent la COX-2 en préservant l’activité COX-1</a:t>
            </a:r>
          </a:p>
          <a:p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réduisent le risque de complications ulcéreuses </a:t>
            </a:r>
            <a:br>
              <a:rPr lang="fr-FR" sz="2000" dirty="0" smtClean="0">
                <a:latin typeface="Aharoni" pitchFamily="2" charset="-79"/>
                <a:cs typeface="Aharoni" pitchFamily="2" charset="-79"/>
              </a:rPr>
            </a:br>
            <a:r>
              <a:rPr lang="fr-FR" sz="20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000" dirty="0" smtClean="0">
                <a:latin typeface="Aharoni" pitchFamily="2" charset="-79"/>
                <a:cs typeface="Aharoni" pitchFamily="2" charset="-79"/>
              </a:rPr>
            </a:br>
            <a:endParaRPr lang="fr-F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5286388"/>
            <a:ext cx="8786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L’aspirine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fr-FR" sz="2000" dirty="0" smtClean="0">
                <a:latin typeface="Aharoni" pitchFamily="2" charset="-79"/>
                <a:cs typeface="Aharoni" pitchFamily="2" charset="-79"/>
              </a:rPr>
              <a:t>à faible dose, à visée antiagrégants, conserve un potentiel ulcérogène </a:t>
            </a:r>
            <a:br>
              <a:rPr lang="fr-FR" sz="2000" dirty="0" smtClean="0">
                <a:latin typeface="Aharoni" pitchFamily="2" charset="-79"/>
                <a:cs typeface="Aharoni" pitchFamily="2" charset="-79"/>
              </a:rPr>
            </a:br>
            <a:endParaRPr lang="fr-FR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2\Desktop\mugd\IMAGE\hpyloripic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285" y="851650"/>
            <a:ext cx="7885715" cy="6006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1472" y="642918"/>
            <a:ext cx="4315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Aharoni" pitchFamily="2" charset="-79"/>
                <a:ea typeface="ＭＳ Ｐゴシック" pitchFamily="34" charset="-128"/>
                <a:cs typeface="Aharoni" pitchFamily="2" charset="-79"/>
              </a:rPr>
              <a:t>Helicobacter Pylori</a:t>
            </a:r>
            <a:endParaRPr lang="fr-FR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29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</a:t>
            </a:r>
            <a:endParaRPr lang="fr-FR" sz="20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0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Découvert  en1982 par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Warren et Marshall 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(prix Nobel de médecine 2005)</a:t>
            </a: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0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5728"/>
            <a:ext cx="5535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Une bactérie à Gram négatif</a:t>
            </a:r>
            <a:endParaRPr lang="fr-FR" sz="3200" dirty="0"/>
          </a:p>
        </p:txBody>
      </p:sp>
      <p:pic>
        <p:nvPicPr>
          <p:cNvPr id="66561" name="Picture 1" descr="C:\Users\PC2\Desktop\dossiers\Nouveau dossier\mugd\IMAGE\055b9a312b77d7da4d59660d8ac4a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393413"/>
            <a:ext cx="3286116" cy="2464587"/>
          </a:xfrm>
          <a:prstGeom prst="rect">
            <a:avLst/>
          </a:prstGeom>
          <a:noFill/>
        </p:spPr>
      </p:pic>
      <p:pic>
        <p:nvPicPr>
          <p:cNvPr id="240642" name="Picture 2" descr="Résultat de recherche d'images pour &quot;helicobacter pylori prix nobel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0"/>
            <a:ext cx="3390900" cy="2857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4282" y="285749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chef de file d’un nouveau genre bactérien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aspect hélicoïdal Spiralée et fortement mobile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adaptée à la vie en milieu gastrique, caractérisé par son extrême acidité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6138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</a:t>
            </a:r>
            <a:endParaRPr lang="fr-FR" sz="20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0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0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                </a:t>
            </a: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 marL="0" lvl="1"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      Transmission interhumaine</a:t>
            </a:r>
          </a:p>
          <a:p>
            <a:pPr marL="0" lvl="1"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      transmission orale, </a:t>
            </a:r>
          </a:p>
          <a:p>
            <a:pPr marL="0" lvl="1"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      bas niveau socio-économique</a:t>
            </a:r>
          </a:p>
          <a:p>
            <a:pPr>
              <a:defRPr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 Plus de 50% de la population mondiale en est porteuse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6429420" cy="345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ésultat de recherche d'images pour &quot;helicobacter pylor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3016" y="156500"/>
            <a:ext cx="2857500" cy="19526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7158" y="4286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Hôte exclusif </a:t>
            </a: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= l’Homme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spécifiquement </a:t>
            </a: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estomac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:H pylori ulcer diagr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79759"/>
            <a:ext cx="4286248" cy="587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ZoneTexte 2"/>
          <p:cNvSpPr txBox="1">
            <a:spLocks noChangeArrowheads="1"/>
          </p:cNvSpPr>
          <p:nvPr/>
        </p:nvSpPr>
        <p:spPr bwMode="auto">
          <a:xfrm>
            <a:off x="4714875" y="2428875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Fixation à la muqueuse grâce à des </a:t>
            </a:r>
            <a:r>
              <a:rPr lang="fr-FR" b="1" dirty="0" err="1">
                <a:solidFill>
                  <a:schemeClr val="bg1"/>
                </a:solidFill>
                <a:latin typeface="Calibri" pitchFamily="34" charset="0"/>
              </a:rPr>
              <a:t>adhésines</a:t>
            </a:r>
            <a:endParaRPr lang="fr-FR" b="1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Production d’urée grâce à une uréase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21508" name="ZoneTexte 3"/>
          <p:cNvSpPr txBox="1">
            <a:spLocks noChangeArrowheads="1"/>
          </p:cNvSpPr>
          <p:nvPr/>
        </p:nvSpPr>
        <p:spPr bwMode="auto">
          <a:xfrm>
            <a:off x="142875" y="5429250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 L’</a:t>
            </a:r>
            <a:r>
              <a:rPr lang="fr-FR" b="1" dirty="0" err="1">
                <a:solidFill>
                  <a:schemeClr val="bg1"/>
                </a:solidFill>
                <a:latin typeface="Calibri" pitchFamily="34" charset="0"/>
              </a:rPr>
              <a:t>uréase</a:t>
            </a:r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 neutralise effet de l’</a:t>
            </a:r>
            <a:r>
              <a:rPr lang="fr-FR" b="1" dirty="0" err="1">
                <a:solidFill>
                  <a:schemeClr val="bg1"/>
                </a:solidFill>
                <a:latin typeface="Calibri" pitchFamily="34" charset="0"/>
              </a:rPr>
              <a:t>HCl</a:t>
            </a:r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 et protège la bactérie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Prolifération bactérienne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21509" name="ZoneTexte 4"/>
          <p:cNvSpPr txBox="1">
            <a:spLocks noChangeArrowheads="1"/>
          </p:cNvSpPr>
          <p:nvPr/>
        </p:nvSpPr>
        <p:spPr bwMode="auto">
          <a:xfrm>
            <a:off x="4571968" y="4929198"/>
            <a:ext cx="45720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Agression de la muqueuse qui est rendue 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HP entraîne une inflammation aiguë puis chronique des muqueuses gastriques et parfois duodénales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. 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214290"/>
            <a:ext cx="6348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Pouvoir pathogène de </a:t>
            </a:r>
            <a:r>
              <a:rPr lang="fr-FR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H. pylori: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1357298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bactérie spiralée adaptée à la vie en milieu gastrique, prolifère à la surface de l’épithélium gastrique — sans coloniser la muqueuse—,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2857496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possède une enzyme, </a:t>
            </a: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l’uréase, 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elle dégrade l’urée présente dans l’estomac pour produire de l’ammoniaque et du bicarbonate, substances basiques qui neutralisent l’acidité dans son environnement immédiat.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90501" y="2703514"/>
            <a:ext cx="1848556" cy="6381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fr-FR" sz="1800" b="1">
                <a:solidFill>
                  <a:srgbClr val="000080"/>
                </a:solidFill>
              </a:rPr>
              <a:t>Asymptomatique (80%)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030590" y="3867151"/>
            <a:ext cx="2277533" cy="6381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fr-FR" sz="1800" b="1">
                <a:solidFill>
                  <a:srgbClr val="000080"/>
                </a:solidFill>
              </a:rPr>
              <a:t>Ulcères gastriques ou duodénaux (10%)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585178" y="3402014"/>
            <a:ext cx="1851853" cy="33598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600" b="1">
                <a:solidFill>
                  <a:srgbClr val="000080"/>
                </a:solidFill>
              </a:rPr>
              <a:t>Gastrite atrophique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167489" y="5845175"/>
            <a:ext cx="2520112" cy="36676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800" b="1">
                <a:solidFill>
                  <a:srgbClr val="000080"/>
                </a:solidFill>
              </a:rPr>
              <a:t>Adénocarcinome  (1-3%)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412546" y="4740276"/>
            <a:ext cx="1301044" cy="9128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fr-FR" sz="1800" b="1">
                <a:solidFill>
                  <a:srgbClr val="000080"/>
                </a:solidFill>
              </a:rPr>
              <a:t>Lymphome </a:t>
            </a:r>
          </a:p>
          <a:p>
            <a:pPr algn="ctr"/>
            <a:r>
              <a:rPr lang="fr-FR" sz="1800" b="1">
                <a:solidFill>
                  <a:srgbClr val="000080"/>
                </a:solidFill>
              </a:rPr>
              <a:t>du MALT</a:t>
            </a:r>
          </a:p>
          <a:p>
            <a:pPr algn="ctr"/>
            <a:r>
              <a:rPr lang="fr-FR" sz="1800" b="1">
                <a:solidFill>
                  <a:srgbClr val="000080"/>
                </a:solidFill>
              </a:rPr>
              <a:t> (0.3%)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740378" y="1695450"/>
            <a:ext cx="1766711" cy="5778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fr-FR" sz="1600" b="1">
                <a:solidFill>
                  <a:srgbClr val="000080"/>
                </a:solidFill>
              </a:rPr>
              <a:t>Gastrite chronique</a:t>
            </a:r>
          </a:p>
          <a:p>
            <a:pPr algn="ctr"/>
            <a:r>
              <a:rPr lang="fr-FR" sz="1600" b="1">
                <a:solidFill>
                  <a:srgbClr val="000080"/>
                </a:solidFill>
              </a:rPr>
              <a:t>(100%)</a:t>
            </a:r>
          </a:p>
        </p:txBody>
      </p:sp>
      <p:pic>
        <p:nvPicPr>
          <p:cNvPr id="39944" name="Picture 8" descr="Micro1a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76788"/>
            <a:ext cx="1329267" cy="14414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477912" y="879475"/>
            <a:ext cx="2249311" cy="3635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fr-FR" sz="1800" b="1">
                <a:solidFill>
                  <a:srgbClr val="000080"/>
                </a:solidFill>
              </a:rPr>
              <a:t>Infection par </a:t>
            </a:r>
            <a:r>
              <a:rPr lang="fr-FR" sz="1800" b="1" i="1">
                <a:solidFill>
                  <a:srgbClr val="000080"/>
                </a:solidFill>
              </a:rPr>
              <a:t>H. pylori</a:t>
            </a:r>
            <a:endParaRPr lang="fr-FR" sz="1800" b="1">
              <a:solidFill>
                <a:srgbClr val="000080"/>
              </a:solidFill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3951112" y="2349501"/>
            <a:ext cx="1058333" cy="2246313"/>
          </a:xfrm>
          <a:prstGeom prst="line">
            <a:avLst/>
          </a:prstGeom>
          <a:noFill/>
          <a:ln w="28575">
            <a:solidFill>
              <a:srgbClr val="0089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413501" y="3738563"/>
            <a:ext cx="2822" cy="476250"/>
          </a:xfrm>
          <a:prstGeom prst="line">
            <a:avLst/>
          </a:prstGeom>
          <a:noFill/>
          <a:ln w="50800">
            <a:solidFill>
              <a:srgbClr val="0089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5695245" y="4230689"/>
            <a:ext cx="2067360" cy="33598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600" b="1">
                <a:solidFill>
                  <a:srgbClr val="000080"/>
                </a:solidFill>
              </a:rPr>
              <a:t>Métaplasie intestinale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5932311" y="5037139"/>
            <a:ext cx="1004711" cy="333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600" b="1">
                <a:solidFill>
                  <a:srgbClr val="000080"/>
                </a:solidFill>
              </a:rPr>
              <a:t>Dysplasie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3595512" y="1260476"/>
            <a:ext cx="2822" cy="447675"/>
          </a:xfrm>
          <a:prstGeom prst="line">
            <a:avLst/>
          </a:prstGeom>
          <a:noFill/>
          <a:ln w="50800">
            <a:solidFill>
              <a:srgbClr val="0089CE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9951" name="Picture 15" descr="helicobac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5990" y="836613"/>
            <a:ext cx="173425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2103967" y="2262188"/>
            <a:ext cx="942622" cy="742950"/>
          </a:xfrm>
          <a:prstGeom prst="line">
            <a:avLst/>
          </a:prstGeom>
          <a:noFill/>
          <a:ln w="76200">
            <a:solidFill>
              <a:srgbClr val="0089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79022" y="238125"/>
            <a:ext cx="7258756" cy="485775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762000"/>
            <a:r>
              <a:rPr lang="fr-FR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Pathologies associées à l’infection par </a:t>
            </a:r>
            <a:r>
              <a:rPr lang="fr-FR" sz="2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H. pylori</a:t>
            </a:r>
            <a:endParaRPr lang="fr-FR" sz="2600" b="1">
              <a:solidFill>
                <a:schemeClr val="bg1"/>
              </a:solidFill>
            </a:endParaRPr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H="1">
            <a:off x="3423356" y="2362201"/>
            <a:ext cx="129822" cy="1465263"/>
          </a:xfrm>
          <a:prstGeom prst="line">
            <a:avLst/>
          </a:prstGeom>
          <a:noFill/>
          <a:ln w="50800">
            <a:solidFill>
              <a:srgbClr val="0089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>
            <a:off x="2016478" y="2359026"/>
            <a:ext cx="1281289" cy="1336675"/>
          </a:xfrm>
          <a:prstGeom prst="line">
            <a:avLst/>
          </a:prstGeom>
          <a:noFill/>
          <a:ln w="50800">
            <a:solidFill>
              <a:srgbClr val="0089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609600" y="3624264"/>
            <a:ext cx="1473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>
                <a:solidFill>
                  <a:srgbClr val="000080"/>
                </a:solidFill>
              </a:rPr>
              <a:t>Dyspepsie fonctionnelle</a:t>
            </a:r>
          </a:p>
          <a:p>
            <a:pPr algn="ctr"/>
            <a:r>
              <a:rPr lang="fr-FR" sz="1800" b="1">
                <a:solidFill>
                  <a:srgbClr val="000080"/>
                </a:solidFill>
              </a:rPr>
              <a:t>(5-10%)</a:t>
            </a:r>
            <a:endParaRPr lang="en-US" sz="1800" b="1">
              <a:solidFill>
                <a:srgbClr val="000080"/>
              </a:solidFill>
            </a:endParaRP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6436079" y="4549775"/>
            <a:ext cx="2822" cy="476250"/>
          </a:xfrm>
          <a:prstGeom prst="line">
            <a:avLst/>
          </a:prstGeom>
          <a:noFill/>
          <a:ln w="50800">
            <a:solidFill>
              <a:srgbClr val="0089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6436079" y="5337175"/>
            <a:ext cx="2822" cy="476250"/>
          </a:xfrm>
          <a:prstGeom prst="line">
            <a:avLst/>
          </a:prstGeom>
          <a:noFill/>
          <a:ln w="50800">
            <a:solidFill>
              <a:srgbClr val="0089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7574844" y="377825"/>
            <a:ext cx="1569156" cy="6210300"/>
          </a:xfrm>
          <a:prstGeom prst="downArrow">
            <a:avLst>
              <a:gd name="adj1" fmla="val 42861"/>
              <a:gd name="adj2" fmla="val 72526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8136467" y="528638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000080"/>
                </a:solidFill>
              </a:rPr>
              <a:t>&lt;1a</a:t>
            </a:r>
            <a:endParaRPr lang="en-GB" sz="1600" b="1">
              <a:solidFill>
                <a:srgbClr val="000080"/>
              </a:solidFill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8006645" y="1684338"/>
            <a:ext cx="7649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000080"/>
                </a:solidFill>
              </a:rPr>
              <a:t>20-30a</a:t>
            </a:r>
            <a:endParaRPr lang="en-GB" sz="1600" b="1">
              <a:solidFill>
                <a:srgbClr val="000080"/>
              </a:solidFill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8006645" y="5849938"/>
            <a:ext cx="7649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000080"/>
                </a:solidFill>
              </a:rPr>
              <a:t>65-80a</a:t>
            </a:r>
            <a:endParaRPr lang="en-GB" sz="1600" b="1">
              <a:solidFill>
                <a:srgbClr val="000080"/>
              </a:solidFill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8008056" y="3436938"/>
            <a:ext cx="7649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000080"/>
                </a:solidFill>
              </a:rPr>
              <a:t>30-50a</a:t>
            </a:r>
            <a:endParaRPr lang="en-GB" sz="1600" b="1">
              <a:solidFill>
                <a:srgbClr val="000080"/>
              </a:solidFill>
            </a:endParaRPr>
          </a:p>
        </p:txBody>
      </p:sp>
      <p:sp>
        <p:nvSpPr>
          <p:cNvPr id="39964" name="Line 30"/>
          <p:cNvSpPr>
            <a:spLocks noChangeShapeType="1"/>
          </p:cNvSpPr>
          <p:nvPr/>
        </p:nvSpPr>
        <p:spPr bwMode="auto">
          <a:xfrm>
            <a:off x="4243211" y="2155826"/>
            <a:ext cx="2178756" cy="1279525"/>
          </a:xfrm>
          <a:prstGeom prst="line">
            <a:avLst/>
          </a:prstGeom>
          <a:noFill/>
          <a:ln w="50800">
            <a:solidFill>
              <a:srgbClr val="0089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ASPECTS PARTICULIERS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7295" y="1857364"/>
            <a:ext cx="8015318" cy="4986988"/>
          </a:xfrm>
        </p:spPr>
        <p:txBody>
          <a:bodyPr>
            <a:normAutofit/>
          </a:bodyPr>
          <a:lstStyle/>
          <a:p>
            <a:pPr marL="1138238" lvl="1" indent="-5334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2873375" algn="l"/>
              </a:tabLst>
            </a:pPr>
            <a:r>
              <a:rPr 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Rare</a:t>
            </a:r>
          </a:p>
          <a:p>
            <a:pPr marL="1138238" lvl="1" indent="-5334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2873375" algn="l"/>
              </a:tabLst>
            </a:pPr>
            <a:r>
              <a:rPr 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Tumeur secrétant la gastrine,</a:t>
            </a:r>
          </a:p>
          <a:p>
            <a:pPr marL="1138238" lvl="1" indent="-5334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0070C0"/>
              </a:buClr>
              <a:buNone/>
              <a:tabLst>
                <a:tab pos="2873375" algn="l"/>
              </a:tabLst>
            </a:pPr>
            <a:r>
              <a:rPr 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        pancréatico-duodénale</a:t>
            </a:r>
          </a:p>
          <a:p>
            <a:pPr marL="1138238" lvl="1" indent="-5334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2873375" algn="l"/>
              </a:tabLst>
            </a:pPr>
            <a:r>
              <a:rPr 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Clinique :	maladie ulcéreuse </a:t>
            </a:r>
            <a:br>
              <a:rPr 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</a:br>
            <a:r>
              <a:rPr 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	diarrhée </a:t>
            </a:r>
          </a:p>
          <a:p>
            <a:pPr marL="1138238" lvl="1" indent="-5334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2873375" algn="l"/>
              </a:tabLst>
            </a:pPr>
            <a:r>
              <a:rPr 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Dg : 	</a:t>
            </a:r>
          </a:p>
          <a:p>
            <a:pPr marL="1717675" lvl="2" indent="-4572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CC9900"/>
              </a:buClr>
              <a:buFont typeface="Wingdings" pitchFamily="2" charset="2"/>
              <a:buChar char="ü"/>
              <a:tabLst>
                <a:tab pos="2873375" algn="l"/>
              </a:tabLst>
            </a:pPr>
            <a:r>
              <a:rPr lang="fr-FR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Chimisme gastrique : hypersécrétion H+</a:t>
            </a:r>
          </a:p>
          <a:p>
            <a:pPr marL="1717675" lvl="2" indent="-4572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CC9900"/>
              </a:buClr>
              <a:buFont typeface="Wingdings" pitchFamily="2" charset="2"/>
              <a:buChar char="ü"/>
              <a:tabLst>
                <a:tab pos="2873375" algn="l"/>
              </a:tabLst>
            </a:pPr>
            <a:r>
              <a:rPr lang="fr-FR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Gastrinémie </a:t>
            </a:r>
          </a:p>
          <a:p>
            <a:pPr marL="1717675" lvl="2" indent="-4572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CC9900"/>
              </a:buClr>
              <a:buFont typeface="Wingdings" pitchFamily="2" charset="2"/>
              <a:buChar char="ü"/>
              <a:tabLst>
                <a:tab pos="2873375" algn="l"/>
              </a:tabLst>
            </a:pPr>
            <a:r>
              <a:rPr lang="fr-FR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Echoendoscopie PC</a:t>
            </a:r>
          </a:p>
          <a:p>
            <a:pPr marL="1138238" lvl="1" indent="-5334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2873375" algn="l"/>
              </a:tabLst>
            </a:pPr>
            <a:r>
              <a:rPr 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TRT 	</a:t>
            </a:r>
          </a:p>
          <a:p>
            <a:pPr marL="1717675" lvl="2" indent="-4572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CC9900"/>
              </a:buClr>
              <a:buFont typeface="Wingdings" pitchFamily="2" charset="2"/>
              <a:buChar char="ü"/>
              <a:tabLst>
                <a:tab pos="2873375" algn="l"/>
              </a:tabLst>
            </a:pPr>
            <a:r>
              <a:rPr lang="fr-FR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IPP</a:t>
            </a:r>
          </a:p>
          <a:p>
            <a:pPr marL="1717675" lvl="2" indent="-4572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CC9900"/>
              </a:buClr>
              <a:buFont typeface="Wingdings" pitchFamily="2" charset="2"/>
              <a:buChar char="ü"/>
              <a:tabLst>
                <a:tab pos="2873375" algn="l"/>
              </a:tabLst>
            </a:pPr>
            <a:r>
              <a:rPr lang="fr-FR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Exérèse de la tumeur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2779" t="2817" b="1408"/>
          <a:stretch>
            <a:fillRect/>
          </a:stretch>
        </p:blipFill>
        <p:spPr bwMode="auto">
          <a:xfrm>
            <a:off x="5786446" y="642918"/>
            <a:ext cx="3357554" cy="3571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6429388" y="3000372"/>
            <a:ext cx="214313" cy="285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857884" y="2928934"/>
            <a:ext cx="214313" cy="285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715272" y="2285992"/>
            <a:ext cx="214313" cy="285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15074" y="1285860"/>
            <a:ext cx="2711450" cy="3698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 Hypersécrétion acide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785794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None/>
              <a:tabLst>
                <a:tab pos="2873375" algn="l"/>
              </a:tabLst>
            </a:pPr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Sd Zollinger Ellison =</a:t>
            </a:r>
            <a:endParaRPr lang="fr-FR" sz="3200" dirty="0" smtClean="0">
              <a:latin typeface="Aharoni" pitchFamily="2" charset="-79"/>
              <a:cs typeface="Aharoni" pitchFamily="2" charset="-79"/>
            </a:endParaRPr>
          </a:p>
          <a:p>
            <a:pPr marL="609600" indent="-609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None/>
              <a:tabLst>
                <a:tab pos="2873375" algn="l"/>
              </a:tabLst>
            </a:pPr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gastrinome </a:t>
            </a:r>
            <a:endParaRPr lang="fr-FR" sz="3200" u="sng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55725"/>
            <a:ext cx="8286750" cy="3638550"/>
          </a:xfrm>
        </p:spPr>
        <p:txBody>
          <a:bodyPr/>
          <a:lstStyle/>
          <a:p>
            <a:pPr marL="609600" indent="-609600"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AutoNum type="arabicPeriod" startAt="2"/>
              <a:tabLst>
                <a:tab pos="2873375" algn="l"/>
              </a:tabLst>
            </a:pPr>
            <a:r>
              <a:rPr lang="fr-FR" sz="3000" b="1" i="1" u="sng" dirty="0" smtClean="0">
                <a:solidFill>
                  <a:srgbClr val="FF0000"/>
                </a:solidFill>
                <a:cs typeface="Times New Roman" pitchFamily="18" charset="0"/>
              </a:rPr>
              <a:t>Hyperparathyroïdie </a:t>
            </a:r>
            <a:r>
              <a:rPr lang="fr-FR" sz="30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fr-FR" sz="30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fr-FR" sz="3000" b="1" dirty="0" smtClean="0">
                <a:solidFill>
                  <a:srgbClr val="99FFCC"/>
                </a:solidFill>
                <a:cs typeface="Times New Roman" pitchFamily="18" charset="0"/>
              </a:rPr>
              <a:t/>
            </a:r>
            <a:br>
              <a:rPr lang="fr-FR" sz="3000" b="1" dirty="0" smtClean="0">
                <a:solidFill>
                  <a:srgbClr val="99FFCC"/>
                </a:solidFill>
                <a:cs typeface="Times New Roman" pitchFamily="18" charset="0"/>
              </a:rPr>
            </a:br>
            <a:r>
              <a:rPr lang="fr-FR" sz="3000" b="1" dirty="0" smtClean="0">
                <a:cs typeface="Times New Roman" pitchFamily="18" charset="0"/>
              </a:rPr>
              <a:t>Hypercalcémie </a:t>
            </a:r>
            <a:r>
              <a:rPr lang="fr-FR" sz="3000" b="1" dirty="0" smtClean="0">
                <a:cs typeface="Times New Roman" pitchFamily="18" charset="0"/>
                <a:sym typeface="Symbol" pitchFamily="18" charset="2"/>
              </a:rPr>
              <a:t> hypersécrétion acide et </a:t>
            </a:r>
            <a:br>
              <a:rPr lang="fr-FR" sz="3000" b="1" dirty="0" smtClean="0">
                <a:cs typeface="Times New Roman" pitchFamily="18" charset="0"/>
                <a:sym typeface="Symbol" pitchFamily="18" charset="2"/>
              </a:rPr>
            </a:br>
            <a:r>
              <a:rPr lang="fr-FR" sz="3000" b="1" dirty="0" smtClean="0">
                <a:cs typeface="Times New Roman" pitchFamily="18" charset="0"/>
                <a:sym typeface="Symbol" pitchFamily="18" charset="2"/>
              </a:rPr>
              <a:t>	        Gastrinémie</a:t>
            </a:r>
            <a:br>
              <a:rPr lang="fr-FR" sz="3000" b="1" dirty="0" smtClean="0">
                <a:cs typeface="Times New Roman" pitchFamily="18" charset="0"/>
                <a:sym typeface="Symbol" pitchFamily="18" charset="2"/>
              </a:rPr>
            </a:br>
            <a:endParaRPr lang="fr-FR" sz="3000" b="1" dirty="0" smtClean="0">
              <a:cs typeface="Times New Roman" pitchFamily="18" charset="0"/>
              <a:sym typeface="Symbol" pitchFamily="18" charset="2"/>
            </a:endParaRPr>
          </a:p>
          <a:p>
            <a:pPr marL="609600" indent="-609600"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AutoNum type="arabicPeriod" startAt="2"/>
              <a:tabLst>
                <a:tab pos="2873375" algn="l"/>
              </a:tabLst>
            </a:pPr>
            <a:r>
              <a:rPr lang="fr-FR" sz="3000" b="1" i="1" u="sng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Pancréatite chronique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793037" cy="14620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Définition: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i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0" y="1714488"/>
            <a:ext cx="4857752" cy="478632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C’est la destruction locale</a:t>
            </a:r>
          </a:p>
          <a:p>
            <a:pPr algn="ctr">
              <a:buNone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de la muqueuse  gastrique</a:t>
            </a:r>
          </a:p>
          <a:p>
            <a:pPr algn="ctr">
              <a:buNone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et/ou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duodénal s’étendant</a:t>
            </a:r>
          </a:p>
          <a:p>
            <a:pPr algn="ctr">
              <a:buNone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jusqu’à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la musculeuse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et</a:t>
            </a:r>
          </a:p>
          <a:p>
            <a:pPr algn="ctr">
              <a:buNone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limitée en son fond par un</a:t>
            </a:r>
          </a:p>
          <a:p>
            <a:pPr algn="ctr">
              <a:buNone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bloc  scléro-inflammatoire </a:t>
            </a:r>
          </a:p>
          <a:p>
            <a:pPr algn="ctr">
              <a:buNone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qui guérit en laissant une</a:t>
            </a:r>
          </a:p>
          <a:p>
            <a:pPr algn="ctr">
              <a:buNone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cicatrice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2" descr="C:\Users\PC2\Desktop\mugd\IMAGE\estomac.jpg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809" y="1071546"/>
            <a:ext cx="4095191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2\Desktop\mugd\IMAGE\J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011" y="0"/>
            <a:ext cx="3883989" cy="44291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5720" y="1071546"/>
            <a:ext cx="857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Diagnostic clinique</a:t>
            </a:r>
            <a:b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fr-FR" sz="4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642918"/>
            <a:ext cx="7215206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Arial" charset="0"/>
              </a:rPr>
              <a:t>1- </a:t>
            </a:r>
            <a:r>
              <a:rPr lang="fr-FR" sz="36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syndrome douloureux typique</a:t>
            </a:r>
            <a:r>
              <a:rPr lang="fr-FR" sz="3600" dirty="0" smtClean="0">
                <a:solidFill>
                  <a:srgbClr val="FF0000"/>
                </a:solidFill>
              </a:rPr>
              <a:t/>
            </a:r>
            <a:br>
              <a:rPr lang="fr-FR" sz="3600" dirty="0" smtClean="0">
                <a:solidFill>
                  <a:srgbClr val="FF0000"/>
                </a:solidFill>
              </a:rPr>
            </a:b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Douleurs épigastriques à type de brûlures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Rythmées par les repas et ressenties dans un délai de 30 minutes à 3 heures après le repas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 De recrudescence nocturne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Calmées par l ’ingestion immédiate d ’aliments l ’absorption d ’anti -acides 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endParaRPr lang="fr-FR" sz="2800" dirty="0"/>
          </a:p>
        </p:txBody>
      </p:sp>
      <p:pic>
        <p:nvPicPr>
          <p:cNvPr id="8" name="Picture 2" descr="C:\Users\PC2\Desktop\mugd\IMAGE\J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370" y="0"/>
            <a:ext cx="200463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82015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800" dirty="0"/>
          </a:p>
          <a:p>
            <a:r>
              <a:rPr lang="fr-FR" sz="2800" dirty="0"/>
              <a:t> </a:t>
            </a:r>
            <a:endParaRPr lang="fr-FR" sz="2800" b="1" u="sng" dirty="0"/>
          </a:p>
          <a:p>
            <a:pPr>
              <a:buFontTx/>
              <a:buChar char="-"/>
            </a:pPr>
            <a:r>
              <a:rPr lang="fr-FR" sz="2800" dirty="0">
                <a:latin typeface="Aharoni" pitchFamily="2" charset="-79"/>
                <a:cs typeface="Aharoni" pitchFamily="2" charset="-79"/>
              </a:rPr>
              <a:t>Aucune spécificité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Vomissements,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Dyspepsie</a:t>
            </a:r>
            <a:r>
              <a:rPr lang="fr-FR" sz="2800" dirty="0">
                <a:latin typeface="Aharoni" pitchFamily="2" charset="-79"/>
                <a:cs typeface="Aharoni" pitchFamily="2" charset="-79"/>
              </a:rPr>
              <a:t>,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hyperalgique</a:t>
            </a:r>
          </a:p>
          <a:p>
            <a:endParaRPr lang="fr-FR" sz="2800" dirty="0">
              <a:latin typeface="Aharoni" pitchFamily="2" charset="-79"/>
              <a:cs typeface="Aharoni" pitchFamily="2" charset="-79"/>
            </a:endParaRPr>
          </a:p>
          <a:p>
            <a:pPr>
              <a:buFontTx/>
              <a:buChar char="-"/>
            </a:pPr>
            <a:r>
              <a:rPr lang="fr-FR" sz="2800" dirty="0">
                <a:latin typeface="Aharoni" pitchFamily="2" charset="-79"/>
                <a:cs typeface="Aharoni" pitchFamily="2" charset="-79"/>
              </a:rPr>
              <a:t>Asymptomatique: sujet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âgé</a:t>
            </a:r>
            <a:endParaRPr lang="fr-FR" sz="2800" dirty="0">
              <a:latin typeface="Aharoni" pitchFamily="2" charset="-79"/>
              <a:cs typeface="Aharoni" pitchFamily="2" charset="-79"/>
            </a:endParaRPr>
          </a:p>
          <a:p>
            <a:endParaRPr lang="fr-FR" sz="2800" dirty="0"/>
          </a:p>
          <a:p>
            <a:pPr>
              <a:buFontTx/>
              <a:buChar char="-"/>
            </a:pPr>
            <a:endParaRPr lang="fr-FR" sz="2800" dirty="0"/>
          </a:p>
          <a:p>
            <a:r>
              <a:rPr lang="fr-FR" sz="3200" dirty="0">
                <a:solidFill>
                  <a:srgbClr val="FF0000"/>
                </a:solidFill>
              </a:rPr>
              <a:t>   </a:t>
            </a:r>
            <a:r>
              <a:rPr lang="fr-FR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3-</a:t>
            </a:r>
            <a:r>
              <a:rPr lang="fr-FR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32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examen clinique</a:t>
            </a:r>
            <a:r>
              <a:rPr lang="fr-FR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800" dirty="0">
                <a:latin typeface="Aharoni" pitchFamily="2" charset="-79"/>
                <a:cs typeface="Aharoni" pitchFamily="2" charset="-79"/>
              </a:rPr>
              <a:t>= normal</a:t>
            </a:r>
          </a:p>
        </p:txBody>
      </p:sp>
      <p:sp>
        <p:nvSpPr>
          <p:cNvPr id="4" name="Titre 5"/>
          <p:cNvSpPr txBox="1">
            <a:spLocks/>
          </p:cNvSpPr>
          <p:nvPr/>
        </p:nvSpPr>
        <p:spPr>
          <a:xfrm>
            <a:off x="0" y="642918"/>
            <a:ext cx="721520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2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- </a:t>
            </a: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syndrome douloureux atypique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7345" name="Picture 1" descr="C:\Users\PC2\Desktop\dossiers\Nouveau dossier\mugd\IMAGE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571612"/>
            <a:ext cx="227150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806450"/>
            <a:ext cx="7591425" cy="5294313"/>
          </a:xfrm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spcAft>
                <a:spcPct val="50000"/>
              </a:spcAft>
              <a:buClr>
                <a:srgbClr val="CC9900"/>
              </a:buClr>
              <a:buNone/>
            </a:pPr>
            <a:r>
              <a:rPr lang="fr-FR" sz="30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4.Complication inaugurale </a:t>
            </a:r>
          </a:p>
          <a:p>
            <a:pPr marL="1138238" lvl="1" indent="-533400" eaLnBrk="1" hangingPunct="1">
              <a:spcBef>
                <a:spcPct val="50000"/>
              </a:spcBef>
              <a:spcAft>
                <a:spcPct val="50000"/>
              </a:spcAft>
              <a:buClr>
                <a:srgbClr val="0070C0"/>
              </a:buClr>
              <a:buSzPct val="75000"/>
              <a:buFont typeface="Arial" pitchFamily="34" charset="0"/>
              <a:buChar char="•"/>
            </a:pP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Hémorragie </a:t>
            </a:r>
          </a:p>
          <a:p>
            <a:pPr marL="1138238" lvl="1" indent="-533400" eaLnBrk="1" hangingPunct="1">
              <a:spcBef>
                <a:spcPct val="50000"/>
              </a:spcBef>
              <a:spcAft>
                <a:spcPct val="50000"/>
              </a:spcAft>
              <a:buClr>
                <a:srgbClr val="0070C0"/>
              </a:buClr>
              <a:buSzPct val="75000"/>
              <a:buFont typeface="Arial" pitchFamily="34" charset="0"/>
              <a:buChar char="•"/>
            </a:pP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Sténose</a:t>
            </a:r>
          </a:p>
          <a:p>
            <a:pPr marL="1138238" lvl="1" indent="-533400" eaLnBrk="1" hangingPunct="1">
              <a:spcBef>
                <a:spcPct val="50000"/>
              </a:spcBef>
              <a:spcAft>
                <a:spcPct val="50000"/>
              </a:spcAft>
              <a:buClr>
                <a:srgbClr val="0070C0"/>
              </a:buClr>
              <a:buSzPct val="75000"/>
              <a:buFont typeface="Arial" pitchFamily="34" charset="0"/>
              <a:buChar char="•"/>
            </a:pP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Perforation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8993" y="6206352"/>
            <a:ext cx="2904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64318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EXAMENS COMPLEMENTAIRES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85720" y="1785926"/>
            <a:ext cx="770575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fr-FR" sz="2000" b="1" dirty="0">
              <a:solidFill>
                <a:srgbClr val="990099"/>
              </a:solidFill>
            </a:endParaRPr>
          </a:p>
          <a:p>
            <a:pPr marL="342900" indent="-342900"/>
            <a:r>
              <a:rPr lang="fr-FR" sz="2000" dirty="0"/>
              <a:t>           </a:t>
            </a:r>
          </a:p>
          <a:p>
            <a:pPr marL="342900" indent="-342900"/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Préciser</a:t>
            </a:r>
          </a:p>
          <a:p>
            <a:pPr marL="342900" indent="-342900"/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              </a:t>
            </a:r>
            <a:r>
              <a:rPr lang="fr-FR" sz="2400" dirty="0">
                <a:latin typeface="Aharoni" pitchFamily="2" charset="-79"/>
                <a:cs typeface="Aharoni" pitchFamily="2" charset="-79"/>
              </a:rPr>
              <a:t>la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topographie ,l’aspect macroscopique ,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 marL="342900" indent="-342900"/>
            <a:r>
              <a:rPr lang="fr-FR" sz="2400" dirty="0">
                <a:latin typeface="Aharoni" pitchFamily="2" charset="-79"/>
                <a:cs typeface="Aharoni" pitchFamily="2" charset="-79"/>
              </a:rPr>
              <a:t>                   le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nombre , la taille, signe </a:t>
            </a:r>
            <a:r>
              <a:rPr lang="fr-FR" sz="2400" dirty="0">
                <a:latin typeface="Aharoni" pitchFamily="2" charset="-79"/>
                <a:cs typeface="Aharoni" pitchFamily="2" charset="-79"/>
              </a:rPr>
              <a:t>associé</a:t>
            </a:r>
          </a:p>
          <a:p>
            <a:pPr marL="342900" indent="-342900"/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dirty="0">
                <a:latin typeface="Aharoni" pitchFamily="2" charset="-79"/>
                <a:cs typeface="Aharoni" pitchFamily="2" charset="-79"/>
              </a:rPr>
              <a:t>signe de cicatrisation: </a:t>
            </a:r>
          </a:p>
          <a:p>
            <a:pPr marL="342900" indent="-342900"/>
            <a:r>
              <a:rPr lang="fr-FR" sz="2400" dirty="0">
                <a:latin typeface="Aharoni" pitchFamily="2" charset="-79"/>
                <a:cs typeface="Aharoni" pitchFamily="2" charset="-79"/>
              </a:rPr>
              <a:t> zone déprimée, convergence plis, ligne blanchâtre,</a:t>
            </a:r>
          </a:p>
          <a:p>
            <a:pPr marL="342900" indent="-342900"/>
            <a:r>
              <a:rPr lang="fr-FR" sz="2400" dirty="0" smtClean="0">
                <a:latin typeface="Aharoni" pitchFamily="2" charset="-79"/>
                <a:cs typeface="Aharoni" pitchFamily="2" charset="-79"/>
              </a:rPr>
              <a:t>rétractile, déformation </a:t>
            </a:r>
            <a:r>
              <a:rPr lang="fr-FR" sz="2400" dirty="0">
                <a:latin typeface="Aharoni" pitchFamily="2" charset="-79"/>
                <a:cs typeface="Aharoni" pitchFamily="2" charset="-79"/>
              </a:rPr>
              <a:t>bulbe, pseudodiverticule</a:t>
            </a:r>
          </a:p>
          <a:p>
            <a:pPr marL="342900" indent="-342900"/>
            <a:endParaRPr lang="fr-FR" sz="2000" dirty="0">
              <a:latin typeface="Aharoni" pitchFamily="2" charset="-79"/>
              <a:cs typeface="Aharoni" pitchFamily="2" charset="-79"/>
            </a:endParaRPr>
          </a:p>
          <a:p>
            <a:pPr marL="342900" indent="-342900"/>
            <a:endParaRPr lang="fr-FR" sz="2000" dirty="0"/>
          </a:p>
          <a:p>
            <a:pPr marL="342900" indent="-342900"/>
            <a:endParaRPr lang="fr-FR" sz="2000" dirty="0">
              <a:solidFill>
                <a:srgbClr val="9900CC"/>
              </a:solidFill>
            </a:endParaRPr>
          </a:p>
          <a:p>
            <a:pPr marL="342900" indent="-342900"/>
            <a:endParaRPr lang="fr-FR" sz="2000" dirty="0">
              <a:solidFill>
                <a:srgbClr val="9900CC"/>
              </a:solidFill>
            </a:endParaRPr>
          </a:p>
        </p:txBody>
      </p:sp>
      <p:pic>
        <p:nvPicPr>
          <p:cNvPr id="67585" name="Picture 1" descr="C:\Users\PC2\Desktop\mugd\IMAGE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429264"/>
            <a:ext cx="6429420" cy="1428736"/>
          </a:xfrm>
          <a:prstGeom prst="rect">
            <a:avLst/>
          </a:prstGeom>
          <a:noFill/>
        </p:spPr>
      </p:pic>
      <p:pic>
        <p:nvPicPr>
          <p:cNvPr id="4" name="Picture 9" descr="J:\Photos cours externe\Endoscopie\FOGD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8207" y="0"/>
            <a:ext cx="1865793" cy="321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4348" y="500042"/>
            <a:ext cx="1685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fr-FR" sz="3200" b="1" u="sng" dirty="0" smtClean="0">
                <a:solidFill>
                  <a:srgbClr val="FF0000"/>
                </a:solidFill>
              </a:rPr>
              <a:t>A/ FOGD</a:t>
            </a:r>
            <a:endParaRPr lang="fr-FR" sz="3200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1357298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Simple, facile, rapide, sensible, spécifique, </a:t>
            </a:r>
          </a:p>
          <a:p>
            <a:pPr marL="342900" indent="-342900"/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      Biopsies</a:t>
            </a:r>
          </a:p>
          <a:p>
            <a:pPr marL="342900" indent="-342900"/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      Recherche Hp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50825" y="0"/>
            <a:ext cx="42497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UD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  <a:endParaRPr lang="fr-FR" sz="2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Perte de substance +/- profonde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Fond fibrine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Couleur 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blanc-jaunâtre</a:t>
            </a:r>
            <a:endParaRPr lang="fr-FR" dirty="0">
              <a:latin typeface="Aharoni" pitchFamily="2" charset="-79"/>
              <a:cs typeface="Aharoni" pitchFamily="2" charset="-79"/>
            </a:endParaRP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Siège: Face 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antérieur+++</a:t>
            </a:r>
            <a:endParaRPr lang="fr-FR" dirty="0">
              <a:latin typeface="Aharoni" pitchFamily="2" charset="-79"/>
              <a:cs typeface="Aharoni" pitchFamily="2" charset="-79"/>
            </a:endParaRP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  Face.post = cpc hémorragique</a:t>
            </a:r>
          </a:p>
          <a:p>
            <a:endParaRPr lang="fr-FR" dirty="0">
              <a:latin typeface="Aharoni" pitchFamily="2" charset="-79"/>
              <a:cs typeface="Aharoni" pitchFamily="2" charset="-79"/>
            </a:endParaRP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Forme: rond         70%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  irrégulier   20%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  linéaire       8%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 salami          2%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Taille:  5-10mm</a:t>
            </a:r>
          </a:p>
          <a:p>
            <a:endParaRPr lang="fr-FR" dirty="0">
              <a:latin typeface="Aharoni" pitchFamily="2" charset="-79"/>
              <a:cs typeface="Aharoni" pitchFamily="2" charset="-79"/>
            </a:endParaRPr>
          </a:p>
          <a:p>
            <a:r>
              <a:rPr lang="fr-FR" sz="2000" b="1" dirty="0">
                <a:solidFill>
                  <a:schemeClr val="folHlink"/>
                </a:solidFill>
                <a:latin typeface="Aharoni" pitchFamily="2" charset="-79"/>
                <a:cs typeface="Aharoni" pitchFamily="2" charset="-79"/>
              </a:rPr>
              <a:t>BIOPSIES ET CONTRÔLE = non</a:t>
            </a:r>
          </a:p>
          <a:p>
            <a:endParaRPr lang="fr-FR" sz="2000" b="1" dirty="0">
              <a:solidFill>
                <a:schemeClr val="folHlink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Indiquée si: </a:t>
            </a:r>
          </a:p>
          <a:p>
            <a:r>
              <a:rPr lang="fr-FR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       SF persistent</a:t>
            </a:r>
          </a:p>
          <a:p>
            <a:r>
              <a:rPr lang="fr-FR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       ATCD de complications</a:t>
            </a:r>
          </a:p>
          <a:p>
            <a:r>
              <a:rPr lang="fr-FR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       Si FDR : AINS, tares</a:t>
            </a:r>
          </a:p>
          <a:p>
            <a:endParaRPr lang="fr-FR" dirty="0">
              <a:solidFill>
                <a:schemeClr val="hlink"/>
              </a:solidFill>
            </a:endParaRPr>
          </a:p>
          <a:p>
            <a:endParaRPr lang="fr-FR" dirty="0">
              <a:solidFill>
                <a:schemeClr val="hlink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" y="0"/>
            <a:ext cx="4357685" cy="6858000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7" name="Picture 19" descr="st_ga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3965714"/>
            <a:ext cx="4786314" cy="2892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0" y="0"/>
            <a:ext cx="4571968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UG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 </a:t>
            </a:r>
            <a:endParaRPr lang="fr-F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u="sng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Bénin</a:t>
            </a:r>
            <a:r>
              <a:rPr lang="fr-FR" dirty="0">
                <a:latin typeface="Aharoni" pitchFamily="2" charset="-79"/>
                <a:cs typeface="Aharoni" pitchFamily="2" charset="-79"/>
              </a:rPr>
              <a:t>: régulier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 Rond, ovale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Fond blanchâtre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Bords réguliers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Plis convergents réguliers                                     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Muqueuse avoisinante souple</a:t>
            </a:r>
          </a:p>
          <a:p>
            <a:r>
              <a:rPr lang="fr-FR" u="sng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Malin: Irrégulier</a:t>
            </a:r>
            <a:endParaRPr lang="fr-FR" dirty="0">
              <a:latin typeface="Aharoni" pitchFamily="2" charset="-79"/>
              <a:cs typeface="Aharoni" pitchFamily="2" charset="-79"/>
            </a:endParaRP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 Bords &amp;  fond nodulaire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 Plis épaissis, orientation anarchique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     Muqueuse avoisinante infiltrée, dure</a:t>
            </a:r>
          </a:p>
          <a:p>
            <a:endParaRPr lang="fr-FR" dirty="0">
              <a:latin typeface="Aharoni" pitchFamily="2" charset="-79"/>
              <a:cs typeface="Aharoni" pitchFamily="2" charset="-79"/>
            </a:endParaRPr>
          </a:p>
          <a:p>
            <a:r>
              <a:rPr lang="fr-FR" b="1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10-12 biopsie;   4 cadrans  </a:t>
            </a:r>
          </a:p>
          <a:p>
            <a:r>
              <a:rPr lang="fr-FR" b="1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Contrôle cicatrisation avec biopsies</a:t>
            </a:r>
            <a:endParaRPr lang="fr-FR" b="1" dirty="0">
              <a:latin typeface="Aharoni" pitchFamily="2" charset="-79"/>
              <a:cs typeface="Aharoni" pitchFamily="2" charset="-79"/>
            </a:endParaRPr>
          </a:p>
          <a:p>
            <a:endParaRPr lang="fr-FR" b="1" dirty="0">
              <a:latin typeface="Aharoni" pitchFamily="2" charset="-79"/>
              <a:cs typeface="Aharoni" pitchFamily="2" charset="-79"/>
            </a:endParaRP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  </a:t>
            </a:r>
            <a:r>
              <a:rPr lang="fr-FR" dirty="0">
                <a:solidFill>
                  <a:srgbClr val="CC3300"/>
                </a:solidFill>
                <a:latin typeface="Aharoni" pitchFamily="2" charset="-79"/>
                <a:cs typeface="Aharoni" pitchFamily="2" charset="-79"/>
              </a:rPr>
              <a:t>!!!!!!!!!ulcère malin peut cicatrisé</a:t>
            </a:r>
          </a:p>
          <a:p>
            <a:endParaRPr lang="fr-FR" dirty="0">
              <a:solidFill>
                <a:srgbClr val="CC33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Absence cicatrisation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Augmentation taille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Modification aspect</a:t>
            </a:r>
          </a:p>
          <a:p>
            <a:r>
              <a:rPr lang="fr-FR" dirty="0">
                <a:latin typeface="Aharoni" pitchFamily="2" charset="-79"/>
                <a:cs typeface="Aharoni" pitchFamily="2" charset="-79"/>
              </a:rPr>
              <a:t>    Bx suspecte           </a:t>
            </a: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                                      </a:t>
            </a: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CHIRURGIE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0486" name="AutoShape 9"/>
          <p:cNvSpPr>
            <a:spLocks noChangeArrowheads="1"/>
          </p:cNvSpPr>
          <p:nvPr/>
        </p:nvSpPr>
        <p:spPr bwMode="auto">
          <a:xfrm>
            <a:off x="1214414" y="6426200"/>
            <a:ext cx="792162" cy="431800"/>
          </a:xfrm>
          <a:prstGeom prst="curvedRightArrow">
            <a:avLst>
              <a:gd name="adj1" fmla="val 20000"/>
              <a:gd name="adj2" fmla="val 40000"/>
              <a:gd name="adj3" fmla="val 61152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7" name="Picture 9" descr="st_ul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495" y="0"/>
            <a:ext cx="45545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ero_gas_5b_min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2160588" cy="294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ulcere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513" y="3357562"/>
            <a:ext cx="237648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oneTexte 1"/>
          <p:cNvSpPr txBox="1">
            <a:spLocks noChangeArrowheads="1"/>
          </p:cNvSpPr>
          <p:nvPr/>
        </p:nvSpPr>
        <p:spPr bwMode="auto">
          <a:xfrm>
            <a:off x="0" y="28572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  <a:cs typeface="Arial" charset="0"/>
              </a:rPr>
              <a:t>              </a:t>
            </a:r>
            <a:r>
              <a:rPr lang="fr-FR" sz="4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SUIVI ENDOSCOPIQUE</a:t>
            </a:r>
          </a:p>
        </p:txBody>
      </p:sp>
      <p:sp>
        <p:nvSpPr>
          <p:cNvPr id="30723" name="ZoneTexte 2"/>
          <p:cNvSpPr txBox="1">
            <a:spLocks noChangeArrowheads="1"/>
          </p:cNvSpPr>
          <p:nvPr/>
        </p:nvSpPr>
        <p:spPr bwMode="auto">
          <a:xfrm>
            <a:off x="428596" y="1285860"/>
            <a:ext cx="871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Contrôler TOUJOURS un ulcère compliqué quelque soit son siège.</a:t>
            </a:r>
            <a:endParaRPr lang="fr-FR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428596" y="2285992"/>
            <a:ext cx="8715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fr-FR" sz="3200" dirty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3200" dirty="0">
                <a:latin typeface="Aharoni" pitchFamily="2" charset="-79"/>
                <a:cs typeface="Aharoni" pitchFamily="2" charset="-79"/>
              </a:rPr>
              <a:t>En cas d’ulcère duodénal non compliqué, aucun contrôle endoscopique nécessaire sauf si persistance 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douleur.</a:t>
            </a:r>
            <a:endParaRPr lang="fr-FR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428596" y="4000504"/>
            <a:ext cx="8715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fr-FR" sz="3200" dirty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3200" dirty="0">
                <a:latin typeface="Aharoni" pitchFamily="2" charset="-79"/>
                <a:cs typeface="Aharoni" pitchFamily="2" charset="-79"/>
              </a:rPr>
              <a:t>En cas d’ulcère gastrique non compliqué, contrôle endoscopique s’impose à la fin du traitement pour réaliser 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biopsies</a:t>
            </a:r>
          </a:p>
          <a:p>
            <a:pPr>
              <a:defRPr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       </a:t>
            </a:r>
            <a:r>
              <a:rPr lang="fr-FR" sz="3200" dirty="0">
                <a:latin typeface="Aharoni" pitchFamily="2" charset="-79"/>
                <a:cs typeface="Aharoni" pitchFamily="2" charset="-79"/>
              </a:rPr>
              <a:t>( DEPISTER LE CANCER !!!)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B/</a:t>
            </a:r>
            <a:r>
              <a:rPr lang="fr-FR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RADIOLOGIE</a:t>
            </a: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3560763"/>
          </a:xfrm>
        </p:spPr>
        <p:txBody>
          <a:bodyPr/>
          <a:lstStyle/>
          <a:p>
            <a:r>
              <a:rPr lang="fr-FR" b="1" dirty="0" smtClean="0">
                <a:latin typeface="Aharoni" pitchFamily="2" charset="-79"/>
                <a:cs typeface="Aharoni" pitchFamily="2" charset="-79"/>
              </a:rPr>
              <a:t>TOGD   :   N</a:t>
            </a:r>
            <a:r>
              <a:rPr lang="ja-JP" altLang="fr-FR" b="1" dirty="0" smtClean="0">
                <a:latin typeface="Aharoni" pitchFamily="2" charset="-79"/>
                <a:cs typeface="Aharoni" pitchFamily="2" charset="-79"/>
              </a:rPr>
              <a:t>’</a:t>
            </a:r>
            <a:r>
              <a:rPr lang="fr-FR" altLang="ja-JP" b="1" dirty="0" smtClean="0">
                <a:latin typeface="Aharoni" pitchFamily="2" charset="-79"/>
                <a:cs typeface="Aharoni" pitchFamily="2" charset="-79"/>
              </a:rPr>
              <a:t>a plus de place dans le diagnostic de l</a:t>
            </a:r>
            <a:r>
              <a:rPr lang="ja-JP" altLang="fr-FR" b="1" dirty="0" smtClean="0">
                <a:latin typeface="Aharoni" pitchFamily="2" charset="-79"/>
                <a:cs typeface="Aharoni" pitchFamily="2" charset="-79"/>
              </a:rPr>
              <a:t>’</a:t>
            </a:r>
            <a:r>
              <a:rPr lang="fr-FR" altLang="ja-JP" b="1" dirty="0" smtClean="0">
                <a:latin typeface="Aharoni" pitchFamily="2" charset="-79"/>
                <a:cs typeface="Aharoni" pitchFamily="2" charset="-79"/>
              </a:rPr>
              <a:t>ulcère</a:t>
            </a:r>
            <a:r>
              <a:rPr lang="fr-FR" b="1" dirty="0" smtClean="0">
                <a:latin typeface="Aharoni" pitchFamily="2" charset="-79"/>
                <a:cs typeface="Aharoni" pitchFamily="2" charset="-79"/>
              </a:rPr>
              <a:t>            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214686"/>
            <a:ext cx="9144000" cy="36433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2\Desktop\mugd\IMAGE\kkk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957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4000504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L'ulcère gastro-duodénale se différencie: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 érosions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:lésions limitées à la muqueuse 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 ulcérations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:atteignent la sous-muqueuse sans la dépasser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qui guérissent sans cicatrice. </a:t>
            </a:r>
          </a:p>
          <a:p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53" name="AutoShape 5" descr="file:///C:/Users/PC2/Desktop/mugd/Ulc%C3%A8re%20gastro-duodenal%20_%20Physiopathologie%20des%20ulc%C3%A8res_files/Ulcere_gastriq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</a:pPr>
            <a:r>
              <a:rPr lang="fr-FR" sz="40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C-Recherche de HP</a:t>
            </a:r>
          </a:p>
        </p:txBody>
      </p:sp>
      <p:pic>
        <p:nvPicPr>
          <p:cNvPr id="4" name="Picture 2" descr="C:\Users\PC2\Desktop\mugd\IMAGE\Capturefr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6259" y="0"/>
            <a:ext cx="3417741" cy="2763282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20" y="1071546"/>
            <a:ext cx="8858280" cy="54292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138238" marR="0" lvl="1" indent="-53340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Biopsie gastrique :</a:t>
            </a:r>
          </a:p>
          <a:p>
            <a:pPr marL="1138238" marR="0" lvl="1" indent="-53340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>
                <a:srgbClr val="0070C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fr-FR" altLang="ja-JP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 histologie </a:t>
            </a:r>
            <a:endParaRPr kumimoji="0" lang="fr-FR" sz="3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  <a:sym typeface="Symbol" pitchFamily="18" charset="2"/>
            </a:endParaRPr>
          </a:p>
          <a:p>
            <a:pPr marL="1138238" marR="0" lvl="1" indent="-53340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>
                <a:srgbClr val="0070C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test rapide à l</a:t>
            </a:r>
            <a:r>
              <a:rPr kumimoji="0" lang="ja-JP" alt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’</a:t>
            </a:r>
            <a:r>
              <a:rPr kumimoji="0" lang="fr-FR" altLang="ja-JP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uréase </a:t>
            </a:r>
          </a:p>
          <a:p>
            <a:pPr marL="1138238" marR="0" lvl="1" indent="-53340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>
                <a:srgbClr val="0070C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fr-FR" altLang="ja-JP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culture : ATB</a:t>
            </a:r>
          </a:p>
          <a:p>
            <a:pPr marL="1138238" marR="0" lvl="1" indent="-53340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Sang : 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sérologie  (IgG) </a:t>
            </a:r>
          </a:p>
          <a:p>
            <a:pPr marL="1138238" marR="0" lvl="1" indent="-53340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selles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 ;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Détection de H.Pylori dans les</a:t>
            </a:r>
          </a:p>
          <a:p>
            <a:pPr marL="1138238" marR="0" lvl="1" indent="-53340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Air expiré </a:t>
            </a:r>
            <a:r>
              <a:rPr kumimoji="0" lang="fr-FR" sz="3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: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test respiratoire à l</a:t>
            </a:r>
            <a:r>
              <a:rPr kumimoji="0" lang="ja-JP" alt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’</a:t>
            </a:r>
            <a:r>
              <a:rPr kumimoji="0" lang="fr-FR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urée marquée </a:t>
            </a:r>
            <a:r>
              <a:rPr kumimoji="0" lang="fr-FR" altLang="ja-JP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13</a:t>
            </a:r>
            <a:r>
              <a:rPr kumimoji="0" lang="fr-FR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  <a:sym typeface="Symbol" pitchFamily="18" charset="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45005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</a:pPr>
            <a:r>
              <a:rPr lang="fr-FR" sz="20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Biopsie : </a:t>
            </a:r>
            <a:r>
              <a:rPr lang="fr-FR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Méthodes Invasives </a:t>
            </a:r>
          </a:p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Font typeface="Arial" pitchFamily="34" charset="0"/>
              <a:buChar char="•"/>
            </a:pPr>
            <a:r>
              <a:rPr lang="fr-FR" altLang="ja-JP" sz="2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histologie; </a:t>
            </a:r>
            <a:r>
              <a:rPr lang="fr-FR" sz="2000" dirty="0" smtClean="0"/>
              <a:t> </a:t>
            </a:r>
            <a:r>
              <a:rPr lang="fr-FR" sz="2000" b="1" dirty="0" smtClean="0"/>
              <a:t>une sensibilité et une spécificité proches de 95%,</a:t>
            </a:r>
            <a:endParaRPr lang="fr-FR" altLang="ja-JP" sz="2000" b="1" dirty="0" smtClean="0">
              <a:latin typeface="Aharoni" pitchFamily="2" charset="-79"/>
              <a:cs typeface="Aharoni" pitchFamily="2" charset="-79"/>
              <a:sym typeface="Symbol" pitchFamily="18" charset="2"/>
            </a:endParaRPr>
          </a:p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</a:pPr>
            <a:endParaRPr lang="fr-FR" sz="2000" b="1" dirty="0" smtClean="0">
              <a:latin typeface="Aharoni" pitchFamily="2" charset="-79"/>
              <a:cs typeface="Aharoni" pitchFamily="2" charset="-79"/>
              <a:sym typeface="Symbol" pitchFamily="18" charset="2"/>
            </a:endParaRPr>
          </a:p>
        </p:txBody>
      </p:sp>
      <p:pic>
        <p:nvPicPr>
          <p:cNvPr id="3" name="Picture 4" descr="http://www.microbes-edu.org/professionel/diag/imghel/ure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00240"/>
            <a:ext cx="2547399" cy="164307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5720" y="1714488"/>
            <a:ext cx="4929222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Font typeface="Arial" pitchFamily="34" charset="0"/>
              <a:buChar char="•"/>
            </a:pPr>
            <a:r>
              <a:rPr 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test à l</a:t>
            </a:r>
            <a:r>
              <a:rPr lang="ja-JP" alt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’</a:t>
            </a:r>
            <a:r>
              <a:rPr lang="fr-FR" altLang="ja-JP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uréase </a:t>
            </a:r>
            <a:r>
              <a:rPr lang="fr-FR" altLang="ja-JP" sz="2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;</a:t>
            </a:r>
            <a:r>
              <a:rPr lang="fr-FR" b="1" dirty="0" smtClean="0">
                <a:cs typeface="Aharoni" pitchFamily="2" charset="-79"/>
              </a:rPr>
              <a:t>une réponse très rapide en moins d’une heure ,</a:t>
            </a:r>
            <a:r>
              <a:rPr lang="fr-FR" b="1" dirty="0" smtClean="0"/>
              <a:t>par simple virage d'un indicateur de pH</a:t>
            </a:r>
          </a:p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Font typeface="Arial" pitchFamily="34" charset="0"/>
              <a:buChar char="•"/>
            </a:pPr>
            <a:r>
              <a:rPr lang="fr-FR" b="1" dirty="0" smtClean="0"/>
              <a:t> sensibilité est évaluée à 80-85%</a:t>
            </a:r>
            <a:endParaRPr lang="fr-FR" altLang="ja-JP" b="1" dirty="0" smtClean="0">
              <a:cs typeface="Aharoni" pitchFamily="2" charset="-79"/>
              <a:sym typeface="Symbol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0" y="142852"/>
            <a:ext cx="4286280" cy="173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0034" y="3500438"/>
            <a:ext cx="6929518" cy="322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Font typeface="Arial" pitchFamily="34" charset="0"/>
              <a:buChar char="•"/>
            </a:pPr>
            <a:r>
              <a:rPr lang="fr-FR" altLang="ja-JP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culture :</a:t>
            </a:r>
          </a:p>
          <a:p>
            <a:pPr marL="609600" lvl="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</a:pPr>
            <a:r>
              <a:rPr lang="fr-FR" altLang="ja-JP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 </a:t>
            </a:r>
            <a:r>
              <a:rPr lang="fr-FR" sz="2400" b="1" dirty="0" smtClean="0"/>
              <a:t>la seule méthode totalement spécifique</a:t>
            </a:r>
          </a:p>
          <a:p>
            <a:pPr marL="609600" lvl="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None/>
            </a:pPr>
            <a:r>
              <a:rPr lang="fr-FR" sz="2800" b="1" baseline="-25000" dirty="0" smtClean="0"/>
              <a:t>Le délai de réponse est de plusieurs jours.</a:t>
            </a:r>
          </a:p>
          <a:p>
            <a:pPr marL="609600" lvl="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None/>
            </a:pPr>
            <a:r>
              <a:rPr lang="fr-FR" sz="2800" b="1" baseline="-25000" dirty="0" smtClean="0"/>
              <a:t> Elle permet en outre l’étude de la sensibilité </a:t>
            </a:r>
          </a:p>
          <a:p>
            <a:pPr marL="609600" lvl="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None/>
            </a:pPr>
            <a:r>
              <a:rPr lang="fr-FR" sz="2800" b="1" baseline="-25000" dirty="0" smtClean="0"/>
              <a:t>aux antibiotiques.</a:t>
            </a:r>
          </a:p>
          <a:p>
            <a:pPr marL="609600" lvl="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None/>
            </a:pPr>
            <a:endParaRPr lang="fr-FR" sz="2800" b="1" baseline="-25000" dirty="0" smtClean="0"/>
          </a:p>
        </p:txBody>
      </p:sp>
      <p:pic>
        <p:nvPicPr>
          <p:cNvPr id="243714" name="Picture 2" descr="http://www.memoireonline.com/08/11/4718/Helicobacter-pylori-etude-bacteriologique-des-premieres-souches-isolees--lhpital-Bologhin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4000504"/>
            <a:ext cx="33909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29686" cy="68580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None/>
            </a:pPr>
            <a:endParaRPr lang="fr-FR" altLang="ja-JP" sz="4500" b="1" dirty="0" smtClean="0">
              <a:latin typeface="Aharoni" pitchFamily="2" charset="-79"/>
              <a:cs typeface="Aharoni" pitchFamily="2" charset="-79"/>
              <a:sym typeface="Symbol" pitchFamily="18" charset="2"/>
            </a:endParaRPr>
          </a:p>
          <a:p>
            <a:pPr marL="609600" lvl="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None/>
            </a:pPr>
            <a:r>
              <a:rPr lang="fr-FR" sz="30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Sang : </a:t>
            </a: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sérologie  (IgG)</a:t>
            </a:r>
            <a:r>
              <a:rPr lang="fr-FR" sz="2400" baseline="-25000" dirty="0" smtClean="0"/>
              <a:t> </a:t>
            </a:r>
            <a:r>
              <a:rPr lang="fr-FR" sz="3600" b="1" baseline="-25000" dirty="0" smtClean="0"/>
              <a:t>La diminution significative des anticorps n’est observée que six à huit mois après éradication des H.pylori, ce qui limite son utilisation pour le contrôle précoce</a:t>
            </a:r>
            <a:r>
              <a:rPr lang="fr-FR" sz="3600" baseline="-25000" dirty="0" smtClean="0"/>
              <a:t>.</a:t>
            </a:r>
            <a:endParaRPr lang="fr-FR" sz="3600" b="1" dirty="0" smtClean="0">
              <a:latin typeface="Aharoni" pitchFamily="2" charset="-79"/>
              <a:cs typeface="Aharoni" pitchFamily="2" charset="-79"/>
              <a:sym typeface="Symbol" pitchFamily="18" charset="2"/>
            </a:endParaRPr>
          </a:p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None/>
            </a:pPr>
            <a:r>
              <a:rPr lang="fr-FR" sz="33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selles</a:t>
            </a:r>
            <a:r>
              <a:rPr lang="fr-FR" sz="2400" dirty="0" smtClean="0"/>
              <a:t> </a:t>
            </a: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Détection de H.Pylori dans les</a:t>
            </a:r>
            <a:endParaRPr lang="fr-FR" dirty="0" smtClean="0">
              <a:sym typeface="Symbol" pitchFamily="18" charset="2"/>
            </a:endParaRPr>
          </a:p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None/>
            </a:pPr>
            <a:r>
              <a:rPr lang="fr-FR" sz="2600" b="1" dirty="0" smtClean="0">
                <a:sym typeface="Symbol" pitchFamily="18" charset="2"/>
              </a:rPr>
              <a:t>      </a:t>
            </a:r>
            <a:r>
              <a:rPr lang="fr-FR" sz="2600" b="1" dirty="0" smtClean="0"/>
              <a:t>une technique adaptée chez l’enfant</a:t>
            </a:r>
          </a:p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None/>
            </a:pPr>
            <a:r>
              <a:rPr lang="fr-FR" dirty="0" smtClean="0"/>
              <a:t> </a:t>
            </a:r>
            <a:r>
              <a:rPr lang="fr-FR" sz="30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Air expiré </a:t>
            </a:r>
            <a:r>
              <a:rPr lang="fr-FR" sz="3000" b="1" i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: 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test respiratoire à l</a:t>
            </a:r>
            <a:r>
              <a:rPr lang="ja-JP" altLang="fr-FR" sz="28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’</a:t>
            </a:r>
            <a:r>
              <a:rPr lang="fr-FR" altLang="ja-JP" sz="28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urée marquée </a:t>
            </a:r>
            <a:r>
              <a:rPr lang="fr-FR" altLang="ja-JP" sz="2800" b="1" baseline="30000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13</a:t>
            </a:r>
            <a:r>
              <a:rPr lang="fr-FR" altLang="ja-JP" sz="28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C</a:t>
            </a:r>
            <a:r>
              <a:rPr lang="fr-FR" sz="2800" b="1" dirty="0" smtClean="0"/>
              <a:t> </a:t>
            </a:r>
            <a:r>
              <a:rPr lang="fr-FR" sz="2400" b="1" dirty="0" smtClean="0"/>
              <a:t>bonne sensibilité (89-100%) et une bonne spécificité (90-100%),</a:t>
            </a:r>
          </a:p>
          <a:p>
            <a:pPr marL="609600" indent="-609600">
              <a:spcBef>
                <a:spcPct val="40000"/>
              </a:spcBef>
              <a:spcAft>
                <a:spcPct val="40000"/>
              </a:spcAft>
              <a:buClr>
                <a:srgbClr val="CC9900"/>
              </a:buClr>
              <a:buNone/>
            </a:pPr>
            <a:r>
              <a:rPr lang="fr-FR" altLang="ja-JP" sz="28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      </a:t>
            </a:r>
            <a:r>
              <a:rPr lang="fr-FR" altLang="ja-JP" sz="2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(contrôle éradication  4 semaines après arrêt TrT</a:t>
            </a:r>
            <a:r>
              <a:rPr lang="fr-FR" altLang="ja-JP" sz="28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)</a:t>
            </a:r>
            <a:endParaRPr lang="fr-FR" altLang="ja-JP" sz="3000" b="1" dirty="0" smtClean="0">
              <a:latin typeface="Aharoni" pitchFamily="2" charset="-79"/>
              <a:cs typeface="Aharoni" pitchFamily="2" charset="-79"/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285728"/>
            <a:ext cx="4443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Méthodes  non Invasives </a:t>
            </a:r>
            <a:endParaRPr lang="fr-F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00240"/>
            <a:ext cx="42862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sz="2000" dirty="0" smtClean="0">
                <a:latin typeface="Aharoni" pitchFamily="2" charset="-79"/>
                <a:cs typeface="Aharoni" pitchFamily="2" charset="-79"/>
              </a:rPr>
              <a:t>Helicobacter possède une enzyme, </a:t>
            </a:r>
            <a:r>
              <a:rPr lang="fr-FR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une uréase,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capable de métaboliser l'urée en dioxyde de carbone</a:t>
            </a:r>
            <a:r>
              <a:rPr lang="fr-FR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(le CO2)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et en </a:t>
            </a:r>
            <a:r>
              <a:rPr lang="fr-FR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ammoniac,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toxique pour la muqueuse.</a:t>
            </a:r>
          </a:p>
          <a:p>
            <a:pPr algn="ctr" fontAlgn="base"/>
            <a:r>
              <a:rPr lang="fr-FR" sz="2000" dirty="0" smtClean="0">
                <a:latin typeface="Aharoni" pitchFamily="2" charset="-79"/>
                <a:cs typeface="Aharoni" pitchFamily="2" charset="-79"/>
              </a:rPr>
              <a:t>Si le malade, boit un mélange d'urée marquée abrite la bactérie dans son estomac, le CO2 expiré dans un tube à essai sera marqué par le carbone 13.</a:t>
            </a:r>
          </a:p>
          <a:p>
            <a:pPr algn="ctr" fontAlgn="base"/>
            <a:r>
              <a:rPr lang="fr-FR" sz="2000" dirty="0" smtClean="0">
                <a:latin typeface="Aharoni" pitchFamily="2" charset="-79"/>
                <a:cs typeface="Aharoni" pitchFamily="2" charset="-79"/>
              </a:rPr>
              <a:t>Sinon, l'urée ingérée n'est pas modifier</a:t>
            </a:r>
            <a:endParaRPr lang="fr-F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0"/>
            <a:ext cx="7303602" cy="169277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Test respiratoire à l</a:t>
            </a:r>
            <a:r>
              <a:rPr lang="ja-JP" alt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’</a:t>
            </a:r>
            <a:r>
              <a:rPr lang="fr-FR" altLang="ja-JP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urée marquée </a:t>
            </a:r>
            <a:r>
              <a:rPr lang="fr-FR" altLang="ja-JP" sz="3200" b="1" baseline="30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13</a:t>
            </a:r>
            <a:r>
              <a:rPr lang="fr-FR" altLang="ja-JP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C</a:t>
            </a:r>
          </a:p>
          <a:p>
            <a:r>
              <a:rPr lang="fr-FR" altLang="ja-JP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             </a:t>
            </a:r>
            <a:r>
              <a:rPr lang="fr-FR" sz="4000" b="1" dirty="0" smtClean="0">
                <a:solidFill>
                  <a:srgbClr val="FF0000"/>
                </a:solidFill>
              </a:rPr>
              <a:t>(HELIKIT)</a:t>
            </a:r>
          </a:p>
          <a:p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458" y="3643314"/>
            <a:ext cx="495354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http://www.microbes-edu.org/professionel/diag/imghel/helik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08"/>
            <a:ext cx="344563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14348" y="1928802"/>
            <a:ext cx="82089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400" dirty="0">
                <a:latin typeface="Aharoni" pitchFamily="2" charset="-79"/>
                <a:cs typeface="Aharoni" pitchFamily="2" charset="-79"/>
              </a:rPr>
              <a:t>  1- Pathologie  fonctionnelle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 </a:t>
            </a:r>
            <a:r>
              <a:rPr lang="fr-FR" sz="2400" dirty="0" smtClean="0"/>
              <a:t>        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La dyspepsie non ulcéreuse.</a:t>
            </a: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400" dirty="0">
                <a:latin typeface="Aharoni" pitchFamily="2" charset="-79"/>
                <a:cs typeface="Aharoni" pitchFamily="2" charset="-79"/>
              </a:rPr>
              <a:t>  2- Pathologie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organique: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4414" y="1071546"/>
            <a:ext cx="6215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- DIAGNOSTIC DIFFERENTIEL</a:t>
            </a:r>
            <a:endParaRPr lang="fr-FR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" y="214291"/>
            <a:ext cx="578644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     Devant une douleur 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fr-FR" sz="3200" dirty="0" smtClean="0"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fr-FR" sz="2000" b="1" dirty="0" smtClean="0">
              <a:solidFill>
                <a:srgbClr val="990099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fr-FR" sz="2000" b="1" dirty="0">
              <a:solidFill>
                <a:srgbClr val="990099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</a:t>
            </a:r>
            <a:endParaRPr lang="fr-FR" sz="2000" b="1" dirty="0">
              <a:solidFill>
                <a:srgbClr val="990099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fr-FR" sz="2000" b="1" dirty="0">
              <a:solidFill>
                <a:srgbClr val="990099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285860"/>
            <a:ext cx="5798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Extradig: coronarien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2976" y="1071546"/>
            <a:ext cx="414340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  </a:t>
            </a:r>
            <a:endParaRPr lang="fr-FR" sz="3200" dirty="0" smtClean="0"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fr-FR" sz="3200" dirty="0" smtClean="0"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 biliaire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 pancréatique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Colique</a:t>
            </a:r>
            <a:endParaRPr lang="fr-FR" sz="3200" dirty="0"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fr-FR" sz="2000" b="1" dirty="0" smtClean="0">
              <a:solidFill>
                <a:srgbClr val="990099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fr-FR" sz="2000" b="1" dirty="0">
              <a:solidFill>
                <a:srgbClr val="990099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</a:t>
            </a:r>
            <a:endParaRPr lang="fr-FR" sz="2000" b="1" dirty="0">
              <a:solidFill>
                <a:srgbClr val="990099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fr-FR" sz="2000" b="1" dirty="0">
              <a:solidFill>
                <a:srgbClr val="99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7290" y="642918"/>
            <a:ext cx="6215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- DIAGNOSTIC DIFFERENTIEL</a:t>
            </a:r>
            <a:endParaRPr lang="fr-FR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158" y="571480"/>
            <a:ext cx="856932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2000" b="1" dirty="0" smtClean="0">
              <a:solidFill>
                <a:srgbClr val="990099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fr-FR" sz="2000" b="1" dirty="0">
              <a:solidFill>
                <a:srgbClr val="990099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Les ulcères qui ne sont pas d ’origine acidopeptique 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fr-FR" sz="32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 niveau gastrique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adénocarcinome de l ’estomac  , lymphome, Tuberculose, Crohn,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Au niveau duodénum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maladie de Crohn,</a:t>
            </a:r>
          </a:p>
          <a:p>
            <a:pPr lvl="2"/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</a:t>
            </a:r>
            <a:endParaRPr lang="fr-FR" sz="2800" b="1" dirty="0">
              <a:solidFill>
                <a:srgbClr val="990099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fr-FR" sz="2000" b="1" dirty="0">
              <a:solidFill>
                <a:srgbClr val="99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547813" y="2492375"/>
            <a:ext cx="626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fr-FR" sz="2800" dirty="0">
                <a:latin typeface="Aharoni" pitchFamily="2" charset="-79"/>
                <a:cs typeface="Aharoni" pitchFamily="2" charset="-79"/>
              </a:rPr>
              <a:t>Cause la plus fréquente des HDH= 50%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fr-FR" sz="2800" dirty="0">
                <a:latin typeface="Aharoni" pitchFamily="2" charset="-79"/>
                <a:cs typeface="Aharoni" pitchFamily="2" charset="-79"/>
              </a:rPr>
              <a:t>MUBD&gt;MUG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fr-FR" sz="2800" dirty="0">
                <a:latin typeface="Aharoni" pitchFamily="2" charset="-79"/>
                <a:cs typeface="Aharoni" pitchFamily="2" charset="-79"/>
              </a:rPr>
              <a:t>L’hémorragie peut révéler la maladie ulcéreuse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fr-FR" sz="2800" dirty="0">
                <a:latin typeface="Aharoni" pitchFamily="2" charset="-79"/>
                <a:cs typeface="Aharoni" pitchFamily="2" charset="-79"/>
              </a:rPr>
              <a:t>Arrêt spontané </a:t>
            </a:r>
            <a:r>
              <a:rPr lang="fr-FR" sz="2800" dirty="0">
                <a:latin typeface="Aharoni" pitchFamily="2" charset="-79"/>
                <a:cs typeface="Aharoni" pitchFamily="2" charset="-79"/>
                <a:sym typeface="Symbol" pitchFamily="18" charset="2"/>
              </a:rPr>
              <a:t>80% cas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fr-FR" sz="2800" dirty="0">
                <a:latin typeface="Aharoni" pitchFamily="2" charset="-79"/>
                <a:cs typeface="Aharoni" pitchFamily="2" charset="-79"/>
                <a:sym typeface="Symbol" pitchFamily="18" charset="2"/>
              </a:rPr>
              <a:t>Mortalité 8-10%</a:t>
            </a:r>
            <a:r>
              <a:rPr lang="fr-FR" sz="2800" dirty="0">
                <a:latin typeface="Aharoni" pitchFamily="2" charset="-79"/>
                <a:cs typeface="Aharoni" pitchFamily="2" charset="-79"/>
              </a:rPr>
              <a:t>  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0" y="836613"/>
            <a:ext cx="954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1/Hemorragie</a:t>
            </a:r>
            <a:r>
              <a:rPr lang="fr-FR" sz="4000" b="1" i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  <a:endParaRPr lang="en-US" sz="4000" b="1" i="1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4274" name="Picture 2" descr="Résultat de recherche d'images pour &quot;hémorragie digestiv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71515" cy="2071678"/>
          </a:xfrm>
          <a:prstGeom prst="rect">
            <a:avLst/>
          </a:prstGeom>
          <a:noFill/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143380"/>
            <a:ext cx="2558907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leed_sto_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773238"/>
            <a:ext cx="34909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forr_1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47838"/>
            <a:ext cx="36718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1368425" y="5373688"/>
            <a:ext cx="133191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Times New Roman" pitchFamily="18" charset="0"/>
              </a:rPr>
              <a:t>Stade Ia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5653088" y="5348288"/>
            <a:ext cx="143986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Times New Roman" pitchFamily="18" charset="0"/>
              </a:rPr>
              <a:t>Stade Ib</a:t>
            </a:r>
          </a:p>
        </p:txBody>
      </p:sp>
      <p:sp>
        <p:nvSpPr>
          <p:cNvPr id="26630" name="Text Box 16"/>
          <p:cNvSpPr txBox="1">
            <a:spLocks noChangeArrowheads="1"/>
          </p:cNvSpPr>
          <p:nvPr/>
        </p:nvSpPr>
        <p:spPr bwMode="auto">
          <a:xfrm>
            <a:off x="1058863" y="5984875"/>
            <a:ext cx="2363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Saignement en jet</a:t>
            </a:r>
          </a:p>
        </p:txBody>
      </p: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5241925" y="5911850"/>
            <a:ext cx="2836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Saignement en nappe</a:t>
            </a:r>
          </a:p>
        </p:txBody>
      </p:sp>
      <p:sp>
        <p:nvSpPr>
          <p:cNvPr id="26632" name="Text Box 22"/>
          <p:cNvSpPr txBox="1">
            <a:spLocks noChangeArrowheads="1"/>
          </p:cNvSpPr>
          <p:nvPr/>
        </p:nvSpPr>
        <p:spPr bwMode="auto">
          <a:xfrm>
            <a:off x="0" y="346075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CLASSIFICATION DE FORREST: RISQUE HEMORRAGIQUE</a:t>
            </a:r>
            <a:endParaRPr lang="en-U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C:\Users\PC2\Desktop\mugd\Ulc%C3%A8re gastro-duodenal _ Physiopathologie des ulc%C3%A8res_files\Erosions_garstriqu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6" name="AutoShape 4" descr="C:\Users\PC2\Desktop\mugd\Ulc%C3%A8re gastro-duodenal _ Physiopathologie des ulc%C3%A8res_files\Erosions_garstriqu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8" name="AutoShape 6" descr="file:///C:/Users/PC2/Desktop/mugd/Ulc%C3%A8re%20gastro-duodenal%20_%20Physiopathologie%20des%20ulc%C3%A8res_files/Ulcere_gastriq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9" name="Picture 7" descr="C:\Users\PC2\Desktop\mugd\IMAGE\Erosions_garstriq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3080" name="Picture 8" descr="C:\Users\PC2\Desktop\mugd\IMAGE\Ulcere_gastr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570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bleed_sto_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96975"/>
            <a:ext cx="27670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forr_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196975"/>
            <a:ext cx="28797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sto_ulcus_150_19240_1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175" y="1125538"/>
            <a:ext cx="31718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611188" y="4700588"/>
            <a:ext cx="1512887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Times New Roman" pitchFamily="18" charset="0"/>
              </a:rPr>
              <a:t>Stade IIa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3563938" y="4652963"/>
            <a:ext cx="136842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Times New Roman" pitchFamily="18" charset="0"/>
              </a:rPr>
              <a:t>StadeIIb</a:t>
            </a:r>
          </a:p>
        </p:txBody>
      </p:sp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6443663" y="4627563"/>
            <a:ext cx="15113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Times New Roman" pitchFamily="18" charset="0"/>
              </a:rPr>
              <a:t>Stade IIc</a:t>
            </a:r>
          </a:p>
        </p:txBody>
      </p:sp>
      <p:sp>
        <p:nvSpPr>
          <p:cNvPr id="27656" name="Text Box 18"/>
          <p:cNvSpPr txBox="1">
            <a:spLocks noChangeArrowheads="1"/>
          </p:cNvSpPr>
          <p:nvPr/>
        </p:nvSpPr>
        <p:spPr bwMode="auto">
          <a:xfrm>
            <a:off x="827088" y="5553075"/>
            <a:ext cx="1378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Vx visible</a:t>
            </a:r>
          </a:p>
        </p:txBody>
      </p:sp>
      <p:sp>
        <p:nvSpPr>
          <p:cNvPr id="27657" name="Text Box 19"/>
          <p:cNvSpPr txBox="1">
            <a:spLocks noChangeArrowheads="1"/>
          </p:cNvSpPr>
          <p:nvPr/>
        </p:nvSpPr>
        <p:spPr bwMode="auto">
          <a:xfrm>
            <a:off x="3492500" y="5553075"/>
            <a:ext cx="2085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Caillot adhérent</a:t>
            </a:r>
          </a:p>
        </p:txBody>
      </p:sp>
      <p:sp>
        <p:nvSpPr>
          <p:cNvPr id="27658" name="Text Box 20"/>
          <p:cNvSpPr txBox="1">
            <a:spLocks noChangeArrowheads="1"/>
          </p:cNvSpPr>
          <p:nvPr/>
        </p:nvSpPr>
        <p:spPr bwMode="auto">
          <a:xfrm>
            <a:off x="5980113" y="5553075"/>
            <a:ext cx="242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Taches pigmentées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CLASSIFICATION DE FORREST: RISQUE HEMORRAGIQUE</a:t>
            </a:r>
            <a:endParaRPr lang="en-U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st_ul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8" y="1844675"/>
            <a:ext cx="54578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0" y="4762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ULCERE GASTRIQUE   III</a:t>
            </a:r>
            <a:endParaRPr lang="en-U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676" name="ZoneTexte 7"/>
          <p:cNvSpPr txBox="1">
            <a:spLocks noChangeArrowheads="1"/>
          </p:cNvSpPr>
          <p:nvPr/>
        </p:nvSpPr>
        <p:spPr bwMode="auto">
          <a:xfrm>
            <a:off x="3419475" y="5445125"/>
            <a:ext cx="2148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Ulcère propre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925513"/>
            <a:ext cx="77851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8569325" cy="1714512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tabLst>
                <a:tab pos="2155825" algn="l"/>
              </a:tabLst>
            </a:pPr>
            <a:r>
              <a:rPr lang="fr-FR" sz="30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Dlr brutale en coup de poignard </a:t>
            </a:r>
            <a:br>
              <a:rPr lang="fr-FR" sz="30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</a:br>
            <a:r>
              <a:rPr lang="fr-FR" sz="30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contracture </a:t>
            </a:r>
            <a:r>
              <a:rPr lang="fr-FR" sz="3000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 tableau péritonite</a:t>
            </a:r>
          </a:p>
          <a:p>
            <a:pPr marL="1138238" lvl="1" indent="-533400" eaLnBrk="1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rgbClr val="0070C0"/>
              </a:buClr>
              <a:buNone/>
              <a:tabLst>
                <a:tab pos="2155825" algn="l"/>
              </a:tabLst>
            </a:pPr>
            <a:endParaRPr lang="fr-FR" sz="3000" b="1" dirty="0" smtClean="0">
              <a:latin typeface="Aharoni" pitchFamily="2" charset="-79"/>
              <a:cs typeface="Aharoni" pitchFamily="2" charset="-79"/>
              <a:sym typeface="Symbol" pitchFamily="18" charset="2"/>
            </a:endParaRPr>
          </a:p>
        </p:txBody>
      </p:sp>
      <p:pic>
        <p:nvPicPr>
          <p:cNvPr id="3" name="Picture 2" descr="C:\Users\PC2\Desktop\mugd\IMAGE\H-pylori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0"/>
            <a:ext cx="2571736" cy="2260969"/>
          </a:xfrm>
          <a:prstGeom prst="rect">
            <a:avLst/>
          </a:prstGeom>
          <a:noFill/>
        </p:spPr>
      </p:pic>
      <p:pic>
        <p:nvPicPr>
          <p:cNvPr id="4" name="Picture 4" descr="PneumoP +ou- 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86190"/>
            <a:ext cx="3460523" cy="2817813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 rot="8840079">
            <a:off x="6009955" y="4760706"/>
            <a:ext cx="1439862" cy="720725"/>
          </a:xfrm>
          <a:prstGeom prst="rightArrow">
            <a:avLst>
              <a:gd name="adj1" fmla="val 50000"/>
              <a:gd name="adj2" fmla="val 49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57158" y="285728"/>
            <a:ext cx="334258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AutoNum type="arabicPeriod" startAt="2"/>
              <a:tabLst>
                <a:tab pos="2155825" algn="l"/>
              </a:tabLst>
            </a:pPr>
            <a:r>
              <a:rPr lang="fr-FR" sz="36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Perforation</a:t>
            </a:r>
            <a:r>
              <a:rPr lang="fr-FR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2643182"/>
            <a:ext cx="6000792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8238" lvl="1" indent="-53340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rgbClr val="0070C0"/>
              </a:buClr>
              <a:tabLst>
                <a:tab pos="2155825" algn="l"/>
              </a:tabLst>
            </a:pPr>
            <a:r>
              <a:rPr lang="fr-FR" sz="30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Dg : </a:t>
            </a:r>
            <a:r>
              <a:rPr lang="fr-FR" sz="3000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 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Le pneumopéritoine</a:t>
            </a:r>
            <a:endParaRPr lang="fr-FR" sz="3000" dirty="0" smtClean="0">
              <a:latin typeface="Aharoni" pitchFamily="2" charset="-79"/>
              <a:cs typeface="Aharoni" pitchFamily="2" charset="-79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uild="p"/>
      <p:bldP spid="5" grpId="0" animBg="1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8569325" cy="6858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AutoNum type="arabicPeriod" startAt="3"/>
              <a:tabLst>
                <a:tab pos="2155825" algn="l"/>
              </a:tabLst>
            </a:pPr>
            <a:r>
              <a:rPr lang="fr-FR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Clinique : </a:t>
            </a:r>
            <a:endParaRPr lang="fr-FR" sz="2600" b="1" dirty="0" smtClean="0">
              <a:latin typeface="Aharoni" pitchFamily="2" charset="-79"/>
              <a:cs typeface="Aharoni" pitchFamily="2" charset="-79"/>
            </a:endParaRPr>
          </a:p>
          <a:p>
            <a:pPr marL="1138238" lvl="1" indent="-53340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tabLst>
                <a:tab pos="2155825" algn="l"/>
              </a:tabLst>
            </a:pP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vomissements postprandiaux </a:t>
            </a:r>
          </a:p>
          <a:p>
            <a:pPr marL="1138238" lvl="1" indent="-53340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tabLst>
                <a:tab pos="2155825" algn="l"/>
              </a:tabLst>
            </a:pP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distension gastrique</a:t>
            </a:r>
          </a:p>
          <a:p>
            <a:pPr marL="1138238" lvl="1" indent="-5334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2155825" algn="l"/>
              </a:tabLst>
            </a:pPr>
            <a:endParaRPr lang="fr-FR" sz="2600" b="1" dirty="0" smtClean="0">
              <a:latin typeface="Aharoni" pitchFamily="2" charset="-79"/>
              <a:cs typeface="Aharoni" pitchFamily="2" charset="-79"/>
            </a:endParaRPr>
          </a:p>
          <a:p>
            <a:pPr marL="1138238" lvl="1" indent="-5334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2155825" algn="l"/>
              </a:tabLst>
            </a:pPr>
            <a:r>
              <a:rPr lang="fr-FR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Dg : 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FOGD + TOGD</a:t>
            </a:r>
          </a:p>
        </p:txBody>
      </p:sp>
      <p:pic>
        <p:nvPicPr>
          <p:cNvPr id="46081" name="Picture 1" descr="C:\Users\PC2\Desktop\mugd\IMAGE\i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924" y="2285993"/>
            <a:ext cx="4746076" cy="41434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5720" y="214290"/>
            <a:ext cx="707236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•"/>
              <a:tabLst>
                <a:tab pos="2155825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Sténose pylorique </a:t>
            </a:r>
            <a:b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fr-FR" sz="2800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29066"/>
            <a:ext cx="592935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tabLst>
                <a:tab pos="2155825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fr-FR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Deux types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marL="609600" indent="-60960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tabLst>
                <a:tab pos="2155825" algn="l"/>
              </a:tabLst>
            </a:pP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 -  œdémateuses </a:t>
            </a:r>
          </a:p>
          <a:p>
            <a:pPr marL="609600" indent="-60960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tabLst>
                <a:tab pos="2155825" algn="l"/>
              </a:tabLst>
            </a:pP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  - fibreuse cicatricielle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build="p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9875" y="0"/>
            <a:ext cx="8569325" cy="6858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AutoNum type="arabicPeriod" startAt="3"/>
              <a:tabLst>
                <a:tab pos="2155825" algn="l"/>
              </a:tabLst>
            </a:pPr>
            <a:r>
              <a:rPr lang="fr-FR" sz="3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Sténose pylorique </a:t>
            </a:r>
            <a:br>
              <a:rPr lang="fr-FR" sz="3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fr-FR" sz="2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Deux types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6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	- œdémateuses </a:t>
            </a:r>
            <a:br>
              <a:rPr lang="fr-FR" sz="26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	- fibreuse cicatricielle</a:t>
            </a:r>
            <a:r>
              <a:rPr lang="fr-FR" sz="3000" b="1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marL="1138238" lvl="1" indent="-5334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2155825" algn="l"/>
              </a:tabLst>
            </a:pPr>
            <a:r>
              <a:rPr lang="fr-FR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Clinique : 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6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	- vomissements postprandiaux </a:t>
            </a:r>
            <a:br>
              <a:rPr lang="fr-FR" sz="26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	- distension gastrique</a:t>
            </a:r>
          </a:p>
          <a:p>
            <a:pPr marL="1138238" lvl="1" indent="-5334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2155825" algn="l"/>
              </a:tabLst>
            </a:pPr>
            <a:r>
              <a:rPr lang="fr-FR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Dg : 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FOGD + TOGD</a:t>
            </a:r>
          </a:p>
          <a:p>
            <a:pPr marL="1138238" lvl="1" indent="-5334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2155825" algn="l"/>
              </a:tabLst>
            </a:pPr>
            <a:r>
              <a:rPr lang="fr-FR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TTT :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	- rééquilibration HE</a:t>
            </a:r>
            <a:br>
              <a:rPr lang="fr-FR" sz="26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	- sonde </a:t>
            </a:r>
            <a:r>
              <a:rPr lang="fr-FR" sz="2600" b="1" dirty="0" err="1" smtClean="0">
                <a:latin typeface="Aharoni" pitchFamily="2" charset="-79"/>
                <a:cs typeface="Aharoni" pitchFamily="2" charset="-79"/>
              </a:rPr>
              <a:t>nasogastrique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 </a:t>
            </a:r>
            <a:br>
              <a:rPr lang="fr-FR" sz="26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	- anti-H2, IPP/IV</a:t>
            </a:r>
            <a:br>
              <a:rPr lang="fr-FR" sz="26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	- chirurgie</a:t>
            </a:r>
          </a:p>
        </p:txBody>
      </p:sp>
      <p:pic>
        <p:nvPicPr>
          <p:cNvPr id="46081" name="Picture 1" descr="C:\Users\PC2\Desktop\mugd\IMAGE\i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310020"/>
            <a:ext cx="2786049" cy="35479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785786" y="1928802"/>
            <a:ext cx="7345363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TRAITEMENT</a:t>
            </a:r>
            <a:endParaRPr lang="fr-FR" sz="5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500034" y="428604"/>
            <a:ext cx="7848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  <a:p>
            <a:pPr>
              <a:spcBef>
                <a:spcPct val="50000"/>
              </a:spcBef>
            </a:pPr>
            <a:r>
              <a:rPr lang="fr-FR" sz="4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</a:t>
            </a:r>
            <a:r>
              <a:rPr lang="fr-FR" sz="44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But</a:t>
            </a:r>
          </a:p>
          <a:p>
            <a:pPr>
              <a:spcBef>
                <a:spcPct val="50000"/>
              </a:spcBef>
            </a:pPr>
            <a:endParaRPr lang="fr-FR" sz="2400" b="1" u="sng" dirty="0"/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v"/>
            </a:pP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Soulager.</a:t>
            </a:r>
            <a:endParaRPr lang="fr-FR" sz="2800" b="1" dirty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v"/>
            </a:pP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Cicatriser.</a:t>
            </a:r>
            <a:endParaRPr lang="fr-FR" sz="2800" b="1" dirty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v"/>
            </a:pPr>
            <a:r>
              <a:rPr lang="fr-FR" sz="2800" b="1" dirty="0">
                <a:latin typeface="Aharoni" pitchFamily="2" charset="-79"/>
                <a:cs typeface="Aharoni" pitchFamily="2" charset="-79"/>
              </a:rPr>
              <a:t>Éviter 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complications.</a:t>
            </a:r>
            <a:endParaRPr lang="fr-FR" sz="2800" b="1" dirty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v"/>
            </a:pPr>
            <a:r>
              <a:rPr lang="fr-FR" sz="2800" b="1" dirty="0">
                <a:latin typeface="Aharoni" pitchFamily="2" charset="-79"/>
                <a:cs typeface="Aharoni" pitchFamily="2" charset="-79"/>
              </a:rPr>
              <a:t>Prévenir 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rechutes.</a:t>
            </a:r>
            <a:endParaRPr lang="fr-FR" sz="2800" b="1" dirty="0"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</a:pPr>
            <a:endParaRPr lang="fr-FR" sz="2400" b="1" dirty="0">
              <a:solidFill>
                <a:srgbClr val="990099"/>
              </a:solidFill>
            </a:endParaRPr>
          </a:p>
          <a:p>
            <a:pPr>
              <a:spcBef>
                <a:spcPct val="50000"/>
              </a:spcBef>
            </a:pPr>
            <a:endParaRPr lang="fr-FR" sz="24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  <a:cs typeface="Arial" charset="0"/>
              </a:rPr>
              <a:t>     </a:t>
            </a:r>
            <a:r>
              <a:rPr lang="fr-FR" sz="4000" b="1" dirty="0">
                <a:solidFill>
                  <a:srgbClr val="FF0000"/>
                </a:solidFill>
                <a:latin typeface="+mj-lt"/>
                <a:cs typeface="Arial" charset="0"/>
              </a:rPr>
              <a:t>TRAITEMENT NON MEDICAMENTEUX</a:t>
            </a:r>
          </a:p>
        </p:txBody>
      </p:sp>
      <p:sp>
        <p:nvSpPr>
          <p:cNvPr id="26627" name="ZoneTexte 2"/>
          <p:cNvSpPr txBox="1">
            <a:spLocks noChangeArrowheads="1"/>
          </p:cNvSpPr>
          <p:nvPr/>
        </p:nvSpPr>
        <p:spPr bwMode="auto">
          <a:xfrm>
            <a:off x="0" y="1643050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-  éviter les plats trop épicés, le café et 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autres boissons acides     </a:t>
            </a:r>
            <a:r>
              <a:rPr lang="fr-FR" sz="2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aucun intérêt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- </a:t>
            </a:r>
            <a:r>
              <a:rPr lang="fr-FR" sz="2400" dirty="0">
                <a:latin typeface="Aharoni" pitchFamily="2" charset="-79"/>
                <a:cs typeface="Aharoni" pitchFamily="2" charset="-79"/>
              </a:rPr>
              <a:t>diminution nette des boissons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alcoolisées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- sevrage en tabac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- </a:t>
            </a:r>
            <a:r>
              <a:rPr lang="fr-FR" sz="2400" dirty="0">
                <a:latin typeface="Aharoni" pitchFamily="2" charset="-79"/>
                <a:cs typeface="Aharoni" pitchFamily="2" charset="-79"/>
              </a:rPr>
              <a:t>gestion du stress.</a:t>
            </a: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400" dirty="0">
                <a:latin typeface="Aharoni" pitchFamily="2" charset="-79"/>
                <a:cs typeface="Aharoni" pitchFamily="2" charset="-79"/>
              </a:rPr>
              <a:t> Proscription formelle de médicaments gastrotoxiques  comme les AINS, Aspirine.</a:t>
            </a:r>
          </a:p>
          <a:p>
            <a:pPr>
              <a:buFont typeface="Wingdings" pitchFamily="2" charset="2"/>
              <a:buChar char="ü"/>
              <a:defRPr/>
            </a:pP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dirty="0">
              <a:latin typeface="Calibri" pitchFamily="34" charset="0"/>
              <a:cs typeface="Arial" charset="0"/>
            </a:endParaRPr>
          </a:p>
        </p:txBody>
      </p:sp>
      <p:pic>
        <p:nvPicPr>
          <p:cNvPr id="3074" name="Picture 2" descr="C:\Users\PC2\Desktop\mugd\IMAGE\document_content_1262958994563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596" y="2786058"/>
            <a:ext cx="6095404" cy="2928934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1538" y="3205163"/>
            <a:ext cx="7350125" cy="3652837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928670"/>
            <a:ext cx="7143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3600" dirty="0" smtClean="0">
                <a:cs typeface="Arial" charset="0"/>
              </a:rPr>
              <a:t> 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Mesures hygiéno-diététiques  </a:t>
            </a:r>
            <a:r>
              <a:rPr lang="fr-FR" sz="3600" dirty="0" smtClean="0">
                <a:latin typeface="Aharoni" pitchFamily="2" charset="-79"/>
                <a:cs typeface="Aharoni" pitchFamily="2" charset="-79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Calibri" pitchFamily="34" charset="0"/>
                <a:cs typeface="Arial" charset="0"/>
              </a:rPr>
              <a:t>                     </a:t>
            </a:r>
            <a:r>
              <a:rPr lang="fr-FR" sz="4000" b="1" dirty="0">
                <a:solidFill>
                  <a:srgbClr val="FF0000"/>
                </a:solidFill>
                <a:latin typeface="+mj-lt"/>
                <a:cs typeface="Arial" charset="0"/>
              </a:rPr>
              <a:t>TRAITEMENT MEDICAMENTEUX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2844" y="917912"/>
            <a:ext cx="9001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STRATEGIE</a:t>
            </a:r>
            <a:endParaRPr lang="fr-FR" sz="2400" b="1" u="sng" dirty="0"/>
          </a:p>
          <a:p>
            <a:r>
              <a:rPr lang="fr-FR" sz="2000" dirty="0">
                <a:latin typeface="Aharoni" pitchFamily="2" charset="-79"/>
                <a:cs typeface="Aharoni" pitchFamily="2" charset="-79"/>
              </a:rPr>
              <a:t>Repose sur les bases physiopathologiques de la maladie</a:t>
            </a:r>
          </a:p>
          <a:p>
            <a:endParaRPr lang="fr-FR" u="sng" dirty="0" smtClean="0"/>
          </a:p>
          <a:p>
            <a:endParaRPr lang="fr-FR" u="sng" dirty="0" smtClean="0"/>
          </a:p>
          <a:p>
            <a:endParaRPr lang="fr-FR" u="sng" dirty="0" smtClean="0"/>
          </a:p>
          <a:p>
            <a:endParaRPr lang="fr-FR" u="sng" dirty="0" smtClean="0"/>
          </a:p>
          <a:p>
            <a:r>
              <a:rPr lang="fr-FR" sz="2400" b="1" dirty="0" smtClean="0">
                <a:solidFill>
                  <a:srgbClr val="9900CC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643050"/>
            <a:ext cx="2714624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>
            <a:spLocks noChangeArrowheads="1"/>
          </p:cNvSpPr>
          <p:nvPr/>
        </p:nvSpPr>
        <p:spPr bwMode="auto">
          <a:xfrm>
            <a:off x="5715008" y="4143380"/>
            <a:ext cx="2786063" cy="646113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0066"/>
                </a:solidFill>
              </a:rPr>
              <a:t> Cellule Pariétale</a:t>
            </a:r>
          </a:p>
          <a:p>
            <a:pPr algn="ctr"/>
            <a:r>
              <a:rPr lang="fr-FR">
                <a:solidFill>
                  <a:srgbClr val="FF0066"/>
                </a:solidFill>
              </a:rPr>
              <a:t>Acido - secrétante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4282" y="785794"/>
            <a:ext cx="485778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u="sng" dirty="0" smtClean="0"/>
          </a:p>
          <a:p>
            <a:endParaRPr lang="fr-FR" u="sng" dirty="0" smtClean="0"/>
          </a:p>
          <a:p>
            <a:endParaRPr lang="fr-FR" u="sng" dirty="0" smtClean="0"/>
          </a:p>
          <a:p>
            <a:endParaRPr lang="fr-FR" u="sng" dirty="0"/>
          </a:p>
          <a:p>
            <a:pPr>
              <a:buFont typeface="Arial" pitchFamily="34" charset="0"/>
              <a:buChar char="•"/>
            </a:pPr>
            <a:r>
              <a:rPr lang="fr-FR" sz="2400" b="1" u="sng" dirty="0" smtClean="0">
                <a:solidFill>
                  <a:srgbClr val="9900CC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fr-FR" sz="24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Hyperacidité gastrique</a:t>
            </a:r>
            <a:endParaRPr lang="fr-FR" u="sng" dirty="0"/>
          </a:p>
          <a:p>
            <a:endParaRPr lang="fr-FR" dirty="0"/>
          </a:p>
          <a:p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sz="2800" dirty="0"/>
              <a:t>     </a:t>
            </a:r>
            <a:r>
              <a:rPr lang="fr-FR" sz="2800" dirty="0" smtClean="0"/>
              <a:t>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réduire  </a:t>
            </a:r>
            <a:r>
              <a:rPr lang="fr-FR" sz="2800" dirty="0">
                <a:latin typeface="Aharoni" pitchFamily="2" charset="-79"/>
                <a:cs typeface="Aharoni" pitchFamily="2" charset="-79"/>
              </a:rPr>
              <a:t>Acide 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>
                <a:latin typeface="Aharoni" pitchFamily="2" charset="-79"/>
                <a:cs typeface="Aharoni" pitchFamily="2" charset="-79"/>
              </a:rPr>
              <a:t>  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 effet </a:t>
            </a:r>
            <a:r>
              <a:rPr lang="fr-FR" sz="2800" dirty="0">
                <a:latin typeface="Aharoni" pitchFamily="2" charset="-79"/>
                <a:cs typeface="Aharoni" pitchFamily="2" charset="-79"/>
              </a:rPr>
              <a:t>mucoprotecteur</a:t>
            </a:r>
          </a:p>
          <a:p>
            <a:r>
              <a:rPr lang="fr-FR" dirty="0"/>
              <a:t>                                     </a:t>
            </a:r>
          </a:p>
          <a:p>
            <a:endParaRPr lang="fr-FR" sz="2400" dirty="0" smtClean="0"/>
          </a:p>
          <a:p>
            <a:endParaRPr lang="fr-FR" sz="2400" b="1" dirty="0" smtClean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4734342"/>
            <a:ext cx="90011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                                     </a:t>
            </a:r>
            <a:endParaRPr lang="fr-FR" dirty="0"/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9900CC"/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fr-FR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INFECTION  </a:t>
            </a:r>
            <a:r>
              <a:rPr lang="fr-FR" sz="24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Helicobacter pylori</a:t>
            </a:r>
          </a:p>
          <a:p>
            <a:r>
              <a:rPr lang="fr-FR" sz="2400" b="1" dirty="0" smtClean="0">
                <a:solidFill>
                  <a:srgbClr val="9900CC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fr-FR" sz="2400" dirty="0" smtClean="0"/>
              <a:t> 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éradication efficace :   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714876" y="6429396"/>
            <a:ext cx="503237" cy="288925"/>
          </a:xfrm>
          <a:prstGeom prst="rightArrow">
            <a:avLst>
              <a:gd name="adj1" fmla="val 50000"/>
              <a:gd name="adj2" fmla="val 4354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786446" y="6334780"/>
            <a:ext cx="2853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2060"/>
              </a:buClr>
            </a:pPr>
            <a:r>
              <a:rPr lang="fr-F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ANTIBIOTIQUES</a:t>
            </a:r>
            <a:endParaRPr lang="fr-FR" sz="28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" name="Picture 1" descr="C:\Users\PC2\Desktop\dossiers\Nouveau dossier\mugd\IMAGE\Capture   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000636"/>
            <a:ext cx="1535095" cy="113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5" grpId="0"/>
      <p:bldP spid="8" grpId="0" animBg="1"/>
      <p:bldP spid="10" grpId="0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85720" y="357166"/>
            <a:ext cx="81375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INTERET DE LA QUESTION</a:t>
            </a:r>
          </a:p>
          <a:p>
            <a:pPr>
              <a:spcBef>
                <a:spcPct val="50000"/>
              </a:spcBef>
              <a:defRPr/>
            </a:pPr>
            <a:endParaRPr lang="fr-FR" sz="2400" b="1" u="sng" dirty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endParaRPr lang="fr-FR" sz="2400" b="1" u="sng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214422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La maladie ulcéreuse gastro-duodénale (MUGD) est une pathologie fréquente dans notre pays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• Conséquences socio-économiques : absentéisme, coût des</a:t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explorations et des traitements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• Morbidité et du risque de survenue de complications : perforation, hémorragie, sténose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86322"/>
            <a:ext cx="4572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Prise en charge de la MUGD a été révolutionnée par la découverte de Hp et l’utilisation des IPP </a:t>
            </a:r>
            <a:endParaRPr lang="fr-FR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0897" name="Picture 1" descr="C:\Users\PC2\Desktop\dossiers\Nouveau dossier\mugd\IMAGE\helicobacter-pyl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935" y="4214818"/>
            <a:ext cx="4466065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Calibri" pitchFamily="34" charset="0"/>
                <a:cs typeface="Arial" charset="0"/>
              </a:rPr>
              <a:t>                     </a:t>
            </a:r>
            <a:r>
              <a:rPr lang="fr-FR" sz="4000" b="1" dirty="0">
                <a:solidFill>
                  <a:srgbClr val="FF0000"/>
                </a:solidFill>
                <a:latin typeface="+mj-lt"/>
                <a:cs typeface="Arial" charset="0"/>
              </a:rPr>
              <a:t>TRAITEMENT MEDICAMENTEUX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714356"/>
            <a:ext cx="91440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Rappel physilogique</a:t>
            </a:r>
            <a:endParaRPr lang="fr-F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Aharoni" pitchFamily="2" charset="-79"/>
              <a:cs typeface="Aharoni" pitchFamily="2" charset="-79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b="1" dirty="0">
              <a:latin typeface="Aharoni" pitchFamily="2" charset="-79"/>
              <a:cs typeface="Aharoni" pitchFamily="2" charset="-79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pic>
        <p:nvPicPr>
          <p:cNvPr id="4098" name="Picture 2" descr="C:\Users\PC2\Desktop\mugd\IMAGE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5367264" cy="4759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0" y="-214338"/>
            <a:ext cx="8675687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dirty="0">
              <a:solidFill>
                <a:srgbClr val="9900CC"/>
              </a:solidFill>
            </a:endParaRPr>
          </a:p>
          <a:p>
            <a:endParaRPr lang="fr-FR" dirty="0">
              <a:solidFill>
                <a:srgbClr val="9900CC"/>
              </a:solidFill>
            </a:endParaRPr>
          </a:p>
          <a:p>
            <a:endParaRPr lang="fr-FR" dirty="0" smtClean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>
              <a:solidFill>
                <a:srgbClr val="9900CC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 </a:t>
            </a:r>
            <a:r>
              <a:rPr lang="fr-FR" sz="20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Anti sécrétoires </a:t>
            </a: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Anti-H2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Inhibiteurs de la pompe à proton (IPP)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Prostaglandine analogue PGE1 </a:t>
            </a:r>
          </a:p>
          <a:p>
            <a:endParaRPr lang="fr-FR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0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Topiques gastroduodénaux </a:t>
            </a:r>
          </a:p>
          <a:p>
            <a:endParaRPr lang="fr-FR" sz="2000" u="sng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Topiques antiulcéreux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Topiques antiacides = antiacides 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</a:t>
            </a:r>
            <a:endParaRPr lang="fr-FR" dirty="0">
              <a:latin typeface="Aharoni" pitchFamily="2" charset="-79"/>
              <a:cs typeface="Aharoni" pitchFamily="2" charset="-79"/>
            </a:endParaRPr>
          </a:p>
          <a:p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PC2\Desktop\mugd\IMAGE\yyyyyyy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6193420" cy="257174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85786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1/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MEDICAMENTS ACTIFS SUR L’ACIDITE GASTRIQUE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2\Desktop\mugd\IMAGE\Les traitements_files\robin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715536" cy="7929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83" name="Group 31"/>
          <p:cNvGraphicFramePr>
            <a:graphicFrameLocks noGrp="1"/>
          </p:cNvGraphicFramePr>
          <p:nvPr>
            <p:ph/>
          </p:nvPr>
        </p:nvGraphicFramePr>
        <p:xfrm>
          <a:off x="357158" y="928670"/>
          <a:ext cx="8455025" cy="57674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71713"/>
                <a:gridCol w="3338512"/>
                <a:gridCol w="2844800"/>
              </a:tblGrid>
              <a:tr h="1785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Anti-H2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Cimétidine 800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Ranidine 300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Famotidine 40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Nizatidine 300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3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Interaction médicamenteuse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3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Tb neuro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3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Toxicité hép. Rénale hémato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3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IPP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Oméprazole 20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Lanzoprazole 30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Pantoprazole</a:t>
                      </a: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 40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Esoméprazole</a:t>
                      </a: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 40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Rabéprazole</a:t>
                      </a: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 20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Nausées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Vomissements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Constipation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Anti-cholinergique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Pirenzepine : gastrozépine* </a:t>
                      </a:r>
                      <a:b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</a:b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50 mg 3 fois/j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Glaucome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Adénome prostate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Anti-gastrinique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Proglumide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MS PGothic" pitchFamily="34" charset="-128"/>
                        <a:cs typeface="Aharoni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MS PGothic" pitchFamily="34" charset="-128"/>
                        <a:cs typeface="Aharoni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PG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Misoprostol : Cytotec* 1 cp 3x/j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Emprostil : Fundyl 2x/j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Diarrhées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MS PGothic" pitchFamily="34" charset="-128"/>
                          <a:cs typeface="Aharoni" pitchFamily="2" charset="-79"/>
                        </a:rPr>
                        <a:t>Nausée, vomissements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28625" y="0"/>
            <a:ext cx="8418513" cy="714375"/>
          </a:xfrm>
          <a:prstGeom prst="roundRect">
            <a:avLst>
              <a:gd name="adj" fmla="val 777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 anchorCtr="1"/>
          <a:lstStyle/>
          <a:p>
            <a:pPr algn="ctr"/>
            <a:r>
              <a:rPr lang="fr-FR" sz="4000" b="1" dirty="0">
                <a:solidFill>
                  <a:schemeClr val="folHlink"/>
                </a:solidFill>
                <a:latin typeface="Aharoni" pitchFamily="2" charset="-79"/>
                <a:cs typeface="Aharoni" pitchFamily="2" charset="-79"/>
              </a:rPr>
              <a:t>Médicaments anti-sécrétoires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214282" y="1428736"/>
            <a:ext cx="82438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-Cinq </a:t>
            </a:r>
            <a:r>
              <a:rPr lang="fr-FR" sz="2800" b="1" dirty="0">
                <a:latin typeface="Aharoni" pitchFamily="2" charset="-79"/>
                <a:cs typeface="Aharoni" pitchFamily="2" charset="-79"/>
              </a:rPr>
              <a:t>inhibiteurs de la pompe à protons (IPP) sont disponibles 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/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-chacun </a:t>
            </a:r>
            <a:r>
              <a:rPr lang="fr-FR" sz="2800" b="1" dirty="0">
                <a:latin typeface="Aharoni" pitchFamily="2" charset="-79"/>
                <a:cs typeface="Aharoni" pitchFamily="2" charset="-79"/>
              </a:rPr>
              <a:t>à deux dosages différents . </a:t>
            </a:r>
            <a:endParaRPr lang="fr-FR" sz="2800" b="1" dirty="0" smtClean="0">
              <a:latin typeface="Aharoni" pitchFamily="2" charset="-79"/>
              <a:cs typeface="Aharoni" pitchFamily="2" charset="-79"/>
            </a:endParaRPr>
          </a:p>
          <a:p>
            <a:pPr algn="just"/>
            <a:endParaRPr lang="fr-FR" sz="2800" b="1" dirty="0"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fr-FR" sz="28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 ordre d</a:t>
            </a:r>
            <a:r>
              <a:rPr lang="ja-JP" altLang="fr-FR" sz="28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’</a:t>
            </a:r>
            <a:r>
              <a:rPr lang="fr-FR" altLang="ja-JP" sz="28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apparition sur le marché : </a:t>
            </a:r>
            <a:endParaRPr lang="fr-FR" altLang="ja-JP" sz="2800" b="1" u="sng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 anchorCtr="1">
            <a:normAutofit fontScale="90000"/>
          </a:bodyPr>
          <a:lstStyle/>
          <a:p>
            <a:pPr eaLnBrk="1" hangingPunct="1"/>
            <a:r>
              <a:rPr lang="fr-FR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/>
            </a:r>
            <a:br>
              <a:rPr lang="fr-FR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fr-FR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Inhibiteurs de la pompe a proton(IPP)</a:t>
            </a:r>
            <a:r>
              <a:rPr lang="fr-FR" sz="3600" b="1" dirty="0" smtClean="0">
                <a:solidFill>
                  <a:schemeClr val="folHlink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fr-FR" sz="3600" b="1" dirty="0" smtClean="0">
                <a:solidFill>
                  <a:schemeClr val="folHlink"/>
                </a:solidFill>
                <a:latin typeface="Aharoni" pitchFamily="2" charset="-79"/>
                <a:cs typeface="Aharoni" pitchFamily="2" charset="-79"/>
              </a:rPr>
            </a:br>
            <a:endParaRPr lang="fr-FR" sz="36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4930" name="AutoShape 2" descr="Résultat de recherche d'images pour &quot;potone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0034" y="3714752"/>
            <a:ext cx="5357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b="1" dirty="0" smtClean="0">
                <a:latin typeface="Aharoni" pitchFamily="2" charset="-79"/>
                <a:cs typeface="Aharoni" pitchFamily="2" charset="-79"/>
              </a:rPr>
              <a:t>L</a:t>
            </a:r>
            <a:r>
              <a:rPr lang="ja-JP" altLang="fr-FR" sz="3200" b="1" dirty="0" smtClean="0">
                <a:latin typeface="Aharoni" pitchFamily="2" charset="-79"/>
                <a:cs typeface="Aharoni" pitchFamily="2" charset="-79"/>
              </a:rPr>
              <a:t>’</a:t>
            </a:r>
            <a:r>
              <a:rPr lang="fr-FR" altLang="ja-JP" sz="3200" b="1" dirty="0" smtClean="0">
                <a:latin typeface="Aharoni" pitchFamily="2" charset="-79"/>
                <a:cs typeface="Aharoni" pitchFamily="2" charset="-79"/>
              </a:rPr>
              <a:t>oméprazole (10et 20 mg)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4929198"/>
            <a:ext cx="4831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Pantoprazole</a:t>
            </a:r>
            <a:r>
              <a:rPr lang="fr-FR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(20 40 mg)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1472" y="5572140"/>
            <a:ext cx="82438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3200" b="1" dirty="0" err="1" smtClean="0">
                <a:latin typeface="Aharoni" pitchFamily="2" charset="-79"/>
                <a:cs typeface="Aharoni" pitchFamily="2" charset="-79"/>
              </a:rPr>
              <a:t>Rabéprazole</a:t>
            </a:r>
            <a:r>
              <a:rPr lang="fr-FR" sz="3200" b="1" dirty="0" smtClean="0">
                <a:latin typeface="Aharoni" pitchFamily="2" charset="-79"/>
                <a:cs typeface="Aharoni" pitchFamily="2" charset="-79"/>
              </a:rPr>
              <a:t> (10 et 20 mg) </a:t>
            </a:r>
          </a:p>
          <a:p>
            <a:pPr>
              <a:buFont typeface="Arial" pitchFamily="34" charset="0"/>
              <a:buChar char="•"/>
            </a:pPr>
            <a:r>
              <a:rPr lang="fr-FR" sz="3200" b="1" dirty="0" smtClean="0">
                <a:latin typeface="Aharoni" pitchFamily="2" charset="-79"/>
                <a:cs typeface="Aharoni" pitchFamily="2" charset="-79"/>
              </a:rPr>
              <a:t> L</a:t>
            </a:r>
            <a:r>
              <a:rPr lang="ja-JP" altLang="fr-FR" sz="3200" b="1" dirty="0" smtClean="0">
                <a:latin typeface="Aharoni" pitchFamily="2" charset="-79"/>
                <a:cs typeface="Aharoni" pitchFamily="2" charset="-79"/>
              </a:rPr>
              <a:t>’</a:t>
            </a:r>
            <a:r>
              <a:rPr lang="fr-FR" altLang="ja-JP" sz="3200" b="1" dirty="0" err="1" smtClean="0">
                <a:latin typeface="Aharoni" pitchFamily="2" charset="-79"/>
                <a:cs typeface="Aharoni" pitchFamily="2" charset="-79"/>
              </a:rPr>
              <a:t>ésoméprazole</a:t>
            </a:r>
            <a:r>
              <a:rPr lang="fr-FR" altLang="ja-JP" sz="3200" b="1" dirty="0" smtClean="0">
                <a:latin typeface="Aharoni" pitchFamily="2" charset="-79"/>
                <a:cs typeface="Aharoni" pitchFamily="2" charset="-79"/>
              </a:rPr>
              <a:t> (20 et 40 mg )</a:t>
            </a:r>
            <a:endParaRPr lang="fr-FR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4286256"/>
            <a:ext cx="5357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b="1" dirty="0" err="1" smtClean="0">
                <a:latin typeface="Aharoni" pitchFamily="2" charset="-79"/>
                <a:cs typeface="Aharoni" pitchFamily="2" charset="-79"/>
              </a:rPr>
              <a:t>Lansoprazole</a:t>
            </a:r>
            <a:r>
              <a:rPr lang="fr-FR" sz="3200" b="1" dirty="0" smtClean="0">
                <a:latin typeface="Aharoni" pitchFamily="2" charset="-79"/>
                <a:cs typeface="Aharoni" pitchFamily="2" charset="-79"/>
              </a:rPr>
              <a:t> (15 et 30 mg)</a:t>
            </a:r>
            <a:endParaRPr lang="fr-FR" sz="32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24579" grpId="0" animBg="1"/>
      <p:bldP spid="6" grpId="0"/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 CYTOTEC (misoprostol)</a:t>
            </a:r>
            <a:r>
              <a:rPr lang="fr-FR" dirty="0" smtClean="0"/>
              <a:t> </a:t>
            </a:r>
            <a:r>
              <a:rPr lang="fr-FR" b="1" dirty="0" smtClean="0"/>
              <a:t>une </a:t>
            </a:r>
            <a:r>
              <a:rPr lang="fr-FR" b="1" dirty="0" smtClean="0">
                <a:hlinkClick r:id="rId2" tooltip="Prostaglandine"/>
              </a:rPr>
              <a:t>prostaglandine</a:t>
            </a:r>
            <a:r>
              <a:rPr lang="fr-FR" b="1" dirty="0" smtClean="0"/>
              <a:t> de synthèse</a:t>
            </a:r>
            <a:r>
              <a:rPr lang="fr-FR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14282" y="1428736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Mode d'administration</a:t>
            </a:r>
            <a:endParaRPr lang="fr-FR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Voie orale.</a:t>
            </a:r>
          </a:p>
          <a:p>
            <a:endParaRPr lang="fr-FR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Posologie</a:t>
            </a: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1 comprimé à 200 µg 4 fois par jour, soit 800 µg par jour. </a:t>
            </a: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4 et 8 semaines.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5170" name="AutoShape 2" descr="Résultat de recherche d'images pour &quot;cytotec medica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172" name="AutoShape 4" descr="Résultat de recherche d'images pour &quot;cytotec medica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4282" y="3571876"/>
            <a:ext cx="8929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Contre-indications</a:t>
            </a:r>
          </a:p>
          <a:p>
            <a:endParaRPr lang="fr-FR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les </a:t>
            </a:r>
            <a:r>
              <a:rPr lang="fr-FR" u="sng" dirty="0" smtClean="0">
                <a:latin typeface="Aharoni" pitchFamily="2" charset="-79"/>
                <a:cs typeface="Aharoni" pitchFamily="2" charset="-79"/>
                <a:hlinkClick r:id="rId3"/>
              </a:rPr>
              <a:t>femmes enceintes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 ou susceptibles de l'être.</a:t>
            </a: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Le </a:t>
            </a:r>
            <a:r>
              <a:rPr lang="fr-FR" dirty="0" err="1" smtClean="0">
                <a:latin typeface="Aharoni" pitchFamily="2" charset="-79"/>
                <a:cs typeface="Aharoni" pitchFamily="2" charset="-79"/>
              </a:rPr>
              <a:t>misoprostol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 peut provoquer de graves complications telles que </a:t>
            </a:r>
            <a:r>
              <a:rPr lang="fr-FR" dirty="0" err="1" smtClean="0">
                <a:latin typeface="Aharoni" pitchFamily="2" charset="-79"/>
                <a:cs typeface="Aharoni" pitchFamily="2" charset="-79"/>
              </a:rPr>
              <a:t>des</a:t>
            </a:r>
            <a:r>
              <a:rPr lang="fr-FR" u="sng" dirty="0" err="1" smtClean="0">
                <a:latin typeface="Aharoni" pitchFamily="2" charset="-79"/>
                <a:cs typeface="Aharoni" pitchFamily="2" charset="-79"/>
                <a:hlinkClick r:id="rId4"/>
              </a:rPr>
              <a:t>avortements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, des naissances prématurées ou des malformations du </a:t>
            </a:r>
            <a:r>
              <a:rPr lang="fr-FR" u="sng" dirty="0" smtClean="0">
                <a:latin typeface="Aharoni" pitchFamily="2" charset="-79"/>
                <a:cs typeface="Aharoni" pitchFamily="2" charset="-79"/>
                <a:hlinkClick r:id="rId5"/>
              </a:rPr>
              <a:t>fœtus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. </a:t>
            </a: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r>
              <a:rPr lang="fr-FR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Effets indésirables</a:t>
            </a: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 </a:t>
            </a:r>
            <a:r>
              <a:rPr lang="fr-FR" u="sng" dirty="0" smtClean="0">
                <a:latin typeface="Aharoni" pitchFamily="2" charset="-79"/>
                <a:cs typeface="Aharoni" pitchFamily="2" charset="-79"/>
                <a:hlinkClick r:id="rId6"/>
              </a:rPr>
              <a:t>diarrhées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, des </a:t>
            </a:r>
            <a:r>
              <a:rPr lang="fr-FR" u="sng" dirty="0" smtClean="0">
                <a:latin typeface="Aharoni" pitchFamily="2" charset="-79"/>
                <a:cs typeface="Aharoni" pitchFamily="2" charset="-79"/>
                <a:hlinkClick r:id="rId7"/>
              </a:rPr>
              <a:t>vertiges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, des </a:t>
            </a:r>
            <a:r>
              <a:rPr lang="fr-FR" u="sng" dirty="0" smtClean="0">
                <a:latin typeface="Aharoni" pitchFamily="2" charset="-79"/>
                <a:cs typeface="Aharoni" pitchFamily="2" charset="-79"/>
                <a:hlinkClick r:id="rId8"/>
              </a:rPr>
              <a:t>céphalées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, des </a:t>
            </a:r>
            <a:r>
              <a:rPr lang="fr-FR" dirty="0" smtClean="0">
                <a:latin typeface="Aharoni" pitchFamily="2" charset="-79"/>
                <a:cs typeface="Aharoni" pitchFamily="2" charset="-79"/>
                <a:hlinkClick r:id="rId9"/>
              </a:rPr>
              <a:t>vomissements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, des nausées, </a:t>
            </a:r>
            <a:r>
              <a:rPr lang="fr-FR" dirty="0" err="1" smtClean="0">
                <a:latin typeface="Aharoni" pitchFamily="2" charset="-79"/>
                <a:cs typeface="Aharoni" pitchFamily="2" charset="-79"/>
              </a:rPr>
              <a:t>une</a:t>
            </a:r>
            <a:r>
              <a:rPr lang="fr-FR" u="sng" dirty="0" err="1" smtClean="0">
                <a:latin typeface="Aharoni" pitchFamily="2" charset="-79"/>
                <a:cs typeface="Aharoni" pitchFamily="2" charset="-79"/>
                <a:hlinkClick r:id="rId10"/>
              </a:rPr>
              <a:t>constipation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, des </a:t>
            </a:r>
            <a:r>
              <a:rPr lang="fr-FR" u="sng" dirty="0" smtClean="0">
                <a:latin typeface="Aharoni" pitchFamily="2" charset="-79"/>
                <a:cs typeface="Aharoni" pitchFamily="2" charset="-79"/>
                <a:hlinkClick r:id="rId11"/>
              </a:rPr>
              <a:t>douleurs abdominales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 et des éruptions cutanées. D'autres : </a:t>
            </a:r>
            <a:r>
              <a:rPr lang="fr-FR" u="sng" dirty="0" smtClean="0">
                <a:latin typeface="Aharoni" pitchFamily="2" charset="-79"/>
                <a:cs typeface="Aharoni" pitchFamily="2" charset="-79"/>
                <a:hlinkClick r:id="rId12"/>
              </a:rPr>
              <a:t>fièvre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, </a:t>
            </a:r>
            <a:r>
              <a:rPr lang="fr-FR" u="sng" dirty="0" smtClean="0">
                <a:latin typeface="Aharoni" pitchFamily="2" charset="-79"/>
                <a:cs typeface="Aharoni" pitchFamily="2" charset="-79"/>
                <a:hlinkClick r:id="rId13"/>
              </a:rPr>
              <a:t>saignements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 vaginaux, altération du </a:t>
            </a:r>
            <a:r>
              <a:rPr lang="fr-FR" u="sng" dirty="0" smtClean="0">
                <a:latin typeface="Aharoni" pitchFamily="2" charset="-79"/>
                <a:cs typeface="Aharoni" pitchFamily="2" charset="-79"/>
                <a:hlinkClick r:id="rId14"/>
              </a:rPr>
              <a:t>cycle menstruel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. </a:t>
            </a: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Résultat de recherche d'images pour &quot;cytotec&quot;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96006" y="1214422"/>
            <a:ext cx="284799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Topiques gastroduodénaux </a:t>
            </a:r>
            <a:br>
              <a:rPr lang="fr-FR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fr-FR" dirty="0"/>
          </a:p>
        </p:txBody>
      </p:sp>
      <p:sp>
        <p:nvSpPr>
          <p:cNvPr id="139266" name="AutoShape 2" descr="Résultat de recherche d'images pour &quot;cytotec medica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268" name="AutoShape 4" descr="Résultat de recherche d'images pour &quot;cytotec medica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270" name="AutoShape 6" descr="Résultat de recherche d'images pour &quot;cytotec medica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272" name="AutoShape 8" descr="Résultat de recherche d'images pour &quot;cytotec medica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857364"/>
            <a:ext cx="8786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4000" dirty="0" smtClean="0">
                <a:latin typeface="Aharoni" pitchFamily="2" charset="-79"/>
                <a:cs typeface="Aharoni" pitchFamily="2" charset="-79"/>
              </a:rPr>
              <a:t>Topiques antiulcéreux=</a:t>
            </a:r>
            <a:r>
              <a:rPr lang="fr-FR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4000" dirty="0" smtClean="0">
                <a:latin typeface="Aharoni" pitchFamily="2" charset="-79"/>
                <a:cs typeface="Aharoni" pitchFamily="2" charset="-79"/>
              </a:rPr>
              <a:t>Sucralfate</a:t>
            </a:r>
          </a:p>
          <a:p>
            <a:pPr>
              <a:buFont typeface="Arial" pitchFamily="34" charset="0"/>
              <a:buChar char="•"/>
            </a:pPr>
            <a:endParaRPr lang="fr-FR" sz="40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endParaRPr lang="fr-FR" sz="40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endParaRPr lang="fr-FR" sz="40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4000" dirty="0" smtClean="0">
                <a:latin typeface="Aharoni" pitchFamily="2" charset="-79"/>
                <a:cs typeface="Aharoni" pitchFamily="2" charset="-79"/>
              </a:rPr>
              <a:t> Topiques antiacides = antiacides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5850" y="28572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Sucralfate</a:t>
            </a:r>
            <a:b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> ( </a:t>
            </a:r>
            <a:r>
              <a:rPr lang="fr-FR" dirty="0" err="1" smtClean="0">
                <a:latin typeface="Aharoni" pitchFamily="2" charset="-79"/>
                <a:cs typeface="Aharoni" pitchFamily="2" charset="-79"/>
              </a:rPr>
              <a:t>Ulcar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fr-FR" dirty="0" err="1" smtClean="0">
                <a:latin typeface="Aharoni" pitchFamily="2" charset="-79"/>
                <a:cs typeface="Aharoni" pitchFamily="2" charset="-79"/>
              </a:rPr>
              <a:t>Kéal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)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8592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Molécule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:.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• Sel d’Al et de sucrose </a:t>
            </a:r>
            <a:r>
              <a:rPr lang="fr-FR" sz="2400" dirty="0" err="1" smtClean="0">
                <a:latin typeface="Aharoni" pitchFamily="2" charset="-79"/>
                <a:cs typeface="Aharoni" pitchFamily="2" charset="-79"/>
              </a:rPr>
              <a:t>octo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-sulfate.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• Action locale : protection topique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renforce les défenses de la muqueuse sans effet antisécrétoire ou antiacide. 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• Mécanisme d’action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Substance visqueuse adhésive qui se fixe sur les protéines du cratère ulcéreux et les berges de l’ulcération.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 stimule la synthèse de PG protecteurs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 cicatrisation. Comparables aux </a:t>
            </a:r>
            <a:r>
              <a:rPr lang="fr-FR" sz="2400" dirty="0" err="1" smtClean="0">
                <a:latin typeface="Aharoni" pitchFamily="2" charset="-79"/>
                <a:cs typeface="Aharoni" pitchFamily="2" charset="-79"/>
              </a:rPr>
              <a:t>anti-histaminiques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H2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utiliser aussi pour éviter les récidives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Effets indésirables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constipation liée à l’aluminium </a:t>
            </a: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C:\Users\PC2\Desktop\mugd\IMAGE\image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357186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4304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antiacides 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003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Mécanisme d’action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Effet neutralisant sur l’acidité gastrique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ou effet tampon in situ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28596" y="1571612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Substances :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– Sels d’aluminium.</a:t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– Sels de magnésium 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857760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Effets indésirables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• Sels d’Al3+ : constipation.</a:t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• Sels de Mg2+ : effet laxatif.</a:t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• Alcalose métabolique.</a:t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1" descr="C:\Users\PC2\Desktop\mugd\IMAGE\photo-d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8" y="0"/>
            <a:ext cx="3857622" cy="3286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643182"/>
            <a:ext cx="8229600" cy="4525963"/>
          </a:xfrm>
        </p:spPr>
        <p:txBody>
          <a:bodyPr/>
          <a:lstStyle/>
          <a:p>
            <a:pPr eaLnBrk="1" hangingPunct="1">
              <a:buClr>
                <a:srgbClr val="002060"/>
              </a:buClr>
            </a:pP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Amoxicilline</a:t>
            </a:r>
          </a:p>
          <a:p>
            <a:pPr eaLnBrk="1" hangingPunct="1">
              <a:buClr>
                <a:srgbClr val="002060"/>
              </a:buClr>
            </a:pPr>
            <a:endParaRPr lang="fr-FR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Clr>
                <a:srgbClr val="002060"/>
              </a:buClr>
            </a:pP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Imidazoles</a:t>
            </a:r>
          </a:p>
          <a:p>
            <a:pPr eaLnBrk="1" hangingPunct="1">
              <a:buClr>
                <a:srgbClr val="002060"/>
              </a:buClr>
            </a:pPr>
            <a:endParaRPr lang="fr-FR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002060"/>
              </a:buClr>
            </a:pP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Clarithromycine</a:t>
            </a:r>
          </a:p>
        </p:txBody>
      </p:sp>
      <p:pic>
        <p:nvPicPr>
          <p:cNvPr id="4" name="Picture 2" descr="C:\Users\PC2\Desktop\mugd\IMAGE\05d06f1cfc588739a63168ae51af58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5" y="3930514"/>
            <a:ext cx="3214705" cy="2927486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85720" y="214290"/>
            <a:ext cx="8460432" cy="86409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/>
              <a:t>Quel traitement d’éradication d’</a:t>
            </a:r>
            <a:r>
              <a:rPr lang="fr-FR" sz="3200" b="1" dirty="0" err="1"/>
              <a:t>Hp</a:t>
            </a:r>
            <a:r>
              <a:rPr lang="fr-FR" sz="3200" b="1" dirty="0"/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7422" y="1571612"/>
            <a:ext cx="3999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2060"/>
              </a:buClr>
            </a:pPr>
            <a:r>
              <a:rPr lang="fr-F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ANTIBIOTIQUES</a:t>
            </a:r>
            <a:endParaRPr lang="fr-FR" sz="40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build="p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libri" pitchFamily="34" charset="0"/>
              </a:rPr>
              <a:t>		             </a:t>
            </a:r>
            <a:r>
              <a:rPr lang="fr-FR" sz="4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EPIDEMIOLOGIE </a:t>
            </a:r>
            <a:endParaRPr lang="fr-FR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-1" y="928667"/>
          <a:ext cx="9144000" cy="592933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98822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Ulcère duodénal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Ulcère gastrique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88222"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chemeClr val="bg1"/>
                          </a:solidFill>
                        </a:rPr>
                        <a:t>Prévalence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8822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Incidence annuelle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chemeClr val="bg1"/>
                          </a:solidFill>
                        </a:rPr>
                        <a:t>0,8-5/1000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0,5/1000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88222"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chemeClr val="bg1"/>
                          </a:solidFill>
                        </a:rPr>
                        <a:t>Sexe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chemeClr val="bg1"/>
                          </a:solidFill>
                        </a:rPr>
                        <a:t>3 H/1 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H &gt; 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88222"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chemeClr val="bg1"/>
                          </a:solidFill>
                        </a:rPr>
                        <a:t>Pic de fréquence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chemeClr val="bg1"/>
                          </a:solidFill>
                        </a:rPr>
                        <a:t>40-50 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55-65 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88222"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chemeClr val="bg1"/>
                          </a:solidFill>
                        </a:rPr>
                        <a:t>Mortalité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2,5%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/>
              <a:t>  </a:t>
            </a:r>
          </a:p>
          <a:p>
            <a:pPr eaLnBrk="0" hangingPunct="0"/>
            <a:r>
              <a:rPr lang="fr-FR" b="1"/>
              <a:t> </a:t>
            </a:r>
            <a:r>
              <a:rPr lang="fr-FR"/>
              <a:t> </a:t>
            </a:r>
            <a:br>
              <a:rPr lang="fr-FR"/>
            </a:b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14290"/>
            <a:ext cx="8501122" cy="280076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le traitement de référence  d’éradication de H.Pylori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trithérapie  conventionnelle, probabiliste</a:t>
            </a:r>
            <a:endParaRPr kumimoji="0" lang="fr-FR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PC2\Desktop\dossiers\Nouveau dossier\mugd\IMAGE\1ec0d693-56e5-49db-b20f-21a3cdc40f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285720" y="1000108"/>
            <a:ext cx="8643998" cy="507209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>
              <a:defRPr/>
            </a:pPr>
            <a:r>
              <a:rPr lang="fr-FR" sz="11100" b="1" dirty="0" smtClean="0">
                <a:solidFill>
                  <a:srgbClr val="FF0000"/>
                </a:solidFill>
                <a:cs typeface="Aharoni" pitchFamily="2" charset="-79"/>
              </a:rPr>
              <a:t>        </a:t>
            </a:r>
            <a:r>
              <a:rPr lang="fr-FR" sz="14800" b="1" dirty="0" smtClean="0">
                <a:solidFill>
                  <a:srgbClr val="FF0000"/>
                </a:solidFill>
                <a:cs typeface="Aharoni" pitchFamily="2" charset="-79"/>
              </a:rPr>
              <a:t>Trithérapie classique: 7 à 10 j</a:t>
            </a:r>
          </a:p>
          <a:p>
            <a:pPr>
              <a:defRPr/>
            </a:pPr>
            <a:endParaRPr lang="fr-FR" sz="86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defRPr/>
            </a:pPr>
            <a:endParaRPr lang="fr-FR" sz="8600" b="1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fr-FR" sz="8600" b="1" dirty="0" smtClean="0">
                <a:cs typeface="Aharoni" pitchFamily="2" charset="-79"/>
              </a:rPr>
              <a:t>    IPP x2 + amoxicilline 1gx2 + clarithromycine 500mgx2</a:t>
            </a:r>
          </a:p>
          <a:p>
            <a:pPr marL="342900" lvl="1" indent="-342900" algn="ctr">
              <a:buNone/>
              <a:defRPr/>
            </a:pPr>
            <a:r>
              <a:rPr lang="fr-FR" sz="8600" b="1" dirty="0" smtClean="0">
                <a:cs typeface="Aharoni" pitchFamily="2" charset="-79"/>
              </a:rPr>
              <a:t> IPP x2 + amoxicilline 1gx2 + metronidazole500mgx2</a:t>
            </a:r>
          </a:p>
          <a:p>
            <a:pPr marL="342900" lvl="1" indent="-342900" algn="ctr">
              <a:buNone/>
              <a:defRPr/>
            </a:pPr>
            <a:endParaRPr lang="fr-FR" sz="8600" b="1" dirty="0" smtClean="0">
              <a:cs typeface="Aharoni" pitchFamily="2" charset="-79"/>
            </a:endParaRPr>
          </a:p>
          <a:p>
            <a:pPr marL="342900" lvl="1" indent="-342900" algn="ctr">
              <a:buNone/>
              <a:defRPr/>
            </a:pPr>
            <a:r>
              <a:rPr lang="fr-FR" sz="8600" b="1" dirty="0" smtClean="0">
                <a:cs typeface="Aharoni" pitchFamily="2" charset="-79"/>
              </a:rPr>
              <a:t>    </a:t>
            </a:r>
            <a:r>
              <a:rPr lang="fr-FR" sz="8600" b="1" dirty="0" smtClean="0">
                <a:solidFill>
                  <a:srgbClr val="000000"/>
                </a:solidFill>
                <a:cs typeface="Aharoni" pitchFamily="2" charset="-79"/>
              </a:rPr>
              <a:t>IPP poursuivi  seul à pleine dose, pendant 3  semaines</a:t>
            </a:r>
          </a:p>
          <a:p>
            <a:pPr marL="342900" lvl="1" indent="-342900" algn="ctr">
              <a:buNone/>
              <a:defRPr/>
            </a:pPr>
            <a:r>
              <a:rPr lang="fr-FR" sz="8600" b="1" dirty="0" smtClean="0">
                <a:solidFill>
                  <a:srgbClr val="000000"/>
                </a:solidFill>
                <a:cs typeface="Aharoni" pitchFamily="2" charset="-79"/>
              </a:rPr>
              <a:t>         après le traitement d’éradication.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haroni" pitchFamily="2" charset="-79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r-FR" sz="8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8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42852"/>
            <a:ext cx="8358246" cy="39703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Devant la diminution de succès de cette trithérapie,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 dépassant pas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70 %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devant la résistance primaire de H.pylori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à la Clarithromycine de plus de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20 %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34" y="4286256"/>
            <a:ext cx="8358246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La conférence de Maastricht IV recommande   une quadrithérapie succès  de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80 %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d’éradication de H.pylori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714356"/>
            <a:ext cx="8572560" cy="542302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4400" b="1" dirty="0" smtClean="0">
                <a:solidFill>
                  <a:srgbClr val="FF0000"/>
                </a:solidFill>
                <a:cs typeface="Aharoni" pitchFamily="2" charset="-79"/>
              </a:rPr>
              <a:t>        </a:t>
            </a:r>
            <a:r>
              <a:rPr lang="fr-FR" sz="3600" b="1" dirty="0" smtClean="0">
                <a:solidFill>
                  <a:srgbClr val="FF0000"/>
                </a:solidFill>
                <a:cs typeface="Aharoni" pitchFamily="2" charset="-79"/>
              </a:rPr>
              <a:t>  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Traitement séquentiel: 10j</a:t>
            </a:r>
            <a:endParaRPr lang="fr-FR" sz="3600" b="1" dirty="0" smtClean="0">
              <a:cs typeface="Aharoni" pitchFamily="2" charset="-79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fr-FR" sz="3600" b="1" dirty="0" smtClean="0">
              <a:cs typeface="Aharoni" pitchFamily="2" charset="-79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3600" b="1" dirty="0" smtClean="0">
                <a:cs typeface="Aharoni" pitchFamily="2" charset="-79"/>
              </a:rPr>
              <a:t> IPP x 2 + amoxicilline 1g x 2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3600" b="1" dirty="0" smtClean="0">
                <a:cs typeface="Aharoni" pitchFamily="2" charset="-79"/>
              </a:rPr>
              <a:t>      pendant 5 jours,     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3600" b="1" dirty="0" smtClean="0">
                <a:cs typeface="Aharoni" pitchFamily="2" charset="-79"/>
              </a:rPr>
              <a:t>      puis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3600" b="1" dirty="0" smtClean="0">
                <a:cs typeface="Aharoni" pitchFamily="2" charset="-79"/>
              </a:rPr>
              <a:t>      IPP x2+métronidazole 500mg x 2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3600" b="1" dirty="0" smtClean="0">
                <a:cs typeface="Aharoni" pitchFamily="2" charset="-79"/>
              </a:rPr>
              <a:t>                 + clarithromycine 500 mgx2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3600" b="1" dirty="0" smtClean="0">
                <a:cs typeface="Aharoni" pitchFamily="2" charset="-79"/>
              </a:rPr>
              <a:t>                    pendant les 5 jours suivants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428604"/>
            <a:ext cx="842968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2800" b="1" dirty="0" smtClean="0">
                <a:solidFill>
                  <a:srgbClr val="FF0000"/>
                </a:solidFill>
                <a:cs typeface="Aharoni" pitchFamily="2" charset="-79"/>
              </a:rPr>
              <a:t>       </a:t>
            </a:r>
            <a:r>
              <a:rPr lang="fr-FR" sz="3600" b="1" dirty="0" smtClean="0">
                <a:solidFill>
                  <a:srgbClr val="FF0000"/>
                </a:solidFill>
                <a:cs typeface="Aharoni" pitchFamily="2" charset="-79"/>
              </a:rPr>
              <a:t>La quadrithérapie:10 j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36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3600" b="1" dirty="0" smtClean="0">
                <a:cs typeface="Aharoni" pitchFamily="2" charset="-79"/>
              </a:rPr>
              <a:t>   </a:t>
            </a:r>
            <a:r>
              <a:rPr lang="fr-FR" sz="3200" b="1" dirty="0" smtClean="0">
                <a:cs typeface="Aharoni" pitchFamily="2" charset="-79"/>
              </a:rPr>
              <a:t>     (IPP x 2 + PYLERA ®) pendant 10 jours.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fr-FR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2571744"/>
            <a:ext cx="8715436" cy="3847207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3200" b="1" dirty="0">
                <a:cs typeface="Aharoni" pitchFamily="2" charset="-79"/>
              </a:rPr>
              <a:t>Une nouvelle formulation </a:t>
            </a:r>
            <a:r>
              <a:rPr lang="fr-FR" sz="3200" b="1" dirty="0" smtClean="0">
                <a:cs typeface="Aharoni" pitchFamily="2" charset="-79"/>
              </a:rPr>
              <a:t>galénique</a:t>
            </a:r>
          </a:p>
          <a:p>
            <a:r>
              <a:rPr lang="fr-FR" sz="3200" b="1" dirty="0" smtClean="0">
                <a:cs typeface="Aharoni" pitchFamily="2" charset="-79"/>
              </a:rPr>
              <a:t> </a:t>
            </a:r>
            <a:r>
              <a:rPr lang="fr-FR" sz="3200" b="1" dirty="0">
                <a:cs typeface="Aharoni" pitchFamily="2" charset="-79"/>
              </a:rPr>
              <a:t>réunissant dans une seule gélule : </a:t>
            </a:r>
          </a:p>
          <a:p>
            <a:r>
              <a:rPr lang="fr-FR" sz="3200" b="1" dirty="0">
                <a:cs typeface="Aharoni" pitchFamily="2" charset="-79"/>
              </a:rPr>
              <a:t>       140 mg de sous </a:t>
            </a:r>
            <a:r>
              <a:rPr lang="fr-FR" sz="3200" b="1" dirty="0" smtClean="0">
                <a:cs typeface="Aharoni" pitchFamily="2" charset="-79"/>
              </a:rPr>
              <a:t>citrate de </a:t>
            </a:r>
            <a:r>
              <a:rPr lang="fr-FR" sz="3200" b="1" dirty="0">
                <a:cs typeface="Aharoni" pitchFamily="2" charset="-79"/>
              </a:rPr>
              <a:t>bismuth,</a:t>
            </a:r>
          </a:p>
          <a:p>
            <a:r>
              <a:rPr lang="fr-FR" sz="3200" b="1" dirty="0">
                <a:cs typeface="Aharoni" pitchFamily="2" charset="-79"/>
              </a:rPr>
              <a:t>       125 mg de métronidazole</a:t>
            </a:r>
          </a:p>
          <a:p>
            <a:r>
              <a:rPr lang="fr-FR" sz="3200" b="1" dirty="0">
                <a:cs typeface="Aharoni" pitchFamily="2" charset="-79"/>
              </a:rPr>
              <a:t>       125 mg de </a:t>
            </a:r>
            <a:r>
              <a:rPr lang="fr-FR" sz="3200" b="1" dirty="0" smtClean="0">
                <a:cs typeface="Aharoni" pitchFamily="2" charset="-79"/>
              </a:rPr>
              <a:t>tétracycline</a:t>
            </a:r>
          </a:p>
          <a:p>
            <a:endParaRPr lang="fr-FR" sz="2800" b="1" dirty="0">
              <a:cs typeface="Aharoni" pitchFamily="2" charset="-79"/>
            </a:endParaRPr>
          </a:p>
          <a:p>
            <a:r>
              <a:rPr lang="fr-FR" sz="2800" b="1" dirty="0">
                <a:solidFill>
                  <a:srgbClr val="FF0000"/>
                </a:solidFill>
                <a:cs typeface="Aharoni" pitchFamily="2" charset="-79"/>
              </a:rPr>
              <a:t>Trois gélules sont administrées 4 fois par jour</a:t>
            </a:r>
          </a:p>
          <a:p>
            <a:r>
              <a:rPr lang="fr-FR" sz="2800" b="1" dirty="0">
                <a:cs typeface="Aharoni" pitchFamily="2" charset="-79"/>
              </a:rPr>
              <a:t>                                     </a:t>
            </a:r>
          </a:p>
        </p:txBody>
      </p:sp>
      <p:pic>
        <p:nvPicPr>
          <p:cNvPr id="4098" name="Picture 2" descr="Résultat de recherche d'images pour &quot;pylera medicamen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071810"/>
            <a:ext cx="1881232" cy="310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4554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contre-indications :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8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-  Femmes enceintes ou allaitant</a:t>
            </a:r>
            <a:br>
              <a:rPr lang="fr-FR" sz="28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-  Enfants (jusqu’à 12 ans)</a:t>
            </a:r>
            <a:br>
              <a:rPr lang="fr-FR" sz="28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-  Patients insuffisants hépatiques ou rénaux</a:t>
            </a:r>
          </a:p>
          <a:p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8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effets indésirables très fréquents :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8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-  Dysgeusie (incluant goût métallique)</a:t>
            </a:r>
            <a:br>
              <a:rPr lang="fr-FR" sz="2800" b="1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-  Diarrhées, nausées, selles anormales</a:t>
            </a:r>
          </a:p>
          <a:p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       (incluant selles noires)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> </a:t>
            </a: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976" y="642918"/>
            <a:ext cx="2091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err="1" smtClean="0">
                <a:solidFill>
                  <a:srgbClr val="FF0000"/>
                </a:solidFill>
              </a:rPr>
              <a:t>Pylera</a:t>
            </a:r>
            <a:r>
              <a:rPr lang="fr-FR" sz="4800" b="1" dirty="0" smtClean="0">
                <a:solidFill>
                  <a:srgbClr val="FF0000"/>
                </a:solidFill>
              </a:rPr>
              <a:t>®</a:t>
            </a:r>
            <a:endParaRPr lang="fr-FR" sz="48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Résultat de recherche d'images pour &quot;pylera medicamen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0"/>
            <a:ext cx="2357422" cy="353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95288" y="908050"/>
            <a:ext cx="87487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fr-FR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Traitement endoscopique</a:t>
            </a: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:+++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ULCERE HEMORRAGIQUE</a:t>
            </a:r>
            <a:endParaRPr lang="fr-FR" sz="32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endParaRPr lang="fr-FR" sz="3200" b="1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400" b="1" u="sng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Méthodes d’injection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fr-FR" sz="2400" b="1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adrénaline,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ethanol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fr-FR" sz="2400" b="1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polidocanol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, sérum salé, </a:t>
            </a:r>
            <a:r>
              <a:rPr lang="fr-FR" sz="2400" b="1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epinéphrine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400" b="1" u="sng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Méthodes thermiques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fr-FR" sz="2400" b="1" dirty="0" err="1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Eléctrocoagulation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, laser, sonde chauffante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400" b="1" u="sng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Nouvelles méthodes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fr-FR" sz="2400" b="1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clips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, ligature élastique, </a:t>
            </a:r>
            <a:r>
              <a:rPr lang="fr-FR" sz="2400" b="1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plasma argon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fr-FR" sz="3200" b="1" u="sng" dirty="0">
                <a:solidFill>
                  <a:schemeClr val="folHlink"/>
                </a:solidFill>
                <a:latin typeface="Aharoni" pitchFamily="2" charset="-79"/>
                <a:cs typeface="Aharoni" pitchFamily="2" charset="-79"/>
              </a:rPr>
              <a:t>Efficacité équivalente  </a:t>
            </a:r>
            <a:r>
              <a:rPr lang="fr-FR" sz="2400" b="1" u="sng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                    </a:t>
            </a:r>
            <a:endParaRPr lang="fr-FR" sz="2400" b="1" dirty="0" smtClean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fr-FR" sz="2400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méthodes d’injection   : simplicité/coût </a:t>
            </a: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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  <a:sym typeface="Symbol" pitchFamily="18" charset="2"/>
              </a:rPr>
              <a:t> 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endParaRPr lang="fr-FR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endParaRPr lang="fr-FR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                                                 </a:t>
            </a:r>
            <a:endParaRPr lang="fr-FR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endParaRPr lang="fr-FR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fr-FR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ar-DZ" sz="4000" b="1" i="1">
              <a:latin typeface="Arial Black" pitchFamily="34" charset="0"/>
              <a:ea typeface="Majalla UI"/>
            </a:endParaRPr>
          </a:p>
          <a:p>
            <a:pPr algn="ctr">
              <a:spcBef>
                <a:spcPct val="50000"/>
              </a:spcBef>
            </a:pPr>
            <a:endParaRPr lang="fr-FR" sz="4000" b="1" i="1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PC2\Desktop\mugd\IMAGE\Captureug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41" y="680653"/>
            <a:ext cx="7459117" cy="5496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2\Desktop\mugd\IMAGE\Capturel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838" y="0"/>
            <a:ext cx="94192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Users\PC2\Desktop\mugd\IMAGE\Captureuui,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738188"/>
            <a:ext cx="6678613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Calibri" pitchFamily="34" charset="0"/>
                <a:cs typeface="Arial" charset="0"/>
              </a:rPr>
              <a:t>	</a:t>
            </a:r>
            <a:r>
              <a:rPr lang="fr-FR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</a:t>
            </a:r>
            <a:r>
              <a:rPr lang="fr-FR" sz="4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PHYSIOPATHOLOGIE</a:t>
            </a:r>
            <a:endParaRPr lang="fr-FR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316" name="ZoneTexte 3"/>
          <p:cNvSpPr txBox="1">
            <a:spLocks noChangeArrowheads="1"/>
          </p:cNvSpPr>
          <p:nvPr/>
        </p:nvSpPr>
        <p:spPr bwMode="auto">
          <a:xfrm>
            <a:off x="285720" y="2928934"/>
            <a:ext cx="2786050" cy="707886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Facteurs d’agression de la muqueuse gastrique</a:t>
            </a:r>
          </a:p>
        </p:txBody>
      </p:sp>
      <p:sp>
        <p:nvSpPr>
          <p:cNvPr id="13317" name="ZoneTexte 4"/>
          <p:cNvSpPr txBox="1">
            <a:spLocks noChangeArrowheads="1"/>
          </p:cNvSpPr>
          <p:nvPr/>
        </p:nvSpPr>
        <p:spPr bwMode="auto">
          <a:xfrm>
            <a:off x="6215074" y="2643182"/>
            <a:ext cx="2928926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Facteurs de protection de la muqueuse gastrique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215502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sz="2000" b="1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fr-FR" sz="24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l’état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 normal</a:t>
            </a:r>
          </a:p>
          <a:p>
            <a:endParaRPr lang="fr-FR" sz="2400" b="1" dirty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EQUILIBRE ENTRE F.AGRESSION ET F. DE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DEFENSE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 </a:t>
            </a:r>
            <a:endParaRPr lang="fr-FR" sz="2400" b="1" dirty="0"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cs typeface="Arial" pitchFamily="34" charset="0"/>
            </a:endParaRPr>
          </a:p>
          <a:p>
            <a:pPr>
              <a:buFontTx/>
              <a:buChar char="•"/>
            </a:pPr>
            <a:endParaRPr lang="fr-FR" sz="2000" b="1" dirty="0">
              <a:cs typeface="Arial" pitchFamily="34" charset="0"/>
            </a:endParaRPr>
          </a:p>
          <a:p>
            <a:r>
              <a:rPr lang="fr-FR" sz="2000" dirty="0">
                <a:cs typeface="Arial" pitchFamily="34" charset="0"/>
              </a:rPr>
              <a:t>      </a:t>
            </a:r>
          </a:p>
          <a:p>
            <a:endParaRPr lang="fr-FR" sz="2000" dirty="0">
              <a:cs typeface="Arial" pitchFamily="34" charset="0"/>
            </a:endParaRPr>
          </a:p>
        </p:txBody>
      </p:sp>
      <p:sp>
        <p:nvSpPr>
          <p:cNvPr id="83970" name="AutoShape 2" descr="Résultat de recherche d'images pour &quot;balance desequilibre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972" name="AutoShape 4" descr="Résultat de recherche d'images pour &quot;balance desequilibre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Picture 2" descr="C:\Users\PC2\Desktop\mugd\IMAGE\télécharge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3116"/>
            <a:ext cx="2409825" cy="4091009"/>
          </a:xfrm>
          <a:prstGeom prst="rect">
            <a:avLst/>
          </a:prstGeom>
          <a:noFill/>
        </p:spPr>
      </p:pic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86190"/>
            <a:ext cx="3428992" cy="25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animBg="1"/>
      <p:bldP spid="13317" grpId="0" animBg="1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CHIRURGIE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878" y="2000240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RARE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Depuis l’arrivée de l’endoscopie et des IPP </a:t>
            </a:r>
          </a:p>
          <a:p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Indications :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  perforation digestive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  sténose bulbaire ou gastrique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  hémorragie non contrôlée par l’endoscopie</a:t>
            </a:r>
            <a:endParaRPr lang="fr-FR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120000"/>
              </a:lnSpc>
              <a:spcBef>
                <a:spcPct val="35000"/>
              </a:spcBef>
              <a:spcAft>
                <a:spcPct val="35000"/>
              </a:spcAft>
              <a:buClr>
                <a:srgbClr val="CC9900"/>
              </a:buClr>
              <a:buFont typeface="Arial" pitchFamily="34" charset="0"/>
              <a:buNone/>
              <a:tabLst>
                <a:tab pos="2155825" algn="l"/>
              </a:tabLst>
            </a:pPr>
            <a:r>
              <a:rPr lang="fr-FR" sz="28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Traitement chirurgical </a:t>
            </a:r>
          </a:p>
          <a:p>
            <a:pPr marL="1138238" lvl="1" indent="-533400" eaLnBrk="1" hangingPunct="1">
              <a:lnSpc>
                <a:spcPct val="120000"/>
              </a:lnSpc>
              <a:spcBef>
                <a:spcPct val="35000"/>
              </a:spcBef>
              <a:spcAft>
                <a:spcPct val="3500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2155825" algn="l"/>
              </a:tabLst>
            </a:pP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UD :	- vagotomie tronculaire</a:t>
            </a:r>
            <a:b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</a:b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	- vagotomie sélective</a:t>
            </a:r>
            <a:b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</a:b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	- vagotomie </a:t>
            </a:r>
            <a:r>
              <a:rPr lang="fr-FR" sz="3000" b="1" dirty="0" err="1" smtClean="0">
                <a:latin typeface="Aharoni" pitchFamily="2" charset="-79"/>
                <a:cs typeface="Aharoni" pitchFamily="2" charset="-79"/>
                <a:sym typeface="Symbol" pitchFamily="18" charset="2"/>
              </a:rPr>
              <a:t>suprasélective</a:t>
            </a: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/>
            </a:r>
            <a:b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</a:b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	- </a:t>
            </a:r>
            <a:r>
              <a:rPr lang="fr-FR" sz="3000" b="1" dirty="0" err="1" smtClean="0">
                <a:latin typeface="Aharoni" pitchFamily="2" charset="-79"/>
                <a:cs typeface="Aharoni" pitchFamily="2" charset="-79"/>
                <a:sym typeface="Symbol" pitchFamily="18" charset="2"/>
              </a:rPr>
              <a:t>antrectomie</a:t>
            </a: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 + VT</a:t>
            </a:r>
          </a:p>
          <a:p>
            <a:pPr marL="1138238" lvl="1" indent="-533400" eaLnBrk="1" hangingPunct="1">
              <a:lnSpc>
                <a:spcPct val="120000"/>
              </a:lnSpc>
              <a:spcBef>
                <a:spcPct val="35000"/>
              </a:spcBef>
              <a:spcAft>
                <a:spcPct val="3500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2155825" algn="l"/>
              </a:tabLst>
            </a:pP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UG :	- gastrectomie des 2/3 </a:t>
            </a:r>
            <a:b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</a:br>
            <a:r>
              <a:rPr lang="fr-FR" sz="3000" b="1" dirty="0" smtClean="0">
                <a:latin typeface="Aharoni" pitchFamily="2" charset="-79"/>
                <a:cs typeface="Aharoni" pitchFamily="2" charset="-79"/>
                <a:sym typeface="Symbol" pitchFamily="18" charset="2"/>
              </a:rPr>
              <a:t>	- </a:t>
            </a:r>
            <a:r>
              <a:rPr lang="fr-FR" sz="3000" b="1" dirty="0" err="1" smtClean="0">
                <a:latin typeface="Aharoni" pitchFamily="2" charset="-79"/>
                <a:cs typeface="Aharoni" pitchFamily="2" charset="-79"/>
                <a:sym typeface="Symbol" pitchFamily="18" charset="2"/>
              </a:rPr>
              <a:t>antrectomie</a:t>
            </a:r>
            <a:endParaRPr lang="fr-FR" sz="3000" b="1" dirty="0" smtClean="0">
              <a:latin typeface="Aharoni" pitchFamily="2" charset="-79"/>
              <a:cs typeface="Aharoni" pitchFamily="2" charset="-79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6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Conclusion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sz="4000" b="1" i="1" u="sng" dirty="0" smtClean="0"/>
              <a:t>PROGRES +++++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</a:t>
            </a:r>
            <a:r>
              <a:rPr lang="fr-FR" b="1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Hélicobacter</a:t>
            </a:r>
            <a:endParaRPr lang="fr-FR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	TRT: IPP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	Guérissable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C’</a:t>
            </a:r>
            <a:r>
              <a:rPr lang="fr-FR" altLang="ja-JP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est une maladie infectieuse guérissable par le traitement MEDICAL</a:t>
            </a:r>
            <a:endParaRPr lang="fr-FR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C:\Users\PC2\Desktop\mugd\Nouveau dossier\cancer-stom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9204" y="1668643"/>
            <a:ext cx="3710091" cy="3429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Calibri" pitchFamily="34" charset="0"/>
                <a:cs typeface="Arial" charset="0"/>
              </a:rPr>
              <a:t>	</a:t>
            </a:r>
            <a:r>
              <a:rPr lang="fr-FR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</a:t>
            </a:r>
            <a:r>
              <a:rPr lang="fr-FR" sz="4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PHYSIOPATHOLOGIE</a:t>
            </a:r>
            <a:endParaRPr lang="fr-FR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316" name="ZoneTexte 3"/>
          <p:cNvSpPr txBox="1">
            <a:spLocks noChangeArrowheads="1"/>
          </p:cNvSpPr>
          <p:nvPr/>
        </p:nvSpPr>
        <p:spPr bwMode="auto">
          <a:xfrm>
            <a:off x="285720" y="2928934"/>
            <a:ext cx="2786050" cy="707886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Facteurs d’agression de la muqueuse gastrique</a:t>
            </a:r>
          </a:p>
        </p:txBody>
      </p:sp>
      <p:sp>
        <p:nvSpPr>
          <p:cNvPr id="13317" name="ZoneTexte 4"/>
          <p:cNvSpPr txBox="1">
            <a:spLocks noChangeArrowheads="1"/>
          </p:cNvSpPr>
          <p:nvPr/>
        </p:nvSpPr>
        <p:spPr bwMode="auto">
          <a:xfrm>
            <a:off x="6215074" y="2643182"/>
            <a:ext cx="2928926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Facteurs de protection de la muqueuse gastrique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215502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sz="2000" b="1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fr-FR" sz="24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l’état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 normal</a:t>
            </a:r>
          </a:p>
          <a:p>
            <a:endParaRPr lang="fr-FR" sz="2400" b="1" dirty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EQUILIBRE ENTRE F.AGRESSION ET F. DE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DEFENSE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 </a:t>
            </a:r>
            <a:endParaRPr lang="fr-FR" sz="2400" b="1" dirty="0"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cs typeface="Arial" pitchFamily="34" charset="0"/>
            </a:endParaRPr>
          </a:p>
          <a:p>
            <a:pPr>
              <a:buFontTx/>
              <a:buChar char="•"/>
            </a:pPr>
            <a:endParaRPr lang="fr-FR" sz="2000" b="1" dirty="0">
              <a:cs typeface="Arial" pitchFamily="34" charset="0"/>
            </a:endParaRPr>
          </a:p>
          <a:p>
            <a:r>
              <a:rPr lang="fr-FR" sz="2000" dirty="0">
                <a:cs typeface="Arial" pitchFamily="34" charset="0"/>
              </a:rPr>
              <a:t>      </a:t>
            </a:r>
          </a:p>
          <a:p>
            <a:endParaRPr lang="fr-FR" sz="2000" dirty="0">
              <a:cs typeface="Arial" pitchFamily="34" charset="0"/>
            </a:endParaRP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5715008" y="3714752"/>
            <a:ext cx="6572264" cy="235743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Mucus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Bicarbonates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Prostaglandines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Flux sanguin artériel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Facteurs de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  croissance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cellulaire</a:t>
            </a:r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0" y="3857628"/>
            <a:ext cx="3571868" cy="324484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Hyperacidité gastrique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Pepsine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Hypoxie.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Helicobacter pylori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970" name="AutoShape 2" descr="Résultat de recherche d'images pour &quot;balance desequilibre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972" name="AutoShape 4" descr="Résultat de recherche d'images pour &quot;balance desequilibre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Picture 2" descr="C:\Users\PC2\Desktop\mugd\IMAGE\télécharge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3116"/>
            <a:ext cx="2409825" cy="409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Calibri" pitchFamily="34" charset="0"/>
                <a:cs typeface="Arial" charset="0"/>
              </a:rPr>
              <a:t>	</a:t>
            </a:r>
            <a:r>
              <a:rPr lang="fr-FR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</a:t>
            </a:r>
            <a:r>
              <a:rPr lang="fr-FR" sz="4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PHYSIOPATHOLOGIE</a:t>
            </a:r>
            <a:endParaRPr lang="fr-FR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316" name="ZoneTexte 3"/>
          <p:cNvSpPr txBox="1">
            <a:spLocks noChangeArrowheads="1"/>
          </p:cNvSpPr>
          <p:nvPr/>
        </p:nvSpPr>
        <p:spPr bwMode="auto">
          <a:xfrm>
            <a:off x="285720" y="2928934"/>
            <a:ext cx="2786050" cy="707886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Facteurs d’agression de la muqueuse gastrique</a:t>
            </a:r>
          </a:p>
        </p:txBody>
      </p:sp>
      <p:sp>
        <p:nvSpPr>
          <p:cNvPr id="13317" name="ZoneTexte 4"/>
          <p:cNvSpPr txBox="1">
            <a:spLocks noChangeArrowheads="1"/>
          </p:cNvSpPr>
          <p:nvPr/>
        </p:nvSpPr>
        <p:spPr bwMode="auto">
          <a:xfrm>
            <a:off x="6215074" y="2643182"/>
            <a:ext cx="2928926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Facteurs de protection de la muqueuse gastrique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-214338"/>
            <a:ext cx="9215502" cy="328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sz="2400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Tx/>
              <a:buChar char="•"/>
            </a:pPr>
            <a:endParaRPr lang="fr-FR" sz="2400" b="1" dirty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RUPTURE EQUILIBRE ENTRE F.AGRESSION ET F. DE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DEFENSE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             AUTODIGESTION LOCALISEE DE LA MUQUEUSE : </a:t>
            </a:r>
            <a:endParaRPr lang="fr-FR" sz="2400" b="1" dirty="0"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cs typeface="Arial" pitchFamily="34" charset="0"/>
            </a:endParaRPr>
          </a:p>
          <a:p>
            <a:pPr>
              <a:buFontTx/>
              <a:buChar char="•"/>
            </a:pPr>
            <a:endParaRPr lang="fr-FR" sz="2000" b="1" dirty="0">
              <a:cs typeface="Arial" pitchFamily="34" charset="0"/>
            </a:endParaRPr>
          </a:p>
          <a:p>
            <a:r>
              <a:rPr lang="fr-FR" sz="2000" dirty="0">
                <a:cs typeface="Arial" pitchFamily="34" charset="0"/>
              </a:rPr>
              <a:t>      </a:t>
            </a:r>
          </a:p>
          <a:p>
            <a:endParaRPr lang="fr-FR" sz="2000" dirty="0">
              <a:cs typeface="Arial" pitchFamily="34" charset="0"/>
            </a:endParaRP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5715008" y="3714752"/>
            <a:ext cx="6572264" cy="235743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Mucus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Bicarbonates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Flux sanguin artériel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Facteurs de croissance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cellulaire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Prostaglandines</a:t>
            </a:r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0" y="3613155"/>
            <a:ext cx="3571868" cy="324484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Hyperacidité gastrique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Pepsine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Hypoxie.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Helicobacter pylori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970" name="AutoShape 2" descr="Résultat de recherche d'images pour &quot;balance desequilibre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972" name="AutoShape 4" descr="Résultat de recherche d'images pour &quot;balance desequilibre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3973" name="Picture 5" descr="C:\Users\PC2\Desktop\mugd\IMAGE\téléchargemen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85992"/>
            <a:ext cx="2940905" cy="3786214"/>
          </a:xfrm>
          <a:prstGeom prst="rect">
            <a:avLst/>
          </a:prstGeom>
          <a:noFill/>
          <a:scene3d>
            <a:camera prst="orthographicFront">
              <a:rot lat="600061" lon="11400015" rev="21599965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animBg="1"/>
      <p:bldP spid="13317" grpId="0" animBg="1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6776</TotalTime>
  <Words>2056</Words>
  <Application>Microsoft Office PowerPoint</Application>
  <PresentationFormat>Affichage à l'écran (4:3)</PresentationFormat>
  <Paragraphs>662</Paragraphs>
  <Slides>72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3" baseType="lpstr">
      <vt:lpstr>Thème Office</vt:lpstr>
      <vt:lpstr>La Maladie ulcéreuse gastroduodénale</vt:lpstr>
      <vt:lpstr>Définition:  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ASPECTS PARTICULIERS </vt:lpstr>
      <vt:lpstr>Diapositive 19</vt:lpstr>
      <vt:lpstr>Diapositive 20</vt:lpstr>
      <vt:lpstr>1- syndrome douloureux typique </vt:lpstr>
      <vt:lpstr>Diapositive 22</vt:lpstr>
      <vt:lpstr>Diapositive 23</vt:lpstr>
      <vt:lpstr>EXAMENS COMPLEMENTAIRES</vt:lpstr>
      <vt:lpstr>Diapositive 25</vt:lpstr>
      <vt:lpstr>Diapositive 26</vt:lpstr>
      <vt:lpstr>Diapositive 27</vt:lpstr>
      <vt:lpstr>Diapositive 28</vt:lpstr>
      <vt:lpstr>B/RADIOLOGIE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 Inhibiteurs de la pompe a proton(IPP) </vt:lpstr>
      <vt:lpstr>Le CYTOTEC (misoprostol) une prostaglandine de synthèse  </vt:lpstr>
      <vt:lpstr>Topiques gastroduodénaux  </vt:lpstr>
      <vt:lpstr>Sucralfate  ( Ulcar, Kéal) </vt:lpstr>
      <vt:lpstr>antiacides  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CHIRURGIE</vt:lpstr>
      <vt:lpstr>Diapositive 71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I/Définition:</dc:title>
  <dc:creator>PC2</dc:creator>
  <cp:lastModifiedBy>Propriétaire</cp:lastModifiedBy>
  <cp:revision>381</cp:revision>
  <dcterms:created xsi:type="dcterms:W3CDTF">2016-10-09T18:41:49Z</dcterms:created>
  <dcterms:modified xsi:type="dcterms:W3CDTF">2020-04-04T20:34:19Z</dcterms:modified>
</cp:coreProperties>
</file>