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33"/>
  </p:notesMasterIdLst>
  <p:sldIdLst>
    <p:sldId id="261" r:id="rId2"/>
    <p:sldId id="498" r:id="rId3"/>
    <p:sldId id="499" r:id="rId4"/>
    <p:sldId id="500" r:id="rId5"/>
    <p:sldId id="501" r:id="rId6"/>
    <p:sldId id="325" r:id="rId7"/>
    <p:sldId id="479" r:id="rId8"/>
    <p:sldId id="455" r:id="rId9"/>
    <p:sldId id="436" r:id="rId10"/>
    <p:sldId id="454" r:id="rId11"/>
    <p:sldId id="497" r:id="rId12"/>
    <p:sldId id="338" r:id="rId13"/>
    <p:sldId id="480" r:id="rId14"/>
    <p:sldId id="456" r:id="rId15"/>
    <p:sldId id="457" r:id="rId16"/>
    <p:sldId id="481" r:id="rId17"/>
    <p:sldId id="352" r:id="rId18"/>
    <p:sldId id="482" r:id="rId19"/>
    <p:sldId id="356" r:id="rId20"/>
    <p:sldId id="374" r:id="rId21"/>
    <p:sldId id="358" r:id="rId22"/>
    <p:sldId id="360" r:id="rId23"/>
    <p:sldId id="483" r:id="rId24"/>
    <p:sldId id="362" r:id="rId25"/>
    <p:sldId id="489" r:id="rId26"/>
    <p:sldId id="488" r:id="rId27"/>
    <p:sldId id="460" r:id="rId28"/>
    <p:sldId id="484" r:id="rId29"/>
    <p:sldId id="485" r:id="rId30"/>
    <p:sldId id="486" r:id="rId31"/>
    <p:sldId id="366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>
        <p:scale>
          <a:sx n="81" d="100"/>
          <a:sy n="81" d="100"/>
        </p:scale>
        <p:origin x="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206B-5DE3-4A35-81EE-0ECFD38F6210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45A5-7D5C-4A32-8D9D-9B089BC7C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14D2B-E92D-484E-A3B0-7EBD21FC0952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0A8BA3D-C68E-412C-9375-CECF4A65002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44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7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04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51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58508-C0BC-472E-A931-151BF0BB27F6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DDB7B-5941-47BB-9086-F31B2E49F8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93BC1-4C1E-4B7C-A62E-D5BCC5959546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45B15-4E9D-4947-BA38-82CFC68D14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28263-A021-475B-ABE0-4A2D591C8825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8533E-D2BD-4E2B-9519-2C6A8A7FAD4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43CC1-28FB-41EB-9E4B-99B3E6989E56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B30A60D-76D4-4B68-BD02-3A2C5F1920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9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F2C9-FABE-4DEC-8F6D-34F07820E3B2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BDACB1C-5DC1-4223-A617-C4D21FFE9F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2C82C-2923-4771-8302-58C29CCC2039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A1059B4-4515-46FE-8C74-C3D5D2E2A8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E2B1-2299-443A-9F3C-5920A46A371D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240E-08ED-45F9-9BB5-D61F9CC44C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6D60E-676E-4DD5-98CB-D98A17580986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7A75-DFA0-42AB-B0A4-1725549F491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9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74C03-1323-49FD-B11E-26C1ADEBB4DC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9B1A1-C815-497D-8042-4092CD7B69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515E1-B706-4DCC-8417-AAB1501F54FC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B8600E4-2238-4935-8368-D3351F7482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4868D4-0CEC-4348-9F22-4C85C1FBB54A}" type="datetimeFigureOut">
              <a:rPr lang="fr-FR" smtClean="0"/>
              <a:pPr>
                <a:defRPr/>
              </a:pPr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685615-29FF-4210-9339-5F1479A5EE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2061"/>
            <a:ext cx="9144000" cy="6857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1608" cy="17949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400" b="1" dirty="0" smtClean="0">
                <a:solidFill>
                  <a:srgbClr val="FF0000"/>
                </a:solidFill>
              </a:rPr>
              <a:t>Traitement </a:t>
            </a:r>
            <a:r>
              <a:rPr lang="fr-FR" sz="4400" b="1" dirty="0">
                <a:solidFill>
                  <a:srgbClr val="FF0000"/>
                </a:solidFill>
              </a:rPr>
              <a:t>de suppléance                        </a:t>
            </a:r>
            <a:r>
              <a:rPr lang="fr-FR" sz="4400" b="1" dirty="0" smtClean="0">
                <a:solidFill>
                  <a:srgbClr val="FF0000"/>
                </a:solidFill>
              </a:rPr>
              <a:t/>
            </a:r>
            <a:br>
              <a:rPr lang="fr-FR" sz="4400" b="1" dirty="0" smtClean="0">
                <a:solidFill>
                  <a:srgbClr val="FF0000"/>
                </a:solidFill>
              </a:rPr>
            </a:br>
            <a:r>
              <a:rPr lang="fr-FR" sz="4400" b="1" dirty="0" smtClean="0">
                <a:solidFill>
                  <a:srgbClr val="FF0000"/>
                </a:solidFill>
              </a:rPr>
              <a:t/>
            </a:r>
            <a:br>
              <a:rPr lang="fr-FR" sz="4400" b="1" dirty="0" smtClean="0">
                <a:solidFill>
                  <a:srgbClr val="FF0000"/>
                </a:solidFill>
              </a:rPr>
            </a:b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900" b="1" smtClean="0">
                <a:solidFill>
                  <a:srgbClr val="FF3300"/>
                </a:solidFill>
              </a:rPr>
              <a:t/>
            </a:r>
            <a:br>
              <a:rPr lang="fr-FR" sz="4900" b="1" smtClean="0">
                <a:solidFill>
                  <a:srgbClr val="FF3300"/>
                </a:solidFill>
              </a:rPr>
            </a:br>
            <a:r>
              <a:rPr lang="fr-FR" sz="4900" b="1" smtClean="0">
                <a:solidFill>
                  <a:srgbClr val="FF3300"/>
                </a:solidFill>
              </a:rPr>
              <a:t>                        </a:t>
            </a:r>
            <a:r>
              <a:rPr lang="fr-FR" b="1" smtClean="0">
                <a:solidFill>
                  <a:schemeClr val="tx1"/>
                </a:solidFill>
              </a:rPr>
              <a:t>Dr </a:t>
            </a:r>
            <a:r>
              <a:rPr lang="fr-FR" b="1" dirty="0" smtClean="0">
                <a:solidFill>
                  <a:schemeClr val="tx1"/>
                </a:solidFill>
              </a:rPr>
              <a:t>SI HADJ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213284" y="0"/>
            <a:ext cx="6717432" cy="1772655"/>
          </a:xfrm>
        </p:spPr>
        <p:txBody>
          <a:bodyPr>
            <a:normAutofit fontScale="62500" lnSpcReduction="20000"/>
          </a:bodyPr>
          <a:lstStyle/>
          <a:p>
            <a:pPr marL="136525" indent="0" algn="ctr" eaLnBrk="1" hangingPunct="1">
              <a:buClrTx/>
              <a:buFont typeface="Wingdings 2" pitchFamily="18" charset="2"/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pPr marL="136525" indent="0" algn="ctr" eaLnBrk="1" hangingPunct="1">
              <a:buClrTx/>
              <a:buFont typeface="Wingdings 2" pitchFamily="18" charset="2"/>
              <a:buNone/>
            </a:pPr>
            <a:r>
              <a:rPr lang="fr-FR" sz="2300" b="1" dirty="0" smtClean="0">
                <a:solidFill>
                  <a:schemeClr val="tx1"/>
                </a:solidFill>
              </a:rPr>
              <a:t>Cours de 5</a:t>
            </a:r>
            <a:r>
              <a:rPr lang="fr-FR" sz="2300" b="1" baseline="30000" dirty="0" smtClean="0">
                <a:solidFill>
                  <a:schemeClr val="tx1"/>
                </a:solidFill>
              </a:rPr>
              <a:t>e</a:t>
            </a:r>
            <a:r>
              <a:rPr lang="fr-FR" sz="2300" b="1" dirty="0" smtClean="0">
                <a:solidFill>
                  <a:schemeClr val="tx1"/>
                </a:solidFill>
              </a:rPr>
              <a:t> année de médecine</a:t>
            </a:r>
          </a:p>
          <a:p>
            <a:pPr marL="136525" indent="0" algn="ctr" eaLnBrk="1" hangingPunct="1">
              <a:buClrTx/>
              <a:buFont typeface="Wingdings 2" pitchFamily="18" charset="2"/>
              <a:buNone/>
            </a:pPr>
            <a:r>
              <a:rPr lang="fr-FR" sz="2300" b="1" dirty="0" smtClean="0">
                <a:solidFill>
                  <a:schemeClr val="tx1"/>
                </a:solidFill>
              </a:rPr>
              <a:t>Année universitaire: 2014-2015</a:t>
            </a:r>
          </a:p>
          <a:p>
            <a:pPr marL="136525" indent="0" algn="ctr" eaLnBrk="1" hangingPunct="1">
              <a:buClrTx/>
              <a:buFont typeface="Wingdings 2" pitchFamily="18" charset="2"/>
              <a:buNone/>
            </a:pPr>
            <a:r>
              <a:rPr lang="fr-FR" sz="2300" b="1" dirty="0" smtClean="0">
                <a:solidFill>
                  <a:schemeClr val="tx1"/>
                </a:solidFill>
              </a:rPr>
              <a:t>Service de Néphrologie Dialyse- Transplantation Rénale</a:t>
            </a:r>
          </a:p>
          <a:p>
            <a:pPr marL="136525" indent="0" algn="ctr" eaLnBrk="1" hangingPunct="1">
              <a:buClrTx/>
              <a:buFont typeface="Wingdings 2" pitchFamily="18" charset="2"/>
              <a:buNone/>
            </a:pPr>
            <a:r>
              <a:rPr lang="fr-FR" sz="2600" b="1" i="1" dirty="0" smtClean="0">
                <a:solidFill>
                  <a:schemeClr val="tx1"/>
                </a:solidFill>
              </a:rPr>
              <a:t>Pr A. ATIK </a:t>
            </a:r>
          </a:p>
          <a:p>
            <a:pPr marL="136525" indent="0" algn="ctr" eaLnBrk="1" hangingPunct="1">
              <a:buClrTx/>
              <a:buFont typeface="Wingdings 2" pitchFamily="18" charset="2"/>
              <a:buNone/>
            </a:pPr>
            <a:r>
              <a:rPr lang="fr-FR" sz="2300" b="1" dirty="0" smtClean="0">
                <a:solidFill>
                  <a:schemeClr val="tx1"/>
                </a:solidFill>
              </a:rPr>
              <a:t>Faculté de Médecine - CHU Annaba</a:t>
            </a:r>
          </a:p>
          <a:p>
            <a:pPr marL="136525" indent="0" eaLnBrk="1" hangingPunct="1">
              <a:buClrTx/>
              <a:buFont typeface="Wingdings 2" pitchFamily="18" charset="2"/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1601" y="624110"/>
            <a:ext cx="7562800" cy="2228826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/>
              <a:t>L’hémodialyse itérative </a:t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comment ça marche ? </a:t>
            </a:r>
            <a:endParaRPr lang="fr-FR" sz="4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68" y="3617640"/>
            <a:ext cx="3888432" cy="32403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9" y="3617640"/>
            <a:ext cx="4852627" cy="31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072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Comment ça marche ?</a:t>
            </a:r>
            <a:endParaRPr lang="fr-FR" b="1" dirty="0"/>
          </a:p>
        </p:txBody>
      </p:sp>
      <p:pic>
        <p:nvPicPr>
          <p:cNvPr id="5" name="Espace réservé du contenu 4" descr="patient_dialys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643998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3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Espace réservé du contenu 3" descr="DA2C3F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637478"/>
            <a:ext cx="8568952" cy="3220521"/>
          </a:xfrm>
        </p:spPr>
      </p:pic>
      <p:sp>
        <p:nvSpPr>
          <p:cNvPr id="3" name="Rectangle 2"/>
          <p:cNvSpPr/>
          <p:nvPr/>
        </p:nvSpPr>
        <p:spPr>
          <a:xfrm>
            <a:off x="899592" y="1312384"/>
            <a:ext cx="7956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eaLnBrk="1" fontAlgn="auto" hangingPunct="1">
              <a:spcAft>
                <a:spcPts val="0"/>
              </a:spcAft>
              <a:buClrTx/>
              <a:defRPr/>
            </a:pPr>
            <a:r>
              <a:rPr lang="fr-FR" sz="2000" dirty="0"/>
              <a:t>Le transfert de solutés </a:t>
            </a:r>
            <a:r>
              <a:rPr lang="fr-FR" sz="2000" dirty="0" smtClean="0"/>
              <a:t>est régis </a:t>
            </a:r>
            <a:r>
              <a:rPr lang="fr-FR" sz="2000" dirty="0"/>
              <a:t>par 2 phénomènes </a:t>
            </a:r>
            <a:r>
              <a:rPr lang="fr-FR" sz="2000" dirty="0" smtClean="0"/>
              <a:t>: </a:t>
            </a:r>
          </a:p>
          <a:p>
            <a:pPr marL="137160" eaLnBrk="1" fontAlgn="auto" hangingPunct="1">
              <a:spcAft>
                <a:spcPts val="0"/>
              </a:spcAft>
              <a:buClrTx/>
              <a:defRPr/>
            </a:pPr>
            <a:endParaRPr lang="fr-FR" sz="2400" dirty="0"/>
          </a:p>
          <a:p>
            <a:pPr marL="480060" indent="-3429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800" b="1" i="1" dirty="0" smtClean="0">
                <a:solidFill>
                  <a:srgbClr val="FF0000"/>
                </a:solidFill>
              </a:rPr>
              <a:t>Diffusion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: </a:t>
            </a:r>
            <a:r>
              <a:rPr lang="fr-FR" sz="2000" dirty="0" smtClean="0"/>
              <a:t>transfert passif selon un </a:t>
            </a:r>
            <a:r>
              <a:rPr lang="fr-FR" sz="2000" dirty="0"/>
              <a:t>g</a:t>
            </a:r>
            <a:r>
              <a:rPr lang="fr-FR" sz="2000" dirty="0" smtClean="0"/>
              <a:t>radient de [ ] </a:t>
            </a:r>
            <a:endParaRPr lang="fr-FR" sz="2400" dirty="0" smtClean="0"/>
          </a:p>
          <a:p>
            <a:pPr marL="480060" indent="-3429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convection </a:t>
            </a:r>
            <a:r>
              <a:rPr lang="fr-FR" sz="2000" b="1" i="1" dirty="0" smtClean="0"/>
              <a:t>: </a:t>
            </a:r>
            <a:r>
              <a:rPr lang="fr-FR" sz="2000" dirty="0" smtClean="0"/>
              <a:t>transfert actif de solvant et d’une fraction de soluté sous l’effet d’un gradient de P hydrostatique 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5148" y="116632"/>
            <a:ext cx="7165263" cy="1280890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Principes de l’hémodialyse :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56225"/>
            <a:ext cx="6589199" cy="1280890"/>
          </a:xfrm>
        </p:spPr>
        <p:txBody>
          <a:bodyPr/>
          <a:lstStyle/>
          <a:p>
            <a:r>
              <a:rPr lang="fr-FR" dirty="0" smtClean="0"/>
              <a:t>Quels abords vasculaires en hémodialyse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377762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fr-FR" sz="2000" b="1" dirty="0">
                <a:solidFill>
                  <a:schemeClr val="tx1"/>
                </a:solidFill>
              </a:rPr>
              <a:t>Accès vasculaire</a:t>
            </a:r>
            <a:endParaRPr lang="fr-FR" sz="2000" dirty="0">
              <a:solidFill>
                <a:schemeClr val="tx1"/>
              </a:solidFill>
            </a:endParaRPr>
          </a:p>
          <a:p>
            <a:pPr marL="136525" indent="0">
              <a:buClrTx/>
              <a:buNone/>
            </a:pPr>
            <a:r>
              <a:rPr lang="fr-FR" sz="2000" dirty="0">
                <a:solidFill>
                  <a:schemeClr val="tx1"/>
                </a:solidFill>
              </a:rPr>
              <a:t>La création et le maintien de l'accès vasculaire est primordiale chez l’ hémodialysé et désigné sous le nom de leur « ligne de vie </a:t>
            </a:r>
            <a:r>
              <a:rPr lang="fr-FR" sz="2000" dirty="0" smtClean="0">
                <a:solidFill>
                  <a:schemeClr val="tx1"/>
                </a:solidFill>
              </a:rPr>
              <a:t>».( permanent ou temporaire ) </a:t>
            </a:r>
            <a:endParaRPr lang="fr-FR" sz="2000" dirty="0">
              <a:solidFill>
                <a:schemeClr val="tx1"/>
              </a:solidFill>
            </a:endParaRPr>
          </a:p>
          <a:p>
            <a:pPr marL="137160" indent="0">
              <a:buClrTx/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1. </a:t>
            </a:r>
            <a:r>
              <a:rPr lang="fr-FR" sz="2000" b="1" dirty="0" smtClean="0">
                <a:solidFill>
                  <a:srgbClr val="FF0000"/>
                </a:solidFill>
              </a:rPr>
              <a:t>Accès permanent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La </a:t>
            </a:r>
            <a:r>
              <a:rPr lang="fr-FR" sz="2000" dirty="0"/>
              <a:t>confection d'une </a:t>
            </a:r>
            <a:r>
              <a:rPr lang="fr-FR" sz="2000" dirty="0" smtClean="0"/>
              <a:t>fistule </a:t>
            </a:r>
            <a:r>
              <a:rPr lang="fr-FR" sz="2000" dirty="0" err="1" smtClean="0"/>
              <a:t>artérioveineuse</a:t>
            </a:r>
            <a:r>
              <a:rPr lang="fr-FR" sz="2000" dirty="0" smtClean="0"/>
              <a:t> ( artérialisation d’une veine )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91680" y="3789040"/>
            <a:ext cx="5328592" cy="29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80004" cy="79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94303"/>
          </a:xfrm>
        </p:spPr>
        <p:txBody>
          <a:bodyPr/>
          <a:lstStyle/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2.Accès temporaire:</a:t>
            </a:r>
            <a:endParaRPr lang="fr-FR" sz="2000" dirty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000" dirty="0">
                <a:solidFill>
                  <a:schemeClr val="tx1"/>
                </a:solidFill>
              </a:rPr>
              <a:t>      </a:t>
            </a:r>
            <a:r>
              <a:rPr lang="fr-FR" sz="2000" dirty="0" smtClean="0">
                <a:solidFill>
                  <a:schemeClr val="tx1"/>
                </a:solidFill>
              </a:rPr>
              <a:t> utilises en cas d’hémodialyse aiguë ou attendant une fistule </a:t>
            </a:r>
            <a:r>
              <a:rPr lang="fr-FR" sz="2000" dirty="0" err="1" smtClean="0">
                <a:solidFill>
                  <a:schemeClr val="tx1"/>
                </a:solidFill>
              </a:rPr>
              <a:t>artério</a:t>
            </a:r>
            <a:r>
              <a:rPr lang="fr-FR" sz="2000" dirty="0" smtClean="0">
                <a:solidFill>
                  <a:schemeClr val="tx1"/>
                </a:solidFill>
              </a:rPr>
              <a:t> veineuse .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  les sites d insertion:  Ces cathéters sont insérés </a:t>
            </a:r>
            <a:r>
              <a:rPr lang="fr-FR" sz="2000" dirty="0">
                <a:solidFill>
                  <a:schemeClr val="tx1"/>
                </a:solidFill>
              </a:rPr>
              <a:t>dans </a:t>
            </a: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dirty="0">
                <a:solidFill>
                  <a:schemeClr val="tx1"/>
                </a:solidFill>
              </a:rPr>
              <a:t>veine  jugulaire, fémorale, ou </a:t>
            </a:r>
            <a:r>
              <a:rPr lang="fr-FR" sz="2000" dirty="0" smtClean="0">
                <a:solidFill>
                  <a:schemeClr val="tx1"/>
                </a:solidFill>
              </a:rPr>
              <a:t>la veine sous-clavière a droite puis a gauche. 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59832" y="3721978"/>
            <a:ext cx="3345499" cy="24325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493944" y="3721978"/>
            <a:ext cx="2645893" cy="24995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429" y="3721978"/>
            <a:ext cx="2926334" cy="2392887"/>
          </a:xfrm>
          <a:prstGeom prst="rect">
            <a:avLst/>
          </a:prstGeom>
        </p:spPr>
      </p:pic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619672" y="33834"/>
            <a:ext cx="6589199" cy="1280890"/>
          </a:xfrm>
        </p:spPr>
        <p:txBody>
          <a:bodyPr/>
          <a:lstStyle/>
          <a:p>
            <a:r>
              <a:rPr lang="fr-FR" dirty="0" smtClean="0"/>
              <a:t>Quels abords vasculaires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0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6589199" cy="1872208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L’hémodialyse oui … mais existe-t-il des contre indications ? </a:t>
            </a:r>
            <a:endParaRPr lang="fr-FR" sz="4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03848" y="4149080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7619" y="1148612"/>
            <a:ext cx="8686800" cy="5715016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Absolues: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1- </a:t>
            </a:r>
            <a:r>
              <a:rPr lang="fr-FR" sz="2000" b="1" dirty="0" smtClean="0">
                <a:solidFill>
                  <a:schemeClr val="tx1"/>
                </a:solidFill>
              </a:rPr>
              <a:t>problème  majeur d’ abord vasculaire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 2-  Cancer  avancée 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3-Démence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4-Cirrhose avancée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5-Angor sévère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6-Insuffisance cardiaque a bas débit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137160" indent="0">
              <a:buClrTx/>
              <a:buNone/>
              <a:defRPr/>
            </a:pPr>
            <a:r>
              <a:rPr lang="fr-FR" sz="2400" b="1" dirty="0">
                <a:solidFill>
                  <a:srgbClr val="FF0000"/>
                </a:solidFill>
              </a:rPr>
              <a:t>Relatives</a:t>
            </a:r>
            <a:endParaRPr lang="fr-FR" sz="2400" dirty="0">
              <a:solidFill>
                <a:srgbClr val="FF0000"/>
              </a:solidFill>
            </a:endParaRP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sz="2000" b="1" dirty="0">
                <a:solidFill>
                  <a:schemeClr val="tx1"/>
                </a:solidFill>
              </a:rPr>
              <a:t>Maladie vasculaire sévère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sz="2000" b="1" dirty="0">
                <a:solidFill>
                  <a:schemeClr val="tx1"/>
                </a:solidFill>
              </a:rPr>
              <a:t>Rétinopathie diabétique active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sz="2000" b="1" dirty="0">
                <a:solidFill>
                  <a:schemeClr val="tx1"/>
                </a:solidFill>
              </a:rPr>
              <a:t>Age très avancé.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6539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Les contre-indications : 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21298"/>
            <a:ext cx="8229600" cy="5429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A/Traitement conservateur de l’IRC :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Le régime alimentaire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préventif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médicamenteux des  complications</a:t>
            </a:r>
          </a:p>
          <a:p>
            <a:pPr marL="136525" indent="0" eaLnBrk="1" hangingPunct="1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36525" indent="0" algn="ctr" eaLnBrk="1" hangingPunct="1"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B/Traitement de suppléance :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Hémodialyse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Dialyse péritonéale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Transplantation rénale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59752" y="18864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</a:rPr>
              <a:t>Traitement de l’IRC : </a:t>
            </a:r>
            <a:endParaRPr lang="fr-F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332656"/>
            <a:ext cx="7524328" cy="5976069"/>
          </a:xfrm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Dialyse péritonéale :</a:t>
            </a:r>
          </a:p>
          <a:p>
            <a:pPr marL="548640" indent="-411480" algn="ctr" eaLnBrk="1" fontAlgn="auto" hangingPunct="1">
              <a:spcAft>
                <a:spcPts val="0"/>
              </a:spcAft>
              <a:buClrTx/>
              <a:buNone/>
              <a:defRPr/>
            </a:pPr>
            <a:endParaRPr lang="fr-FR" sz="4000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3200" b="1" dirty="0" smtClean="0">
                <a:solidFill>
                  <a:srgbClr val="00B050"/>
                </a:solidFill>
              </a:rPr>
              <a:t>Principe: </a:t>
            </a:r>
            <a:endParaRPr lang="fr-FR" sz="3200" b="1" dirty="0">
              <a:solidFill>
                <a:srgbClr val="00B05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Tx/>
              <a:buNone/>
              <a:defRPr/>
            </a:pPr>
            <a:endParaRPr lang="fr-FR" sz="3200" dirty="0" smtClean="0">
              <a:solidFill>
                <a:srgbClr val="00B050"/>
              </a:solidFill>
            </a:endParaRPr>
          </a:p>
          <a:p>
            <a:pPr marL="651510" indent="-514350">
              <a:buClrTx/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    La DP l'échange de solutés et de fluide se produisent entre le sang des capillaires péritonéaux et la solution de dialyse </a:t>
            </a:r>
            <a:r>
              <a:rPr lang="fr-FR" sz="2400" b="1" dirty="0" smtClean="0">
                <a:solidFill>
                  <a:schemeClr val="tx1"/>
                </a:solidFill>
              </a:rPr>
              <a:t>dans la cavité péritonéale qui est vascularisée. </a:t>
            </a:r>
          </a:p>
          <a:p>
            <a:pPr marL="137160" indent="0">
              <a:buClrTx/>
              <a:buNone/>
              <a:defRPr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marL="651510" indent="-514350">
              <a:buClrTx/>
              <a:defRPr/>
            </a:pP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Ceci est effectué par l'intermédiaire d'un </a:t>
            </a:r>
            <a:r>
              <a:rPr lang="fr-FR" sz="2400" b="1" dirty="0">
                <a:solidFill>
                  <a:schemeClr val="tx1"/>
                </a:solidFill>
              </a:rPr>
              <a:t>cathéter péritonéal</a:t>
            </a:r>
            <a:r>
              <a:rPr lang="fr-FR" sz="2400" dirty="0">
                <a:solidFill>
                  <a:schemeClr val="tx1"/>
                </a:solidFill>
              </a:rPr>
              <a:t> qui est inséré dans la cavité péritonéale pour l'infusion du dialysat 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marL="651510" indent="-51435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Char char="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12776"/>
            <a:ext cx="7992888" cy="37856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Monsieur X, 65 ans, vient vous voir en consultation pour une asthénie.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l'examen, vous notez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Poids 60 Kg, Taille 175 cm, TA 185/105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mmHg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l'auscultation cardio pulmonaire retrouve une tachycardie à 110/mn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 quelques crépitants des bases.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Il existe des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oedèmes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discrets des membres inférieurs prenant le godet.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Vous réaliser un bilan biologique :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Créatinine : 71 mg/l(6-12)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Urée :1,8 g/l(0,1-0,55)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 :125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mmol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l;K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6,1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mmol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/l , Ca 76 mg/l(90-105) , </a:t>
            </a: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Phos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90 mg/l(25-45)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Hb</a:t>
            </a: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8,2 g/dl,  VGM:90,CCMH:30, plaquettes 185000/mm3, GB 5000/mm3</a:t>
            </a:r>
            <a:b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les urines :  Pu 1,23g/l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6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Verdana" panose="020B0604030504040204" pitchFamily="34" charset="0"/>
              </a:rPr>
              <a:t>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79989"/>
          </a:xfrm>
        </p:spPr>
        <p:txBody>
          <a:bodyPr/>
          <a:lstStyle/>
          <a:p>
            <a:pPr eaLnBrk="1" hangingPunct="1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eaLnBrk="1" hangingPunct="1"/>
            <a:endParaRPr lang="fr-FR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572560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Espace réservé du contenu 3" descr="dp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2984"/>
            <a:ext cx="7446963" cy="5000625"/>
          </a:xfrm>
        </p:spPr>
      </p:pic>
      <p:pic>
        <p:nvPicPr>
          <p:cNvPr id="4" name="Espace réservé du contenu 3" descr="dp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1071546"/>
            <a:ext cx="5214942" cy="37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819650"/>
            <a:ext cx="442912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Matériels de DP : 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60648"/>
            <a:ext cx="8208912" cy="640871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Indications de la dialyse péritonéale:</a:t>
            </a:r>
            <a:r>
              <a:rPr lang="fr-FR" sz="2400" dirty="0" smtClean="0">
                <a:solidFill>
                  <a:srgbClr val="FF0000"/>
                </a:solidFill>
              </a:rPr>
              <a:t>  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fr-FR" b="1" dirty="0" smtClean="0">
                <a:solidFill>
                  <a:schemeClr val="tx1"/>
                </a:solidFill>
              </a:rPr>
              <a:t>  Enfants en bas âge .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fr-FR" b="1" dirty="0" smtClean="0">
                <a:solidFill>
                  <a:schemeClr val="tx1"/>
                </a:solidFill>
              </a:rPr>
              <a:t> patients présentant l'instabilité cardio-vasculaire ou hémodynamique.  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fr-FR" b="1" dirty="0" smtClean="0">
                <a:solidFill>
                  <a:schemeClr val="tx1"/>
                </a:solidFill>
              </a:rPr>
              <a:t> Patients hémodialysé présentant l'échec vasculaire d'accès (diabétiques surtout).</a:t>
            </a:r>
          </a:p>
          <a:p>
            <a:pPr marL="651510" indent="-514350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fr-FR" b="1" dirty="0" smtClean="0">
                <a:solidFill>
                  <a:schemeClr val="tx1"/>
                </a:solidFill>
              </a:rPr>
              <a:t> Choix du patient …</a:t>
            </a: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marL="548640" indent="-411480">
              <a:buClrTx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Contre-indications de la dialyse péritonéale: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b="1" dirty="0" err="1">
                <a:solidFill>
                  <a:schemeClr val="tx1"/>
                </a:solidFill>
              </a:rPr>
              <a:t>Ileostomie</a:t>
            </a:r>
            <a:r>
              <a:rPr lang="fr-FR" b="1" dirty="0">
                <a:solidFill>
                  <a:schemeClr val="tx1"/>
                </a:solidFill>
              </a:rPr>
              <a:t>, colostomie.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b="1" dirty="0">
                <a:solidFill>
                  <a:schemeClr val="tx1"/>
                </a:solidFill>
              </a:rPr>
              <a:t>Adhérences intra-abdominales.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b="1" dirty="0">
                <a:solidFill>
                  <a:schemeClr val="tx1"/>
                </a:solidFill>
              </a:rPr>
              <a:t>Hygiène personnelle défectueuse.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b="1" dirty="0">
                <a:solidFill>
                  <a:schemeClr val="tx1"/>
                </a:solidFill>
              </a:rPr>
              <a:t>Mauvaises conditions socio-économiques.</a:t>
            </a:r>
          </a:p>
          <a:p>
            <a:pPr marL="651510" indent="-514350">
              <a:buClrTx/>
              <a:buFont typeface="+mj-lt"/>
              <a:buAutoNum type="arabicPeriod"/>
              <a:defRPr/>
            </a:pPr>
            <a:r>
              <a:rPr lang="fr-FR" b="1" dirty="0">
                <a:solidFill>
                  <a:schemeClr val="tx1"/>
                </a:solidFill>
              </a:rPr>
              <a:t>Obésité </a:t>
            </a:r>
            <a:r>
              <a:rPr lang="fr-FR" b="1" dirty="0" smtClean="0">
                <a:solidFill>
                  <a:schemeClr val="tx1"/>
                </a:solidFill>
              </a:rPr>
              <a:t>morbide… 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21298"/>
            <a:ext cx="8229600" cy="5429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A/Traitement conservateur de l’IRC :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Le régime alimentaire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préventif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médicamenteux des  complications</a:t>
            </a:r>
          </a:p>
          <a:p>
            <a:pPr marL="136525" indent="0" eaLnBrk="1" hangingPunct="1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36525" indent="0" algn="ctr" eaLnBrk="1" hangingPunct="1"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B/Traitement de suppléance :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 Hémodialyse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Dialyse péritonéale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Transplantation rénale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59752" y="18864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</a:rPr>
              <a:t>Traitement de l’IRC : </a:t>
            </a:r>
            <a:endParaRPr lang="fr-F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Espace réservé du contenu 2"/>
          <p:cNvSpPr>
            <a:spLocks noGrp="1"/>
          </p:cNvSpPr>
          <p:nvPr>
            <p:ph idx="1"/>
          </p:nvPr>
        </p:nvSpPr>
        <p:spPr>
          <a:xfrm>
            <a:off x="1331639" y="332656"/>
            <a:ext cx="4856801" cy="3483198"/>
          </a:xfrm>
        </p:spPr>
        <p:txBody>
          <a:bodyPr>
            <a:normAutofit/>
          </a:bodyPr>
          <a:lstStyle/>
          <a:p>
            <a:pPr eaLnBrk="1" hangingPunct="1">
              <a:buClr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C’est l’ implantation chirurgicale d'un rein qui est obtenu à partir du donneur vivant ou d’un  cadavre  en état de mort cérébrale.</a:t>
            </a:r>
          </a:p>
          <a:p>
            <a:pPr>
              <a:buClrTx/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>
              <a:buClr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Le </a:t>
            </a:r>
            <a:r>
              <a:rPr lang="fr-FR" sz="2000" dirty="0">
                <a:solidFill>
                  <a:schemeClr val="tx1"/>
                </a:solidFill>
              </a:rPr>
              <a:t>nouveau rein est placé dans l'abdomen du patient, fosse iliaque. </a:t>
            </a:r>
            <a:r>
              <a:rPr lang="fr-FR" sz="2000" dirty="0" smtClean="0">
                <a:solidFill>
                  <a:schemeClr val="tx1"/>
                </a:solidFill>
              </a:rPr>
              <a:t> Les </a:t>
            </a:r>
            <a:r>
              <a:rPr lang="fr-FR" sz="2000" dirty="0">
                <a:solidFill>
                  <a:schemeClr val="tx1"/>
                </a:solidFill>
              </a:rPr>
              <a:t>reins natifs sont laissés </a:t>
            </a:r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place, sauf </a:t>
            </a:r>
            <a:r>
              <a:rPr lang="fr-FR" sz="2000" dirty="0" smtClean="0">
                <a:solidFill>
                  <a:schemeClr val="tx1"/>
                </a:solidFill>
              </a:rPr>
              <a:t>cas particuliers</a:t>
            </a:r>
            <a:endParaRPr lang="fr-FR" sz="2000" dirty="0">
              <a:solidFill>
                <a:schemeClr val="tx1"/>
              </a:solidFill>
            </a:endParaRPr>
          </a:p>
          <a:p>
            <a:pPr eaLnBrk="1" hangingPunct="1">
              <a:buClrTx/>
              <a:buFont typeface="Wingdings 2" pitchFamily="18" charset="2"/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42" y="0"/>
            <a:ext cx="2955557" cy="38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3573016"/>
            <a:ext cx="5249111" cy="3475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96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620688"/>
            <a:ext cx="7668344" cy="6237312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Bilans pré-TR :</a:t>
            </a:r>
          </a:p>
          <a:p>
            <a:pPr marL="548640" indent="-411480" algn="ctr" eaLnBrk="1" fontAlgn="auto" hangingPunct="1">
              <a:spcAft>
                <a:spcPts val="0"/>
              </a:spcAft>
              <a:buClrTx/>
              <a:buNone/>
              <a:defRPr/>
            </a:pPr>
            <a:endParaRPr lang="fr-FR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80060">
              <a:buClrTx/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fait systématiquement chez le donneur et le receveur( </a:t>
            </a:r>
            <a:r>
              <a:rPr lang="fr-FR" sz="2400" dirty="0" err="1" smtClean="0">
                <a:solidFill>
                  <a:schemeClr val="tx1"/>
                </a:solidFill>
              </a:rPr>
              <a:t>serologies,bilan</a:t>
            </a:r>
            <a:r>
              <a:rPr lang="fr-FR" sz="2400" dirty="0" smtClean="0">
                <a:solidFill>
                  <a:schemeClr val="tx1"/>
                </a:solidFill>
              </a:rPr>
              <a:t> biochimique, groupage et radiologiques comme UCR  chez le receveur et </a:t>
            </a:r>
            <a:r>
              <a:rPr lang="fr-FR" sz="2400" dirty="0" err="1" smtClean="0">
                <a:solidFill>
                  <a:schemeClr val="tx1"/>
                </a:solidFill>
              </a:rPr>
              <a:t>angiograhie</a:t>
            </a:r>
            <a:r>
              <a:rPr lang="fr-FR" sz="2400" dirty="0" smtClean="0">
                <a:solidFill>
                  <a:schemeClr val="tx1"/>
                </a:solidFill>
              </a:rPr>
              <a:t> des artères rénales chez le donneur).</a:t>
            </a:r>
          </a:p>
          <a:p>
            <a:pPr marL="137160" indent="0">
              <a:buClrTx/>
              <a:buNone/>
              <a:defRPr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480060">
              <a:buClrTx/>
              <a:defRPr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Investigations immunologiques  :</a:t>
            </a:r>
            <a:r>
              <a:rPr lang="fr-FR" sz="2400" b="1" dirty="0" smtClean="0">
                <a:solidFill>
                  <a:schemeClr val="tx1"/>
                </a:solidFill>
              </a:rPr>
              <a:t>bilan immunologique ,  typage HLA , recherche d’</a:t>
            </a:r>
            <a:r>
              <a:rPr lang="fr-FR" sz="2400" b="1" dirty="0" err="1" smtClean="0">
                <a:solidFill>
                  <a:schemeClr val="tx1"/>
                </a:solidFill>
              </a:rPr>
              <a:t>Ac</a:t>
            </a:r>
            <a:r>
              <a:rPr lang="fr-FR" sz="2400" b="1" dirty="0" smtClean="0">
                <a:solidFill>
                  <a:schemeClr val="tx1"/>
                </a:solidFill>
              </a:rPr>
              <a:t> anti-HLA et  cross-match</a:t>
            </a:r>
          </a:p>
          <a:p>
            <a:pPr marL="548640" indent="-411480" eaLnBrk="1" fontAlgn="auto" hangingPunct="1">
              <a:spcAft>
                <a:spcPts val="0"/>
              </a:spcAft>
              <a:buClrTx/>
              <a:buFont typeface="Wingdings 2"/>
              <a:buChar char=""/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224" y="228154"/>
            <a:ext cx="6589199" cy="105273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Contre indications :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9" y="1280890"/>
            <a:ext cx="7740351" cy="5688632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Refus du  patient  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Psychose 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âge </a:t>
            </a:r>
            <a:r>
              <a:rPr lang="fr-FR" sz="2400" b="1" dirty="0"/>
              <a:t>plus de 60 ans (relative) </a:t>
            </a:r>
            <a:endParaRPr lang="fr-FR" sz="2400" b="1" dirty="0" smtClean="0"/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si risque de récidive de la néphropathie causale 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  </a:t>
            </a:r>
            <a:r>
              <a:rPr lang="fr-FR" sz="2400" b="1" dirty="0"/>
              <a:t>maladie respiratoire grave </a:t>
            </a:r>
            <a:r>
              <a:rPr lang="fr-FR" sz="2400" b="1" dirty="0" smtClean="0"/>
              <a:t>ex :  BPCO 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 maladie </a:t>
            </a:r>
            <a:r>
              <a:rPr lang="fr-FR" sz="2400" b="1" dirty="0"/>
              <a:t>cardio-vasculaire grave /</a:t>
            </a:r>
            <a:r>
              <a:rPr lang="fr-FR" sz="2400" b="1" dirty="0" smtClean="0"/>
              <a:t>insuffisance </a:t>
            </a:r>
            <a:r>
              <a:rPr lang="fr-FR" sz="2400" b="1" dirty="0"/>
              <a:t>ventriculaire gauche </a:t>
            </a:r>
            <a:r>
              <a:rPr lang="fr-FR" sz="2400" b="1" dirty="0" smtClean="0"/>
              <a:t>sévère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 maladie </a:t>
            </a:r>
            <a:r>
              <a:rPr lang="fr-FR" sz="2400" b="1" dirty="0"/>
              <a:t>grave du </a:t>
            </a:r>
            <a:r>
              <a:rPr lang="fr-FR" sz="2400" b="1" dirty="0" smtClean="0"/>
              <a:t>SNC par ex :  </a:t>
            </a:r>
            <a:r>
              <a:rPr lang="fr-FR" sz="2400" b="1" dirty="0" err="1" smtClean="0"/>
              <a:t>Hgie</a:t>
            </a:r>
            <a:r>
              <a:rPr lang="fr-FR" sz="2400" b="1" dirty="0" smtClean="0"/>
              <a:t> cérébrale.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 </a:t>
            </a:r>
            <a:r>
              <a:rPr lang="fr-FR" sz="2400" b="1" dirty="0"/>
              <a:t>Ulcère peptique </a:t>
            </a:r>
            <a:r>
              <a:rPr lang="fr-FR" sz="2400" b="1" dirty="0" smtClean="0"/>
              <a:t>actif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Malignité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 smtClean="0"/>
              <a:t>  </a:t>
            </a:r>
            <a:r>
              <a:rPr lang="fr-FR" sz="2400" b="1" dirty="0"/>
              <a:t>Infection </a:t>
            </a:r>
            <a:r>
              <a:rPr lang="fr-FR" sz="2400" b="1" dirty="0" smtClean="0"/>
              <a:t>active</a:t>
            </a:r>
          </a:p>
          <a:p>
            <a:pPr marL="457200" indent="-457200">
              <a:buClr>
                <a:srgbClr val="0070C0"/>
              </a:buClr>
              <a:buSzPct val="125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Anomalies </a:t>
            </a:r>
            <a:r>
              <a:rPr lang="fr-FR" sz="2400" b="1" dirty="0"/>
              <a:t>urologiques irréparables.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7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 smtClean="0"/>
              <a:t>Complications de la transplantation rénale :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33600"/>
            <a:ext cx="7956376" cy="43197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Précoces :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 smtClean="0"/>
              <a:t>Retard </a:t>
            </a:r>
            <a:r>
              <a:rPr lang="fr-FR" sz="2400" b="1" dirty="0"/>
              <a:t>de reprise de la fonction </a:t>
            </a:r>
            <a:r>
              <a:rPr lang="fr-FR" sz="2400" b="1" dirty="0" smtClean="0"/>
              <a:t>rénale</a:t>
            </a:r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Rejet </a:t>
            </a:r>
            <a:r>
              <a:rPr lang="fr-FR" sz="2400" b="1" dirty="0"/>
              <a:t>aigu et </a:t>
            </a:r>
            <a:r>
              <a:rPr lang="fr-FR" sz="2400" b="1" dirty="0" smtClean="0"/>
              <a:t>hyper-aigu</a:t>
            </a:r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Complications </a:t>
            </a:r>
            <a:r>
              <a:rPr lang="fr-FR" sz="2400" b="1" dirty="0"/>
              <a:t>chirurgicales :</a:t>
            </a:r>
            <a:r>
              <a:rPr lang="fr-FR" sz="2400" b="1" dirty="0" err="1" smtClean="0"/>
              <a:t>urinome</a:t>
            </a:r>
            <a:r>
              <a:rPr lang="fr-FR" sz="2400" b="1" dirty="0" smtClean="0"/>
              <a:t> ; saignement</a:t>
            </a:r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Thromboses </a:t>
            </a:r>
            <a:r>
              <a:rPr lang="fr-FR" sz="2400" b="1" dirty="0"/>
              <a:t>des vx du </a:t>
            </a:r>
            <a:r>
              <a:rPr lang="fr-FR" sz="2400" b="1" dirty="0" smtClean="0"/>
              <a:t>rein</a:t>
            </a:r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Toxicité </a:t>
            </a:r>
            <a:r>
              <a:rPr lang="fr-FR" sz="2400" b="1" dirty="0"/>
              <a:t>médicamenteuse :</a:t>
            </a:r>
            <a:r>
              <a:rPr lang="fr-FR" sz="2400" b="1" dirty="0" err="1" smtClean="0"/>
              <a:t>ciclosporine;bactrim</a:t>
            </a:r>
            <a:endParaRPr lang="fr-FR" sz="2400" b="1" dirty="0" smtClean="0"/>
          </a:p>
          <a:p>
            <a:pPr>
              <a:buClr>
                <a:srgbClr val="0070C0"/>
              </a:buClr>
              <a:buSzPct val="130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 Complications </a:t>
            </a:r>
            <a:r>
              <a:rPr lang="fr-FR" sz="2400" b="1" dirty="0"/>
              <a:t>infectieuses : bactériennes ;virales et </a:t>
            </a:r>
            <a:r>
              <a:rPr lang="fr-FR" sz="2400" b="1" dirty="0" smtClean="0"/>
              <a:t>mycosiques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8100392" cy="377825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8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b="1" dirty="0">
                <a:solidFill>
                  <a:srgbClr val="000066"/>
                </a:solidFill>
                <a:latin typeface="Verdana" panose="020B0604030504040204" pitchFamily="34" charset="0"/>
              </a:rPr>
              <a:t>1) Quels sont les arguments ici en faveur d'une insuffisance rénale chronique?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sz="1400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endParaRPr lang="fr-FR" altLang="fr-FR" sz="1400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4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b="1" dirty="0">
                <a:solidFill>
                  <a:srgbClr val="000066"/>
                </a:solidFill>
                <a:latin typeface="Verdana" panose="020B0604030504040204" pitchFamily="34" charset="0"/>
              </a:rPr>
              <a:t>2) Quels autres éléments cliniques, biologiques ou échographiques rechercher vous pour confirmer le diagnostic d'IRC </a:t>
            </a:r>
            <a:r>
              <a:rPr lang="fr-FR" altLang="fr-FR" sz="14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400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3)Quel est la cause la plus probable de MRC?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400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400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4) </a:t>
            </a:r>
            <a:r>
              <a:rPr lang="fr-FR" altLang="fr-FR" sz="1400" b="1" dirty="0">
                <a:solidFill>
                  <a:srgbClr val="000066"/>
                </a:solidFill>
                <a:latin typeface="Verdana" panose="020B0604030504040204" pitchFamily="34" charset="0"/>
              </a:rPr>
              <a:t>Confirmer le diagnostic d'IRC terminale, quelle est l'attitude thérapeutique.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400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sz="1400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04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 smtClean="0"/>
              <a:t>Complications de la transplantation rénale :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133600"/>
            <a:ext cx="7560839" cy="4175720"/>
          </a:xfrm>
        </p:spPr>
        <p:txBody>
          <a:bodyPr>
            <a:normAutofit fontScale="92500"/>
          </a:bodyPr>
          <a:lstStyle/>
          <a:p>
            <a:pPr marL="0" lvl="0" indent="0" algn="ctr">
              <a:buClr>
                <a:srgbClr val="353535"/>
              </a:buClr>
              <a:buNone/>
            </a:pPr>
            <a:r>
              <a:rPr lang="fr-FR" sz="3000" b="1" dirty="0" smtClean="0">
                <a:solidFill>
                  <a:srgbClr val="E833BF">
                    <a:lumMod val="75000"/>
                  </a:srgbClr>
                </a:solidFill>
              </a:rPr>
              <a:t>Tardives  :</a:t>
            </a:r>
          </a:p>
          <a:p>
            <a:pPr marL="0" lvl="0" indent="0" algn="ctr">
              <a:buClr>
                <a:srgbClr val="353535"/>
              </a:buClr>
              <a:buNone/>
            </a:pPr>
            <a:endParaRPr lang="fr-FR" sz="2600" b="1" dirty="0">
              <a:solidFill>
                <a:srgbClr val="E833BF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26000"/>
              <a:buFont typeface="+mj-lt"/>
              <a:buAutoNum type="arabicPeriod"/>
            </a:pPr>
            <a:r>
              <a:rPr lang="fr-FR" sz="2400" b="1" dirty="0" smtClean="0"/>
              <a:t>Néphropathie </a:t>
            </a:r>
            <a:r>
              <a:rPr lang="fr-FR" sz="2400" b="1" dirty="0"/>
              <a:t>de </a:t>
            </a:r>
            <a:r>
              <a:rPr lang="fr-FR" sz="2400" b="1" dirty="0" smtClean="0"/>
              <a:t>récidive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6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 </a:t>
            </a:r>
            <a:r>
              <a:rPr lang="fr-FR" sz="2400" b="1" dirty="0"/>
              <a:t>Néphropathie de </a:t>
            </a:r>
            <a:r>
              <a:rPr lang="fr-FR" sz="2400" b="1" dirty="0" smtClean="0"/>
              <a:t>novo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6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Infectieuses </a:t>
            </a:r>
            <a:r>
              <a:rPr lang="fr-FR" sz="2400" b="1" dirty="0" err="1" smtClean="0"/>
              <a:t>bacteriennes</a:t>
            </a:r>
            <a:r>
              <a:rPr lang="fr-FR" sz="2400" b="1" dirty="0" smtClean="0"/>
              <a:t> , virales </a:t>
            </a:r>
            <a:r>
              <a:rPr lang="fr-FR" sz="2400" b="1" dirty="0"/>
              <a:t>et </a:t>
            </a:r>
            <a:r>
              <a:rPr lang="fr-FR" sz="2400" b="1" dirty="0" smtClean="0"/>
              <a:t>mycosiques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6000"/>
              <a:buFont typeface="+mj-lt"/>
              <a:buAutoNum type="arabicPeriod"/>
            </a:pPr>
            <a:r>
              <a:rPr lang="fr-FR" sz="2400" b="1" dirty="0"/>
              <a:t> </a:t>
            </a:r>
            <a:r>
              <a:rPr lang="fr-FR" sz="2400" b="1" dirty="0" smtClean="0"/>
              <a:t>  </a:t>
            </a:r>
            <a:r>
              <a:rPr lang="fr-FR" sz="2400" b="1" dirty="0"/>
              <a:t>Néoplasies: suite </a:t>
            </a:r>
            <a:r>
              <a:rPr lang="fr-FR" sz="2400" b="1" dirty="0" smtClean="0"/>
              <a:t>à  </a:t>
            </a:r>
            <a:r>
              <a:rPr lang="fr-FR" sz="2400" b="1" dirty="0"/>
              <a:t>la prise </a:t>
            </a:r>
            <a:r>
              <a:rPr lang="fr-FR" sz="2400" b="1" dirty="0" smtClean="0"/>
              <a:t>prolongée </a:t>
            </a:r>
            <a:r>
              <a:rPr lang="fr-FR" sz="2400" b="1" dirty="0"/>
              <a:t>d’immunosuppresseur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1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109" y="1412776"/>
            <a:ext cx="3840891" cy="4378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7200" dirty="0" smtClean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Merci</a:t>
            </a:r>
            <a:br>
              <a:rPr lang="fr-FR" sz="7200" dirty="0" smtClean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</a:br>
            <a:r>
              <a:rPr lang="fr-FR" sz="7200" dirty="0" smtClean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pour votre attention</a:t>
            </a:r>
            <a:endParaRPr lang="fr-FR" sz="7200" dirty="0">
              <a:solidFill>
                <a:schemeClr val="accent5">
                  <a:lumMod val="75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512359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9269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Réponse 1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:Anémie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, hypocalcémie et </a:t>
            </a:r>
            <a:r>
              <a:rPr lang="fr-FR" altLang="fr-FR" dirty="0" err="1">
                <a:solidFill>
                  <a:srgbClr val="000066"/>
                </a:solidFill>
                <a:latin typeface="Verdana" panose="020B0604030504040204" pitchFamily="34" charset="0"/>
              </a:rPr>
              <a:t>hyperphosphorémie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03648" y="1342509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altLang="fr-FR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Réponse2:</a:t>
            </a:r>
          </a:p>
          <a:p>
            <a:pPr lvl="0" eaLnBrk="0" hangingPunct="0"/>
            <a:endParaRPr lang="fr-FR" altLang="fr-FR" b="1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lvl="0" eaLnBrk="0" hangingPunct="0"/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-des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valeurs de créatininémie antérieures élevées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.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une </a:t>
            </a:r>
            <a:r>
              <a:rPr lang="fr-FR" altLang="fr-FR" dirty="0" err="1">
                <a:solidFill>
                  <a:srgbClr val="000066"/>
                </a:solidFill>
                <a:latin typeface="Verdana" panose="020B0604030504040204" pitchFamily="34" charset="0"/>
              </a:rPr>
              <a:t>échorénale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 pour mesurer la taille des reins et leur aspect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. :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S'ils sont de taille inférieures à la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normale et dédifférenciation </a:t>
            </a:r>
            <a:r>
              <a:rPr lang="fr-FR" altLang="fr-FR" dirty="0" err="1" smtClean="0">
                <a:solidFill>
                  <a:srgbClr val="000066"/>
                </a:solidFill>
                <a:latin typeface="Verdana" panose="020B0604030504040204" pitchFamily="34" charset="0"/>
              </a:rPr>
              <a:t>corticosinusale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 en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faveur d'une IRC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.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-On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mesurera la PTH, si celle-ci est élevée c'est un argument en faveur d'une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IR</a:t>
            </a:r>
          </a:p>
          <a:p>
            <a:pPr lvl="0" eaLnBrk="0" hangingPunct="0"/>
            <a:endParaRPr lang="fr-FR" altLang="fr-FR" dirty="0" smtClean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lvl="0" eaLnBrk="0" hangingPunct="0"/>
            <a:r>
              <a:rPr lang="fr-FR" b="1" dirty="0" smtClean="0">
                <a:solidFill>
                  <a:srgbClr val="000066"/>
                </a:solidFill>
                <a:latin typeface="Verdana" panose="020B0604030504040204" pitchFamily="34" charset="0"/>
              </a:rPr>
              <a:t>Réponse 3</a:t>
            </a:r>
            <a:r>
              <a:rPr 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: néphropathie glomérulaire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12845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altLang="fr-FR" b="1" u="sng" dirty="0" smtClean="0">
                <a:solidFill>
                  <a:srgbClr val="000066"/>
                </a:solidFill>
                <a:latin typeface="Verdana" panose="020B0604030504040204" pitchFamily="34" charset="0"/>
              </a:rPr>
              <a:t>Réponse 4:</a:t>
            </a:r>
          </a:p>
          <a:p>
            <a:pPr lvl="0" eaLnBrk="0" hangingPunct="0"/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DFG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=8,5ml/min</a:t>
            </a:r>
            <a:endParaRPr lang="fr-FR" altLang="fr-FR" b="1" dirty="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-Choix d'une technique d'EER : l'HD est plus rapide à mettre en œuvre, on pourra éventuellement basculer vers la DP ultérieurement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.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-Mise en place d'un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cathéter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d'hémodialyse et EER immédiate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.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-Vaccination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VHB si non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immunisé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-Préservation d'un bras et création d'une fistule </a:t>
            </a:r>
            <a:r>
              <a:rPr lang="fr-FR" altLang="fr-FR" dirty="0" err="1">
                <a:solidFill>
                  <a:srgbClr val="000066"/>
                </a:solidFill>
                <a:latin typeface="Verdana" panose="020B0604030504040204" pitchFamily="34" charset="0"/>
              </a:rPr>
              <a:t>artérioveineuse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rapidement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-Contrôle de la TA , baisse du poids sec + </a:t>
            </a: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antihypertenseur</a:t>
            </a:r>
          </a:p>
          <a:p>
            <a:pPr lvl="0" eaLnBrk="0" hangingPunct="0"/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-Contrôle du bilan phosphocalcique, carbonate de --calcium, vitamine D, chélateur du phosphore</a:t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-Conseil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diététique</a:t>
            </a:r>
            <a:b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fr-FR" altLang="fr-FR" dirty="0" smtClean="0">
                <a:solidFill>
                  <a:srgbClr val="000066"/>
                </a:solidFill>
                <a:latin typeface="Verdana" panose="020B0604030504040204" pitchFamily="34" charset="0"/>
              </a:rPr>
              <a:t>-Correction </a:t>
            </a:r>
            <a:r>
              <a:rPr lang="fr-FR" altLang="fr-FR" dirty="0">
                <a:solidFill>
                  <a:srgbClr val="000066"/>
                </a:solidFill>
                <a:latin typeface="Verdana" panose="020B0604030504040204" pitchFamily="34" charset="0"/>
              </a:rPr>
              <a:t>de l'anémie : EPO+ transfusion si </a:t>
            </a:r>
            <a:r>
              <a:rPr lang="fr-FR" altLang="fr-FR" dirty="0" err="1">
                <a:solidFill>
                  <a:srgbClr val="000066"/>
                </a:solidFill>
                <a:latin typeface="Verdana" panose="020B0604030504040204" pitchFamily="34" charset="0"/>
              </a:rPr>
              <a:t>urgen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1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>
          <a:xfrm>
            <a:off x="1089196" y="1785926"/>
            <a:ext cx="8054804" cy="5429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A/Traitement conservateur de l’IRC :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 Le régime alimentaire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Traitement préventif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Traitement médicamenteux des  complications</a:t>
            </a:r>
          </a:p>
          <a:p>
            <a:pPr marL="136525" indent="0" eaLnBrk="1" hangingPunct="1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pPr marL="136525" indent="0" algn="ctr" eaLnBrk="1" hangingPunct="1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B/Traitement de suppléance :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 Hémodialyse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Dialyse péritonéale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Transplantation rénale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Le Traitement de la </a:t>
            </a:r>
            <a:r>
              <a:rPr lang="fr-FR" sz="4000" b="1" dirty="0">
                <a:solidFill>
                  <a:srgbClr val="FF0000"/>
                </a:solidFill>
              </a:rPr>
              <a:t>M</a:t>
            </a:r>
            <a:r>
              <a:rPr lang="fr-FR" sz="4000" b="1" dirty="0" smtClean="0">
                <a:solidFill>
                  <a:srgbClr val="FF0000"/>
                </a:solidFill>
              </a:rPr>
              <a:t>RC : 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21298"/>
            <a:ext cx="8229600" cy="5429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A/Traitement conservateur de l’IRC :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Le régime alimentaire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préventif 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Traitement médicamenteux des  complications</a:t>
            </a:r>
          </a:p>
          <a:p>
            <a:pPr marL="136525" indent="0" eaLnBrk="1" hangingPunct="1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36525" indent="0" algn="ctr" eaLnBrk="1" hangingPunct="1">
              <a:buNone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B/Traitement de suppléance :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</a:rPr>
              <a:t> Hémodialyse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Dialyse péritonéale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Transplantation rénale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59752" y="18864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</a:rPr>
              <a:t>Traitement de l’IRC : </a:t>
            </a:r>
            <a:endParaRPr lang="fr-F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3580" y="1929991"/>
            <a:ext cx="7846892" cy="52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fr-FR" sz="2400" dirty="0" smtClean="0">
                <a:solidFill>
                  <a:schemeClr val="tx1"/>
                </a:solidFill>
              </a:rPr>
              <a:t>Surcharge circulatoire rebelle aux diurétiques de l’anse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 smtClean="0">
                <a:solidFill>
                  <a:schemeClr val="tx1"/>
                </a:solidFill>
              </a:rPr>
              <a:t>   Hyperkaliémie ( K &gt; 7 </a:t>
            </a:r>
            <a:r>
              <a:rPr lang="fr-FR" sz="2400" dirty="0" err="1" smtClean="0">
                <a:solidFill>
                  <a:schemeClr val="tx1"/>
                </a:solidFill>
              </a:rPr>
              <a:t>meq</a:t>
            </a:r>
            <a:r>
              <a:rPr lang="fr-FR" sz="2400" dirty="0" smtClean="0">
                <a:solidFill>
                  <a:schemeClr val="tx1"/>
                </a:solidFill>
              </a:rPr>
              <a:t> /l).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Acidose métabolique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Encéphalopathie urémique. 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 Péricardite  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Hypertension rebelle au traitement. 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 </a:t>
            </a:r>
            <a:r>
              <a:rPr lang="fr-FR" sz="2400" dirty="0" smtClean="0">
                <a:solidFill>
                  <a:srgbClr val="FF0000"/>
                </a:solidFill>
              </a:rPr>
              <a:t>IRCT  (Cl. Cr&lt; 15ml/min).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Intoxication médicamenteuse tel que l’aspirine et les barbituriques</a:t>
            </a:r>
          </a:p>
          <a:p>
            <a:pPr>
              <a:lnSpc>
                <a:spcPct val="90000"/>
              </a:lnSpc>
              <a:buClrTx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IRA </a:t>
            </a:r>
            <a:r>
              <a:rPr lang="fr-FR" sz="2400" dirty="0" err="1" smtClean="0">
                <a:solidFill>
                  <a:schemeClr val="tx1"/>
                </a:solidFill>
              </a:rPr>
              <a:t>anurique</a:t>
            </a:r>
            <a:r>
              <a:rPr lang="fr-FR" sz="2400" dirty="0" smtClean="0">
                <a:solidFill>
                  <a:schemeClr val="tx1"/>
                </a:solidFill>
              </a:rPr>
              <a:t>: dialyse prophylactique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89199" cy="1280890"/>
          </a:xfrm>
        </p:spPr>
        <p:txBody>
          <a:bodyPr/>
          <a:lstStyle/>
          <a:p>
            <a:r>
              <a:rPr lang="fr-FR" b="1" dirty="0"/>
              <a:t>Indications de la thérapie de suppléance +++(dialyse):</a:t>
            </a:r>
          </a:p>
        </p:txBody>
      </p:sp>
    </p:spTree>
    <p:extLst>
      <p:ext uri="{BB962C8B-B14F-4D97-AF65-F5344CB8AC3E}">
        <p14:creationId xmlns:p14="http://schemas.microsoft.com/office/powerpoint/2010/main" val="11870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Espace réservé du contenu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608512"/>
          </a:xfrm>
        </p:spPr>
        <p:txBody>
          <a:bodyPr>
            <a:normAutofit/>
          </a:bodyPr>
          <a:lstStyle/>
          <a:p>
            <a:pPr eaLnBrk="1" hangingPunct="1">
              <a:buClrTx/>
              <a:buNone/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La dialyse est un processus dans lequel la composition sanguine en solutés est changée en l'exposant à une solution physiologique (dialysat) à travers une membrane semi-perméable (membrane de dialyse  par dialyseur artificiel ). </a:t>
            </a:r>
          </a:p>
          <a:p>
            <a:pPr eaLnBrk="1" hangingPunct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1</a:t>
            </a:r>
            <a:r>
              <a:rPr lang="fr-FR" b="1" dirty="0"/>
              <a:t>/   Hémodialyse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Affichage à l'écran (4:3)</PresentationFormat>
  <Paragraphs>183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Script MT Bold</vt:lpstr>
      <vt:lpstr>Verdana</vt:lpstr>
      <vt:lpstr>Wingdings</vt:lpstr>
      <vt:lpstr>Wingdings 2</vt:lpstr>
      <vt:lpstr>Wingdings 3</vt:lpstr>
      <vt:lpstr>Brin</vt:lpstr>
      <vt:lpstr>     Traitement de suppléance                                                    Dr SI HADJ</vt:lpstr>
      <vt:lpstr>Présentation PowerPoint</vt:lpstr>
      <vt:lpstr>Présentation PowerPoint</vt:lpstr>
      <vt:lpstr>Présentation PowerPoint</vt:lpstr>
      <vt:lpstr>Présentation PowerPoint</vt:lpstr>
      <vt:lpstr>Le Traitement de la MRC : </vt:lpstr>
      <vt:lpstr>Traitement de l’IRC : </vt:lpstr>
      <vt:lpstr>Indications de la thérapie de suppléance +++(dialyse):</vt:lpstr>
      <vt:lpstr> 1/   Hémodialyse :</vt:lpstr>
      <vt:lpstr>L’hémodialyse itérative   comment ça marche ? </vt:lpstr>
      <vt:lpstr>Comment ça marche ?</vt:lpstr>
      <vt:lpstr>Principes de l’hémodialyse :</vt:lpstr>
      <vt:lpstr>Quels abords vasculaires en hémodialyse ? </vt:lpstr>
      <vt:lpstr>Présentation PowerPoint</vt:lpstr>
      <vt:lpstr>Quels abords vasculaires ? </vt:lpstr>
      <vt:lpstr>L’hémodialyse oui … mais existe-t-il des contre indications ? </vt:lpstr>
      <vt:lpstr>Les contre-indications : </vt:lpstr>
      <vt:lpstr>Traitement de l’IRC : </vt:lpstr>
      <vt:lpstr>Présentation PowerPoint</vt:lpstr>
      <vt:lpstr>Présentation PowerPoint</vt:lpstr>
      <vt:lpstr>Matériels de DP : </vt:lpstr>
      <vt:lpstr>Présentation PowerPoint</vt:lpstr>
      <vt:lpstr>Traitement de l’IRC : </vt:lpstr>
      <vt:lpstr>Présentation PowerPoint</vt:lpstr>
      <vt:lpstr>Présentation PowerPoint</vt:lpstr>
      <vt:lpstr>Présentation PowerPoint</vt:lpstr>
      <vt:lpstr>Présentation PowerPoint</vt:lpstr>
      <vt:lpstr>Contre indications : </vt:lpstr>
      <vt:lpstr>Complications de la transplantation rénale : </vt:lpstr>
      <vt:lpstr>Complications de la transplantation rénale : 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Traitement de suppléance                                                    Dr SI HADJ</dc:title>
  <dc:creator>Mohamed Cherif</dc:creator>
  <cp:lastModifiedBy>Tehir Mohamed Cherif</cp:lastModifiedBy>
  <cp:revision>1</cp:revision>
  <dcterms:modified xsi:type="dcterms:W3CDTF">2020-04-15T21:43:33Z</dcterms:modified>
</cp:coreProperties>
</file>