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7"/>
  </p:notesMasterIdLst>
  <p:sldIdLst>
    <p:sldId id="256" r:id="rId2"/>
    <p:sldId id="288" r:id="rId3"/>
    <p:sldId id="257" r:id="rId4"/>
    <p:sldId id="258" r:id="rId5"/>
    <p:sldId id="259" r:id="rId6"/>
    <p:sldId id="260" r:id="rId7"/>
    <p:sldId id="287"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90" r:id="rId25"/>
    <p:sldId id="277" r:id="rId26"/>
    <p:sldId id="278" r:id="rId27"/>
    <p:sldId id="279" r:id="rId28"/>
    <p:sldId id="280" r:id="rId29"/>
    <p:sldId id="281" r:id="rId30"/>
    <p:sldId id="282" r:id="rId31"/>
    <p:sldId id="283" r:id="rId32"/>
    <p:sldId id="284" r:id="rId33"/>
    <p:sldId id="285" r:id="rId34"/>
    <p:sldId id="286" r:id="rId35"/>
    <p:sldId id="289"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3A87F6-36C2-4DDD-B558-E8D2357A96B9}" type="datetimeFigureOut">
              <a:rPr lang="fr-FR" smtClean="0"/>
              <a:t>08/04/2020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CB1A28-EC61-477F-8A21-B601EB43B3A5}" type="slidenum">
              <a:rPr lang="fr-FR" smtClean="0"/>
              <a:t>‹N°›</a:t>
            </a:fld>
            <a:endParaRPr lang="fr-FR"/>
          </a:p>
        </p:txBody>
      </p:sp>
    </p:spTree>
    <p:extLst>
      <p:ext uri="{BB962C8B-B14F-4D97-AF65-F5344CB8AC3E}">
        <p14:creationId xmlns:p14="http://schemas.microsoft.com/office/powerpoint/2010/main" val="778784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CB1A28-EC61-477F-8A21-B601EB43B3A5}" type="slidenum">
              <a:rPr lang="fr-FR" smtClean="0"/>
              <a:t>8</a:t>
            </a:fld>
            <a:endParaRPr lang="fr-FR"/>
          </a:p>
        </p:txBody>
      </p:sp>
    </p:spTree>
    <p:extLst>
      <p:ext uri="{BB962C8B-B14F-4D97-AF65-F5344CB8AC3E}">
        <p14:creationId xmlns:p14="http://schemas.microsoft.com/office/powerpoint/2010/main" val="2163457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CB1A28-EC61-477F-8A21-B601EB43B3A5}" type="slidenum">
              <a:rPr lang="fr-FR" smtClean="0"/>
              <a:t>29</a:t>
            </a:fld>
            <a:endParaRPr lang="fr-FR"/>
          </a:p>
        </p:txBody>
      </p:sp>
    </p:spTree>
    <p:extLst>
      <p:ext uri="{BB962C8B-B14F-4D97-AF65-F5344CB8AC3E}">
        <p14:creationId xmlns:p14="http://schemas.microsoft.com/office/powerpoint/2010/main" val="103173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6D81082F-8D6D-4753-B4B6-F38BD7B0815E}" type="datetimeFigureOut">
              <a:rPr lang="fr-FR" smtClean="0"/>
              <a:pPr/>
              <a:t>08/04/2020</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27CA1D84-2234-474B-B363-DF76DB0F719F}"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D81082F-8D6D-4753-B4B6-F38BD7B0815E}"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A1D84-2234-474B-B363-DF76DB0F719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D81082F-8D6D-4753-B4B6-F38BD7B0815E}" type="datetimeFigureOut">
              <a:rPr lang="fr-FR" smtClean="0"/>
              <a:pPr/>
              <a:t>08/04/2020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A1D84-2234-474B-B363-DF76DB0F719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6D81082F-8D6D-4753-B4B6-F38BD7B0815E}" type="datetimeFigureOut">
              <a:rPr lang="fr-FR" smtClean="0"/>
              <a:pPr/>
              <a:t>08/04/2020</a:t>
            </a:fld>
            <a:endParaRPr lang="fr-FR"/>
          </a:p>
        </p:txBody>
      </p:sp>
      <p:sp>
        <p:nvSpPr>
          <p:cNvPr id="9" name="Espace réservé du numéro de diapositive 8"/>
          <p:cNvSpPr>
            <a:spLocks noGrp="1"/>
          </p:cNvSpPr>
          <p:nvPr>
            <p:ph type="sldNum" sz="quarter" idx="15"/>
          </p:nvPr>
        </p:nvSpPr>
        <p:spPr/>
        <p:txBody>
          <a:bodyPr rtlCol="0"/>
          <a:lstStyle/>
          <a:p>
            <a:fld id="{27CA1D84-2234-474B-B363-DF76DB0F719F}"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6D81082F-8D6D-4753-B4B6-F38BD7B0815E}" type="datetimeFigureOut">
              <a:rPr lang="fr-FR" smtClean="0"/>
              <a:pPr/>
              <a:t>08/04/2020</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27CA1D84-2234-474B-B363-DF76DB0F719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6D81082F-8D6D-4753-B4B6-F38BD7B0815E}" type="datetimeFigureOut">
              <a:rPr lang="fr-FR" smtClean="0"/>
              <a:pPr/>
              <a:t>08/04/2020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A1D84-2234-474B-B363-DF76DB0F719F}"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6D81082F-8D6D-4753-B4B6-F38BD7B0815E}" type="datetimeFigureOut">
              <a:rPr lang="fr-FR" smtClean="0"/>
              <a:pPr/>
              <a:t>08/04/2020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A1D84-2234-474B-B363-DF76DB0F719F}"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6D81082F-8D6D-4753-B4B6-F38BD7B0815E}" type="datetimeFigureOut">
              <a:rPr lang="fr-FR" smtClean="0"/>
              <a:pPr/>
              <a:t>08/04/2020</a:t>
            </a:fld>
            <a:endParaRPr lang="fr-FR"/>
          </a:p>
        </p:txBody>
      </p:sp>
      <p:sp>
        <p:nvSpPr>
          <p:cNvPr id="7" name="Espace réservé du numéro de diapositive 6"/>
          <p:cNvSpPr>
            <a:spLocks noGrp="1"/>
          </p:cNvSpPr>
          <p:nvPr>
            <p:ph type="sldNum" sz="quarter" idx="11"/>
          </p:nvPr>
        </p:nvSpPr>
        <p:spPr/>
        <p:txBody>
          <a:bodyPr rtlCol="0"/>
          <a:lstStyle/>
          <a:p>
            <a:fld id="{27CA1D84-2234-474B-B363-DF76DB0F719F}"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D81082F-8D6D-4753-B4B6-F38BD7B0815E}" type="datetimeFigureOut">
              <a:rPr lang="fr-FR" smtClean="0"/>
              <a:pPr/>
              <a:t>08/04/2020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A1D84-2234-474B-B363-DF76DB0F719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6D81082F-8D6D-4753-B4B6-F38BD7B0815E}" type="datetimeFigureOut">
              <a:rPr lang="fr-FR" smtClean="0"/>
              <a:pPr/>
              <a:t>08/04/2020</a:t>
            </a:fld>
            <a:endParaRPr lang="fr-FR"/>
          </a:p>
        </p:txBody>
      </p:sp>
      <p:sp>
        <p:nvSpPr>
          <p:cNvPr id="22" name="Espace réservé du numéro de diapositive 21"/>
          <p:cNvSpPr>
            <a:spLocks noGrp="1"/>
          </p:cNvSpPr>
          <p:nvPr>
            <p:ph type="sldNum" sz="quarter" idx="15"/>
          </p:nvPr>
        </p:nvSpPr>
        <p:spPr/>
        <p:txBody>
          <a:bodyPr rtlCol="0"/>
          <a:lstStyle/>
          <a:p>
            <a:fld id="{27CA1D84-2234-474B-B363-DF76DB0F719F}"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6D81082F-8D6D-4753-B4B6-F38BD7B0815E}" type="datetimeFigureOut">
              <a:rPr lang="fr-FR" smtClean="0"/>
              <a:pPr/>
              <a:t>08/04/2020</a:t>
            </a:fld>
            <a:endParaRPr lang="fr-FR"/>
          </a:p>
        </p:txBody>
      </p:sp>
      <p:sp>
        <p:nvSpPr>
          <p:cNvPr id="18" name="Espace réservé du numéro de diapositive 17"/>
          <p:cNvSpPr>
            <a:spLocks noGrp="1"/>
          </p:cNvSpPr>
          <p:nvPr>
            <p:ph type="sldNum" sz="quarter" idx="11"/>
          </p:nvPr>
        </p:nvSpPr>
        <p:spPr/>
        <p:txBody>
          <a:bodyPr rtlCol="0"/>
          <a:lstStyle/>
          <a:p>
            <a:fld id="{27CA1D84-2234-474B-B363-DF76DB0F719F}"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D81082F-8D6D-4753-B4B6-F38BD7B0815E}" type="datetimeFigureOut">
              <a:rPr lang="fr-FR" smtClean="0"/>
              <a:pPr/>
              <a:t>08/04/2020</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7CA1D84-2234-474B-B363-DF76DB0F719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86000" y="548680"/>
            <a:ext cx="6172200" cy="2016224"/>
          </a:xfrm>
        </p:spPr>
        <p:txBody>
          <a:bodyPr/>
          <a:lstStyle/>
          <a:p>
            <a:r>
              <a:rPr lang="fr-FR" dirty="0" smtClean="0"/>
              <a:t>LES MYOPATHIES INFLAMMATOIRES IDIOPAHIQUES</a:t>
            </a:r>
            <a:endParaRPr lang="fr-FR" dirty="0"/>
          </a:p>
        </p:txBody>
      </p:sp>
      <p:sp>
        <p:nvSpPr>
          <p:cNvPr id="3" name="Sous-titre 2"/>
          <p:cNvSpPr>
            <a:spLocks noGrp="1"/>
          </p:cNvSpPr>
          <p:nvPr>
            <p:ph type="subTitle" idx="1"/>
          </p:nvPr>
        </p:nvSpPr>
        <p:spPr>
          <a:xfrm>
            <a:off x="3643306" y="3714752"/>
            <a:ext cx="6172200" cy="1371600"/>
          </a:xfrm>
        </p:spPr>
        <p:txBody>
          <a:bodyPr>
            <a:normAutofit lnSpcReduction="10000"/>
          </a:bodyPr>
          <a:lstStyle/>
          <a:p>
            <a:r>
              <a:rPr lang="fr-FR" dirty="0" smtClean="0"/>
              <a:t>Service de neurologie médicale </a:t>
            </a:r>
          </a:p>
          <a:p>
            <a:r>
              <a:rPr lang="fr-FR" dirty="0" smtClean="0"/>
              <a:t>CHU Annaba</a:t>
            </a:r>
          </a:p>
          <a:p>
            <a:r>
              <a:rPr lang="fr-FR" dirty="0" smtClean="0"/>
              <a:t> </a:t>
            </a:r>
          </a:p>
          <a:p>
            <a:r>
              <a:rPr lang="fr-FR" dirty="0" smtClean="0"/>
              <a:t>Dr. N. </a:t>
            </a:r>
            <a:r>
              <a:rPr lang="fr-FR" dirty="0" err="1" smtClean="0"/>
              <a:t>Kouider</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332656"/>
            <a:ext cx="8003232" cy="6336704"/>
          </a:xfrm>
        </p:spPr>
        <p:txBody>
          <a:bodyPr>
            <a:normAutofit lnSpcReduction="10000"/>
          </a:bodyPr>
          <a:lstStyle/>
          <a:p>
            <a:pPr>
              <a:buFont typeface="Wingdings" panose="05000000000000000000" pitchFamily="2" charset="2"/>
              <a:buChar char="q"/>
            </a:pPr>
            <a:r>
              <a:rPr lang="fr-FR" b="1" dirty="0" smtClean="0"/>
              <a:t>L’atteinte cutanée:</a:t>
            </a:r>
          </a:p>
          <a:p>
            <a:pPr>
              <a:buNone/>
            </a:pPr>
            <a:r>
              <a:rPr lang="fr-FR" dirty="0" smtClean="0"/>
              <a:t> Elle est présente </a:t>
            </a:r>
            <a:r>
              <a:rPr lang="fr-FR" dirty="0" smtClean="0"/>
              <a:t>dans 90% des </a:t>
            </a:r>
            <a:r>
              <a:rPr lang="fr-FR" dirty="0" smtClean="0"/>
              <a:t>cas </a:t>
            </a:r>
            <a:r>
              <a:rPr lang="fr-FR" dirty="0"/>
              <a:t>et  précède de plusieurs mois ou années les signes </a:t>
            </a:r>
            <a:r>
              <a:rPr lang="fr-FR" dirty="0" smtClean="0"/>
              <a:t>musculaires  dans </a:t>
            </a:r>
            <a:r>
              <a:rPr lang="fr-FR" dirty="0" smtClean="0"/>
              <a:t>50% des </a:t>
            </a:r>
            <a:r>
              <a:rPr lang="fr-FR" dirty="0" smtClean="0"/>
              <a:t>cas.</a:t>
            </a:r>
            <a:endParaRPr lang="fr-FR" dirty="0" smtClean="0"/>
          </a:p>
          <a:p>
            <a:pPr>
              <a:buFont typeface="Wingdings" pitchFamily="2" charset="2"/>
              <a:buChar char="Ø"/>
            </a:pPr>
            <a:r>
              <a:rPr lang="fr-FR" dirty="0" smtClean="0"/>
              <a:t>L’</a:t>
            </a:r>
            <a:r>
              <a:rPr lang="fr-FR" dirty="0"/>
              <a:t>é</a:t>
            </a:r>
            <a:r>
              <a:rPr lang="fr-FR" dirty="0" smtClean="0"/>
              <a:t>rythème: C’est une coloration rouge violacée </a:t>
            </a:r>
            <a:r>
              <a:rPr lang="fr-FR" dirty="0" smtClean="0"/>
              <a:t>          à </a:t>
            </a:r>
            <a:r>
              <a:rPr lang="fr-FR" dirty="0" smtClean="0"/>
              <a:t>contours </a:t>
            </a:r>
            <a:r>
              <a:rPr lang="fr-FR" dirty="0" smtClean="0"/>
              <a:t>irréguliers. Il prédomine </a:t>
            </a:r>
            <a:r>
              <a:rPr lang="fr-FR" dirty="0" smtClean="0"/>
              <a:t>au niveau des régions découvertes et </a:t>
            </a:r>
            <a:r>
              <a:rPr lang="fr-FR" dirty="0" smtClean="0"/>
              <a:t>est aggravé </a:t>
            </a:r>
            <a:r>
              <a:rPr lang="fr-FR" dirty="0" smtClean="0"/>
              <a:t>par le </a:t>
            </a:r>
            <a:r>
              <a:rPr lang="fr-FR" dirty="0" smtClean="0"/>
              <a:t>soleil.      On </a:t>
            </a:r>
            <a:r>
              <a:rPr lang="fr-FR" dirty="0" smtClean="0"/>
              <a:t>distingue:</a:t>
            </a:r>
          </a:p>
          <a:p>
            <a:pPr lvl="1">
              <a:lnSpc>
                <a:spcPct val="150000"/>
              </a:lnSpc>
              <a:buFont typeface="Wingdings" panose="05000000000000000000" pitchFamily="2" charset="2"/>
              <a:buChar char="v"/>
              <a:defRPr/>
            </a:pPr>
            <a:r>
              <a:rPr lang="fr-FR" dirty="0" smtClean="0"/>
              <a:t>L’érythème orbitaire en lunettes ( quasi pathognomonique</a:t>
            </a:r>
            <a:r>
              <a:rPr lang="fr-FR" dirty="0" smtClean="0"/>
              <a:t>) </a:t>
            </a:r>
          </a:p>
          <a:p>
            <a:pPr lvl="1">
              <a:lnSpc>
                <a:spcPct val="150000"/>
              </a:lnSpc>
              <a:buFont typeface="Wingdings" panose="05000000000000000000" pitchFamily="2" charset="2"/>
              <a:buChar char="v"/>
              <a:defRPr/>
            </a:pPr>
            <a:r>
              <a:rPr lang="fr-FR" dirty="0" smtClean="0"/>
              <a:t>Les </a:t>
            </a:r>
            <a:r>
              <a:rPr lang="fr-FR" dirty="0" smtClean="0"/>
              <a:t>papules de  </a:t>
            </a:r>
            <a:r>
              <a:rPr lang="fr-FR" dirty="0" err="1" smtClean="0"/>
              <a:t>Gottron</a:t>
            </a:r>
            <a:r>
              <a:rPr lang="fr-FR" dirty="0" smtClean="0"/>
              <a:t>: des plaques d’érythème qui touchent la face dorsale des </a:t>
            </a:r>
            <a:r>
              <a:rPr lang="fr-FR" dirty="0" smtClean="0"/>
              <a:t>articulations </a:t>
            </a:r>
            <a:r>
              <a:rPr lang="fr-FR" dirty="0" err="1" smtClean="0"/>
              <a:t>interphalangiennes</a:t>
            </a:r>
            <a:r>
              <a:rPr lang="fr-FR" dirty="0" smtClean="0"/>
              <a:t>, coudes et </a:t>
            </a:r>
            <a:r>
              <a:rPr lang="fr-FR" dirty="0" smtClean="0"/>
              <a:t>genoux.</a:t>
            </a:r>
            <a:endParaRPr lang="fr-FR" dirty="0" smtClean="0"/>
          </a:p>
          <a:p>
            <a:pPr lvl="1">
              <a:lnSpc>
                <a:spcPct val="150000"/>
              </a:lnSpc>
              <a:buFont typeface="Wingdings" panose="05000000000000000000" pitchFamily="2" charset="2"/>
              <a:buChar char="v"/>
              <a:defRPr/>
            </a:pPr>
            <a:r>
              <a:rPr lang="fr-FR" dirty="0" smtClean="0"/>
              <a:t>L’érythème </a:t>
            </a:r>
            <a:r>
              <a:rPr lang="fr-FR" dirty="0" err="1" smtClean="0"/>
              <a:t>périunguéal</a:t>
            </a:r>
            <a:r>
              <a:rPr lang="fr-FR" dirty="0" smtClean="0"/>
              <a:t> douloureux à la palpation, réalisant le signe de la manucure (très évocateur).</a:t>
            </a:r>
          </a:p>
          <a:p>
            <a:pPr lvl="1">
              <a:lnSpc>
                <a:spcPct val="150000"/>
              </a:lnSpc>
              <a:buNone/>
              <a:defRPr/>
            </a:pPr>
            <a:endParaRPr lang="fr-FR" dirty="0" smtClean="0"/>
          </a:p>
          <a:p>
            <a:pPr>
              <a:buFont typeface="Wingdings" pitchFamily="2" charset="2"/>
              <a:buChar char="ü"/>
            </a:pPr>
            <a:endParaRPr lang="fr-FR" dirty="0" smtClean="0"/>
          </a:p>
          <a:p>
            <a:pPr>
              <a:buFont typeface="Wingdings" pitchFamily="2" charset="2"/>
              <a:buChar char="ü"/>
            </a:pPr>
            <a:endParaRPr lang="fr-F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404664"/>
            <a:ext cx="7467600" cy="6069288"/>
          </a:xfrm>
        </p:spPr>
        <p:txBody>
          <a:bodyPr/>
          <a:lstStyle/>
          <a:p>
            <a:pPr>
              <a:buFont typeface="Wingdings" pitchFamily="2" charset="2"/>
              <a:buChar char="Ø"/>
            </a:pPr>
            <a:r>
              <a:rPr lang="fr-FR" dirty="0" smtClean="0"/>
              <a:t>L’œdème:</a:t>
            </a:r>
          </a:p>
          <a:p>
            <a:pPr>
              <a:buNone/>
            </a:pPr>
            <a:r>
              <a:rPr lang="fr-FR" dirty="0" smtClean="0"/>
              <a:t>   </a:t>
            </a:r>
            <a:r>
              <a:rPr lang="fr-FR" dirty="0" smtClean="0"/>
              <a:t>Il prédomine </a:t>
            </a:r>
            <a:r>
              <a:rPr lang="fr-FR" dirty="0" smtClean="0"/>
              <a:t>à la face, la région antéro-supérieure du thorax, les bras, les cuisses et même la muqueuse buccale, donnant à la peau un aspect vernissé avec des érosions douloureuses.</a:t>
            </a:r>
          </a:p>
          <a:p>
            <a:pPr>
              <a:buFont typeface="Wingdings" pitchFamily="2" charset="2"/>
              <a:buChar char="Ø"/>
            </a:pPr>
            <a:r>
              <a:rPr lang="fr-FR" dirty="0" smtClean="0"/>
              <a:t>Autres signes:</a:t>
            </a:r>
          </a:p>
          <a:p>
            <a:pPr>
              <a:buFontTx/>
              <a:buChar char="-"/>
            </a:pPr>
            <a:r>
              <a:rPr lang="fr-FR" dirty="0" smtClean="0"/>
              <a:t>La </a:t>
            </a:r>
            <a:r>
              <a:rPr lang="fr-FR" dirty="0" err="1" smtClean="0"/>
              <a:t>calcinose</a:t>
            </a:r>
            <a:r>
              <a:rPr lang="fr-FR" dirty="0" smtClean="0"/>
              <a:t> cutanée: dépôts granuleux de calcium entourés d’une réaction inflammatoire </a:t>
            </a:r>
            <a:endParaRPr lang="fr-FR" dirty="0" smtClean="0"/>
          </a:p>
          <a:p>
            <a:pPr>
              <a:buFontTx/>
              <a:buChar char="-"/>
            </a:pPr>
            <a:r>
              <a:rPr lang="fr-FR" dirty="0" smtClean="0"/>
              <a:t> </a:t>
            </a:r>
            <a:r>
              <a:rPr lang="fr-FR" dirty="0" smtClean="0"/>
              <a:t>Le syndrome de Raynaud</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rac_photo_1.jpg"/>
          <p:cNvPicPr>
            <a:picLocks noGrp="1" noChangeAspect="1"/>
          </p:cNvPicPr>
          <p:nvPr>
            <p:ph sz="quarter" idx="1"/>
          </p:nvPr>
        </p:nvPicPr>
        <p:blipFill>
          <a:blip r:embed="rId2" cstate="print"/>
          <a:stretch>
            <a:fillRect/>
          </a:stretch>
        </p:blipFill>
        <p:spPr>
          <a:xfrm>
            <a:off x="467544" y="548680"/>
            <a:ext cx="2448272" cy="2314575"/>
          </a:xfrm>
        </p:spPr>
      </p:pic>
      <p:pic>
        <p:nvPicPr>
          <p:cNvPr id="5" name="Image 4" descr="derm5.JPG"/>
          <p:cNvPicPr>
            <a:picLocks noChangeAspect="1"/>
          </p:cNvPicPr>
          <p:nvPr/>
        </p:nvPicPr>
        <p:blipFill>
          <a:blip r:embed="rId3" cstate="print"/>
          <a:stretch>
            <a:fillRect/>
          </a:stretch>
        </p:blipFill>
        <p:spPr>
          <a:xfrm>
            <a:off x="3851920" y="520700"/>
            <a:ext cx="3528392" cy="2332236"/>
          </a:xfrm>
          <a:prstGeom prst="rect">
            <a:avLst/>
          </a:prstGeom>
        </p:spPr>
      </p:pic>
      <p:pic>
        <p:nvPicPr>
          <p:cNvPr id="6" name="Image 5" descr="patient4.jpg"/>
          <p:cNvPicPr>
            <a:picLocks noChangeAspect="1"/>
          </p:cNvPicPr>
          <p:nvPr/>
        </p:nvPicPr>
        <p:blipFill>
          <a:blip r:embed="rId4" cstate="print"/>
          <a:stretch>
            <a:fillRect/>
          </a:stretch>
        </p:blipFill>
        <p:spPr>
          <a:xfrm>
            <a:off x="359532" y="3573016"/>
            <a:ext cx="2664296" cy="2736304"/>
          </a:xfrm>
          <a:prstGeom prst="rect">
            <a:avLst/>
          </a:prstGeom>
        </p:spPr>
      </p:pic>
      <p:pic>
        <p:nvPicPr>
          <p:cNvPr id="7" name="Image 6" descr="dermatomyosite-main.jpg"/>
          <p:cNvPicPr>
            <a:picLocks noChangeAspect="1"/>
          </p:cNvPicPr>
          <p:nvPr/>
        </p:nvPicPr>
        <p:blipFill>
          <a:blip r:embed="rId5" cstate="print"/>
          <a:stretch>
            <a:fillRect/>
          </a:stretch>
        </p:blipFill>
        <p:spPr>
          <a:xfrm>
            <a:off x="3419872" y="3573016"/>
            <a:ext cx="4680520" cy="2808312"/>
          </a:xfrm>
          <a:prstGeom prst="rect">
            <a:avLst/>
          </a:prstGeom>
        </p:spPr>
      </p:pic>
      <p:sp>
        <p:nvSpPr>
          <p:cNvPr id="2" name="ZoneTexte 1"/>
          <p:cNvSpPr txBox="1"/>
          <p:nvPr/>
        </p:nvSpPr>
        <p:spPr>
          <a:xfrm>
            <a:off x="4139952" y="2996952"/>
            <a:ext cx="3096344" cy="307777"/>
          </a:xfrm>
          <a:prstGeom prst="rect">
            <a:avLst/>
          </a:prstGeom>
          <a:noFill/>
        </p:spPr>
        <p:txBody>
          <a:bodyPr wrap="square" rtlCol="0">
            <a:spAutoFit/>
          </a:bodyPr>
          <a:lstStyle/>
          <a:p>
            <a:r>
              <a:rPr lang="fr-FR" sz="1400" b="1" dirty="0" smtClean="0"/>
              <a:t>Figure 2</a:t>
            </a:r>
            <a:r>
              <a:rPr lang="fr-FR" sz="1400" dirty="0" smtClean="0"/>
              <a:t>: papules de </a:t>
            </a:r>
            <a:r>
              <a:rPr lang="fr-FR" sz="1400" dirty="0" err="1" smtClean="0"/>
              <a:t>Gottron</a:t>
            </a:r>
            <a:endParaRPr lang="fr-FR" sz="1400" dirty="0"/>
          </a:p>
        </p:txBody>
      </p:sp>
      <p:sp>
        <p:nvSpPr>
          <p:cNvPr id="8" name="ZoneTexte 7"/>
          <p:cNvSpPr txBox="1"/>
          <p:nvPr/>
        </p:nvSpPr>
        <p:spPr>
          <a:xfrm>
            <a:off x="377446" y="6361583"/>
            <a:ext cx="2826401" cy="307777"/>
          </a:xfrm>
          <a:prstGeom prst="rect">
            <a:avLst/>
          </a:prstGeom>
          <a:noFill/>
        </p:spPr>
        <p:txBody>
          <a:bodyPr wrap="square" rtlCol="0">
            <a:spAutoFit/>
          </a:bodyPr>
          <a:lstStyle/>
          <a:p>
            <a:r>
              <a:rPr lang="fr-FR" sz="1400" b="1" dirty="0" smtClean="0"/>
              <a:t>Figure 3</a:t>
            </a:r>
            <a:r>
              <a:rPr lang="fr-FR" sz="1400" dirty="0" smtClean="0"/>
              <a:t>: signe de la manucure</a:t>
            </a:r>
            <a:endParaRPr lang="fr-FR" sz="1400" dirty="0"/>
          </a:p>
        </p:txBody>
      </p:sp>
      <p:sp>
        <p:nvSpPr>
          <p:cNvPr id="9" name="ZoneTexte 8"/>
          <p:cNvSpPr txBox="1"/>
          <p:nvPr/>
        </p:nvSpPr>
        <p:spPr>
          <a:xfrm>
            <a:off x="467544" y="2941010"/>
            <a:ext cx="2448272" cy="523220"/>
          </a:xfrm>
          <a:prstGeom prst="rect">
            <a:avLst/>
          </a:prstGeom>
          <a:noFill/>
        </p:spPr>
        <p:txBody>
          <a:bodyPr wrap="square" rtlCol="0">
            <a:spAutoFit/>
          </a:bodyPr>
          <a:lstStyle/>
          <a:p>
            <a:r>
              <a:rPr lang="fr-FR" sz="1400" b="1" dirty="0" smtClean="0"/>
              <a:t>Figure 1</a:t>
            </a:r>
            <a:r>
              <a:rPr lang="fr-FR" sz="1400" dirty="0" smtClean="0"/>
              <a:t>: érythème orbitaire</a:t>
            </a:r>
            <a:endParaRPr lang="fr-FR" sz="1400" dirty="0"/>
          </a:p>
        </p:txBody>
      </p:sp>
      <p:sp>
        <p:nvSpPr>
          <p:cNvPr id="10" name="ZoneTexte 9"/>
          <p:cNvSpPr txBox="1"/>
          <p:nvPr/>
        </p:nvSpPr>
        <p:spPr>
          <a:xfrm>
            <a:off x="3419872" y="6457498"/>
            <a:ext cx="4824536" cy="307777"/>
          </a:xfrm>
          <a:prstGeom prst="rect">
            <a:avLst/>
          </a:prstGeom>
          <a:noFill/>
        </p:spPr>
        <p:txBody>
          <a:bodyPr wrap="square" rtlCol="0">
            <a:spAutoFit/>
          </a:bodyPr>
          <a:lstStyle/>
          <a:p>
            <a:r>
              <a:rPr lang="fr-FR" sz="1400" b="1" dirty="0" smtClean="0"/>
              <a:t>Figure 4</a:t>
            </a:r>
            <a:r>
              <a:rPr lang="fr-FR" sz="1400" dirty="0" smtClean="0"/>
              <a:t>: papules de </a:t>
            </a:r>
            <a:r>
              <a:rPr lang="fr-FR" sz="1400" dirty="0" err="1" smtClean="0"/>
              <a:t>Gottron</a:t>
            </a:r>
            <a:r>
              <a:rPr lang="fr-FR" sz="1400" dirty="0" smtClean="0"/>
              <a:t> et signe de la manucure</a:t>
            </a:r>
            <a:endParaRPr lang="fr-FR"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6" name="Espace réservé du contenu 5" descr="img0126.jpg"/>
          <p:cNvPicPr>
            <a:picLocks noGrp="1" noChangeAspect="1"/>
          </p:cNvPicPr>
          <p:nvPr>
            <p:ph sz="quarter" idx="1"/>
          </p:nvPr>
        </p:nvPicPr>
        <p:blipFill>
          <a:blip r:embed="rId2" cstate="print"/>
          <a:stretch>
            <a:fillRect/>
          </a:stretch>
        </p:blipFill>
        <p:spPr>
          <a:xfrm>
            <a:off x="467544" y="404665"/>
            <a:ext cx="4104456" cy="2880320"/>
          </a:xfrm>
        </p:spPr>
      </p:pic>
      <p:pic>
        <p:nvPicPr>
          <p:cNvPr id="7" name="Image 6" descr="img0055.jpg"/>
          <p:cNvPicPr>
            <a:picLocks noChangeAspect="1"/>
          </p:cNvPicPr>
          <p:nvPr/>
        </p:nvPicPr>
        <p:blipFill>
          <a:blip r:embed="rId3" cstate="print"/>
          <a:stretch>
            <a:fillRect/>
          </a:stretch>
        </p:blipFill>
        <p:spPr>
          <a:xfrm>
            <a:off x="395536" y="3573016"/>
            <a:ext cx="4320480" cy="2817887"/>
          </a:xfrm>
          <a:prstGeom prst="rect">
            <a:avLst/>
          </a:prstGeom>
        </p:spPr>
      </p:pic>
      <p:pic>
        <p:nvPicPr>
          <p:cNvPr id="8" name="Image 7" descr="calcin4.jpg"/>
          <p:cNvPicPr>
            <a:picLocks noChangeAspect="1"/>
          </p:cNvPicPr>
          <p:nvPr/>
        </p:nvPicPr>
        <p:blipFill>
          <a:blip r:embed="rId4" cstate="print"/>
          <a:stretch>
            <a:fillRect/>
          </a:stretch>
        </p:blipFill>
        <p:spPr>
          <a:xfrm>
            <a:off x="5148064" y="404664"/>
            <a:ext cx="3600400" cy="5976664"/>
          </a:xfrm>
          <a:prstGeom prst="rect">
            <a:avLst/>
          </a:prstGeom>
        </p:spPr>
      </p:pic>
      <p:sp>
        <p:nvSpPr>
          <p:cNvPr id="3" name="ZoneTexte 2"/>
          <p:cNvSpPr txBox="1"/>
          <p:nvPr/>
        </p:nvSpPr>
        <p:spPr>
          <a:xfrm>
            <a:off x="2267744" y="6453336"/>
            <a:ext cx="4896544" cy="369332"/>
          </a:xfrm>
          <a:prstGeom prst="rect">
            <a:avLst/>
          </a:prstGeom>
          <a:noFill/>
        </p:spPr>
        <p:txBody>
          <a:bodyPr wrap="square" rtlCol="0">
            <a:spAutoFit/>
          </a:bodyPr>
          <a:lstStyle/>
          <a:p>
            <a:r>
              <a:rPr lang="fr-FR" b="1" dirty="0" smtClean="0"/>
              <a:t>Figure 5: </a:t>
            </a:r>
            <a:r>
              <a:rPr lang="fr-FR" dirty="0" err="1" smtClean="0"/>
              <a:t>calcinose</a:t>
            </a:r>
            <a:r>
              <a:rPr lang="fr-FR" dirty="0" smtClean="0"/>
              <a:t> sous cutanée</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332656"/>
            <a:ext cx="7467600" cy="6192688"/>
          </a:xfrm>
        </p:spPr>
        <p:txBody>
          <a:bodyPr/>
          <a:lstStyle/>
          <a:p>
            <a:pPr>
              <a:buFont typeface="Wingdings" panose="05000000000000000000" pitchFamily="2" charset="2"/>
              <a:buChar char="q"/>
            </a:pPr>
            <a:r>
              <a:rPr lang="fr-FR" b="1" dirty="0" smtClean="0"/>
              <a:t>L’atteinte viscérale:</a:t>
            </a:r>
          </a:p>
          <a:p>
            <a:pPr>
              <a:lnSpc>
                <a:spcPct val="80000"/>
              </a:lnSpc>
              <a:buNone/>
              <a:defRPr/>
            </a:pPr>
            <a:r>
              <a:rPr lang="fr-FR" dirty="0" smtClean="0"/>
              <a:t>  - Atteinte cardiaque ( </a:t>
            </a:r>
            <a:r>
              <a:rPr lang="fr-FR" dirty="0" smtClean="0"/>
              <a:t>troubles </a:t>
            </a:r>
            <a:r>
              <a:rPr lang="fr-FR" dirty="0" smtClean="0"/>
              <a:t>du rythme</a:t>
            </a:r>
            <a:r>
              <a:rPr lang="fr-FR" dirty="0" smtClean="0"/>
              <a:t>, troubles de </a:t>
            </a:r>
            <a:r>
              <a:rPr lang="fr-FR" dirty="0" smtClean="0"/>
              <a:t>la conduction, </a:t>
            </a:r>
            <a:r>
              <a:rPr lang="fr-FR" dirty="0" smtClean="0"/>
              <a:t>péricardite…..) </a:t>
            </a:r>
            <a:r>
              <a:rPr lang="fr-FR" dirty="0" smtClean="0"/>
              <a:t>qui peut être à l’origine du décès</a:t>
            </a:r>
          </a:p>
          <a:p>
            <a:pPr>
              <a:lnSpc>
                <a:spcPct val="80000"/>
              </a:lnSpc>
              <a:buNone/>
              <a:defRPr/>
            </a:pPr>
            <a:r>
              <a:rPr lang="fr-FR" dirty="0" smtClean="0"/>
              <a:t>  -Atteinte respiratoire (pneumopathie interstitielle ou de déglutition, hypoventilation), </a:t>
            </a:r>
          </a:p>
          <a:p>
            <a:pPr>
              <a:lnSpc>
                <a:spcPct val="80000"/>
              </a:lnSpc>
              <a:buNone/>
              <a:defRPr/>
            </a:pPr>
            <a:r>
              <a:rPr lang="fr-FR" dirty="0" smtClean="0"/>
              <a:t>  - Atteinte digestive( ulcération, perforation, péritonite..)</a:t>
            </a:r>
          </a:p>
          <a:p>
            <a:pPr>
              <a:lnSpc>
                <a:spcPct val="80000"/>
              </a:lnSpc>
              <a:buNone/>
              <a:defRPr/>
            </a:pPr>
            <a:r>
              <a:rPr lang="fr-FR" dirty="0" smtClean="0"/>
              <a:t>  - Atteinte rénale( hématurie, insuffisance rénale aiguë). </a:t>
            </a:r>
          </a:p>
          <a:p>
            <a:pPr>
              <a:lnSpc>
                <a:spcPct val="80000"/>
              </a:lnSpc>
              <a:buFont typeface="Arial" pitchFamily="34" charset="0"/>
              <a:buChar char="•"/>
              <a:defRPr/>
            </a:pPr>
            <a:r>
              <a:rPr lang="fr-FR" b="1" dirty="0" smtClean="0"/>
              <a:t>Signes généraux: </a:t>
            </a:r>
            <a:r>
              <a:rPr lang="fr-FR" dirty="0" smtClean="0"/>
              <a:t>(chez l’enfant)</a:t>
            </a:r>
          </a:p>
          <a:p>
            <a:pPr>
              <a:lnSpc>
                <a:spcPct val="80000"/>
              </a:lnSpc>
              <a:buNone/>
              <a:defRPr/>
            </a:pPr>
            <a:r>
              <a:rPr lang="fr-FR" dirty="0" smtClean="0"/>
              <a:t>   - Fièvre</a:t>
            </a:r>
          </a:p>
          <a:p>
            <a:pPr>
              <a:lnSpc>
                <a:spcPct val="80000"/>
              </a:lnSpc>
              <a:buNone/>
              <a:defRPr/>
            </a:pPr>
            <a:r>
              <a:rPr lang="fr-FR" dirty="0" smtClean="0"/>
              <a:t>   - Amaigrissement</a:t>
            </a:r>
          </a:p>
          <a:p>
            <a:pPr>
              <a:lnSpc>
                <a:spcPct val="80000"/>
              </a:lnSpc>
              <a:buNone/>
              <a:defRPr/>
            </a:pPr>
            <a:r>
              <a:rPr lang="fr-FR" dirty="0" smtClean="0"/>
              <a:t>   - Arthralgies</a:t>
            </a:r>
          </a:p>
          <a:p>
            <a:pPr>
              <a:lnSpc>
                <a:spcPct val="80000"/>
              </a:lnSpc>
              <a:buFont typeface="Arial" pitchFamily="34" charset="0"/>
              <a:buChar char="•"/>
              <a:defRPr/>
            </a:pPr>
            <a:endParaRPr lang="fr-FR" dirty="0" smtClean="0"/>
          </a:p>
          <a:p>
            <a:pPr>
              <a:buNone/>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Formes particulières</a:t>
            </a:r>
            <a:endParaRPr lang="fr-FR" dirty="0"/>
          </a:p>
        </p:txBody>
      </p:sp>
      <p:sp>
        <p:nvSpPr>
          <p:cNvPr id="3" name="Espace réservé du contenu 2"/>
          <p:cNvSpPr>
            <a:spLocks noGrp="1"/>
          </p:cNvSpPr>
          <p:nvPr>
            <p:ph sz="quarter" idx="1"/>
          </p:nvPr>
        </p:nvSpPr>
        <p:spPr/>
        <p:txBody>
          <a:bodyPr/>
          <a:lstStyle/>
          <a:p>
            <a:r>
              <a:rPr lang="fr-FR" dirty="0" smtClean="0"/>
              <a:t> DM associée à un cancer: fréquente après 40 ans; carcinome bronchique, gastrique, colon, prostate, ovaire, utérus et sein</a:t>
            </a:r>
          </a:p>
          <a:p>
            <a:r>
              <a:rPr lang="fr-FR" dirty="0" smtClean="0"/>
              <a:t>DM associée à d’autres pathologies </a:t>
            </a:r>
            <a:r>
              <a:rPr lang="fr-FR" dirty="0" err="1" smtClean="0"/>
              <a:t>autoimmunes</a:t>
            </a:r>
            <a:r>
              <a:rPr lang="fr-FR" dirty="0" smtClean="0"/>
              <a:t>: syndrome de </a:t>
            </a:r>
            <a:r>
              <a:rPr lang="fr-FR" dirty="0" err="1" smtClean="0"/>
              <a:t>Gougerot</a:t>
            </a:r>
            <a:r>
              <a:rPr lang="fr-FR" dirty="0" smtClean="0"/>
              <a:t> </a:t>
            </a:r>
            <a:r>
              <a:rPr lang="fr-FR" dirty="0" err="1" smtClean="0"/>
              <a:t>Sjögren</a:t>
            </a:r>
            <a:r>
              <a:rPr lang="fr-FR" dirty="0" smtClean="0"/>
              <a:t>, lupus érythémateux systémique, polyarthrite rhumatoïde, thyroïdite….</a:t>
            </a:r>
          </a:p>
          <a:p>
            <a:r>
              <a:rPr lang="fr-FR" dirty="0" smtClean="0"/>
              <a:t>DM de l’enfant: début rapide, fréquence des signes généraux, signes digestifs et la </a:t>
            </a:r>
            <a:r>
              <a:rPr lang="fr-FR" dirty="0" err="1" smtClean="0"/>
              <a:t>calcinose</a:t>
            </a:r>
            <a:r>
              <a:rPr lang="fr-FR" dirty="0" smtClean="0"/>
              <a:t> universelle, </a:t>
            </a:r>
            <a:r>
              <a:rPr lang="fr-FR" dirty="0" err="1" smtClean="0"/>
              <a:t>corticorésistance</a:t>
            </a:r>
            <a:endParaRPr lang="fr-FR" dirty="0" smtClean="0"/>
          </a:p>
          <a:p>
            <a:r>
              <a:rPr lang="fr-FR" dirty="0" smtClean="0"/>
              <a:t>DM </a:t>
            </a:r>
            <a:r>
              <a:rPr lang="fr-FR" dirty="0" err="1" smtClean="0"/>
              <a:t>amyopathique</a:t>
            </a:r>
            <a:r>
              <a:rPr lang="fr-FR" dirty="0" smtClean="0"/>
              <a:t>: sans atteinte musculaire</a:t>
            </a:r>
          </a:p>
          <a:p>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7467600" cy="778098"/>
          </a:xfrm>
        </p:spPr>
        <p:txBody>
          <a:bodyPr/>
          <a:lstStyle/>
          <a:p>
            <a:r>
              <a:rPr lang="fr-FR" dirty="0" smtClean="0"/>
              <a:t>4) Les examens complémentaires</a:t>
            </a:r>
            <a:endParaRPr lang="fr-FR" dirty="0"/>
          </a:p>
        </p:txBody>
      </p:sp>
      <p:sp>
        <p:nvSpPr>
          <p:cNvPr id="3" name="Espace réservé du contenu 2"/>
          <p:cNvSpPr>
            <a:spLocks noGrp="1"/>
          </p:cNvSpPr>
          <p:nvPr>
            <p:ph sz="quarter" idx="1"/>
          </p:nvPr>
        </p:nvSpPr>
        <p:spPr>
          <a:xfrm>
            <a:off x="457200" y="1124744"/>
            <a:ext cx="7787208" cy="5349208"/>
          </a:xfrm>
        </p:spPr>
        <p:txBody>
          <a:bodyPr>
            <a:normAutofit/>
          </a:bodyPr>
          <a:lstStyle/>
          <a:p>
            <a:r>
              <a:rPr lang="fr-FR" dirty="0" smtClean="0"/>
              <a:t>Biologie:</a:t>
            </a:r>
          </a:p>
          <a:p>
            <a:pPr>
              <a:buFont typeface="Arial" pitchFamily="34" charset="0"/>
              <a:buChar char="•"/>
            </a:pPr>
            <a:r>
              <a:rPr lang="fr-FR" dirty="0" smtClean="0"/>
              <a:t>Syndrome inflammatoire: VS élevée,</a:t>
            </a:r>
          </a:p>
          <a:p>
            <a:pPr>
              <a:buFont typeface="Arial" pitchFamily="34" charset="0"/>
              <a:buChar char="•"/>
            </a:pPr>
            <a:r>
              <a:rPr lang="fr-FR" dirty="0" smtClean="0"/>
              <a:t>Enzymes musculaires (CPK,LDH) élevées,</a:t>
            </a:r>
          </a:p>
          <a:p>
            <a:pPr>
              <a:buFont typeface="Arial" pitchFamily="34" charset="0"/>
              <a:buChar char="•"/>
            </a:pPr>
            <a:r>
              <a:rPr lang="fr-FR" dirty="0" smtClean="0"/>
              <a:t>Facteur rhumatoïde positif</a:t>
            </a:r>
          </a:p>
          <a:p>
            <a:pPr>
              <a:buFont typeface="Arial" pitchFamily="34" charset="0"/>
              <a:buChar char="•"/>
            </a:pPr>
            <a:r>
              <a:rPr lang="fr-FR" dirty="0" smtClean="0"/>
              <a:t>Les auto anticorps peuvent être positifs (antinucléaires et anti cytoplasmiques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404664"/>
            <a:ext cx="7467600" cy="6069288"/>
          </a:xfrm>
        </p:spPr>
        <p:txBody>
          <a:bodyPr>
            <a:normAutofit/>
          </a:bodyPr>
          <a:lstStyle/>
          <a:p>
            <a:r>
              <a:rPr lang="fr-FR" dirty="0" smtClean="0"/>
              <a:t>L’ENMG (électro-</a:t>
            </a:r>
            <a:r>
              <a:rPr lang="fr-FR" dirty="0" err="1" smtClean="0"/>
              <a:t>neuro</a:t>
            </a:r>
            <a:r>
              <a:rPr lang="fr-FR" dirty="0" smtClean="0"/>
              <a:t>-myogramme):</a:t>
            </a:r>
          </a:p>
          <a:p>
            <a:pPr>
              <a:buNone/>
            </a:pPr>
            <a:r>
              <a:rPr lang="fr-FR" dirty="0" smtClean="0"/>
              <a:t> -Tracé myogène</a:t>
            </a:r>
          </a:p>
          <a:p>
            <a:pPr>
              <a:buNone/>
            </a:pPr>
            <a:r>
              <a:rPr lang="fr-FR" sz="1300" dirty="0" smtClean="0"/>
              <a:t>                                 </a:t>
            </a:r>
            <a:endParaRPr lang="fr-FR" dirty="0" smtClean="0"/>
          </a:p>
          <a:p>
            <a:pPr>
              <a:buNone/>
            </a:pPr>
            <a:endParaRPr lang="fr-FR" dirty="0" smtClean="0"/>
          </a:p>
          <a:p>
            <a:pPr>
              <a:buNone/>
            </a:pPr>
            <a:endParaRPr lang="fr-FR" dirty="0" smtClean="0"/>
          </a:p>
          <a:p>
            <a:r>
              <a:rPr lang="fr-FR" dirty="0" smtClean="0"/>
              <a:t>Biopsie musculaire:</a:t>
            </a:r>
          </a:p>
          <a:p>
            <a:pPr>
              <a:buFontTx/>
              <a:buChar char="-"/>
            </a:pPr>
            <a:r>
              <a:rPr lang="fr-FR" dirty="0" smtClean="0"/>
              <a:t>Foyers de nécrose</a:t>
            </a:r>
          </a:p>
          <a:p>
            <a:pPr>
              <a:buFontTx/>
              <a:buChar char="-"/>
            </a:pPr>
            <a:r>
              <a:rPr lang="fr-FR" dirty="0" smtClean="0"/>
              <a:t>Foyers de régénération</a:t>
            </a:r>
          </a:p>
          <a:p>
            <a:pPr>
              <a:buFontTx/>
              <a:buChar char="-"/>
            </a:pPr>
            <a:r>
              <a:rPr lang="fr-FR" dirty="0" smtClean="0"/>
              <a:t>Infiltrats inflammatoire à cellules mononuclées</a:t>
            </a:r>
          </a:p>
          <a:p>
            <a:pPr>
              <a:buFontTx/>
              <a:buChar char="-"/>
            </a:pPr>
            <a:r>
              <a:rPr lang="fr-FR" dirty="0" smtClean="0"/>
              <a:t>Lésions musculaires d’origine vasculaire</a:t>
            </a:r>
          </a:p>
          <a:p>
            <a:pPr>
              <a:buFont typeface="Courier New" panose="02070309020205020404" pitchFamily="49" charset="0"/>
              <a:buChar char="o"/>
            </a:pPr>
            <a:r>
              <a:rPr lang="fr-FR" dirty="0" smtClean="0"/>
              <a:t>La biopsie cutanée montre un épiderme épaissi avec prolifération conjonctivale et infiltrats inflammatoires</a:t>
            </a:r>
          </a:p>
        </p:txBody>
      </p:sp>
      <p:pic>
        <p:nvPicPr>
          <p:cNvPr id="4" name="Image 3" descr="06(3).PNG"/>
          <p:cNvPicPr>
            <a:picLocks noChangeAspect="1"/>
          </p:cNvPicPr>
          <p:nvPr/>
        </p:nvPicPr>
        <p:blipFill>
          <a:blip r:embed="rId2"/>
          <a:stretch>
            <a:fillRect/>
          </a:stretch>
        </p:blipFill>
        <p:spPr>
          <a:xfrm>
            <a:off x="4509740" y="1052736"/>
            <a:ext cx="4143404" cy="2071702"/>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5)Evolution et pronostic</a:t>
            </a:r>
            <a:endParaRPr lang="fr-FR" dirty="0"/>
          </a:p>
        </p:txBody>
      </p:sp>
      <p:sp>
        <p:nvSpPr>
          <p:cNvPr id="3" name="Espace réservé du contenu 2"/>
          <p:cNvSpPr>
            <a:spLocks noGrp="1"/>
          </p:cNvSpPr>
          <p:nvPr>
            <p:ph sz="quarter" idx="1"/>
          </p:nvPr>
        </p:nvSpPr>
        <p:spPr>
          <a:xfrm>
            <a:off x="457200" y="1052736"/>
            <a:ext cx="7643192" cy="5472608"/>
          </a:xfrm>
        </p:spPr>
        <p:txBody>
          <a:bodyPr/>
          <a:lstStyle/>
          <a:p>
            <a:pPr>
              <a:lnSpc>
                <a:spcPct val="90000"/>
              </a:lnSpc>
              <a:buFontTx/>
              <a:buChar char="-"/>
              <a:defRPr/>
            </a:pPr>
            <a:r>
              <a:rPr lang="fr-FR" dirty="0" smtClean="0"/>
              <a:t>Sans traitement le taux de survie à 5 ans est&lt;40%</a:t>
            </a:r>
          </a:p>
          <a:p>
            <a:pPr>
              <a:lnSpc>
                <a:spcPct val="90000"/>
              </a:lnSpc>
              <a:buFontTx/>
              <a:buChar char="-"/>
              <a:defRPr/>
            </a:pPr>
            <a:endParaRPr lang="fr-FR" dirty="0" smtClean="0"/>
          </a:p>
          <a:p>
            <a:pPr>
              <a:lnSpc>
                <a:spcPct val="90000"/>
              </a:lnSpc>
              <a:buFontTx/>
              <a:buChar char="-"/>
              <a:defRPr/>
            </a:pPr>
            <a:r>
              <a:rPr lang="fr-FR" dirty="0" smtClean="0"/>
              <a:t>Sous traitement, la survie à 5 ans </a:t>
            </a:r>
            <a:r>
              <a:rPr lang="fr-FR" dirty="0" smtClean="0">
                <a:latin typeface="Calibri"/>
              </a:rPr>
              <a:t>&gt;</a:t>
            </a:r>
            <a:r>
              <a:rPr lang="fr-FR" dirty="0" smtClean="0"/>
              <a:t>90% ,mais avec un handicape résiduel dans la majorité des cas.</a:t>
            </a:r>
          </a:p>
          <a:p>
            <a:pPr>
              <a:lnSpc>
                <a:spcPct val="90000"/>
              </a:lnSpc>
              <a:buFontTx/>
              <a:buChar char="-"/>
              <a:defRPr/>
            </a:pPr>
            <a:endParaRPr lang="fr-FR" dirty="0" smtClean="0"/>
          </a:p>
          <a:p>
            <a:pPr>
              <a:lnSpc>
                <a:spcPct val="90000"/>
              </a:lnSpc>
              <a:buFontTx/>
              <a:buChar char="-"/>
              <a:defRPr/>
            </a:pPr>
            <a:r>
              <a:rPr lang="fr-FR" dirty="0" smtClean="0"/>
              <a:t>Les formes associées à un cancer ont un pronostic lié à celui du cancer</a:t>
            </a:r>
          </a:p>
          <a:p>
            <a:pPr>
              <a:lnSpc>
                <a:spcPct val="90000"/>
              </a:lnSpc>
              <a:buFontTx/>
              <a:buChar char="-"/>
              <a:defRPr/>
            </a:pPr>
            <a:endParaRPr lang="fr-FR" dirty="0" smtClean="0"/>
          </a:p>
          <a:p>
            <a:pPr>
              <a:lnSpc>
                <a:spcPct val="90000"/>
              </a:lnSpc>
              <a:buFontTx/>
              <a:buChar char="-"/>
              <a:defRPr/>
            </a:pPr>
            <a:r>
              <a:rPr lang="fr-FR" dirty="0" smtClean="0"/>
              <a:t>Chez l’enfant le pronostic est mauvais: risque d’hémorragies digestives, cortico-résistance et  </a:t>
            </a:r>
            <a:r>
              <a:rPr lang="fr-FR" dirty="0" err="1" smtClean="0"/>
              <a:t>calcinose</a:t>
            </a:r>
            <a:r>
              <a:rPr lang="fr-FR" dirty="0" smtClean="0"/>
              <a:t> étendue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B) </a:t>
            </a:r>
            <a:r>
              <a:rPr lang="fr-FR" dirty="0" err="1" smtClean="0"/>
              <a:t>Polymyosite</a:t>
            </a:r>
            <a:endParaRPr lang="fr-FR" dirty="0"/>
          </a:p>
        </p:txBody>
      </p:sp>
      <p:sp>
        <p:nvSpPr>
          <p:cNvPr id="3" name="Espace réservé du contenu 2"/>
          <p:cNvSpPr>
            <a:spLocks noGrp="1"/>
          </p:cNvSpPr>
          <p:nvPr>
            <p:ph sz="quarter" idx="1"/>
          </p:nvPr>
        </p:nvSpPr>
        <p:spPr>
          <a:xfrm>
            <a:off x="457200" y="1196752"/>
            <a:ext cx="7571184" cy="5277200"/>
          </a:xfrm>
        </p:spPr>
        <p:txBody>
          <a:bodyPr/>
          <a:lstStyle/>
          <a:p>
            <a:pPr>
              <a:buNone/>
            </a:pPr>
            <a:endParaRPr lang="fr-FR" dirty="0" smtClean="0"/>
          </a:p>
          <a:p>
            <a:pPr>
              <a:buNone/>
            </a:pPr>
            <a:r>
              <a:rPr lang="fr-FR" dirty="0" smtClean="0"/>
              <a:t>- C’est une connectivite rare </a:t>
            </a:r>
          </a:p>
          <a:p>
            <a:endParaRPr lang="fr-FR" dirty="0" smtClean="0"/>
          </a:p>
          <a:p>
            <a:pPr>
              <a:buNone/>
            </a:pPr>
            <a:r>
              <a:rPr lang="fr-FR" dirty="0" smtClean="0"/>
              <a:t>- Survient à n’importe quel âge mais prédomine chez l’adulte après 50 ans</a:t>
            </a:r>
          </a:p>
          <a:p>
            <a:pPr>
              <a:buNone/>
            </a:pPr>
            <a:r>
              <a:rPr lang="fr-FR" dirty="0" smtClean="0"/>
              <a:t> </a:t>
            </a:r>
          </a:p>
          <a:p>
            <a:pPr>
              <a:buNone/>
            </a:pPr>
            <a:r>
              <a:rPr lang="fr-FR" dirty="0" smtClean="0"/>
              <a:t>- Touche surtout les femmes avec un sexe ratio de deux femmes pour un homme </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sz="quarter" idx="1"/>
          </p:nvPr>
        </p:nvSpPr>
        <p:spPr/>
        <p:txBody>
          <a:bodyPr/>
          <a:lstStyle/>
          <a:p>
            <a:pPr>
              <a:lnSpc>
                <a:spcPct val="150000"/>
              </a:lnSpc>
            </a:pPr>
            <a:r>
              <a:rPr lang="fr-FR" dirty="0" smtClean="0"/>
              <a:t>I. Introduction</a:t>
            </a:r>
          </a:p>
          <a:p>
            <a:pPr>
              <a:lnSpc>
                <a:spcPct val="150000"/>
              </a:lnSpc>
            </a:pPr>
            <a:r>
              <a:rPr lang="fr-FR" dirty="0" smtClean="0"/>
              <a:t>II. Formes cliniques</a:t>
            </a:r>
          </a:p>
          <a:p>
            <a:pPr lvl="1">
              <a:lnSpc>
                <a:spcPct val="150000"/>
              </a:lnSpc>
            </a:pPr>
            <a:r>
              <a:rPr lang="fr-FR" dirty="0" smtClean="0"/>
              <a:t>A. Dermatomyosite </a:t>
            </a:r>
          </a:p>
          <a:p>
            <a:pPr lvl="1">
              <a:lnSpc>
                <a:spcPct val="150000"/>
              </a:lnSpc>
            </a:pPr>
            <a:r>
              <a:rPr lang="fr-FR" dirty="0" smtClean="0"/>
              <a:t>B. </a:t>
            </a:r>
            <a:r>
              <a:rPr lang="fr-FR" dirty="0" err="1" smtClean="0"/>
              <a:t>Polymyosite</a:t>
            </a:r>
            <a:endParaRPr lang="fr-FR" dirty="0" smtClean="0"/>
          </a:p>
          <a:p>
            <a:pPr lvl="1">
              <a:lnSpc>
                <a:spcPct val="150000"/>
              </a:lnSpc>
            </a:pPr>
            <a:r>
              <a:rPr lang="fr-FR" dirty="0" smtClean="0"/>
              <a:t>C. Myosite à inclusions</a:t>
            </a:r>
          </a:p>
          <a:p>
            <a:pPr>
              <a:lnSpc>
                <a:spcPct val="150000"/>
              </a:lnSpc>
            </a:pPr>
            <a:r>
              <a:rPr lang="fr-FR" dirty="0" smtClean="0"/>
              <a:t>III. Conclusion </a:t>
            </a:r>
            <a:endParaRPr lang="fr-FR" dirty="0"/>
          </a:p>
        </p:txBody>
      </p:sp>
    </p:spTree>
    <p:extLst>
      <p:ext uri="{BB962C8B-B14F-4D97-AF65-F5344CB8AC3E}">
        <p14:creationId xmlns:p14="http://schemas.microsoft.com/office/powerpoint/2010/main" val="4033814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1) </a:t>
            </a:r>
            <a:r>
              <a:rPr lang="fr-FR" dirty="0" err="1" smtClean="0"/>
              <a:t>Physiopahologie</a:t>
            </a:r>
            <a:endParaRPr lang="fr-FR" dirty="0"/>
          </a:p>
        </p:txBody>
      </p:sp>
      <p:sp>
        <p:nvSpPr>
          <p:cNvPr id="3" name="Espace réservé du contenu 2"/>
          <p:cNvSpPr>
            <a:spLocks noGrp="1"/>
          </p:cNvSpPr>
          <p:nvPr>
            <p:ph sz="quarter" idx="1"/>
          </p:nvPr>
        </p:nvSpPr>
        <p:spPr>
          <a:xfrm>
            <a:off x="457200" y="1124744"/>
            <a:ext cx="7643192" cy="5349208"/>
          </a:xfrm>
        </p:spPr>
        <p:txBody>
          <a:bodyPr/>
          <a:lstStyle/>
          <a:p>
            <a:endParaRPr lang="fr-FR" dirty="0" smtClean="0"/>
          </a:p>
          <a:p>
            <a:r>
              <a:rPr lang="fr-FR" dirty="0" smtClean="0"/>
              <a:t>Infiltrats inflammatoires faits de lymphocytes T cytotoxiques, qui entourent la cellule musculaire et y </a:t>
            </a:r>
            <a:r>
              <a:rPr lang="fr-FR" dirty="0" err="1" smtClean="0"/>
              <a:t>relarguent</a:t>
            </a:r>
            <a:r>
              <a:rPr lang="fr-FR" dirty="0" smtClean="0"/>
              <a:t> des cytokines entrainant la nécrose des myocytes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t>2) Clinique</a:t>
            </a:r>
            <a:endParaRPr lang="fr-FR" dirty="0"/>
          </a:p>
        </p:txBody>
      </p:sp>
      <p:sp>
        <p:nvSpPr>
          <p:cNvPr id="3" name="Espace réservé du contenu 2"/>
          <p:cNvSpPr>
            <a:spLocks noGrp="1"/>
          </p:cNvSpPr>
          <p:nvPr>
            <p:ph sz="quarter" idx="1"/>
          </p:nvPr>
        </p:nvSpPr>
        <p:spPr>
          <a:xfrm>
            <a:off x="457200" y="1196752"/>
            <a:ext cx="7643192" cy="5472608"/>
          </a:xfrm>
        </p:spPr>
        <p:txBody>
          <a:bodyPr>
            <a:normAutofit/>
          </a:bodyPr>
          <a:lstStyle/>
          <a:p>
            <a:pPr>
              <a:lnSpc>
                <a:spcPct val="150000"/>
              </a:lnSpc>
              <a:buNone/>
              <a:defRPr/>
            </a:pPr>
            <a:r>
              <a:rPr lang="fr-FR" dirty="0" smtClean="0"/>
              <a:t>Le tableau clinique est similaire à celui de la dermatomyosite avec quelques différences:</a:t>
            </a:r>
          </a:p>
          <a:p>
            <a:pPr>
              <a:lnSpc>
                <a:spcPct val="150000"/>
              </a:lnSpc>
              <a:defRPr/>
            </a:pPr>
            <a:r>
              <a:rPr lang="fr-FR" dirty="0" smtClean="0"/>
              <a:t>Absence de lésions cutanées dans la majorité des cas, et quand elles sont présentes, elles sont transitoires et modérées.</a:t>
            </a:r>
          </a:p>
          <a:p>
            <a:pPr>
              <a:defRPr/>
            </a:pPr>
            <a:endParaRPr lang="fr-FR"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t>3) Examens complémentaires</a:t>
            </a:r>
            <a:endParaRPr lang="fr-FR" dirty="0"/>
          </a:p>
        </p:txBody>
      </p:sp>
      <p:sp>
        <p:nvSpPr>
          <p:cNvPr id="3" name="Espace réservé du contenu 2"/>
          <p:cNvSpPr>
            <a:spLocks noGrp="1"/>
          </p:cNvSpPr>
          <p:nvPr>
            <p:ph sz="quarter" idx="1"/>
          </p:nvPr>
        </p:nvSpPr>
        <p:spPr>
          <a:xfrm>
            <a:off x="457200" y="1268760"/>
            <a:ext cx="7467600" cy="5205192"/>
          </a:xfrm>
        </p:spPr>
        <p:txBody>
          <a:bodyPr/>
          <a:lstStyle/>
          <a:p>
            <a:r>
              <a:rPr lang="fr-FR" dirty="0" smtClean="0"/>
              <a:t>La biologie et l’ENMG identiques à la dermatomyosite</a:t>
            </a:r>
          </a:p>
          <a:p>
            <a:r>
              <a:rPr lang="fr-FR" dirty="0" smtClean="0"/>
              <a:t>La biopsie musculaire:</a:t>
            </a:r>
          </a:p>
          <a:p>
            <a:pPr>
              <a:lnSpc>
                <a:spcPct val="90000"/>
              </a:lnSpc>
              <a:buNone/>
              <a:defRPr/>
            </a:pPr>
            <a:r>
              <a:rPr lang="fr-FR" dirty="0" smtClean="0"/>
              <a:t> -Foyers de nécrose qui prédominent au niveau          de l’</a:t>
            </a:r>
            <a:r>
              <a:rPr lang="fr-FR" dirty="0" err="1" smtClean="0"/>
              <a:t>endomysium</a:t>
            </a:r>
            <a:r>
              <a:rPr lang="fr-FR" dirty="0" smtClean="0"/>
              <a:t> .</a:t>
            </a:r>
          </a:p>
          <a:p>
            <a:pPr>
              <a:lnSpc>
                <a:spcPct val="90000"/>
              </a:lnSpc>
              <a:buNone/>
              <a:defRPr/>
            </a:pPr>
            <a:r>
              <a:rPr lang="fr-FR" dirty="0" smtClean="0"/>
              <a:t> -Foyers de régénération à différents stades.</a:t>
            </a:r>
          </a:p>
          <a:p>
            <a:pPr>
              <a:lnSpc>
                <a:spcPct val="90000"/>
              </a:lnSpc>
              <a:buNone/>
              <a:defRPr/>
            </a:pPr>
            <a:r>
              <a:rPr lang="fr-FR" dirty="0" smtClean="0"/>
              <a:t> -Infiltrats inflammatoires faits de macrophages    et de lymphocytes T.</a:t>
            </a:r>
          </a:p>
          <a:p>
            <a:pPr>
              <a:lnSpc>
                <a:spcPct val="90000"/>
              </a:lnSpc>
              <a:buNone/>
              <a:defRPr/>
            </a:pPr>
            <a:r>
              <a:rPr lang="fr-FR" dirty="0" smtClean="0"/>
              <a:t> -Absence de zones de micro-infarctus musculaires et de lésions vasculaires</a:t>
            </a:r>
          </a:p>
          <a:p>
            <a:pPr>
              <a:lnSpc>
                <a:spcPct val="90000"/>
              </a:lnSpc>
              <a:buNone/>
              <a:defRPr/>
            </a:pPr>
            <a:r>
              <a:rPr lang="fr-FR" dirty="0" smtClean="0"/>
              <a:t> -Fibrose musculaire dans les formes évoluées.</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t>4) Formes particulières</a:t>
            </a:r>
            <a:endParaRPr lang="fr-FR" dirty="0"/>
          </a:p>
        </p:txBody>
      </p:sp>
      <p:sp>
        <p:nvSpPr>
          <p:cNvPr id="3" name="Espace réservé du contenu 2"/>
          <p:cNvSpPr>
            <a:spLocks noGrp="1"/>
          </p:cNvSpPr>
          <p:nvPr>
            <p:ph sz="quarter" idx="1"/>
          </p:nvPr>
        </p:nvSpPr>
        <p:spPr>
          <a:xfrm>
            <a:off x="457200" y="1124744"/>
            <a:ext cx="7467600" cy="5400600"/>
          </a:xfrm>
        </p:spPr>
        <p:txBody>
          <a:bodyPr/>
          <a:lstStyle/>
          <a:p>
            <a:pPr>
              <a:buFont typeface="Wingdings" pitchFamily="2" charset="2"/>
              <a:buChar char="Ø"/>
            </a:pPr>
            <a:r>
              <a:rPr lang="fr-FR" dirty="0" err="1" smtClean="0"/>
              <a:t>Polymyosite</a:t>
            </a:r>
            <a:r>
              <a:rPr lang="fr-FR" dirty="0" smtClean="0"/>
              <a:t> à éosinophiles: tableau clinique sévère avec :</a:t>
            </a:r>
          </a:p>
          <a:p>
            <a:pPr>
              <a:buFont typeface="Arial" pitchFamily="34" charset="0"/>
              <a:buChar char="•"/>
            </a:pPr>
            <a:r>
              <a:rPr lang="fr-FR" dirty="0" smtClean="0"/>
              <a:t> </a:t>
            </a:r>
            <a:r>
              <a:rPr lang="fr-FR" dirty="0" err="1" smtClean="0"/>
              <a:t>Hyperéosinophilie</a:t>
            </a:r>
            <a:r>
              <a:rPr lang="fr-FR" dirty="0" smtClean="0"/>
              <a:t> à la NFS &gt; 1500 éléments/mm3</a:t>
            </a:r>
          </a:p>
          <a:p>
            <a:pPr>
              <a:buFont typeface="Arial" pitchFamily="34" charset="0"/>
              <a:buChar char="•"/>
            </a:pPr>
            <a:r>
              <a:rPr lang="fr-FR" dirty="0" smtClean="0"/>
              <a:t>Biopsie musculaire: infiltrats faits d’éosinophiles</a:t>
            </a:r>
          </a:p>
          <a:p>
            <a:pPr>
              <a:buFont typeface="Arial" pitchFamily="34" charset="0"/>
              <a:buChar char="•"/>
            </a:pPr>
            <a:r>
              <a:rPr lang="fr-FR" dirty="0" smtClean="0"/>
              <a:t>Evolution mortelle sans traitement</a:t>
            </a:r>
          </a:p>
          <a:p>
            <a:pPr>
              <a:buFont typeface="Wingdings" pitchFamily="2" charset="2"/>
              <a:buChar char="Ø"/>
            </a:pPr>
            <a:endParaRPr lang="fr-FR" dirty="0" smtClean="0"/>
          </a:p>
          <a:p>
            <a:pPr>
              <a:buFont typeface="Wingdings" pitchFamily="2" charset="2"/>
              <a:buChar char="Ø"/>
            </a:pPr>
            <a:r>
              <a:rPr lang="fr-FR" dirty="0" err="1" smtClean="0"/>
              <a:t>Polymyosite</a:t>
            </a:r>
            <a:r>
              <a:rPr lang="fr-FR" dirty="0" smtClean="0"/>
              <a:t> focale: Localisée à un muscle ou à un groupe musculaire sous forme d’une masse </a:t>
            </a:r>
            <a:r>
              <a:rPr lang="fr-FR" dirty="0" smtClean="0"/>
              <a:t>douloureuse. Elle concerne </a:t>
            </a:r>
            <a:r>
              <a:rPr lang="fr-FR" dirty="0" smtClean="0"/>
              <a:t>le plus souvent </a:t>
            </a:r>
            <a:r>
              <a:rPr lang="fr-FR" dirty="0" smtClean="0"/>
              <a:t>les </a:t>
            </a:r>
            <a:r>
              <a:rPr lang="fr-FR" dirty="0" smtClean="0"/>
              <a:t>muscles des cuisses et du mollet. </a:t>
            </a:r>
          </a:p>
          <a:p>
            <a:pPr>
              <a:buFont typeface="Wingdings" pitchFamily="2" charset="2"/>
              <a:buChar char="Ø"/>
            </a:pPr>
            <a:endParaRPr lang="fr-FR" dirty="0" smtClean="0"/>
          </a:p>
          <a:p>
            <a:pPr>
              <a:buFont typeface="Arial" pitchFamily="34" charset="0"/>
              <a:buChar char="•"/>
            </a:pP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t>4) Formes particulières</a:t>
            </a:r>
            <a:endParaRPr lang="fr-FR" dirty="0"/>
          </a:p>
        </p:txBody>
      </p:sp>
      <p:sp>
        <p:nvSpPr>
          <p:cNvPr id="3" name="Espace réservé du contenu 2"/>
          <p:cNvSpPr>
            <a:spLocks noGrp="1"/>
          </p:cNvSpPr>
          <p:nvPr>
            <p:ph sz="quarter" idx="1"/>
          </p:nvPr>
        </p:nvSpPr>
        <p:spPr>
          <a:xfrm>
            <a:off x="457200" y="1124744"/>
            <a:ext cx="7467600" cy="5400600"/>
          </a:xfrm>
        </p:spPr>
        <p:txBody>
          <a:bodyPr/>
          <a:lstStyle/>
          <a:p>
            <a:pPr lvl="0">
              <a:buClr>
                <a:srgbClr val="FE8637"/>
              </a:buClr>
              <a:buFont typeface="Wingdings" panose="05000000000000000000" pitchFamily="2" charset="2"/>
              <a:buChar char="Ø"/>
              <a:defRPr/>
            </a:pPr>
            <a:r>
              <a:rPr lang="fr-FR" dirty="0" smtClean="0">
                <a:solidFill>
                  <a:prstClr val="black"/>
                </a:solidFill>
              </a:rPr>
              <a:t>Le </a:t>
            </a:r>
            <a:r>
              <a:rPr lang="fr-FR" dirty="0">
                <a:solidFill>
                  <a:prstClr val="black"/>
                </a:solidFill>
              </a:rPr>
              <a:t>syndrome des anti-synthétases, lié à la présence </a:t>
            </a:r>
            <a:r>
              <a:rPr lang="fr-FR" dirty="0" smtClean="0">
                <a:solidFill>
                  <a:prstClr val="black"/>
                </a:solidFill>
              </a:rPr>
              <a:t>d’AC </a:t>
            </a:r>
            <a:r>
              <a:rPr lang="fr-FR" dirty="0">
                <a:solidFill>
                  <a:prstClr val="black"/>
                </a:solidFill>
              </a:rPr>
              <a:t>anti-synthétases et qui associe:</a:t>
            </a:r>
          </a:p>
          <a:p>
            <a:pPr lvl="1">
              <a:buClr>
                <a:srgbClr val="FE8637"/>
              </a:buClr>
              <a:defRPr/>
            </a:pPr>
            <a:r>
              <a:rPr lang="fr-FR" dirty="0">
                <a:solidFill>
                  <a:prstClr val="black"/>
                </a:solidFill>
              </a:rPr>
              <a:t>Une </a:t>
            </a:r>
            <a:r>
              <a:rPr lang="fr-FR" dirty="0" err="1">
                <a:solidFill>
                  <a:prstClr val="black"/>
                </a:solidFill>
              </a:rPr>
              <a:t>polymyosite</a:t>
            </a:r>
            <a:r>
              <a:rPr lang="fr-FR" dirty="0">
                <a:solidFill>
                  <a:prstClr val="black"/>
                </a:solidFill>
              </a:rPr>
              <a:t> </a:t>
            </a:r>
          </a:p>
          <a:p>
            <a:pPr lvl="1">
              <a:buClr>
                <a:srgbClr val="FE8637"/>
              </a:buClr>
              <a:defRPr/>
            </a:pPr>
            <a:r>
              <a:rPr lang="fr-FR" dirty="0">
                <a:solidFill>
                  <a:prstClr val="black"/>
                </a:solidFill>
              </a:rPr>
              <a:t>Une pneumopathie interstitielle</a:t>
            </a:r>
          </a:p>
          <a:p>
            <a:pPr lvl="1">
              <a:buClr>
                <a:srgbClr val="FE8637"/>
              </a:buClr>
              <a:defRPr/>
            </a:pPr>
            <a:r>
              <a:rPr lang="fr-FR" dirty="0">
                <a:solidFill>
                  <a:prstClr val="black"/>
                </a:solidFill>
              </a:rPr>
              <a:t>Une arthrite</a:t>
            </a:r>
          </a:p>
          <a:p>
            <a:pPr lvl="1">
              <a:buClr>
                <a:srgbClr val="FE8637"/>
              </a:buClr>
              <a:defRPr/>
            </a:pPr>
            <a:r>
              <a:rPr lang="fr-FR" dirty="0">
                <a:solidFill>
                  <a:prstClr val="black"/>
                </a:solidFill>
              </a:rPr>
              <a:t>Un phénomène de Raynaud</a:t>
            </a:r>
          </a:p>
          <a:p>
            <a:pPr lvl="1">
              <a:buClr>
                <a:srgbClr val="FE8637"/>
              </a:buClr>
              <a:defRPr/>
            </a:pPr>
            <a:r>
              <a:rPr lang="fr-FR" dirty="0">
                <a:solidFill>
                  <a:prstClr val="black"/>
                </a:solidFill>
              </a:rPr>
              <a:t>Une hyperkératose </a:t>
            </a:r>
            <a:r>
              <a:rPr lang="fr-FR" dirty="0" err="1">
                <a:solidFill>
                  <a:prstClr val="black"/>
                </a:solidFill>
              </a:rPr>
              <a:t>desquamante</a:t>
            </a:r>
            <a:r>
              <a:rPr lang="fr-FR" dirty="0">
                <a:solidFill>
                  <a:prstClr val="black"/>
                </a:solidFill>
              </a:rPr>
              <a:t> des mains	</a:t>
            </a:r>
          </a:p>
          <a:p>
            <a:pPr>
              <a:buFont typeface="Wingdings" pitchFamily="2" charset="2"/>
              <a:buChar char="Ø"/>
            </a:pPr>
            <a:endParaRPr lang="fr-FR" dirty="0" smtClean="0"/>
          </a:p>
          <a:p>
            <a:pPr>
              <a:buFont typeface="Arial" pitchFamily="34" charset="0"/>
              <a:buChar char="•"/>
            </a:pPr>
            <a:endParaRPr lang="fr-FR" dirty="0"/>
          </a:p>
        </p:txBody>
      </p:sp>
    </p:spTree>
    <p:extLst>
      <p:ext uri="{BB962C8B-B14F-4D97-AF65-F5344CB8AC3E}">
        <p14:creationId xmlns:p14="http://schemas.microsoft.com/office/powerpoint/2010/main" val="42131978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t>5) Pronostic</a:t>
            </a:r>
            <a:endParaRPr lang="fr-FR" dirty="0"/>
          </a:p>
        </p:txBody>
      </p:sp>
      <p:sp>
        <p:nvSpPr>
          <p:cNvPr id="3" name="Espace réservé du contenu 2"/>
          <p:cNvSpPr>
            <a:spLocks noGrp="1"/>
          </p:cNvSpPr>
          <p:nvPr>
            <p:ph sz="quarter" idx="1"/>
          </p:nvPr>
        </p:nvSpPr>
        <p:spPr>
          <a:xfrm>
            <a:off x="457200" y="1124744"/>
            <a:ext cx="7571184" cy="5472608"/>
          </a:xfrm>
        </p:spPr>
        <p:txBody>
          <a:bodyPr/>
          <a:lstStyle/>
          <a:p>
            <a:pPr>
              <a:buNone/>
              <a:defRPr/>
            </a:pPr>
            <a:endParaRPr lang="fr-FR" dirty="0" smtClean="0"/>
          </a:p>
          <a:p>
            <a:pPr>
              <a:defRPr/>
            </a:pPr>
            <a:r>
              <a:rPr lang="fr-FR" dirty="0" smtClean="0"/>
              <a:t>Le taux de survie spontanée est de 40%</a:t>
            </a:r>
          </a:p>
          <a:p>
            <a:pPr>
              <a:buNone/>
              <a:defRPr/>
            </a:pPr>
            <a:endParaRPr lang="fr-FR" dirty="0" smtClean="0"/>
          </a:p>
          <a:p>
            <a:pPr>
              <a:defRPr/>
            </a:pPr>
            <a:r>
              <a:rPr lang="fr-FR" dirty="0" smtClean="0"/>
              <a:t>Sous traitement le pronostic est relativement bon, cependant un déficit résiduel persiste malgré le traitement dans la majorité des cas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t>6) Traitement</a:t>
            </a:r>
            <a:endParaRPr lang="fr-FR" dirty="0"/>
          </a:p>
        </p:txBody>
      </p:sp>
      <p:sp>
        <p:nvSpPr>
          <p:cNvPr id="3" name="Espace réservé du contenu 2"/>
          <p:cNvSpPr>
            <a:spLocks noGrp="1"/>
          </p:cNvSpPr>
          <p:nvPr>
            <p:ph sz="quarter" idx="1"/>
          </p:nvPr>
        </p:nvSpPr>
        <p:spPr>
          <a:xfrm>
            <a:off x="457200" y="1124744"/>
            <a:ext cx="7467600" cy="5349208"/>
          </a:xfrm>
        </p:spPr>
        <p:txBody>
          <a:bodyPr>
            <a:normAutofit lnSpcReduction="10000"/>
          </a:bodyPr>
          <a:lstStyle/>
          <a:p>
            <a:pPr marL="457200" indent="-457200">
              <a:buAutoNum type="alphaUcParenR"/>
            </a:pPr>
            <a:r>
              <a:rPr lang="fr-FR" u="sng" dirty="0" smtClean="0"/>
              <a:t>Corticothérapie (CTC):</a:t>
            </a:r>
          </a:p>
          <a:p>
            <a:pPr marL="457200" indent="-457200">
              <a:buFontTx/>
              <a:buChar char="-"/>
            </a:pPr>
            <a:r>
              <a:rPr lang="fr-FR" dirty="0" smtClean="0"/>
              <a:t>En première intention</a:t>
            </a:r>
          </a:p>
          <a:p>
            <a:pPr marL="457200" indent="-457200">
              <a:buFontTx/>
              <a:buChar char="-"/>
            </a:pPr>
            <a:r>
              <a:rPr lang="fr-FR" dirty="0" err="1" smtClean="0"/>
              <a:t>Prednisone</a:t>
            </a:r>
            <a:r>
              <a:rPr lang="fr-FR" dirty="0" smtClean="0"/>
              <a:t> 1mg/Kg/j  voir 2 mg/Kg/j chez l’enfant avec les règles hygiéno-diététiques et le traitement adjuvant </a:t>
            </a:r>
          </a:p>
          <a:p>
            <a:pPr marL="457200" indent="-457200">
              <a:buFontTx/>
              <a:buChar char="-"/>
            </a:pPr>
            <a:r>
              <a:rPr lang="fr-FR" dirty="0" smtClean="0"/>
              <a:t>Durée : 4 à 6 semaines</a:t>
            </a:r>
          </a:p>
          <a:p>
            <a:pPr marL="457200" indent="-457200">
              <a:buFontTx/>
              <a:buChar char="-"/>
            </a:pPr>
            <a:r>
              <a:rPr lang="fr-FR" dirty="0" smtClean="0"/>
              <a:t>Dégression progressive chaque 2 à 3 semaines jusqu’à la dose minimale efficace. </a:t>
            </a:r>
          </a:p>
          <a:p>
            <a:pPr marL="457200" indent="-457200">
              <a:buNone/>
            </a:pPr>
            <a:r>
              <a:rPr lang="fr-FR" dirty="0" smtClean="0"/>
              <a:t>B) </a:t>
            </a:r>
            <a:r>
              <a:rPr lang="fr-FR" u="sng" dirty="0" smtClean="0"/>
              <a:t>Immunosuppresseurs:</a:t>
            </a:r>
          </a:p>
          <a:p>
            <a:pPr marL="457200" indent="-457200">
              <a:buFontTx/>
              <a:buChar char="-"/>
            </a:pPr>
            <a:r>
              <a:rPr lang="fr-FR" dirty="0" smtClean="0"/>
              <a:t>En 2</a:t>
            </a:r>
            <a:r>
              <a:rPr lang="fr-FR" baseline="30000" dirty="0" smtClean="0"/>
              <a:t>ème</a:t>
            </a:r>
            <a:r>
              <a:rPr lang="fr-FR" dirty="0" smtClean="0"/>
              <a:t>  intention si échec des CTC</a:t>
            </a:r>
          </a:p>
          <a:p>
            <a:pPr marL="457200" indent="-457200">
              <a:buFontTx/>
              <a:buChar char="-"/>
            </a:pPr>
            <a:r>
              <a:rPr lang="fr-FR" dirty="0" err="1" smtClean="0"/>
              <a:t>Azathioprine</a:t>
            </a:r>
            <a:r>
              <a:rPr lang="fr-FR" dirty="0" smtClean="0"/>
              <a:t>: 2 à 3 mg/Kg/j avec surveillance hématologique, hépatiques, digestive                     et infectieuse.</a:t>
            </a:r>
          </a:p>
          <a:p>
            <a:pPr marL="457200" indent="-457200">
              <a:buFontTx/>
              <a:buChar char="-"/>
            </a:pPr>
            <a:endParaRPr lang="fr-FR" dirty="0" smtClean="0"/>
          </a:p>
          <a:p>
            <a:pPr marL="457200" indent="-457200">
              <a:buFontTx/>
              <a:buChar char="-"/>
            </a:pP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404664"/>
            <a:ext cx="7715200" cy="6069288"/>
          </a:xfrm>
        </p:spPr>
        <p:txBody>
          <a:bodyPr/>
          <a:lstStyle/>
          <a:p>
            <a:pPr>
              <a:buFontTx/>
              <a:buChar char="-"/>
            </a:pPr>
            <a:r>
              <a:rPr lang="fr-FR" dirty="0" smtClean="0"/>
              <a:t>Méthotrexate: 15 à 20 </a:t>
            </a:r>
            <a:r>
              <a:rPr lang="fr-FR" dirty="0" smtClean="0"/>
              <a:t>mg/semaine </a:t>
            </a:r>
            <a:r>
              <a:rPr lang="fr-FR" dirty="0" smtClean="0"/>
              <a:t>mais toxicité hématologique pulmonaire et hépatique</a:t>
            </a:r>
          </a:p>
          <a:p>
            <a:pPr>
              <a:buFontTx/>
              <a:buChar char="-"/>
            </a:pPr>
            <a:r>
              <a:rPr lang="fr-FR" dirty="0" smtClean="0"/>
              <a:t>Autres: Ciclosporine, </a:t>
            </a:r>
            <a:r>
              <a:rPr lang="fr-FR" dirty="0" err="1" smtClean="0"/>
              <a:t>tacrolimus</a:t>
            </a:r>
            <a:endParaRPr lang="fr-FR" dirty="0" smtClean="0"/>
          </a:p>
          <a:p>
            <a:pPr>
              <a:buFontTx/>
              <a:buChar char="-"/>
            </a:pPr>
            <a:r>
              <a:rPr lang="fr-FR" dirty="0" err="1" smtClean="0"/>
              <a:t>Cyclophosphamide</a:t>
            </a:r>
            <a:r>
              <a:rPr lang="fr-FR" dirty="0" smtClean="0"/>
              <a:t>, réservé aux formes graves</a:t>
            </a:r>
          </a:p>
          <a:p>
            <a:pPr>
              <a:buNone/>
            </a:pPr>
            <a:endParaRPr lang="fr-FR" dirty="0" smtClean="0"/>
          </a:p>
          <a:p>
            <a:pPr>
              <a:buNone/>
            </a:pPr>
            <a:r>
              <a:rPr lang="fr-FR" dirty="0" smtClean="0"/>
              <a:t>c) </a:t>
            </a:r>
            <a:r>
              <a:rPr lang="fr-FR" u="sng" dirty="0" err="1" smtClean="0"/>
              <a:t>Immunoglobiline</a:t>
            </a:r>
            <a:r>
              <a:rPr lang="fr-FR" u="sng" dirty="0" smtClean="0"/>
              <a:t> IV:</a:t>
            </a:r>
          </a:p>
          <a:p>
            <a:pPr>
              <a:buFontTx/>
              <a:buChar char="-"/>
            </a:pPr>
            <a:r>
              <a:rPr lang="fr-FR" dirty="0" smtClean="0"/>
              <a:t>2gr/Kg/cure à raison d’une cure par mois, en association aux corticoïdes</a:t>
            </a:r>
          </a:p>
          <a:p>
            <a:pPr>
              <a:buFontTx/>
              <a:buChar char="-"/>
            </a:pPr>
            <a:r>
              <a:rPr lang="fr-FR" dirty="0" smtClean="0"/>
              <a:t>Bonne tolérance</a:t>
            </a:r>
          </a:p>
          <a:p>
            <a:pPr>
              <a:buFontTx/>
              <a:buChar char="-"/>
            </a:pPr>
            <a:r>
              <a:rPr lang="fr-FR" dirty="0" smtClean="0"/>
              <a:t>En alternative aux immunosuppresseurs ou si </a:t>
            </a:r>
            <a:r>
              <a:rPr lang="fr-FR" dirty="0" err="1" smtClean="0"/>
              <a:t>corticorésistance</a:t>
            </a:r>
            <a:endParaRPr lang="fr-FR" dirty="0" smtClean="0"/>
          </a:p>
          <a:p>
            <a:pPr>
              <a:buNone/>
            </a:pPr>
            <a:endParaRPr lang="fr-FR" dirty="0" smtClean="0"/>
          </a:p>
          <a:p>
            <a:pPr>
              <a:buNone/>
            </a:pPr>
            <a:r>
              <a:rPr lang="fr-FR" dirty="0" smtClean="0"/>
              <a:t>d) </a:t>
            </a:r>
            <a:r>
              <a:rPr lang="fr-FR" u="sng" dirty="0" smtClean="0"/>
              <a:t>Plasmaphérèse</a:t>
            </a:r>
            <a:r>
              <a:rPr lang="fr-FR" dirty="0" smtClean="0"/>
              <a:t>:</a:t>
            </a:r>
          </a:p>
          <a:p>
            <a:pPr>
              <a:buFontTx/>
              <a:buChar char="-"/>
            </a:pPr>
            <a:r>
              <a:rPr lang="fr-FR" dirty="0" smtClean="0"/>
              <a:t>Dans les formes aigues et graves</a:t>
            </a:r>
          </a:p>
          <a:p>
            <a:pPr>
              <a:buNone/>
            </a:pPr>
            <a:endParaRPr lang="fr-FR" dirty="0" smtClean="0"/>
          </a:p>
          <a:p>
            <a:pPr>
              <a:buFontTx/>
              <a:buChar char="-"/>
            </a:pP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404664"/>
            <a:ext cx="7715200" cy="6069288"/>
          </a:xfrm>
        </p:spPr>
        <p:txBody>
          <a:bodyPr/>
          <a:lstStyle/>
          <a:p>
            <a:pPr>
              <a:buNone/>
            </a:pPr>
            <a:r>
              <a:rPr lang="fr-FR" dirty="0" smtClean="0"/>
              <a:t>e) </a:t>
            </a:r>
            <a:r>
              <a:rPr lang="fr-FR" u="sng" dirty="0" smtClean="0"/>
              <a:t>Traitement symptomatique</a:t>
            </a:r>
            <a:r>
              <a:rPr lang="fr-FR" dirty="0" smtClean="0"/>
              <a:t>:</a:t>
            </a:r>
          </a:p>
          <a:p>
            <a:pPr>
              <a:buNone/>
            </a:pPr>
            <a:r>
              <a:rPr lang="fr-FR" dirty="0" smtClean="0"/>
              <a:t> - En cas de troubles de la déglutition : une alimentation parentérale ou par sonde gastrique s’impose avec surveillance en milieu de réanimation.</a:t>
            </a:r>
          </a:p>
          <a:p>
            <a:pPr>
              <a:lnSpc>
                <a:spcPct val="80000"/>
              </a:lnSpc>
              <a:buFontTx/>
              <a:buChar char="-"/>
              <a:defRPr/>
            </a:pPr>
            <a:endParaRPr lang="fr-FR" dirty="0" smtClean="0"/>
          </a:p>
          <a:p>
            <a:pPr>
              <a:lnSpc>
                <a:spcPct val="80000"/>
              </a:lnSpc>
              <a:buFontTx/>
              <a:buChar char="-"/>
              <a:defRPr/>
            </a:pPr>
            <a:r>
              <a:rPr lang="fr-FR" dirty="0"/>
              <a:t>P</a:t>
            </a:r>
            <a:r>
              <a:rPr lang="fr-FR" dirty="0" smtClean="0"/>
              <a:t>révention des pneumopathies d’inhalation </a:t>
            </a:r>
          </a:p>
          <a:p>
            <a:pPr>
              <a:lnSpc>
                <a:spcPct val="80000"/>
              </a:lnSpc>
              <a:buFontTx/>
              <a:buChar char="-"/>
              <a:defRPr/>
            </a:pPr>
            <a:endParaRPr lang="fr-FR" dirty="0" smtClean="0"/>
          </a:p>
          <a:p>
            <a:pPr>
              <a:lnSpc>
                <a:spcPct val="80000"/>
              </a:lnSpc>
              <a:buFontTx/>
              <a:buChar char="-"/>
              <a:defRPr/>
            </a:pPr>
            <a:r>
              <a:rPr lang="fr-FR" dirty="0"/>
              <a:t>L</a:t>
            </a:r>
            <a:r>
              <a:rPr lang="fr-FR" dirty="0" smtClean="0"/>
              <a:t>a kinésithérapie (passive et douce lors des poussées) active et régulière dès les 1ères semaines de corticothérapie et jusqu’à la fin du traitement.</a:t>
            </a:r>
          </a:p>
          <a:p>
            <a:pPr>
              <a:lnSpc>
                <a:spcPct val="80000"/>
              </a:lnSpc>
              <a:buFontTx/>
              <a:buChar char="-"/>
              <a:defRPr/>
            </a:pPr>
            <a:endParaRPr lang="fr-FR" dirty="0" smtClean="0"/>
          </a:p>
          <a:p>
            <a:pPr>
              <a:lnSpc>
                <a:spcPct val="80000"/>
              </a:lnSpc>
              <a:buFontTx/>
              <a:buChar char="-"/>
              <a:defRPr/>
            </a:pPr>
            <a:r>
              <a:rPr lang="fr-FR" dirty="0" smtClean="0"/>
              <a:t>La </a:t>
            </a:r>
            <a:r>
              <a:rPr lang="fr-FR" dirty="0" err="1" smtClean="0"/>
              <a:t>calcinose</a:t>
            </a:r>
            <a:r>
              <a:rPr lang="fr-FR" dirty="0" smtClean="0"/>
              <a:t> de l’enfant : anti-inflammatoires non stéroïdiens, inhibiteurs calciques , colchicine voire la chirurgie</a:t>
            </a:r>
          </a:p>
          <a:p>
            <a:pPr>
              <a:buNone/>
            </a:pP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t>c) Myosite à inclusion</a:t>
            </a:r>
            <a:endParaRPr lang="fr-FR" dirty="0"/>
          </a:p>
        </p:txBody>
      </p:sp>
      <p:sp>
        <p:nvSpPr>
          <p:cNvPr id="3" name="Espace réservé du contenu 2"/>
          <p:cNvSpPr>
            <a:spLocks noGrp="1"/>
          </p:cNvSpPr>
          <p:nvPr>
            <p:ph sz="quarter" idx="1"/>
          </p:nvPr>
        </p:nvSpPr>
        <p:spPr>
          <a:xfrm>
            <a:off x="457200" y="1124744"/>
            <a:ext cx="7571184" cy="5349208"/>
          </a:xfrm>
        </p:spPr>
        <p:txBody>
          <a:bodyPr/>
          <a:lstStyle/>
          <a:p>
            <a:pPr marL="457200" indent="-457200">
              <a:buAutoNum type="arabicParenR"/>
            </a:pPr>
            <a:r>
              <a:rPr lang="fr-FR" dirty="0" smtClean="0"/>
              <a:t>Introduction:</a:t>
            </a:r>
          </a:p>
          <a:p>
            <a:pPr>
              <a:buNone/>
              <a:defRPr/>
            </a:pPr>
            <a:r>
              <a:rPr lang="fr-FR" dirty="0" smtClean="0"/>
              <a:t>- C’est une affection d’individualisation récente, répondant à une définition morphologique: c’est la présence dans le tissu musculaire en microscopie optique de vacuoles bordées et en microscopie électronique d’inclusions </a:t>
            </a:r>
            <a:r>
              <a:rPr lang="fr-FR" dirty="0" err="1" smtClean="0"/>
              <a:t>tubulofilamenteuses</a:t>
            </a:r>
            <a:r>
              <a:rPr lang="fr-FR" dirty="0" smtClean="0"/>
              <a:t> d’environs 18 nm de diamètre dans le cytoplasme et aussi dans le noyau</a:t>
            </a:r>
          </a:p>
          <a:p>
            <a:pPr>
              <a:buNone/>
              <a:defRPr/>
            </a:pPr>
            <a:r>
              <a:rPr lang="fr-FR" dirty="0" smtClean="0"/>
              <a:t>- On leur distingue deux formes:</a:t>
            </a:r>
          </a:p>
          <a:p>
            <a:pPr>
              <a:buNone/>
              <a:defRPr/>
            </a:pPr>
            <a:r>
              <a:rPr lang="fr-FR" dirty="0" smtClean="0"/>
              <a:t>                                                   - Sporadique</a:t>
            </a:r>
          </a:p>
          <a:p>
            <a:pPr>
              <a:buNone/>
              <a:defRPr/>
            </a:pPr>
            <a:r>
              <a:rPr lang="fr-FR" dirty="0" smtClean="0"/>
              <a:t>                                                   - Héréditaire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71500" indent="-571500" algn="ctr">
              <a:buFont typeface="+mj-lt"/>
              <a:buAutoNum type="romanUcPeriod"/>
            </a:pPr>
            <a:r>
              <a:rPr lang="fr-FR" dirty="0" smtClean="0"/>
              <a:t>Introduction</a:t>
            </a:r>
            <a:endParaRPr lang="fr-FR" dirty="0"/>
          </a:p>
        </p:txBody>
      </p:sp>
      <p:sp>
        <p:nvSpPr>
          <p:cNvPr id="3" name="Espace réservé du contenu 2"/>
          <p:cNvSpPr>
            <a:spLocks noGrp="1"/>
          </p:cNvSpPr>
          <p:nvPr>
            <p:ph sz="quarter" idx="1"/>
          </p:nvPr>
        </p:nvSpPr>
        <p:spPr>
          <a:solidFill>
            <a:schemeClr val="bg1"/>
          </a:solidFill>
          <a:ln>
            <a:solidFill>
              <a:schemeClr val="bg1"/>
            </a:solidFill>
          </a:ln>
        </p:spPr>
        <p:txBody>
          <a:bodyPr>
            <a:normAutofit/>
          </a:bodyPr>
          <a:lstStyle/>
          <a:p>
            <a:pPr>
              <a:buNone/>
            </a:pPr>
            <a:r>
              <a:rPr lang="fr-FR" dirty="0" smtClean="0"/>
              <a:t>- Les myopathies inflammatoires idiopathiques  constituent un groupe d’affections polymorphes sur le plan clinique et évolutif et qui ont en commun une atteinte inflammatoire et </a:t>
            </a:r>
            <a:r>
              <a:rPr lang="fr-FR" dirty="0" err="1" smtClean="0"/>
              <a:t>dysimmunitaire</a:t>
            </a:r>
            <a:r>
              <a:rPr lang="fr-FR" dirty="0" smtClean="0"/>
              <a:t> du muscle strié.</a:t>
            </a:r>
          </a:p>
          <a:p>
            <a:pPr>
              <a:buNone/>
            </a:pPr>
            <a:endParaRPr lang="fr-FR" dirty="0" smtClean="0"/>
          </a:p>
          <a:p>
            <a:pPr>
              <a:buNone/>
            </a:pPr>
            <a:r>
              <a:rPr lang="fr-FR" dirty="0" smtClean="0"/>
              <a:t>- Leur cause est mal déterminée, associant des facteurs environnementaux et à moindre degré des facteurs génétiques.</a:t>
            </a:r>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pPr>
              <a:buFont typeface="Wingdings" pitchFamily="2" charset="2"/>
              <a:buChar char="Ø"/>
            </a:pPr>
            <a:r>
              <a:rPr lang="fr-FR" dirty="0" smtClean="0"/>
              <a:t>Forme sporadique</a:t>
            </a:r>
            <a:endParaRPr lang="fr-FR" dirty="0"/>
          </a:p>
        </p:txBody>
      </p:sp>
      <p:sp>
        <p:nvSpPr>
          <p:cNvPr id="3" name="Espace réservé du contenu 2"/>
          <p:cNvSpPr>
            <a:spLocks noGrp="1"/>
          </p:cNvSpPr>
          <p:nvPr>
            <p:ph sz="quarter" idx="1"/>
          </p:nvPr>
        </p:nvSpPr>
        <p:spPr>
          <a:xfrm>
            <a:off x="395536" y="1196752"/>
            <a:ext cx="7632848" cy="5472608"/>
          </a:xfrm>
        </p:spPr>
        <p:txBody>
          <a:bodyPr>
            <a:normAutofit/>
          </a:bodyPr>
          <a:lstStyle/>
          <a:p>
            <a:r>
              <a:rPr lang="fr-FR" u="sng" dirty="0" smtClean="0"/>
              <a:t>La clinique:</a:t>
            </a:r>
          </a:p>
          <a:p>
            <a:pPr>
              <a:buFont typeface="Arial" pitchFamily="34" charset="0"/>
              <a:buChar char="•"/>
            </a:pPr>
            <a:r>
              <a:rPr lang="fr-FR" dirty="0" smtClean="0"/>
              <a:t>Le début est tardif entre 50 et 70 ans avec une prédominance masculine( 3H/1F)</a:t>
            </a:r>
          </a:p>
          <a:p>
            <a:pPr>
              <a:buFont typeface="Arial" pitchFamily="34" charset="0"/>
              <a:buChar char="•"/>
            </a:pPr>
            <a:r>
              <a:rPr lang="fr-FR" dirty="0" smtClean="0"/>
              <a:t>L’installation des signes cliniques est insidieuse, sur des mois et la maladie est lentement évolutive</a:t>
            </a:r>
          </a:p>
          <a:p>
            <a:pPr>
              <a:buFont typeface="Arial" pitchFamily="34" charset="0"/>
              <a:buChar char="•"/>
            </a:pPr>
            <a:r>
              <a:rPr lang="fr-FR" dirty="0" smtClean="0"/>
              <a:t>Examen clinique: </a:t>
            </a:r>
          </a:p>
          <a:p>
            <a:pPr lvl="1">
              <a:buFont typeface="Wingdings" panose="05000000000000000000" pitchFamily="2" charset="2"/>
              <a:buChar char="ü"/>
            </a:pPr>
            <a:r>
              <a:rPr lang="fr-FR" dirty="0" smtClean="0"/>
              <a:t>Déficit musculaire bilatéral ,asymétrique et sélectif: aux membres supérieurs ( fléchisseur des doigts, du poignet et du coude), aux membres inferieurs (quadriceps, tibial antérieur) et le cou (sternocléidomastoïdien) </a:t>
            </a:r>
          </a:p>
          <a:p>
            <a:pPr lvl="1">
              <a:buFont typeface="Wingdings" panose="05000000000000000000" pitchFamily="2" charset="2"/>
              <a:buChar char="ü"/>
            </a:pPr>
            <a:r>
              <a:rPr lang="fr-FR" dirty="0" smtClean="0"/>
              <a:t>Aréflexie</a:t>
            </a:r>
          </a:p>
          <a:p>
            <a:pPr lvl="1">
              <a:buFont typeface="Wingdings" panose="05000000000000000000" pitchFamily="2" charset="2"/>
              <a:buChar char="ü"/>
            </a:pPr>
            <a:r>
              <a:rPr lang="fr-FR" dirty="0" smtClean="0"/>
              <a:t>Dysphagie et myalgie rares</a:t>
            </a:r>
          </a:p>
          <a:p>
            <a:pPr>
              <a:buNone/>
            </a:pP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95408"/>
            <a:ext cx="7571184" cy="6473952"/>
          </a:xfrm>
        </p:spPr>
        <p:txBody>
          <a:bodyPr>
            <a:normAutofit/>
          </a:bodyPr>
          <a:lstStyle/>
          <a:p>
            <a:r>
              <a:rPr lang="fr-FR" u="sng" dirty="0" err="1" smtClean="0"/>
              <a:t>Paraclinique</a:t>
            </a:r>
            <a:r>
              <a:rPr lang="fr-FR" u="sng" dirty="0" smtClean="0"/>
              <a:t>:</a:t>
            </a:r>
          </a:p>
          <a:p>
            <a:pPr>
              <a:buFont typeface="Arial" pitchFamily="34" charset="0"/>
              <a:buChar char="•"/>
            </a:pPr>
            <a:r>
              <a:rPr lang="fr-FR" dirty="0" smtClean="0"/>
              <a:t>Pas de syndrome inflammatoire</a:t>
            </a:r>
          </a:p>
          <a:p>
            <a:pPr>
              <a:buFont typeface="Arial" pitchFamily="34" charset="0"/>
              <a:buChar char="•"/>
            </a:pPr>
            <a:r>
              <a:rPr lang="fr-FR" dirty="0" smtClean="0"/>
              <a:t>ENMG: tracé mixte (neurogène et myogène)</a:t>
            </a:r>
          </a:p>
          <a:p>
            <a:pPr>
              <a:buFont typeface="Arial" pitchFamily="34" charset="0"/>
              <a:buChar char="•"/>
            </a:pPr>
            <a:r>
              <a:rPr lang="fr-FR" dirty="0" smtClean="0"/>
              <a:t>Les enzymes musculaires sont modérément élevées (3 à 4 fois la normale)</a:t>
            </a:r>
          </a:p>
          <a:p>
            <a:pPr>
              <a:buFont typeface="Arial" pitchFamily="34" charset="0"/>
              <a:buChar char="•"/>
            </a:pPr>
            <a:r>
              <a:rPr lang="fr-FR" dirty="0" smtClean="0"/>
              <a:t>Biopsie musculaire:</a:t>
            </a:r>
          </a:p>
          <a:p>
            <a:pPr>
              <a:buNone/>
            </a:pPr>
            <a:r>
              <a:rPr lang="fr-FR" dirty="0" smtClean="0"/>
              <a:t>   -Microscopie optique: des vacuoles bordées de         3 à 30µm de diamètre au niveau du cytoplasme des fibres musculaires normales et atrophiques   et contenant des granulations éosinophiles.</a:t>
            </a:r>
          </a:p>
          <a:p>
            <a:pPr>
              <a:buNone/>
            </a:pPr>
            <a:r>
              <a:rPr lang="fr-FR" dirty="0" smtClean="0"/>
              <a:t>   -Microscopie électronique: des structures </a:t>
            </a:r>
            <a:r>
              <a:rPr lang="fr-FR" dirty="0" err="1" smtClean="0"/>
              <a:t>tubulofilamenteuses</a:t>
            </a:r>
            <a:r>
              <a:rPr lang="fr-FR" dirty="0" smtClean="0"/>
              <a:t>  nucléo cytoplasmiques de 15 à 20 nm de diamètre à l’intérieur des vacuoles bordées et correspondant aux granulations éosinophiles</a:t>
            </a:r>
          </a:p>
          <a:p>
            <a:pPr>
              <a:buNone/>
            </a:pP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332656"/>
            <a:ext cx="7467600" cy="6264696"/>
          </a:xfrm>
        </p:spPr>
        <p:txBody>
          <a:bodyPr/>
          <a:lstStyle/>
          <a:p>
            <a:r>
              <a:rPr lang="fr-FR" dirty="0" smtClean="0"/>
              <a:t>Formes cliniques:</a:t>
            </a:r>
          </a:p>
          <a:p>
            <a:pPr>
              <a:buFont typeface="Arial" pitchFamily="34" charset="0"/>
              <a:buChar char="•"/>
            </a:pPr>
            <a:r>
              <a:rPr lang="fr-FR" dirty="0" smtClean="0"/>
              <a:t>Forme asymétrique et multifocale</a:t>
            </a:r>
          </a:p>
          <a:p>
            <a:pPr>
              <a:buFont typeface="Arial" pitchFamily="34" charset="0"/>
              <a:buChar char="•"/>
            </a:pPr>
            <a:r>
              <a:rPr lang="fr-FR" dirty="0" smtClean="0"/>
              <a:t>Forme </a:t>
            </a:r>
            <a:r>
              <a:rPr lang="fr-FR" dirty="0" err="1" smtClean="0"/>
              <a:t>pseudopolymyositique</a:t>
            </a:r>
            <a:endParaRPr lang="fr-FR" dirty="0" smtClean="0"/>
          </a:p>
          <a:p>
            <a:endParaRPr lang="fr-FR" dirty="0" smtClean="0"/>
          </a:p>
          <a:p>
            <a:r>
              <a:rPr lang="fr-FR" dirty="0" smtClean="0"/>
              <a:t>Evolution: </a:t>
            </a:r>
          </a:p>
          <a:p>
            <a:pPr>
              <a:buNone/>
            </a:pPr>
            <a:r>
              <a:rPr lang="fr-FR" dirty="0" smtClean="0"/>
              <a:t>    Elle se fait vers l’aggravation progressive et lente.  On observe rarement des périodes transitoires   de stabilisation ou de rémission</a:t>
            </a:r>
          </a:p>
          <a:p>
            <a:pPr>
              <a:buNone/>
            </a:pP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pPr>
              <a:buFont typeface="Wingdings" pitchFamily="2" charset="2"/>
              <a:buChar char="Ø"/>
            </a:pPr>
            <a:r>
              <a:rPr lang="fr-FR" dirty="0" smtClean="0"/>
              <a:t>Forme héréditaire    </a:t>
            </a:r>
            <a:endParaRPr lang="fr-FR" dirty="0"/>
          </a:p>
        </p:txBody>
      </p:sp>
      <p:sp>
        <p:nvSpPr>
          <p:cNvPr id="3" name="Espace réservé du contenu 2"/>
          <p:cNvSpPr>
            <a:spLocks noGrp="1"/>
          </p:cNvSpPr>
          <p:nvPr>
            <p:ph sz="quarter" idx="1"/>
          </p:nvPr>
        </p:nvSpPr>
        <p:spPr>
          <a:xfrm>
            <a:off x="457200" y="1052736"/>
            <a:ext cx="7643192" cy="5616624"/>
          </a:xfrm>
        </p:spPr>
        <p:txBody>
          <a:bodyPr>
            <a:normAutofit/>
          </a:bodyPr>
          <a:lstStyle/>
          <a:p>
            <a:pPr>
              <a:defRPr/>
            </a:pPr>
            <a:r>
              <a:rPr lang="fr-FR" dirty="0" smtClean="0"/>
              <a:t> Se distingue des formes sporadiques par:</a:t>
            </a:r>
          </a:p>
          <a:p>
            <a:pPr>
              <a:buFontTx/>
              <a:buChar char="-"/>
              <a:defRPr/>
            </a:pPr>
            <a:r>
              <a:rPr lang="fr-FR" dirty="0" smtClean="0"/>
              <a:t>Un âge de début plus jeune</a:t>
            </a:r>
          </a:p>
          <a:p>
            <a:pPr>
              <a:buFontTx/>
              <a:buChar char="-"/>
              <a:defRPr/>
            </a:pPr>
            <a:r>
              <a:rPr lang="fr-FR" dirty="0" smtClean="0"/>
              <a:t>Une topographie particulière de l’amyotrophie</a:t>
            </a:r>
          </a:p>
          <a:p>
            <a:pPr>
              <a:buFontTx/>
              <a:buChar char="-"/>
              <a:defRPr/>
            </a:pPr>
            <a:r>
              <a:rPr lang="fr-FR" dirty="0" smtClean="0"/>
              <a:t>Une évolution souvent bénigne</a:t>
            </a:r>
          </a:p>
          <a:p>
            <a:pPr>
              <a:buFontTx/>
              <a:buChar char="-"/>
              <a:defRPr/>
            </a:pPr>
            <a:r>
              <a:rPr lang="fr-FR" dirty="0" smtClean="0"/>
              <a:t>L’éventualité d’une anomalie génétique</a:t>
            </a:r>
          </a:p>
          <a:p>
            <a:pPr>
              <a:defRPr/>
            </a:pPr>
            <a:r>
              <a:rPr lang="fr-FR" dirty="0" smtClean="0"/>
              <a:t>Transmission autosomique dominante ou récessive</a:t>
            </a:r>
          </a:p>
          <a:p>
            <a:pPr>
              <a:buFontTx/>
              <a:buChar char="-"/>
              <a:defRPr/>
            </a:pPr>
            <a:endParaRPr lang="fr-FR"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260648"/>
            <a:ext cx="7643192" cy="6213304"/>
          </a:xfrm>
        </p:spPr>
        <p:txBody>
          <a:bodyPr/>
          <a:lstStyle/>
          <a:p>
            <a:pPr>
              <a:buNone/>
            </a:pPr>
            <a:endParaRPr lang="fr-FR" dirty="0" smtClean="0"/>
          </a:p>
          <a:p>
            <a:pPr>
              <a:buNone/>
            </a:pPr>
            <a:r>
              <a:rPr lang="fr-FR" dirty="0" smtClean="0"/>
              <a:t>2) Traitement:</a:t>
            </a:r>
          </a:p>
          <a:p>
            <a:pPr>
              <a:buNone/>
              <a:defRPr/>
            </a:pPr>
            <a:endParaRPr lang="fr-FR" dirty="0" smtClean="0"/>
          </a:p>
          <a:p>
            <a:pPr>
              <a:defRPr/>
            </a:pPr>
            <a:r>
              <a:rPr lang="fr-FR" dirty="0" smtClean="0"/>
              <a:t>Aucun traitement n’a montré une réelle efficacité </a:t>
            </a:r>
          </a:p>
          <a:p>
            <a:pPr>
              <a:buNone/>
              <a:defRPr/>
            </a:pPr>
            <a:endParaRPr lang="fr-FR" dirty="0" smtClean="0"/>
          </a:p>
          <a:p>
            <a:pPr>
              <a:defRPr/>
            </a:pPr>
            <a:r>
              <a:rPr lang="fr-FR" dirty="0" smtClean="0"/>
              <a:t>Quelques résultats ont été notés avec l’association CTC+  méthotrexate ou CTC+ </a:t>
            </a:r>
            <a:r>
              <a:rPr lang="fr-FR" dirty="0" err="1" smtClean="0"/>
              <a:t>Ig</a:t>
            </a:r>
            <a:endParaRPr lang="fr-FR" dirty="0" smtClean="0"/>
          </a:p>
          <a:p>
            <a:pPr>
              <a:buNone/>
              <a:defRPr/>
            </a:pPr>
            <a:endParaRPr lang="fr-FR" dirty="0" smtClean="0"/>
          </a:p>
          <a:p>
            <a:pPr>
              <a:defRPr/>
            </a:pPr>
            <a:r>
              <a:rPr lang="fr-FR" dirty="0" smtClean="0"/>
              <a:t>Traitement symptomatique: kinésithérapie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a:t>
            </a:r>
            <a:endParaRPr lang="fr-FR" dirty="0"/>
          </a:p>
        </p:txBody>
      </p:sp>
      <p:sp>
        <p:nvSpPr>
          <p:cNvPr id="3" name="Espace réservé du contenu 2"/>
          <p:cNvSpPr>
            <a:spLocks noGrp="1"/>
          </p:cNvSpPr>
          <p:nvPr>
            <p:ph sz="quarter" idx="1"/>
          </p:nvPr>
        </p:nvSpPr>
        <p:spPr/>
        <p:txBody>
          <a:bodyPr/>
          <a:lstStyle/>
          <a:p>
            <a:pPr>
              <a:lnSpc>
                <a:spcPct val="150000"/>
              </a:lnSpc>
            </a:pPr>
            <a:r>
              <a:rPr lang="fr-FR" dirty="0" smtClean="0"/>
              <a:t>Les myopathies inflammatoires forment donc un groupe très hétérogène tant au plan clinique, histologique, physiopathologique que thérapeutique. Sans être très fréquentes, ces maladies sont régulièrement rencontrées et prises en charge par de nombreux spécialistes. </a:t>
            </a:r>
            <a:endParaRPr lang="fr-FR" dirty="0"/>
          </a:p>
        </p:txBody>
      </p:sp>
    </p:spTree>
    <p:extLst>
      <p:ext uri="{BB962C8B-B14F-4D97-AF65-F5344CB8AC3E}">
        <p14:creationId xmlns:p14="http://schemas.microsoft.com/office/powerpoint/2010/main" val="3290694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571500" indent="-571500" algn="ctr"/>
            <a:r>
              <a:rPr lang="fr-FR" dirty="0" smtClean="0"/>
              <a:t>II Formes cliniques</a:t>
            </a:r>
            <a:endParaRPr lang="fr-FR" dirty="0"/>
          </a:p>
        </p:txBody>
      </p:sp>
      <p:sp>
        <p:nvSpPr>
          <p:cNvPr id="3" name="Espace réservé du contenu 2"/>
          <p:cNvSpPr>
            <a:spLocks noGrp="1"/>
          </p:cNvSpPr>
          <p:nvPr>
            <p:ph sz="quarter" idx="1"/>
          </p:nvPr>
        </p:nvSpPr>
        <p:spPr/>
        <p:txBody>
          <a:bodyPr/>
          <a:lstStyle/>
          <a:p>
            <a:r>
              <a:rPr lang="fr-FR" dirty="0" smtClean="0"/>
              <a:t>Dermatomyosite</a:t>
            </a:r>
          </a:p>
          <a:p>
            <a:endParaRPr lang="fr-FR" dirty="0" smtClean="0"/>
          </a:p>
          <a:p>
            <a:endParaRPr lang="fr-FR" dirty="0" smtClean="0"/>
          </a:p>
          <a:p>
            <a:r>
              <a:rPr lang="fr-FR" dirty="0" err="1" smtClean="0"/>
              <a:t>Polymyosite</a:t>
            </a:r>
            <a:endParaRPr lang="fr-FR" dirty="0" smtClean="0"/>
          </a:p>
          <a:p>
            <a:endParaRPr lang="fr-FR" dirty="0" smtClean="0"/>
          </a:p>
          <a:p>
            <a:endParaRPr lang="fr-FR" dirty="0" smtClean="0"/>
          </a:p>
          <a:p>
            <a:r>
              <a:rPr lang="fr-FR" dirty="0" smtClean="0"/>
              <a:t>Myosite à inclusions</a:t>
            </a:r>
          </a:p>
          <a:p>
            <a:pPr>
              <a:buNone/>
            </a:pPr>
            <a:endParaRPr lang="fr-FR" dirty="0" smtClean="0"/>
          </a:p>
          <a:p>
            <a:pPr>
              <a:buNone/>
            </a:pPr>
            <a:endParaRPr lang="fr-FR" dirty="0" smtClean="0"/>
          </a:p>
          <a:p>
            <a:pPr>
              <a:buNone/>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 Dermatomyosite (DM)</a:t>
            </a:r>
            <a:endParaRPr lang="fr-FR" dirty="0"/>
          </a:p>
        </p:txBody>
      </p:sp>
      <p:sp>
        <p:nvSpPr>
          <p:cNvPr id="3" name="Espace réservé du contenu 2"/>
          <p:cNvSpPr>
            <a:spLocks noGrp="1"/>
          </p:cNvSpPr>
          <p:nvPr>
            <p:ph sz="quarter" idx="1"/>
          </p:nvPr>
        </p:nvSpPr>
        <p:spPr/>
        <p:txBody>
          <a:bodyPr/>
          <a:lstStyle/>
          <a:p>
            <a:pPr>
              <a:buFontTx/>
              <a:buChar char="-"/>
              <a:defRPr/>
            </a:pPr>
            <a:r>
              <a:rPr lang="fr-FR" dirty="0" smtClean="0"/>
              <a:t>C’est une connectivite rare qui peut </a:t>
            </a:r>
            <a:r>
              <a:rPr lang="fr-FR" dirty="0" smtClean="0"/>
              <a:t>survenir       </a:t>
            </a:r>
            <a:r>
              <a:rPr lang="fr-FR" dirty="0" smtClean="0"/>
              <a:t>à n’importe quel âge </a:t>
            </a:r>
            <a:r>
              <a:rPr lang="fr-FR" dirty="0" smtClean="0"/>
              <a:t>avec un pic de fréquence:</a:t>
            </a:r>
            <a:endParaRPr lang="fr-FR" dirty="0" smtClean="0"/>
          </a:p>
          <a:p>
            <a:pPr lvl="1">
              <a:buFontTx/>
              <a:buChar char="-"/>
              <a:defRPr/>
            </a:pPr>
            <a:r>
              <a:rPr lang="fr-FR" dirty="0" smtClean="0"/>
              <a:t>Entre 20 </a:t>
            </a:r>
            <a:r>
              <a:rPr lang="fr-FR" dirty="0" smtClean="0"/>
              <a:t>et 50 </a:t>
            </a:r>
            <a:r>
              <a:rPr lang="fr-FR" dirty="0" smtClean="0"/>
              <a:t>ans chez l’adulte</a:t>
            </a:r>
            <a:endParaRPr lang="fr-FR" dirty="0" smtClean="0"/>
          </a:p>
          <a:p>
            <a:pPr lvl="1">
              <a:buFontTx/>
              <a:buChar char="-"/>
              <a:defRPr/>
            </a:pPr>
            <a:r>
              <a:rPr lang="fr-FR" dirty="0" smtClean="0"/>
              <a:t>Entre 5 et 15 ans chez l’enfant</a:t>
            </a:r>
            <a:endParaRPr lang="fr-FR" dirty="0" smtClean="0"/>
          </a:p>
          <a:p>
            <a:pPr>
              <a:buNone/>
              <a:defRPr/>
            </a:pPr>
            <a:r>
              <a:rPr lang="fr-FR" dirty="0" smtClean="0"/>
              <a:t> - Elle est plus fréquente chez la femme avec un sexe ratio de 2/1</a:t>
            </a:r>
          </a:p>
          <a:p>
            <a:pPr>
              <a:buNone/>
              <a:defRPr/>
            </a:pPr>
            <a:r>
              <a:rPr lang="fr-FR"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1-Physiopathologie</a:t>
            </a:r>
            <a:endParaRPr lang="fr-FR" dirty="0"/>
          </a:p>
        </p:txBody>
      </p:sp>
      <p:sp>
        <p:nvSpPr>
          <p:cNvPr id="3" name="Espace réservé du contenu 2"/>
          <p:cNvSpPr>
            <a:spLocks noGrp="1"/>
          </p:cNvSpPr>
          <p:nvPr>
            <p:ph sz="quarter" idx="1"/>
          </p:nvPr>
        </p:nvSpPr>
        <p:spPr/>
        <p:txBody>
          <a:bodyPr/>
          <a:lstStyle/>
          <a:p>
            <a:r>
              <a:rPr lang="fr-FR" dirty="0" smtClean="0"/>
              <a:t> La DM est dominée par l’atteinte des vaisseaux musculaires , aussi bien artériels que veineux</a:t>
            </a:r>
          </a:p>
          <a:p>
            <a:endParaRPr lang="fr-FR" dirty="0" smtClean="0"/>
          </a:p>
          <a:p>
            <a:r>
              <a:rPr lang="fr-FR" dirty="0" smtClean="0"/>
              <a:t>Les infiltrats inflammatoires qui la caractérisent sont constitués de lymphocytes T CD4 et B dirigés contre les cellules endothéliales du tissu musculaire entrainant une  thrombose et une raréfaction des capillaires et des artérioles musculaires. </a:t>
            </a:r>
          </a:p>
          <a:p>
            <a:endParaRPr lang="fr-FR" dirty="0" smtClean="0"/>
          </a:p>
          <a:p>
            <a:r>
              <a:rPr lang="fr-FR" dirty="0" smtClean="0"/>
              <a:t>C’est  donc une </a:t>
            </a:r>
            <a:r>
              <a:rPr lang="fr-FR" dirty="0" err="1" smtClean="0"/>
              <a:t>vasculopathie</a:t>
            </a:r>
            <a:r>
              <a:rPr lang="fr-FR" dirty="0" smtClean="0"/>
              <a:t> caractérisée par  une </a:t>
            </a:r>
            <a:r>
              <a:rPr lang="fr-FR" u="sng" dirty="0" smtClean="0"/>
              <a:t>atrophie péri fasciculaire pathognomonique</a:t>
            </a:r>
            <a:r>
              <a:rPr lang="fr-FR" dirty="0" smtClean="0"/>
              <a:t>.</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1-Physiopathologie</a:t>
            </a:r>
          </a:p>
        </p:txBody>
      </p:sp>
      <p:pic>
        <p:nvPicPr>
          <p:cNvPr id="1026" name="Picture 2"/>
          <p:cNvPicPr>
            <a:picLocks noGrp="1" noChangeAspect="1" noChangeArrowheads="1"/>
          </p:cNvPicPr>
          <p:nvPr>
            <p:ph sz="quarter" idx="1"/>
          </p:nvPr>
        </p:nvPicPr>
        <p:blipFill rotWithShape="1">
          <a:blip r:embed="rId2">
            <a:extLst>
              <a:ext uri="{28A0092B-C50C-407E-A947-70E740481C1C}">
                <a14:useLocalDpi xmlns:a14="http://schemas.microsoft.com/office/drawing/2010/main" val="0"/>
              </a:ext>
            </a:extLst>
          </a:blip>
          <a:srcRect l="9142" t="26046" r="31646" b="5931"/>
          <a:stretch/>
        </p:blipFill>
        <p:spPr bwMode="auto">
          <a:xfrm>
            <a:off x="395536" y="1556792"/>
            <a:ext cx="7580220" cy="48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334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2-Manifestations cliniques</a:t>
            </a:r>
            <a:endParaRPr lang="fr-FR" dirty="0"/>
          </a:p>
        </p:txBody>
      </p:sp>
      <p:sp>
        <p:nvSpPr>
          <p:cNvPr id="3" name="Espace réservé du contenu 2"/>
          <p:cNvSpPr>
            <a:spLocks noGrp="1"/>
          </p:cNvSpPr>
          <p:nvPr>
            <p:ph sz="quarter" idx="1"/>
          </p:nvPr>
        </p:nvSpPr>
        <p:spPr/>
        <p:txBody>
          <a:bodyPr/>
          <a:lstStyle/>
          <a:p>
            <a:r>
              <a:rPr lang="fr-FR" dirty="0" smtClean="0"/>
              <a:t>Début subaigu, rarement aigu</a:t>
            </a:r>
          </a:p>
          <a:p>
            <a:pPr>
              <a:buFont typeface="Wingdings" panose="05000000000000000000" pitchFamily="2" charset="2"/>
              <a:buChar char="q"/>
            </a:pPr>
            <a:r>
              <a:rPr lang="fr-FR" b="1" dirty="0" smtClean="0"/>
              <a:t>L’atteinte musculaire:</a:t>
            </a:r>
          </a:p>
          <a:p>
            <a:pPr>
              <a:lnSpc>
                <a:spcPct val="90000"/>
              </a:lnSpc>
              <a:buFont typeface="Wingdings" panose="05000000000000000000" pitchFamily="2" charset="2"/>
              <a:buChar char="ü"/>
              <a:defRPr/>
            </a:pPr>
            <a:r>
              <a:rPr lang="fr-FR" dirty="0" smtClean="0"/>
              <a:t> </a:t>
            </a:r>
            <a:r>
              <a:rPr lang="fr-FR" dirty="0" smtClean="0"/>
              <a:t> </a:t>
            </a:r>
            <a:r>
              <a:rPr lang="fr-FR" dirty="0" smtClean="0"/>
              <a:t>Le déficit musculaire est proximal, bilatéral, symétrique et non sélectif. </a:t>
            </a:r>
          </a:p>
          <a:p>
            <a:pPr lvl="1">
              <a:lnSpc>
                <a:spcPct val="90000"/>
              </a:lnSpc>
              <a:buNone/>
              <a:defRPr/>
            </a:pPr>
            <a:r>
              <a:rPr lang="fr-FR" dirty="0" smtClean="0"/>
              <a:t> -  Touche d’abord les muscles de la ceinture pelvienne  à l’origine d’une marche </a:t>
            </a:r>
            <a:r>
              <a:rPr lang="fr-FR" dirty="0" err="1" smtClean="0"/>
              <a:t>dandinante</a:t>
            </a:r>
            <a:r>
              <a:rPr lang="fr-FR" dirty="0" smtClean="0"/>
              <a:t> , signe du tabouret+, </a:t>
            </a:r>
            <a:r>
              <a:rPr lang="fr-FR" dirty="0" err="1" smtClean="0"/>
              <a:t>Gowers</a:t>
            </a:r>
            <a:r>
              <a:rPr lang="fr-FR" dirty="0" smtClean="0"/>
              <a:t>+.</a:t>
            </a:r>
          </a:p>
          <a:p>
            <a:pPr lvl="1">
              <a:buNone/>
              <a:defRPr/>
            </a:pPr>
            <a:r>
              <a:rPr lang="fr-FR" dirty="0" smtClean="0"/>
              <a:t>- S’étend ensuite à la ceinture scapulaire avec une difficulté à se peigner.</a:t>
            </a:r>
          </a:p>
          <a:p>
            <a:pPr lvl="1">
              <a:buNone/>
              <a:defRPr/>
            </a:pPr>
            <a:r>
              <a:rPr lang="fr-FR" dirty="0" smtClean="0"/>
              <a:t>-  L’atteinte des muscles du cou va être responsable d’une chute de la tête en avant.</a:t>
            </a:r>
          </a:p>
          <a:p>
            <a:pPr lvl="1">
              <a:lnSpc>
                <a:spcPct val="90000"/>
              </a:lnSpc>
              <a:buNone/>
              <a:defRPr/>
            </a:pPr>
            <a:endParaRPr lang="fr-FR" dirty="0" smtClean="0"/>
          </a:p>
          <a:p>
            <a:pPr>
              <a:buFont typeface="Arial" charset="0"/>
              <a:buChar char="•"/>
            </a:pP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39552" y="692696"/>
            <a:ext cx="7467600" cy="5904656"/>
          </a:xfrm>
        </p:spPr>
        <p:txBody>
          <a:bodyPr/>
          <a:lstStyle/>
          <a:p>
            <a:pPr>
              <a:lnSpc>
                <a:spcPct val="90000"/>
              </a:lnSpc>
              <a:buFont typeface="Wingdings" panose="05000000000000000000" pitchFamily="2" charset="2"/>
              <a:buChar char="ü"/>
              <a:defRPr/>
            </a:pPr>
            <a:r>
              <a:rPr lang="fr-FR" dirty="0" smtClean="0"/>
              <a:t> </a:t>
            </a:r>
            <a:r>
              <a:rPr lang="fr-FR" dirty="0" smtClean="0"/>
              <a:t>L’atteinte des muscles pharyngés est à l’origine d’une dysphagie et </a:t>
            </a:r>
            <a:r>
              <a:rPr lang="fr-FR" dirty="0" smtClean="0"/>
              <a:t>d’une dysphonie </a:t>
            </a:r>
            <a:r>
              <a:rPr lang="fr-FR" dirty="0" smtClean="0"/>
              <a:t>dans 50% </a:t>
            </a:r>
            <a:r>
              <a:rPr lang="fr-FR" dirty="0" smtClean="0"/>
              <a:t>   des </a:t>
            </a:r>
            <a:r>
              <a:rPr lang="fr-FR" dirty="0" smtClean="0"/>
              <a:t>cas.</a:t>
            </a:r>
          </a:p>
          <a:p>
            <a:pPr>
              <a:lnSpc>
                <a:spcPct val="90000"/>
              </a:lnSpc>
              <a:buNone/>
              <a:defRPr/>
            </a:pPr>
            <a:endParaRPr lang="fr-FR" dirty="0" smtClean="0"/>
          </a:p>
          <a:p>
            <a:pPr>
              <a:lnSpc>
                <a:spcPct val="90000"/>
              </a:lnSpc>
              <a:buFont typeface="Wingdings" panose="05000000000000000000" pitchFamily="2" charset="2"/>
              <a:buChar char="ü"/>
              <a:defRPr/>
            </a:pPr>
            <a:r>
              <a:rPr lang="fr-FR" dirty="0" smtClean="0"/>
              <a:t> </a:t>
            </a:r>
            <a:r>
              <a:rPr lang="fr-FR" dirty="0" smtClean="0"/>
              <a:t>Un déficit des muscles distaux ou une amyotrophie franche peuvent se voir à un stade tardif , mais le déficit moteur prédomine sur l’amyotrophie.</a:t>
            </a:r>
          </a:p>
          <a:p>
            <a:pPr>
              <a:lnSpc>
                <a:spcPct val="90000"/>
              </a:lnSpc>
              <a:buFont typeface="Wingdings" panose="05000000000000000000" pitchFamily="2" charset="2"/>
              <a:buChar char="ü"/>
              <a:defRPr/>
            </a:pPr>
            <a:endParaRPr lang="fr-FR" dirty="0" smtClean="0"/>
          </a:p>
          <a:p>
            <a:pPr>
              <a:lnSpc>
                <a:spcPct val="90000"/>
              </a:lnSpc>
              <a:buFont typeface="Wingdings" panose="05000000000000000000" pitchFamily="2" charset="2"/>
              <a:buChar char="ü"/>
              <a:defRPr/>
            </a:pPr>
            <a:r>
              <a:rPr lang="fr-FR" dirty="0" smtClean="0"/>
              <a:t>Les </a:t>
            </a:r>
            <a:r>
              <a:rPr lang="fr-FR" dirty="0" smtClean="0"/>
              <a:t>muscles de la face sont épargnés.</a:t>
            </a:r>
          </a:p>
          <a:p>
            <a:pPr>
              <a:lnSpc>
                <a:spcPct val="90000"/>
              </a:lnSpc>
              <a:buFont typeface="Wingdings" panose="05000000000000000000" pitchFamily="2" charset="2"/>
              <a:buChar char="ü"/>
              <a:defRPr/>
            </a:pPr>
            <a:endParaRPr lang="fr-FR" dirty="0" smtClean="0"/>
          </a:p>
          <a:p>
            <a:pPr>
              <a:lnSpc>
                <a:spcPct val="90000"/>
              </a:lnSpc>
              <a:buFont typeface="Wingdings" panose="05000000000000000000" pitchFamily="2" charset="2"/>
              <a:buChar char="ü"/>
              <a:defRPr/>
            </a:pPr>
            <a:r>
              <a:rPr lang="fr-FR" dirty="0" smtClean="0"/>
              <a:t> </a:t>
            </a:r>
            <a:r>
              <a:rPr lang="fr-FR" dirty="0" smtClean="0"/>
              <a:t>Les myalgies prédominent au niveau des épaules et des cuisses, sont spontanées ou provoquées,  parfois elles sont au 1</a:t>
            </a:r>
            <a:r>
              <a:rPr lang="fr-FR" baseline="30000" dirty="0" smtClean="0"/>
              <a:t>er</a:t>
            </a:r>
            <a:r>
              <a:rPr lang="fr-FR" dirty="0" smtClean="0"/>
              <a:t> plan.</a:t>
            </a:r>
          </a:p>
          <a:p>
            <a:pPr>
              <a:lnSpc>
                <a:spcPct val="90000"/>
              </a:lnSpc>
              <a:buNone/>
              <a:defRPr/>
            </a:pPr>
            <a:endParaRPr lang="fr-FR" dirty="0" smtClean="0"/>
          </a:p>
          <a:p>
            <a:pPr>
              <a:lnSpc>
                <a:spcPct val="90000"/>
              </a:lnSpc>
              <a:buNone/>
              <a:defRPr/>
            </a:pPr>
            <a:endParaRPr lang="fr-FR" dirty="0" smtClean="0"/>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42547</TotalTime>
  <Words>1740</Words>
  <Application>Microsoft Office PowerPoint</Application>
  <PresentationFormat>Affichage à l'écran (4:3)</PresentationFormat>
  <Paragraphs>225</Paragraphs>
  <Slides>35</Slides>
  <Notes>2</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Oriel</vt:lpstr>
      <vt:lpstr>LES MYOPATHIES INFLAMMATOIRES IDIOPAHIQUES</vt:lpstr>
      <vt:lpstr>Plan</vt:lpstr>
      <vt:lpstr>Introduction</vt:lpstr>
      <vt:lpstr>II Formes cliniques</vt:lpstr>
      <vt:lpstr>A) Dermatomyosite (DM)</vt:lpstr>
      <vt:lpstr>1-Physiopathologie</vt:lpstr>
      <vt:lpstr>1-Physiopathologie</vt:lpstr>
      <vt:lpstr>2-Manifestations cliniques</vt:lpstr>
      <vt:lpstr>Présentation PowerPoint</vt:lpstr>
      <vt:lpstr>Présentation PowerPoint</vt:lpstr>
      <vt:lpstr>Présentation PowerPoint</vt:lpstr>
      <vt:lpstr>Présentation PowerPoint</vt:lpstr>
      <vt:lpstr>Présentation PowerPoint</vt:lpstr>
      <vt:lpstr>Présentation PowerPoint</vt:lpstr>
      <vt:lpstr>3) Formes particulières</vt:lpstr>
      <vt:lpstr>4) Les examens complémentaires</vt:lpstr>
      <vt:lpstr>Présentation PowerPoint</vt:lpstr>
      <vt:lpstr>5)Evolution et pronostic</vt:lpstr>
      <vt:lpstr>B) Polymyosite</vt:lpstr>
      <vt:lpstr>1) Physiopahologie</vt:lpstr>
      <vt:lpstr>2) Clinique</vt:lpstr>
      <vt:lpstr>3) Examens complémentaires</vt:lpstr>
      <vt:lpstr>4) Formes particulières</vt:lpstr>
      <vt:lpstr>4) Formes particulières</vt:lpstr>
      <vt:lpstr>5) Pronostic</vt:lpstr>
      <vt:lpstr>6) Traitement</vt:lpstr>
      <vt:lpstr>Présentation PowerPoint</vt:lpstr>
      <vt:lpstr>Présentation PowerPoint</vt:lpstr>
      <vt:lpstr>c) Myosite à inclusion</vt:lpstr>
      <vt:lpstr>Forme sporadique</vt:lpstr>
      <vt:lpstr>Présentation PowerPoint</vt:lpstr>
      <vt:lpstr>Présentation PowerPoint</vt:lpstr>
      <vt:lpstr>Forme héréditaire    </vt:lpstr>
      <vt:lpstr>Présentation PowerPoint</vt:lpstr>
      <vt:lpstr>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MYOPATHIES INFLAMMATOIRES IDIOPAHIQUES</dc:title>
  <dc:creator>Clinique Info</dc:creator>
  <cp:lastModifiedBy>user</cp:lastModifiedBy>
  <cp:revision>146</cp:revision>
  <dcterms:created xsi:type="dcterms:W3CDTF">2014-01-06T13:49:11Z</dcterms:created>
  <dcterms:modified xsi:type="dcterms:W3CDTF">2020-04-08T13:26:05Z</dcterms:modified>
</cp:coreProperties>
</file>