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60"/>
  </p:notesMasterIdLst>
  <p:sldIdLst>
    <p:sldId id="256" r:id="rId2"/>
    <p:sldId id="403" r:id="rId3"/>
    <p:sldId id="404" r:id="rId4"/>
    <p:sldId id="325" r:id="rId5"/>
    <p:sldId id="405" r:id="rId6"/>
    <p:sldId id="406" r:id="rId7"/>
    <p:sldId id="407" r:id="rId8"/>
    <p:sldId id="408" r:id="rId9"/>
    <p:sldId id="409" r:id="rId10"/>
    <p:sldId id="411" r:id="rId11"/>
    <p:sldId id="410" r:id="rId12"/>
    <p:sldId id="412"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382" r:id="rId30"/>
    <p:sldId id="383" r:id="rId31"/>
    <p:sldId id="384" r:id="rId32"/>
    <p:sldId id="385" r:id="rId33"/>
    <p:sldId id="386" r:id="rId34"/>
    <p:sldId id="413" r:id="rId35"/>
    <p:sldId id="443" r:id="rId36"/>
    <p:sldId id="444" r:id="rId37"/>
    <p:sldId id="414" r:id="rId38"/>
    <p:sldId id="415" r:id="rId39"/>
    <p:sldId id="416" r:id="rId40"/>
    <p:sldId id="418" r:id="rId41"/>
    <p:sldId id="419" r:id="rId42"/>
    <p:sldId id="420" r:id="rId43"/>
    <p:sldId id="421" r:id="rId44"/>
    <p:sldId id="422" r:id="rId45"/>
    <p:sldId id="424" r:id="rId46"/>
    <p:sldId id="425" r:id="rId47"/>
    <p:sldId id="445" r:id="rId48"/>
    <p:sldId id="446" r:id="rId49"/>
    <p:sldId id="426" r:id="rId50"/>
    <p:sldId id="441" r:id="rId51"/>
    <p:sldId id="427" r:id="rId52"/>
    <p:sldId id="442" r:id="rId53"/>
    <p:sldId id="432" r:id="rId54"/>
    <p:sldId id="431" r:id="rId55"/>
    <p:sldId id="433" r:id="rId56"/>
    <p:sldId id="434" r:id="rId57"/>
    <p:sldId id="435" r:id="rId58"/>
    <p:sldId id="440" r:id="rId5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3630" autoAdjust="0"/>
  </p:normalViewPr>
  <p:slideViewPr>
    <p:cSldViewPr>
      <p:cViewPr varScale="1">
        <p:scale>
          <a:sx n="74" d="100"/>
          <a:sy n="74" d="100"/>
        </p:scale>
        <p:origin x="126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4CE43A-5397-43E0-91A7-85B3CEF06405}" type="datetimeFigureOut">
              <a:rPr lang="fr-FR" smtClean="0"/>
              <a:t>11/04/2018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97A7F-3B26-441F-81CB-53DF517248CE}" type="slidenum">
              <a:rPr lang="fr-FR" smtClean="0"/>
              <a:t>‹N°›</a:t>
            </a:fld>
            <a:endParaRPr lang="fr-FR"/>
          </a:p>
        </p:txBody>
      </p:sp>
    </p:spTree>
    <p:extLst>
      <p:ext uri="{BB962C8B-B14F-4D97-AF65-F5344CB8AC3E}">
        <p14:creationId xmlns:p14="http://schemas.microsoft.com/office/powerpoint/2010/main" val="116798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ln/>
        </p:spPr>
        <p:txBody>
          <a:bodyPr/>
          <a:lstStyle/>
          <a:p>
            <a:endParaRPr lang="fr-FR"/>
          </a:p>
        </p:txBody>
      </p:sp>
      <p:sp>
        <p:nvSpPr>
          <p:cNvPr id="512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59207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ln/>
        </p:spPr>
        <p:txBody>
          <a:bodyPr/>
          <a:lstStyle/>
          <a:p>
            <a:endParaRPr lang="fr-FR"/>
          </a:p>
        </p:txBody>
      </p:sp>
      <p:sp>
        <p:nvSpPr>
          <p:cNvPr id="1945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832656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ln/>
        </p:spPr>
        <p:txBody>
          <a:bodyPr/>
          <a:lstStyle/>
          <a:p>
            <a:endParaRPr lang="fr-FR"/>
          </a:p>
        </p:txBody>
      </p:sp>
      <p:sp>
        <p:nvSpPr>
          <p:cNvPr id="2150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5588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bwMode="auto">
          <a:xfrm>
            <a:off x="914400" y="4646613"/>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fr-FR"/>
          </a:p>
        </p:txBody>
      </p:sp>
      <p:sp>
        <p:nvSpPr>
          <p:cNvPr id="64515" name="Rectangle 3"/>
          <p:cNvSpPr>
            <a:spLocks noGrp="1" noRot="1" noChangeAspect="1" noChangeArrowheads="1" noTextEdit="1"/>
          </p:cNvSpPr>
          <p:nvPr>
            <p:ph type="sldImg"/>
          </p:nvPr>
        </p:nvSpPr>
        <p:spPr bwMode="auto">
          <a:xfrm>
            <a:off x="1017588" y="757238"/>
            <a:ext cx="4822825" cy="3616325"/>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337708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ln/>
        </p:spPr>
        <p:txBody>
          <a:bodyPr/>
          <a:lstStyle/>
          <a:p>
            <a:endParaRPr lang="fr-FR"/>
          </a:p>
        </p:txBody>
      </p:sp>
      <p:sp>
        <p:nvSpPr>
          <p:cNvPr id="2355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786571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ln/>
        </p:spPr>
        <p:txBody>
          <a:bodyPr/>
          <a:lstStyle/>
          <a:p>
            <a:endParaRPr lang="fr-FR"/>
          </a:p>
        </p:txBody>
      </p:sp>
      <p:sp>
        <p:nvSpPr>
          <p:cNvPr id="2355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939788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ln/>
        </p:spPr>
        <p:txBody>
          <a:bodyPr/>
          <a:lstStyle/>
          <a:p>
            <a:endParaRPr lang="fr-FR"/>
          </a:p>
        </p:txBody>
      </p:sp>
      <p:sp>
        <p:nvSpPr>
          <p:cNvPr id="2355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81830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ln/>
        </p:spPr>
        <p:txBody>
          <a:bodyPr/>
          <a:lstStyle/>
          <a:p>
            <a:endParaRPr lang="fr-FR"/>
          </a:p>
        </p:txBody>
      </p:sp>
      <p:sp>
        <p:nvSpPr>
          <p:cNvPr id="2560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464289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ln/>
        </p:spPr>
        <p:txBody>
          <a:bodyPr/>
          <a:lstStyle/>
          <a:p>
            <a:endParaRPr lang="fr-FR"/>
          </a:p>
        </p:txBody>
      </p:sp>
      <p:sp>
        <p:nvSpPr>
          <p:cNvPr id="2560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18930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bwMode="auto">
          <a:xfrm>
            <a:off x="914400" y="4646613"/>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fr-FR"/>
          </a:p>
        </p:txBody>
      </p:sp>
      <p:sp>
        <p:nvSpPr>
          <p:cNvPr id="39939" name="Rectangle 3"/>
          <p:cNvSpPr>
            <a:spLocks noGrp="1" noRot="1" noChangeAspect="1" noChangeArrowheads="1" noTextEdit="1"/>
          </p:cNvSpPr>
          <p:nvPr>
            <p:ph type="sldImg"/>
          </p:nvPr>
        </p:nvSpPr>
        <p:spPr bwMode="auto">
          <a:xfrm>
            <a:off x="1017588" y="757238"/>
            <a:ext cx="4822825" cy="3616325"/>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299264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bwMode="auto">
          <a:xfrm>
            <a:off x="914400" y="4646613"/>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fr-FR"/>
          </a:p>
        </p:txBody>
      </p:sp>
      <p:sp>
        <p:nvSpPr>
          <p:cNvPr id="39939" name="Rectangle 3"/>
          <p:cNvSpPr>
            <a:spLocks noGrp="1" noRot="1" noChangeAspect="1" noChangeArrowheads="1" noTextEdit="1"/>
          </p:cNvSpPr>
          <p:nvPr>
            <p:ph type="sldImg"/>
          </p:nvPr>
        </p:nvSpPr>
        <p:spPr bwMode="auto">
          <a:xfrm>
            <a:off x="1017588" y="757238"/>
            <a:ext cx="4822825" cy="3616325"/>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64631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ln/>
        </p:spPr>
        <p:txBody>
          <a:bodyPr/>
          <a:lstStyle/>
          <a:p>
            <a:endParaRPr lang="fr-FR"/>
          </a:p>
        </p:txBody>
      </p:sp>
      <p:sp>
        <p:nvSpPr>
          <p:cNvPr id="71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783764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bwMode="auto">
          <a:xfrm>
            <a:off x="914400" y="4646613"/>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fr-FR"/>
          </a:p>
        </p:txBody>
      </p:sp>
      <p:sp>
        <p:nvSpPr>
          <p:cNvPr id="41987" name="Rectangle 3"/>
          <p:cNvSpPr>
            <a:spLocks noGrp="1" noRot="1" noChangeAspect="1" noChangeArrowheads="1" noTextEdit="1"/>
          </p:cNvSpPr>
          <p:nvPr>
            <p:ph type="sldImg"/>
          </p:nvPr>
        </p:nvSpPr>
        <p:spPr bwMode="auto">
          <a:xfrm>
            <a:off x="1017588" y="757238"/>
            <a:ext cx="4822825" cy="3616325"/>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3309248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bwMode="auto">
          <a:xfrm>
            <a:off x="914400" y="4646613"/>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fr-FR"/>
          </a:p>
        </p:txBody>
      </p:sp>
      <p:sp>
        <p:nvSpPr>
          <p:cNvPr id="44035" name="Rectangle 3"/>
          <p:cNvSpPr>
            <a:spLocks noGrp="1" noRot="1" noChangeAspect="1" noChangeArrowheads="1" noTextEdit="1"/>
          </p:cNvSpPr>
          <p:nvPr>
            <p:ph type="sldImg"/>
          </p:nvPr>
        </p:nvSpPr>
        <p:spPr bwMode="auto">
          <a:xfrm>
            <a:off x="1017588" y="757238"/>
            <a:ext cx="4822825" cy="3616325"/>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680920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ln/>
        </p:spPr>
        <p:txBody>
          <a:bodyPr/>
          <a:lstStyle/>
          <a:p>
            <a:endParaRPr lang="fr-FR"/>
          </a:p>
        </p:txBody>
      </p:sp>
      <p:sp>
        <p:nvSpPr>
          <p:cNvPr id="2765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62866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bwMode="auto">
          <a:xfrm>
            <a:off x="914400" y="4646613"/>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fr-FR"/>
          </a:p>
        </p:txBody>
      </p:sp>
      <p:sp>
        <p:nvSpPr>
          <p:cNvPr id="75779" name="Rectangle 3"/>
          <p:cNvSpPr>
            <a:spLocks noGrp="1" noRot="1" noChangeAspect="1" noChangeArrowheads="1" noTextEdit="1"/>
          </p:cNvSpPr>
          <p:nvPr>
            <p:ph type="sldImg"/>
          </p:nvPr>
        </p:nvSpPr>
        <p:spPr bwMode="auto">
          <a:xfrm>
            <a:off x="1017588" y="757238"/>
            <a:ext cx="4822825" cy="3616325"/>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111115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ln/>
        </p:spPr>
        <p:txBody>
          <a:bodyPr/>
          <a:lstStyle/>
          <a:p>
            <a:endParaRPr lang="fr-FR"/>
          </a:p>
        </p:txBody>
      </p:sp>
      <p:sp>
        <p:nvSpPr>
          <p:cNvPr id="921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138378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ln/>
        </p:spPr>
        <p:txBody>
          <a:bodyPr/>
          <a:lstStyle/>
          <a:p>
            <a:endParaRPr lang="fr-FR"/>
          </a:p>
        </p:txBody>
      </p:sp>
      <p:sp>
        <p:nvSpPr>
          <p:cNvPr id="1126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69241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ln/>
        </p:spPr>
        <p:txBody>
          <a:bodyPr/>
          <a:lstStyle/>
          <a:p>
            <a:endParaRPr lang="fr-FR"/>
          </a:p>
        </p:txBody>
      </p:sp>
      <p:sp>
        <p:nvSpPr>
          <p:cNvPr id="1331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458438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ln/>
        </p:spPr>
        <p:txBody>
          <a:bodyPr/>
          <a:lstStyle/>
          <a:p>
            <a:endParaRPr lang="fr-FR"/>
          </a:p>
        </p:txBody>
      </p:sp>
      <p:sp>
        <p:nvSpPr>
          <p:cNvPr id="1536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8091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ln/>
        </p:spPr>
        <p:txBody>
          <a:bodyPr/>
          <a:lstStyle/>
          <a:p>
            <a:endParaRPr lang="fr-FR"/>
          </a:p>
        </p:txBody>
      </p:sp>
      <p:sp>
        <p:nvSpPr>
          <p:cNvPr id="512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794781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ln/>
        </p:spPr>
        <p:txBody>
          <a:bodyPr/>
          <a:lstStyle/>
          <a:p>
            <a:endParaRPr lang="fr-FR"/>
          </a:p>
        </p:txBody>
      </p:sp>
      <p:sp>
        <p:nvSpPr>
          <p:cNvPr id="71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71186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ln/>
        </p:spPr>
        <p:txBody>
          <a:bodyPr/>
          <a:lstStyle/>
          <a:p>
            <a:endParaRPr lang="fr-FR"/>
          </a:p>
        </p:txBody>
      </p:sp>
      <p:sp>
        <p:nvSpPr>
          <p:cNvPr id="921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828999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fr-FR" smtClean="0"/>
              <a:t>Modifiez le style du titre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AA309A6D-C09C-4548-B29A-6CF363A7E532}" type="datetimeFigureOut">
              <a:rPr lang="fr-FR" smtClean="0"/>
              <a:t>11/04/2018</a:t>
            </a:fld>
            <a:endParaRPr lang="fr-BE"/>
          </a:p>
        </p:txBody>
      </p:sp>
      <p:sp>
        <p:nvSpPr>
          <p:cNvPr id="5" name="Footer Placeholder 4"/>
          <p:cNvSpPr>
            <a:spLocks noGrp="1"/>
          </p:cNvSpPr>
          <p:nvPr>
            <p:ph type="ftr" sz="quarter" idx="11"/>
          </p:nvPr>
        </p:nvSpPr>
        <p:spPr>
          <a:xfrm>
            <a:off x="1900237" y="5410202"/>
            <a:ext cx="3843665" cy="365125"/>
          </a:xfrm>
        </p:spPr>
        <p:txBody>
          <a:bodyPr/>
          <a:lstStyle/>
          <a:p>
            <a:endParaRPr lang="fr-BE"/>
          </a:p>
        </p:txBody>
      </p:sp>
      <p:sp>
        <p:nvSpPr>
          <p:cNvPr id="6" name="Slide Number Placeholder 5"/>
          <p:cNvSpPr>
            <a:spLocks noGrp="1"/>
          </p:cNvSpPr>
          <p:nvPr>
            <p:ph type="sldNum" sz="quarter" idx="12"/>
          </p:nvPr>
        </p:nvSpPr>
        <p:spPr>
          <a:xfrm>
            <a:off x="7915603" y="5410200"/>
            <a:ext cx="578317" cy="365125"/>
          </a:xfr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07216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smtClean="0"/>
              <a:t>Cliquez sur l'icône pour ajouter une image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11/04/2018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88282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11/04/2018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682156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fr-FR" smtClean="0"/>
              <a:t>Modifiez le style du titre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11/04/2018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486041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11/04/2018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428631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A309A6D-C09C-4548-B29A-6CF363A7E532}" type="datetimeFigureOut">
              <a:rPr lang="fr-FR" smtClean="0"/>
              <a:t>11/04/2018</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007938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smtClean="0"/>
              <a:t>Cliquez sur l'icône pour ajouter une image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smtClean="0"/>
              <a:t>Cliquez sur l'icône pour ajouter une image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smtClean="0"/>
              <a:t>Cliquez sur l'icône pour ajouter une image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A309A6D-C09C-4548-B29A-6CF363A7E532}" type="datetimeFigureOut">
              <a:rPr lang="fr-FR" smtClean="0"/>
              <a:t>11/04/2018</a:t>
            </a:fld>
            <a:endParaRPr lang="fr-BE"/>
          </a:p>
        </p:txBody>
      </p:sp>
      <p:sp>
        <p:nvSpPr>
          <p:cNvPr id="4" name="Footer Placeholder 3"/>
          <p:cNvSpPr>
            <a:spLocks noGrp="1"/>
          </p:cNvSpPr>
          <p:nvPr>
            <p:ph type="ftr" sz="quarter" idx="11"/>
          </p:nvPr>
        </p:nvSpPr>
        <p:spPr/>
        <p:txBody>
          <a:bodyPr/>
          <a:lstStyle>
            <a:lvl1pPr>
              <a:defRPr cap="all" baseline="0"/>
            </a:lvl1p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952363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11/04/2018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128157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11/04/2018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4741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fr-FR" smtClean="0"/>
              <a:t>Modifiez le style du titre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AA309A6D-C09C-4548-B29A-6CF363A7E532}" type="datetimeFigureOut">
              <a:rPr lang="fr-FR" smtClean="0"/>
              <a:t>11/04/2018</a:t>
            </a:fld>
            <a:endParaRPr lang="fr-BE"/>
          </a:p>
        </p:txBody>
      </p:sp>
      <p:sp>
        <p:nvSpPr>
          <p:cNvPr id="50" name="Footer Placeholder 4"/>
          <p:cNvSpPr>
            <a:spLocks noGrp="1"/>
          </p:cNvSpPr>
          <p:nvPr>
            <p:ph type="ftr" sz="quarter" idx="11"/>
          </p:nvPr>
        </p:nvSpPr>
        <p:spPr>
          <a:xfrm>
            <a:off x="856059" y="5883276"/>
            <a:ext cx="4679482" cy="365125"/>
          </a:xfrm>
        </p:spPr>
        <p:txBody>
          <a:bodyPr/>
          <a:lstStyle/>
          <a:p>
            <a:endParaRPr lang="fr-BE"/>
          </a:p>
        </p:txBody>
      </p:sp>
      <p:sp>
        <p:nvSpPr>
          <p:cNvPr id="51" name="Slide Number Placeholder 5"/>
          <p:cNvSpPr>
            <a:spLocks noGrp="1"/>
          </p:cNvSpPr>
          <p:nvPr>
            <p:ph type="sldNum" sz="quarter" idx="12"/>
          </p:nvPr>
        </p:nvSpPr>
        <p:spPr>
          <a:xfrm>
            <a:off x="7707241" y="5883275"/>
            <a:ext cx="578317" cy="365125"/>
          </a:xfr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70612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11/04/2018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09544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t>11/04/2018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95794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56058" y="3073398"/>
            <a:ext cx="3658793"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3073398"/>
            <a:ext cx="3656408"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t>11/04/2018</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75523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t>11/04/2018</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004772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11/04/2018</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18973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11/04/2018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023181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fr-FR" smtClean="0"/>
              <a:t>Cliquez sur l'icône pour ajouter une image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11/04/2018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36922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A309A6D-C09C-4548-B29A-6CF363A7E532}" type="datetimeFigureOut">
              <a:rPr lang="fr-FR" smtClean="0"/>
              <a:t>11/04/2018</a:t>
            </a:fld>
            <a:endParaRPr lang="fr-BE"/>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1504866712"/>
      </p:ext>
    </p:extLst>
  </p:cSld>
  <p:clrMap bg1="dk1" tx1="lt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95736" y="5934670"/>
            <a:ext cx="4248473"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i="1" dirty="0" err="1" smtClean="0">
                <a:ln/>
                <a:solidFill>
                  <a:srgbClr val="FF0000"/>
                </a:solidFill>
                <a:effectLst>
                  <a:outerShdw blurRad="38100" dist="38100" dir="2700000" algn="tl">
                    <a:srgbClr val="000000">
                      <a:alpha val="43137"/>
                    </a:srgbClr>
                  </a:outerShdw>
                </a:effectLst>
              </a:rPr>
              <a:t>Dr.Hafs</a:t>
            </a:r>
            <a:r>
              <a:rPr lang="fr-FR" sz="5400" b="1" i="1" dirty="0" smtClean="0">
                <a:ln/>
                <a:solidFill>
                  <a:srgbClr val="FF0000"/>
                </a:solidFill>
                <a:effectLst>
                  <a:outerShdw blurRad="38100" dist="38100" dir="2700000" algn="tl">
                    <a:srgbClr val="000000">
                      <a:alpha val="43137"/>
                    </a:srgbClr>
                  </a:outerShdw>
                </a:effectLst>
              </a:rPr>
              <a:t> T.</a:t>
            </a:r>
            <a:endParaRPr lang="fr-FR" sz="5400" b="1" i="1" dirty="0">
              <a:ln/>
              <a:solidFill>
                <a:srgbClr val="FF0000"/>
              </a:solidFill>
              <a:effectLst>
                <a:outerShdw blurRad="38100" dist="38100" dir="2700000" algn="tl">
                  <a:srgbClr val="000000">
                    <a:alpha val="43137"/>
                  </a:srgbClr>
                </a:outerShdw>
              </a:effectLst>
            </a:endParaRPr>
          </a:p>
        </p:txBody>
      </p:sp>
      <p:sp>
        <p:nvSpPr>
          <p:cNvPr id="6" name="Rectangle 5"/>
          <p:cNvSpPr/>
          <p:nvPr/>
        </p:nvSpPr>
        <p:spPr>
          <a:xfrm>
            <a:off x="0" y="15949"/>
            <a:ext cx="9144000" cy="2308324"/>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fr-FR" sz="4800" b="1" i="1" dirty="0" smtClean="0">
                <a:ln w="18000">
                  <a:solidFill>
                    <a:schemeClr val="accent4">
                      <a:lumMod val="75000"/>
                    </a:schemeClr>
                  </a:solidFill>
                  <a:prstDash val="solid"/>
                  <a:miter lim="800000"/>
                </a:ln>
                <a:solidFill>
                  <a:srgbClr val="FF0000"/>
                </a:solidFill>
                <a:effectLst>
                  <a:outerShdw blurRad="25500" dist="23000" dir="7020000" algn="tl">
                    <a:srgbClr val="000000">
                      <a:alpha val="50000"/>
                    </a:srgbClr>
                  </a:outerShdw>
                </a:effectLst>
                <a:latin typeface="Algerian" panose="04020705040A02060702" pitchFamily="82" charset="0"/>
                <a:ea typeface="Arial Unicode MS" panose="020B0604020202020204" pitchFamily="34" charset="-128"/>
                <a:cs typeface="Arial Unicode MS" panose="020B0604020202020204" pitchFamily="34" charset="-128"/>
              </a:rPr>
              <a:t>Chapitre III : </a:t>
            </a:r>
          </a:p>
          <a:p>
            <a:pPr algn="ctr"/>
            <a:r>
              <a:rPr lang="fr-FR" sz="4800" b="1" i="1" dirty="0" smtClean="0">
                <a:ln w="18000">
                  <a:solidFill>
                    <a:schemeClr val="accent4">
                      <a:lumMod val="75000"/>
                    </a:schemeClr>
                  </a:solidFill>
                  <a:prstDash val="solid"/>
                  <a:miter lim="800000"/>
                </a:ln>
                <a:solidFill>
                  <a:srgbClr val="FF0000"/>
                </a:solidFill>
                <a:effectLst>
                  <a:outerShdw blurRad="25500" dist="23000" dir="7020000" algn="tl">
                    <a:srgbClr val="000000">
                      <a:alpha val="50000"/>
                    </a:srgbClr>
                  </a:outerShdw>
                </a:effectLst>
                <a:latin typeface="Algerian" panose="04020705040A02060702" pitchFamily="82" charset="0"/>
                <a:ea typeface="Arial Unicode MS" panose="020B0604020202020204" pitchFamily="34" charset="-128"/>
                <a:cs typeface="Arial Unicode MS" panose="020B0604020202020204" pitchFamily="34" charset="-128"/>
              </a:rPr>
              <a:t>Transport </a:t>
            </a:r>
            <a:r>
              <a:rPr lang="fr-FR" sz="4800" b="1" i="1" dirty="0">
                <a:ln w="18000">
                  <a:solidFill>
                    <a:schemeClr val="accent4">
                      <a:lumMod val="75000"/>
                    </a:schemeClr>
                  </a:solidFill>
                  <a:prstDash val="solid"/>
                  <a:miter lim="800000"/>
                </a:ln>
                <a:solidFill>
                  <a:srgbClr val="FF0000"/>
                </a:solidFill>
                <a:effectLst>
                  <a:outerShdw blurRad="25500" dist="23000" dir="7020000" algn="tl">
                    <a:srgbClr val="000000">
                      <a:alpha val="50000"/>
                    </a:srgbClr>
                  </a:outerShdw>
                </a:effectLst>
                <a:latin typeface="Algerian" panose="04020705040A02060702" pitchFamily="82" charset="0"/>
                <a:ea typeface="Arial Unicode MS" panose="020B0604020202020204" pitchFamily="34" charset="-128"/>
                <a:cs typeface="Arial Unicode MS" panose="020B0604020202020204" pitchFamily="34" charset="-128"/>
              </a:rPr>
              <a:t>des données PDH et SDH</a:t>
            </a:r>
          </a:p>
        </p:txBody>
      </p:sp>
      <p:pic>
        <p:nvPicPr>
          <p:cNvPr id="10" name="Image 9"/>
          <p:cNvPicPr>
            <a:picLocks noChangeAspect="1"/>
          </p:cNvPicPr>
          <p:nvPr/>
        </p:nvPicPr>
        <p:blipFill rotWithShape="1">
          <a:blip r:embed="rId2">
            <a:extLst>
              <a:ext uri="{BEBA8EAE-BF5A-486C-A8C5-ECC9F3942E4B}">
                <a14:imgProps xmlns:a14="http://schemas.microsoft.com/office/drawing/2010/main">
                  <a14:imgLayer r:embed="rId3">
                    <a14:imgEffect>
                      <a14:backgroundRemoval t="18201" b="79015" l="14714" r="87143"/>
                    </a14:imgEffect>
                  </a14:imgLayer>
                </a14:imgProps>
              </a:ext>
              <a:ext uri="{28A0092B-C50C-407E-A947-70E740481C1C}">
                <a14:useLocalDpi xmlns:a14="http://schemas.microsoft.com/office/drawing/2010/main" val="0"/>
              </a:ext>
            </a:extLst>
          </a:blip>
          <a:srcRect l="11060" t="15122" r="10101" b="13649"/>
          <a:stretch/>
        </p:blipFill>
        <p:spPr>
          <a:xfrm>
            <a:off x="-612576" y="2324273"/>
            <a:ext cx="9433048" cy="4201071"/>
          </a:xfrm>
          <a:prstGeom prst="rect">
            <a:avLst/>
          </a:prstGeom>
        </p:spPr>
      </p:pic>
      <p:pic>
        <p:nvPicPr>
          <p:cNvPr id="2" name="Image 1"/>
          <p:cNvPicPr>
            <a:picLocks noChangeAspect="1"/>
          </p:cNvPicPr>
          <p:nvPr/>
        </p:nvPicPr>
        <p:blipFill rotWithShape="1">
          <a:blip r:embed="rId4">
            <a:extLst>
              <a:ext uri="{BEBA8EAE-BF5A-486C-A8C5-ECC9F3942E4B}">
                <a14:imgProps xmlns:a14="http://schemas.microsoft.com/office/drawing/2010/main">
                  <a14:imgLayer r:embed="rId5">
                    <a14:imgEffect>
                      <a14:backgroundRemoval t="0" b="96757" l="8286" r="81714"/>
                    </a14:imgEffect>
                  </a14:imgLayer>
                </a14:imgProps>
              </a:ext>
              <a:ext uri="{28A0092B-C50C-407E-A947-70E740481C1C}">
                <a14:useLocalDpi xmlns:a14="http://schemas.microsoft.com/office/drawing/2010/main" val="0"/>
              </a:ext>
            </a:extLst>
          </a:blip>
          <a:srcRect r="16329"/>
          <a:stretch/>
        </p:blipFill>
        <p:spPr>
          <a:xfrm>
            <a:off x="5652120" y="4690605"/>
            <a:ext cx="3491880" cy="2194173"/>
          </a:xfrm>
          <a:prstGeom prst="rect">
            <a:avLst/>
          </a:prstGeom>
        </p:spPr>
      </p:pic>
    </p:spTree>
    <p:extLst>
      <p:ext uri="{BB962C8B-B14F-4D97-AF65-F5344CB8AC3E}">
        <p14:creationId xmlns:p14="http://schemas.microsoft.com/office/powerpoint/2010/main" val="1519712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Rappel sur </a:t>
            </a:r>
            <a:r>
              <a:rPr lang="fr-FR"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Multiplexage</a:t>
            </a:r>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37845" y="908720"/>
            <a:ext cx="9036496" cy="2677656"/>
          </a:xfrm>
          <a:prstGeom prst="rect">
            <a:avLst/>
          </a:prstGeom>
        </p:spPr>
        <p:txBody>
          <a:bodyPr wrap="square">
            <a:spAutoFit/>
          </a:bodyPr>
          <a:lstStyle/>
          <a:p>
            <a:pPr algn="ctr"/>
            <a:r>
              <a:rPr lang="fr-FR"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-Multiplexage bit à bit</a:t>
            </a:r>
          </a:p>
          <a:p>
            <a:pPr algn="just"/>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multiplexage bit à bit consiste à insérer un bit de chaque voie (</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Ak</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Bk</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Nk</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représente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seul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bit). En appelant trame, le motif élémentaire qui contient les informations de chacune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 voies</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chaque trame reçoit donc un bit de chaque canal avec une durée identique. Le bit </a:t>
            </a:r>
            <a:r>
              <a:rPr lang="fr-FR" sz="24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Nk</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sera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retardé par rapport au bit </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Ak</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mais ce décalage est faible. La resynchronisation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 permise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 le biais de tampon.</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37845" y="4293096"/>
            <a:ext cx="9142220" cy="1692771"/>
          </a:xfrm>
          <a:prstGeom prst="rect">
            <a:avLst/>
          </a:prstGeom>
        </p:spPr>
        <p:txBody>
          <a:bodyPr wrap="square">
            <a:spAutoFit/>
          </a:bodyPr>
          <a:lstStyle/>
          <a:p>
            <a:pPr algn="ctr"/>
            <a:r>
              <a:rPr lang="fr-FR"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-Multiplexage octet par octet</a:t>
            </a:r>
            <a:r>
              <a:rPr lang="fr-FR"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fr-FR" sz="2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sz="2000" dirty="0" smtClean="0">
                <a:solidFill>
                  <a:srgbClr val="000000"/>
                </a:solidFill>
                <a:latin typeface="Times New Roman" panose="02020603050405020304" pitchFamily="18" charset="0"/>
                <a:cs typeface="Times New Roman" panose="02020603050405020304" pitchFamily="18" charset="0"/>
              </a:rPr>
              <a:t>Le </a:t>
            </a:r>
            <a:r>
              <a:rPr lang="fr-FR" sz="2000" dirty="0">
                <a:solidFill>
                  <a:srgbClr val="000000"/>
                </a:solidFill>
                <a:latin typeface="Times New Roman" panose="02020603050405020304" pitchFamily="18" charset="0"/>
                <a:cs typeface="Times New Roman" panose="02020603050405020304" pitchFamily="18" charset="0"/>
              </a:rPr>
              <a:t>fonctionnement est identique au multiplexage bit par bit, on insère maintenant un octet de chaque canal entrant. Les informations </a:t>
            </a:r>
            <a:r>
              <a:rPr lang="fr-FR" sz="2000" dirty="0" err="1">
                <a:solidFill>
                  <a:srgbClr val="000000"/>
                </a:solidFill>
                <a:latin typeface="Times New Roman" panose="02020603050405020304" pitchFamily="18" charset="0"/>
                <a:cs typeface="Times New Roman" panose="02020603050405020304" pitchFamily="18" charset="0"/>
              </a:rPr>
              <a:t>Ak</a:t>
            </a:r>
            <a:r>
              <a:rPr lang="fr-FR" sz="2000" dirty="0">
                <a:solidFill>
                  <a:srgbClr val="000000"/>
                </a:solidFill>
                <a:latin typeface="Times New Roman" panose="02020603050405020304" pitchFamily="18" charset="0"/>
                <a:cs typeface="Times New Roman" panose="02020603050405020304" pitchFamily="18" charset="0"/>
              </a:rPr>
              <a:t>, .. </a:t>
            </a:r>
            <a:r>
              <a:rPr lang="fr-FR" sz="2000" dirty="0" err="1">
                <a:solidFill>
                  <a:srgbClr val="000000"/>
                </a:solidFill>
                <a:latin typeface="Times New Roman" panose="02020603050405020304" pitchFamily="18" charset="0"/>
                <a:cs typeface="Times New Roman" panose="02020603050405020304" pitchFamily="18" charset="0"/>
              </a:rPr>
              <a:t>Nk</a:t>
            </a:r>
            <a:r>
              <a:rPr lang="fr-FR" sz="2000" dirty="0">
                <a:solidFill>
                  <a:srgbClr val="000000"/>
                </a:solidFill>
                <a:latin typeface="Times New Roman" panose="02020603050405020304" pitchFamily="18" charset="0"/>
                <a:cs typeface="Times New Roman" panose="02020603050405020304" pitchFamily="18" charset="0"/>
              </a:rPr>
              <a:t> de chaque trame sont donc composées de 8 bits.</a:t>
            </a:r>
            <a:br>
              <a:rPr lang="fr-FR" sz="2000" dirty="0">
                <a:solidFill>
                  <a:srgbClr val="000000"/>
                </a:solidFill>
                <a:latin typeface="Times New Roman" panose="02020603050405020304" pitchFamily="18" charset="0"/>
                <a:cs typeface="Times New Roman" panose="02020603050405020304" pitchFamily="18" charset="0"/>
              </a:rPr>
            </a:b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3539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Rappel sur </a:t>
            </a:r>
            <a:r>
              <a:rPr lang="fr-FR"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Multiplexage</a:t>
            </a:r>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107504" y="1052736"/>
            <a:ext cx="8928992" cy="2862322"/>
          </a:xfrm>
          <a:prstGeom prst="rect">
            <a:avLst/>
          </a:prstGeom>
        </p:spPr>
        <p:txBody>
          <a:bodyPr wrap="square">
            <a:spAutoFit/>
          </a:bodyPr>
          <a:lstStyle/>
          <a:p>
            <a:pPr algn="ctr"/>
            <a:r>
              <a:rPr lang="fr-FR"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-Multiplexage numérique temporel</a:t>
            </a:r>
            <a:r>
              <a:rPr lang="fr-FR"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fr-FR" sz="2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2000" dirty="0" smtClean="0">
                <a:solidFill>
                  <a:srgbClr val="000000"/>
                </a:solidFill>
                <a:latin typeface="Times New Roman" panose="02020603050405020304" pitchFamily="18" charset="0"/>
                <a:cs typeface="Times New Roman" panose="02020603050405020304" pitchFamily="18" charset="0"/>
              </a:rPr>
              <a:t>Echantillonner </a:t>
            </a:r>
            <a:r>
              <a:rPr lang="fr-FR" sz="2000" dirty="0">
                <a:solidFill>
                  <a:srgbClr val="000000"/>
                </a:solidFill>
                <a:latin typeface="Times New Roman" panose="02020603050405020304" pitchFamily="18" charset="0"/>
                <a:cs typeface="Times New Roman" panose="02020603050405020304" pitchFamily="18" charset="0"/>
              </a:rPr>
              <a:t>à 8 kHz revient à prendre un échantillon tous les 125 µs. Pour transmettre l'information issue d'une seule ligne, il faut transmettre 8bits tous les 125 µs ce qui fait une cadence de 8/125 10-6 = 64 kb/s. Les moyens technologiques permettent des transmissions à des débits beaucoup plus élevés (&gt; 600 Mb/s). Donc pour transmettre plusieurs communications téléphoniques sur le même support il faut un multiplexage dans le temps</a:t>
            </a:r>
            <a:r>
              <a:rPr lang="fr-FR" sz="2000" dirty="0" smtClean="0">
                <a:solidFill>
                  <a:srgbClr val="000000"/>
                </a:solidFill>
                <a:latin typeface="Times New Roman" panose="02020603050405020304" pitchFamily="18" charset="0"/>
                <a:cs typeface="Times New Roman" panose="02020603050405020304" pitchFamily="18" charset="0"/>
              </a:rPr>
              <a:t>.</a:t>
            </a:r>
          </a:p>
          <a:p>
            <a:pPr algn="just"/>
            <a:r>
              <a:rPr lang="fr-FR" dirty="0">
                <a:solidFill>
                  <a:srgbClr val="000000"/>
                </a:solidFill>
              </a:rPr>
              <a:t/>
            </a:r>
            <a:br>
              <a:rPr lang="fr-FR" dirty="0">
                <a:solidFill>
                  <a:srgbClr val="000000"/>
                </a:solidFill>
              </a:rPr>
            </a:br>
            <a:endParaRPr lang="fr-FR" dirty="0"/>
          </a:p>
        </p:txBody>
      </p:sp>
      <p:sp>
        <p:nvSpPr>
          <p:cNvPr id="6" name="Rectangle 5"/>
          <p:cNvSpPr/>
          <p:nvPr/>
        </p:nvSpPr>
        <p:spPr>
          <a:xfrm>
            <a:off x="98753" y="4028922"/>
            <a:ext cx="8928992" cy="2554545"/>
          </a:xfrm>
          <a:prstGeom prst="rect">
            <a:avLst/>
          </a:prstGeom>
        </p:spPr>
        <p:txBody>
          <a:bodyPr wrap="square">
            <a:spAutoFit/>
          </a:bodyPr>
          <a:lstStyle/>
          <a:p>
            <a:pPr algn="just"/>
            <a:r>
              <a:rPr lang="fr-FR" sz="2000" dirty="0">
                <a:solidFill>
                  <a:srgbClr val="000000"/>
                </a:solidFill>
                <a:latin typeface="Times New Roman" panose="02020603050405020304" pitchFamily="18" charset="0"/>
                <a:cs typeface="Times New Roman" panose="02020603050405020304" pitchFamily="18" charset="0"/>
              </a:rPr>
              <a:t>L'intervalle de temps de 125 µs est appelé trame. Chaque Intervalle de Temps de 3.9 µs sera appelée IT, chaque IT constitue un canal de communication à 64 kb/s. La ligne multiplexée de débit 2.048 Mb/s transportant 32 IT est appelée Multiplex ou MIC. Le standard prévoit que 30 IT transporteront des communications téléphoniques, les 2 IT restantes transporteront les informations de synchronisation et de </a:t>
            </a:r>
            <a:r>
              <a:rPr lang="fr-FR" sz="2000" dirty="0" smtClean="0">
                <a:solidFill>
                  <a:srgbClr val="000000"/>
                </a:solidFill>
                <a:latin typeface="Times New Roman" panose="02020603050405020304" pitchFamily="18" charset="0"/>
                <a:cs typeface="Times New Roman" panose="02020603050405020304" pitchFamily="18" charset="0"/>
              </a:rPr>
              <a:t>signalisation</a:t>
            </a:r>
          </a:p>
          <a:p>
            <a:pPr algn="just"/>
            <a:r>
              <a:rPr lang="fr-FR" sz="2000" dirty="0">
                <a:solidFill>
                  <a:srgbClr val="000000"/>
                </a:solidFill>
                <a:latin typeface="Times New Roman" panose="02020603050405020304" pitchFamily="18" charset="0"/>
                <a:cs typeface="Times New Roman" panose="02020603050405020304" pitchFamily="18" charset="0"/>
              </a:rPr>
              <a:t/>
            </a:r>
            <a:br>
              <a:rPr lang="fr-FR" sz="2000" dirty="0">
                <a:solidFill>
                  <a:srgbClr val="000000"/>
                </a:solidFill>
                <a:latin typeface="Times New Roman" panose="02020603050405020304" pitchFamily="18" charset="0"/>
                <a:cs typeface="Times New Roman" panose="02020603050405020304" pitchFamily="18" charset="0"/>
              </a:rPr>
            </a:b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52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Rappel sur </a:t>
            </a:r>
            <a:r>
              <a:rPr lang="fr-FR"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Multiplexage</a:t>
            </a:r>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467545" y="1340768"/>
            <a:ext cx="8352928" cy="4680520"/>
          </a:xfrm>
          <a:prstGeom prst="rect">
            <a:avLst/>
          </a:prstGeom>
        </p:spPr>
      </p:pic>
    </p:spTree>
    <p:extLst>
      <p:ext uri="{BB962C8B-B14F-4D97-AF65-F5344CB8AC3E}">
        <p14:creationId xmlns:p14="http://schemas.microsoft.com/office/powerpoint/2010/main" val="1533204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07398" y="2200496"/>
            <a:ext cx="8019824" cy="253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57263">
              <a:defRPr sz="2400">
                <a:solidFill>
                  <a:schemeClr val="tx1"/>
                </a:solidFill>
                <a:latin typeface="Times New Roman" panose="02020603050405020304" pitchFamily="18" charset="0"/>
              </a:defRPr>
            </a:lvl1pPr>
            <a:lvl2pPr marL="479425" defTabSz="957263">
              <a:defRPr sz="2400">
                <a:solidFill>
                  <a:schemeClr val="tx1"/>
                </a:solidFill>
                <a:latin typeface="Times New Roman" panose="02020603050405020304" pitchFamily="18" charset="0"/>
              </a:defRPr>
            </a:lvl2pPr>
            <a:lvl3pPr marL="957263" defTabSz="957263">
              <a:defRPr sz="2400">
                <a:solidFill>
                  <a:schemeClr val="tx1"/>
                </a:solidFill>
                <a:latin typeface="Times New Roman" panose="02020603050405020304" pitchFamily="18" charset="0"/>
              </a:defRPr>
            </a:lvl3pPr>
            <a:lvl4pPr marL="1436688" defTabSz="957263">
              <a:defRPr sz="2400">
                <a:solidFill>
                  <a:schemeClr val="tx1"/>
                </a:solidFill>
                <a:latin typeface="Times New Roman" panose="02020603050405020304" pitchFamily="18" charset="0"/>
              </a:defRPr>
            </a:lvl4pPr>
            <a:lvl5pPr marL="1914525" defTabSz="957263">
              <a:defRPr sz="2400">
                <a:solidFill>
                  <a:schemeClr val="tx1"/>
                </a:solidFill>
                <a:latin typeface="Times New Roman" panose="02020603050405020304" pitchFamily="18" charset="0"/>
              </a:defRPr>
            </a:lvl5pPr>
            <a:lvl6pPr marL="2371725" defTabSz="957263" fontAlgn="base">
              <a:spcBef>
                <a:spcPct val="0"/>
              </a:spcBef>
              <a:spcAft>
                <a:spcPct val="0"/>
              </a:spcAft>
              <a:defRPr sz="2400">
                <a:solidFill>
                  <a:schemeClr val="tx1"/>
                </a:solidFill>
                <a:latin typeface="Times New Roman" panose="02020603050405020304" pitchFamily="18" charset="0"/>
              </a:defRPr>
            </a:lvl6pPr>
            <a:lvl7pPr marL="2828925" defTabSz="957263" fontAlgn="base">
              <a:spcBef>
                <a:spcPct val="0"/>
              </a:spcBef>
              <a:spcAft>
                <a:spcPct val="0"/>
              </a:spcAft>
              <a:defRPr sz="2400">
                <a:solidFill>
                  <a:schemeClr val="tx1"/>
                </a:solidFill>
                <a:latin typeface="Times New Roman" panose="02020603050405020304" pitchFamily="18" charset="0"/>
              </a:defRPr>
            </a:lvl7pPr>
            <a:lvl8pPr marL="3286125" defTabSz="957263" fontAlgn="base">
              <a:spcBef>
                <a:spcPct val="0"/>
              </a:spcBef>
              <a:spcAft>
                <a:spcPct val="0"/>
              </a:spcAft>
              <a:defRPr sz="2400">
                <a:solidFill>
                  <a:schemeClr val="tx1"/>
                </a:solidFill>
                <a:latin typeface="Times New Roman" panose="02020603050405020304" pitchFamily="18" charset="0"/>
              </a:defRPr>
            </a:lvl8pPr>
            <a:lvl9pPr marL="3743325" defTabSz="957263"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fr-FR" sz="6600" b="1" i="1" dirty="0" err="1">
                <a:solidFill>
                  <a:schemeClr val="accent2"/>
                </a:solidFill>
                <a:effectLst>
                  <a:outerShdw blurRad="38100" dist="38100" dir="2700000" algn="tl">
                    <a:srgbClr val="000000">
                      <a:alpha val="43137"/>
                    </a:srgbClr>
                  </a:outerShdw>
                </a:effectLst>
                <a:cs typeface="Times New Roman" panose="02020603050405020304" pitchFamily="18" charset="0"/>
              </a:rPr>
              <a:t>Plesiochronous</a:t>
            </a:r>
            <a:r>
              <a:rPr lang="fr-FR" sz="6600" b="1" i="1" dirty="0">
                <a:solidFill>
                  <a:schemeClr val="accent2"/>
                </a:solidFill>
                <a:effectLst>
                  <a:outerShdw blurRad="38100" dist="38100" dir="2700000" algn="tl">
                    <a:srgbClr val="000000">
                      <a:alpha val="43137"/>
                    </a:srgbClr>
                  </a:outerShdw>
                </a:effectLst>
                <a:cs typeface="Times New Roman" panose="02020603050405020304" pitchFamily="18" charset="0"/>
              </a:rPr>
              <a:t> Digital</a:t>
            </a:r>
          </a:p>
          <a:p>
            <a:pPr algn="ctr">
              <a:spcBef>
                <a:spcPct val="50000"/>
              </a:spcBef>
            </a:pPr>
            <a:r>
              <a:rPr lang="fr-FR" sz="6600" b="1" i="1" dirty="0" err="1">
                <a:solidFill>
                  <a:schemeClr val="accent2"/>
                </a:solidFill>
                <a:effectLst>
                  <a:outerShdw blurRad="38100" dist="38100" dir="2700000" algn="tl">
                    <a:srgbClr val="000000">
                      <a:alpha val="43137"/>
                    </a:srgbClr>
                  </a:outerShdw>
                </a:effectLst>
                <a:cs typeface="Times New Roman" panose="02020603050405020304" pitchFamily="18" charset="0"/>
              </a:rPr>
              <a:t>Hierarchy</a:t>
            </a:r>
            <a:r>
              <a:rPr lang="fr-FR" sz="6600" b="1" i="1" dirty="0">
                <a:solidFill>
                  <a:schemeClr val="accent2"/>
                </a:solidFill>
                <a:effectLst>
                  <a:outerShdw blurRad="38100" dist="38100" dir="2700000" algn="tl">
                    <a:srgbClr val="000000">
                      <a:alpha val="43137"/>
                    </a:srgbClr>
                  </a:outerShdw>
                </a:effectLst>
                <a:cs typeface="Times New Roman" panose="02020603050405020304" pitchFamily="18" charset="0"/>
              </a:rPr>
              <a:t> ( PDH )</a:t>
            </a:r>
          </a:p>
        </p:txBody>
      </p:sp>
      <p:sp>
        <p:nvSpPr>
          <p:cNvPr id="4099" name="Freeform 3"/>
          <p:cNvSpPr>
            <a:spLocks/>
          </p:cNvSpPr>
          <p:nvPr/>
        </p:nvSpPr>
        <p:spPr bwMode="auto">
          <a:xfrm>
            <a:off x="489656" y="889000"/>
            <a:ext cx="4233" cy="4234"/>
          </a:xfrm>
          <a:custGeom>
            <a:avLst/>
            <a:gdLst>
              <a:gd name="T0" fmla="*/ 2 w 3"/>
              <a:gd name="T1" fmla="*/ 2 h 3"/>
              <a:gd name="T2" fmla="*/ 0 w 3"/>
              <a:gd name="T3" fmla="*/ 2 h 3"/>
              <a:gd name="T4" fmla="*/ 0 w 3"/>
              <a:gd name="T5" fmla="*/ 0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lnTo>
                  <a:pt x="0" y="2"/>
                </a:lnTo>
                <a:lnTo>
                  <a:pt x="0" y="0"/>
                </a:lnTo>
                <a:lnTo>
                  <a:pt x="2" y="0"/>
                </a:lnTo>
                <a:lnTo>
                  <a:pt x="2" y="2"/>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Tree>
    <p:extLst>
      <p:ext uri="{BB962C8B-B14F-4D97-AF65-F5344CB8AC3E}">
        <p14:creationId xmlns:p14="http://schemas.microsoft.com/office/powerpoint/2010/main" val="347979153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rot="16200000">
            <a:off x="8672689" y="5708618"/>
            <a:ext cx="560211" cy="18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nchor="b">
            <a:spAutoFit/>
          </a:bodyPr>
          <a:lstStyle>
            <a:lvl1pPr defTabSz="855663">
              <a:defRPr sz="2400">
                <a:solidFill>
                  <a:schemeClr val="tx1"/>
                </a:solidFill>
                <a:latin typeface="Times New Roman" panose="02020603050405020304" pitchFamily="18" charset="0"/>
              </a:defRPr>
            </a:lvl1pPr>
            <a:lvl2pPr marL="427038" defTabSz="855663">
              <a:defRPr sz="2400">
                <a:solidFill>
                  <a:schemeClr val="tx1"/>
                </a:solidFill>
                <a:latin typeface="Times New Roman" panose="02020603050405020304" pitchFamily="18" charset="0"/>
              </a:defRPr>
            </a:lvl2pPr>
            <a:lvl3pPr marL="855663" defTabSz="855663">
              <a:defRPr sz="2400">
                <a:solidFill>
                  <a:schemeClr val="tx1"/>
                </a:solidFill>
                <a:latin typeface="Times New Roman" panose="02020603050405020304" pitchFamily="18" charset="0"/>
              </a:defRPr>
            </a:lvl3pPr>
            <a:lvl4pPr marL="1284288" defTabSz="855663">
              <a:defRPr sz="2400">
                <a:solidFill>
                  <a:schemeClr val="tx1"/>
                </a:solidFill>
                <a:latin typeface="Times New Roman" panose="02020603050405020304" pitchFamily="18" charset="0"/>
              </a:defRPr>
            </a:lvl4pPr>
            <a:lvl5pPr marL="1711325" defTabSz="855663">
              <a:defRPr sz="2400">
                <a:solidFill>
                  <a:schemeClr val="tx1"/>
                </a:solidFill>
                <a:latin typeface="Times New Roman" panose="02020603050405020304" pitchFamily="18" charset="0"/>
              </a:defRPr>
            </a:lvl5pPr>
            <a:lvl6pPr marL="2168525" defTabSz="855663" fontAlgn="base">
              <a:spcBef>
                <a:spcPct val="0"/>
              </a:spcBef>
              <a:spcAft>
                <a:spcPct val="0"/>
              </a:spcAft>
              <a:defRPr sz="2400">
                <a:solidFill>
                  <a:schemeClr val="tx1"/>
                </a:solidFill>
                <a:latin typeface="Times New Roman" panose="02020603050405020304" pitchFamily="18" charset="0"/>
              </a:defRPr>
            </a:lvl6pPr>
            <a:lvl7pPr marL="2625725" defTabSz="855663" fontAlgn="base">
              <a:spcBef>
                <a:spcPct val="0"/>
              </a:spcBef>
              <a:spcAft>
                <a:spcPct val="0"/>
              </a:spcAft>
              <a:defRPr sz="2400">
                <a:solidFill>
                  <a:schemeClr val="tx1"/>
                </a:solidFill>
                <a:latin typeface="Times New Roman" panose="02020603050405020304" pitchFamily="18" charset="0"/>
              </a:defRPr>
            </a:lvl7pPr>
            <a:lvl8pPr marL="3082925" defTabSz="855663" fontAlgn="base">
              <a:spcBef>
                <a:spcPct val="0"/>
              </a:spcBef>
              <a:spcAft>
                <a:spcPct val="0"/>
              </a:spcAft>
              <a:defRPr sz="2400">
                <a:solidFill>
                  <a:schemeClr val="tx1"/>
                </a:solidFill>
                <a:latin typeface="Times New Roman" panose="02020603050405020304" pitchFamily="18" charset="0"/>
              </a:defRPr>
            </a:lvl8pPr>
            <a:lvl9pPr marL="3540125" defTabSz="855663" fontAlgn="base">
              <a:spcBef>
                <a:spcPct val="0"/>
              </a:spcBef>
              <a:spcAft>
                <a:spcPct val="0"/>
              </a:spcAft>
              <a:defRPr sz="2400">
                <a:solidFill>
                  <a:schemeClr val="tx1"/>
                </a:solidFill>
                <a:latin typeface="Times New Roman" panose="02020603050405020304" pitchFamily="18" charset="0"/>
              </a:defRPr>
            </a:lvl9pPr>
          </a:lstStyle>
          <a:p>
            <a:r>
              <a:rPr lang="fr-FR" sz="711">
                <a:latin typeface="Arial" panose="020B0604020202020204" pitchFamily="34" charset="0"/>
              </a:rPr>
              <a:t>06-96</a:t>
            </a:r>
          </a:p>
        </p:txBody>
      </p:sp>
      <p:sp>
        <p:nvSpPr>
          <p:cNvPr id="6147" name="Rectangle 3"/>
          <p:cNvSpPr>
            <a:spLocks noChangeArrowheads="1"/>
          </p:cNvSpPr>
          <p:nvPr/>
        </p:nvSpPr>
        <p:spPr bwMode="auto">
          <a:xfrm>
            <a:off x="184856" y="787400"/>
            <a:ext cx="8602133"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666750">
              <a:defRPr sz="2400">
                <a:solidFill>
                  <a:schemeClr val="tx1"/>
                </a:solidFill>
                <a:latin typeface="Times New Roman" panose="02020603050405020304" pitchFamily="18" charset="0"/>
              </a:defRPr>
            </a:lvl1pPr>
            <a:lvl2pPr marL="774700" indent="-292100" defTabSz="666750">
              <a:defRPr sz="2400">
                <a:solidFill>
                  <a:schemeClr val="tx1"/>
                </a:solidFill>
                <a:latin typeface="Times New Roman" panose="02020603050405020304" pitchFamily="18" charset="0"/>
              </a:defRPr>
            </a:lvl2pPr>
            <a:lvl3pPr marL="1244600" indent="-279400" defTabSz="666750">
              <a:defRPr sz="2400">
                <a:solidFill>
                  <a:schemeClr val="tx1"/>
                </a:solidFill>
                <a:latin typeface="Times New Roman" panose="02020603050405020304" pitchFamily="18" charset="0"/>
              </a:defRPr>
            </a:lvl3pPr>
            <a:lvl4pPr marL="1727200" indent="-292100" defTabSz="666750">
              <a:defRPr sz="2400">
                <a:solidFill>
                  <a:schemeClr val="tx1"/>
                </a:solidFill>
                <a:latin typeface="Times New Roman" panose="02020603050405020304" pitchFamily="18" charset="0"/>
              </a:defRPr>
            </a:lvl4pPr>
            <a:lvl5pPr marL="2298700" indent="-381000" defTabSz="666750">
              <a:defRPr sz="2400">
                <a:solidFill>
                  <a:schemeClr val="tx1"/>
                </a:solidFill>
                <a:latin typeface="Times New Roman" panose="02020603050405020304" pitchFamily="18" charset="0"/>
              </a:defRPr>
            </a:lvl5pPr>
            <a:lvl6pPr marL="2755900" indent="-381000" defTabSz="666750" fontAlgn="base">
              <a:spcBef>
                <a:spcPct val="0"/>
              </a:spcBef>
              <a:spcAft>
                <a:spcPct val="0"/>
              </a:spcAft>
              <a:defRPr sz="2400">
                <a:solidFill>
                  <a:schemeClr val="tx1"/>
                </a:solidFill>
                <a:latin typeface="Times New Roman" panose="02020603050405020304" pitchFamily="18" charset="0"/>
              </a:defRPr>
            </a:lvl6pPr>
            <a:lvl7pPr marL="3213100" indent="-381000" defTabSz="666750" fontAlgn="base">
              <a:spcBef>
                <a:spcPct val="0"/>
              </a:spcBef>
              <a:spcAft>
                <a:spcPct val="0"/>
              </a:spcAft>
              <a:defRPr sz="2400">
                <a:solidFill>
                  <a:schemeClr val="tx1"/>
                </a:solidFill>
                <a:latin typeface="Times New Roman" panose="02020603050405020304" pitchFamily="18" charset="0"/>
              </a:defRPr>
            </a:lvl7pPr>
            <a:lvl8pPr marL="3670300" indent="-381000" defTabSz="666750" fontAlgn="base">
              <a:spcBef>
                <a:spcPct val="0"/>
              </a:spcBef>
              <a:spcAft>
                <a:spcPct val="0"/>
              </a:spcAft>
              <a:defRPr sz="2400">
                <a:solidFill>
                  <a:schemeClr val="tx1"/>
                </a:solidFill>
                <a:latin typeface="Times New Roman" panose="02020603050405020304" pitchFamily="18" charset="0"/>
              </a:defRPr>
            </a:lvl8pPr>
            <a:lvl9pPr marL="4127500" indent="-381000" defTabSz="666750" fontAlgn="base">
              <a:spcBef>
                <a:spcPct val="0"/>
              </a:spcBef>
              <a:spcAft>
                <a:spcPct val="0"/>
              </a:spcAf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133" dirty="0" smtClean="0">
                <a:solidFill>
                  <a:schemeClr val="bg1"/>
                </a:solidFill>
                <a:latin typeface="Arial" panose="020B0604020202020204" pitchFamily="34" charset="0"/>
              </a:rPr>
              <a:t>Pour </a:t>
            </a:r>
            <a:r>
              <a:rPr lang="fr-FR" sz="2133" dirty="0">
                <a:solidFill>
                  <a:schemeClr val="bg1"/>
                </a:solidFill>
                <a:latin typeface="Arial" panose="020B0604020202020204" pitchFamily="34" charset="0"/>
              </a:rPr>
              <a:t>parvenir au multiplexage de plusieurs voies téléphoniques, simultanément sur un même circuit, les Européens ont adopté la trame MIC qui permet de multiplexer 30 canaux de parole, avec signalisation et synchronisation, sur un support à 2,048 Mbps.</a:t>
            </a:r>
          </a:p>
          <a:p>
            <a:pPr>
              <a:spcBef>
                <a:spcPct val="40000"/>
              </a:spcBef>
              <a:spcAft>
                <a:spcPct val="40000"/>
              </a:spcAft>
              <a:buClr>
                <a:schemeClr val="accent2"/>
              </a:buClr>
              <a:buSzPct val="100000"/>
              <a:buFont typeface="Wingdings" panose="05000000000000000000" pitchFamily="2" charset="2"/>
              <a:buChar char="n"/>
            </a:pPr>
            <a:r>
              <a:rPr lang="fr-FR" sz="2133" dirty="0">
                <a:solidFill>
                  <a:schemeClr val="bg1"/>
                </a:solidFill>
                <a:latin typeface="Arial" panose="020B0604020202020204" pitchFamily="34" charset="0"/>
              </a:rPr>
              <a:t>Ce format est appelé E-1.</a:t>
            </a:r>
          </a:p>
          <a:p>
            <a:pPr lvl="1">
              <a:spcBef>
                <a:spcPct val="20000"/>
              </a:spcBef>
              <a:spcAft>
                <a:spcPct val="40000"/>
              </a:spcAft>
              <a:buClr>
                <a:schemeClr val="accent1"/>
              </a:buClr>
              <a:buSzPct val="100000"/>
              <a:buFont typeface="Wingdings" panose="05000000000000000000" pitchFamily="2" charset="2"/>
              <a:buChar char="l"/>
            </a:pPr>
            <a:r>
              <a:rPr lang="fr-FR" sz="1956" dirty="0">
                <a:solidFill>
                  <a:schemeClr val="bg1"/>
                </a:solidFill>
                <a:latin typeface="Arial" panose="020B0604020202020204" pitchFamily="34" charset="0"/>
              </a:rPr>
              <a:t>A partir de ce multiplexage de base, toute une hiérarchie a été définie basée sur un multiple du canal de base à 64 kbps.</a:t>
            </a:r>
          </a:p>
          <a:p>
            <a:pPr lvl="2">
              <a:spcBef>
                <a:spcPct val="20000"/>
              </a:spcBef>
              <a:spcAft>
                <a:spcPct val="40000"/>
              </a:spcAft>
              <a:buClr>
                <a:schemeClr val="accent2"/>
              </a:buClr>
              <a:buSzPct val="100000"/>
              <a:buFont typeface="Wingdings" panose="05000000000000000000" pitchFamily="2" charset="2"/>
              <a:buChar char="u"/>
            </a:pPr>
            <a:r>
              <a:rPr lang="fr-FR" sz="1778" dirty="0">
                <a:solidFill>
                  <a:schemeClr val="bg1"/>
                </a:solidFill>
                <a:latin typeface="Arial" panose="020B0604020202020204" pitchFamily="34" charset="0"/>
              </a:rPr>
              <a:t>E-1	=	2,048 Mbps		( 30 voies )</a:t>
            </a:r>
          </a:p>
          <a:p>
            <a:pPr lvl="2">
              <a:spcBef>
                <a:spcPct val="20000"/>
              </a:spcBef>
              <a:spcAft>
                <a:spcPct val="40000"/>
              </a:spcAft>
              <a:buClr>
                <a:schemeClr val="accent2"/>
              </a:buClr>
              <a:buSzPct val="100000"/>
              <a:buFont typeface="Wingdings" panose="05000000000000000000" pitchFamily="2" charset="2"/>
              <a:buChar char="u"/>
            </a:pPr>
            <a:r>
              <a:rPr lang="fr-FR" sz="1778" dirty="0">
                <a:solidFill>
                  <a:schemeClr val="bg1"/>
                </a:solidFill>
                <a:latin typeface="Arial" panose="020B0604020202020204" pitchFamily="34" charset="0"/>
              </a:rPr>
              <a:t>E-2	=	8,448 Mbps		( 120 voies )</a:t>
            </a:r>
          </a:p>
          <a:p>
            <a:pPr lvl="2">
              <a:spcBef>
                <a:spcPct val="20000"/>
              </a:spcBef>
              <a:spcAft>
                <a:spcPct val="40000"/>
              </a:spcAft>
              <a:buClr>
                <a:schemeClr val="accent2"/>
              </a:buClr>
              <a:buSzPct val="100000"/>
              <a:buFont typeface="Wingdings" panose="05000000000000000000" pitchFamily="2" charset="2"/>
              <a:buChar char="u"/>
            </a:pPr>
            <a:r>
              <a:rPr lang="fr-FR" sz="1778" dirty="0">
                <a:solidFill>
                  <a:schemeClr val="bg1"/>
                </a:solidFill>
                <a:latin typeface="Arial" panose="020B0604020202020204" pitchFamily="34" charset="0"/>
              </a:rPr>
              <a:t>E-3	=	34,368 Mbps	( 480 voies )</a:t>
            </a:r>
          </a:p>
          <a:p>
            <a:pPr lvl="2">
              <a:spcBef>
                <a:spcPct val="20000"/>
              </a:spcBef>
              <a:spcAft>
                <a:spcPct val="40000"/>
              </a:spcAft>
              <a:buClr>
                <a:schemeClr val="accent2"/>
              </a:buClr>
              <a:buSzPct val="100000"/>
              <a:buFont typeface="Wingdings" panose="05000000000000000000" pitchFamily="2" charset="2"/>
              <a:buChar char="u"/>
            </a:pPr>
            <a:r>
              <a:rPr lang="fr-FR" sz="1778" dirty="0">
                <a:solidFill>
                  <a:schemeClr val="bg1"/>
                </a:solidFill>
                <a:latin typeface="Arial" panose="020B0604020202020204" pitchFamily="34" charset="0"/>
              </a:rPr>
              <a:t>E-4	=	139,264 Mbps	( 1920 voies )</a:t>
            </a:r>
          </a:p>
        </p:txBody>
      </p:sp>
      <p:sp>
        <p:nvSpPr>
          <p:cNvPr id="5" name="Rectangle 4"/>
          <p:cNvSpPr/>
          <p:nvPr/>
        </p:nvSpPr>
        <p:spPr>
          <a:xfrm>
            <a:off x="0" y="0"/>
            <a:ext cx="9144000"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spcBef>
                <a:spcPct val="20000"/>
              </a:spcBef>
              <a:spcAft>
                <a:spcPct val="60000"/>
              </a:spcAft>
            </a:pPr>
            <a:r>
              <a:rPr lang="fr-FR" sz="3600" dirty="0">
                <a:solidFill>
                  <a:schemeClr val="bg1"/>
                </a:solidFill>
                <a:latin typeface="Arial" panose="020B0604020202020204" pitchFamily="34" charset="0"/>
              </a:rPr>
              <a:t>Hiérarchie européenne</a:t>
            </a:r>
          </a:p>
        </p:txBody>
      </p:sp>
    </p:spTree>
    <p:extLst>
      <p:ext uri="{BB962C8B-B14F-4D97-AF65-F5344CB8AC3E}">
        <p14:creationId xmlns:p14="http://schemas.microsoft.com/office/powerpoint/2010/main" val="204225654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rot="16200000">
            <a:off x="8672689" y="5708618"/>
            <a:ext cx="560211" cy="18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nchor="b">
            <a:spAutoFit/>
          </a:bodyPr>
          <a:lstStyle>
            <a:lvl1pPr defTabSz="855663">
              <a:defRPr sz="2400">
                <a:solidFill>
                  <a:schemeClr val="tx1"/>
                </a:solidFill>
                <a:latin typeface="Times New Roman" panose="02020603050405020304" pitchFamily="18" charset="0"/>
              </a:defRPr>
            </a:lvl1pPr>
            <a:lvl2pPr marL="427038" defTabSz="855663">
              <a:defRPr sz="2400">
                <a:solidFill>
                  <a:schemeClr val="tx1"/>
                </a:solidFill>
                <a:latin typeface="Times New Roman" panose="02020603050405020304" pitchFamily="18" charset="0"/>
              </a:defRPr>
            </a:lvl2pPr>
            <a:lvl3pPr marL="855663" defTabSz="855663">
              <a:defRPr sz="2400">
                <a:solidFill>
                  <a:schemeClr val="tx1"/>
                </a:solidFill>
                <a:latin typeface="Times New Roman" panose="02020603050405020304" pitchFamily="18" charset="0"/>
              </a:defRPr>
            </a:lvl3pPr>
            <a:lvl4pPr marL="1284288" defTabSz="855663">
              <a:defRPr sz="2400">
                <a:solidFill>
                  <a:schemeClr val="tx1"/>
                </a:solidFill>
                <a:latin typeface="Times New Roman" panose="02020603050405020304" pitchFamily="18" charset="0"/>
              </a:defRPr>
            </a:lvl4pPr>
            <a:lvl5pPr marL="1711325" defTabSz="855663">
              <a:defRPr sz="2400">
                <a:solidFill>
                  <a:schemeClr val="tx1"/>
                </a:solidFill>
                <a:latin typeface="Times New Roman" panose="02020603050405020304" pitchFamily="18" charset="0"/>
              </a:defRPr>
            </a:lvl5pPr>
            <a:lvl6pPr marL="2168525" defTabSz="855663" fontAlgn="base">
              <a:spcBef>
                <a:spcPct val="0"/>
              </a:spcBef>
              <a:spcAft>
                <a:spcPct val="0"/>
              </a:spcAft>
              <a:defRPr sz="2400">
                <a:solidFill>
                  <a:schemeClr val="tx1"/>
                </a:solidFill>
                <a:latin typeface="Times New Roman" panose="02020603050405020304" pitchFamily="18" charset="0"/>
              </a:defRPr>
            </a:lvl6pPr>
            <a:lvl7pPr marL="2625725" defTabSz="855663" fontAlgn="base">
              <a:spcBef>
                <a:spcPct val="0"/>
              </a:spcBef>
              <a:spcAft>
                <a:spcPct val="0"/>
              </a:spcAft>
              <a:defRPr sz="2400">
                <a:solidFill>
                  <a:schemeClr val="tx1"/>
                </a:solidFill>
                <a:latin typeface="Times New Roman" panose="02020603050405020304" pitchFamily="18" charset="0"/>
              </a:defRPr>
            </a:lvl7pPr>
            <a:lvl8pPr marL="3082925" defTabSz="855663" fontAlgn="base">
              <a:spcBef>
                <a:spcPct val="0"/>
              </a:spcBef>
              <a:spcAft>
                <a:spcPct val="0"/>
              </a:spcAft>
              <a:defRPr sz="2400">
                <a:solidFill>
                  <a:schemeClr val="tx1"/>
                </a:solidFill>
                <a:latin typeface="Times New Roman" panose="02020603050405020304" pitchFamily="18" charset="0"/>
              </a:defRPr>
            </a:lvl8pPr>
            <a:lvl9pPr marL="3540125" defTabSz="855663" fontAlgn="base">
              <a:spcBef>
                <a:spcPct val="0"/>
              </a:spcBef>
              <a:spcAft>
                <a:spcPct val="0"/>
              </a:spcAft>
              <a:defRPr sz="2400">
                <a:solidFill>
                  <a:schemeClr val="tx1"/>
                </a:solidFill>
                <a:latin typeface="Times New Roman" panose="02020603050405020304" pitchFamily="18" charset="0"/>
              </a:defRPr>
            </a:lvl9pPr>
          </a:lstStyle>
          <a:p>
            <a:r>
              <a:rPr lang="fr-FR" sz="711">
                <a:latin typeface="Arial" panose="020B0604020202020204" pitchFamily="34" charset="0"/>
              </a:rPr>
              <a:t>10-96</a:t>
            </a:r>
          </a:p>
        </p:txBody>
      </p:sp>
      <p:sp>
        <p:nvSpPr>
          <p:cNvPr id="8195" name="Rectangle 3"/>
          <p:cNvSpPr>
            <a:spLocks noChangeArrowheads="1"/>
          </p:cNvSpPr>
          <p:nvPr/>
        </p:nvSpPr>
        <p:spPr bwMode="auto">
          <a:xfrm>
            <a:off x="184856" y="787400"/>
            <a:ext cx="8602133"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666750">
              <a:defRPr sz="2400">
                <a:solidFill>
                  <a:schemeClr val="tx1"/>
                </a:solidFill>
                <a:latin typeface="Times New Roman" panose="02020603050405020304" pitchFamily="18" charset="0"/>
              </a:defRPr>
            </a:lvl1pPr>
            <a:lvl2pPr marL="774700" indent="-292100" defTabSz="666750">
              <a:defRPr sz="2400">
                <a:solidFill>
                  <a:schemeClr val="tx1"/>
                </a:solidFill>
                <a:latin typeface="Times New Roman" panose="02020603050405020304" pitchFamily="18" charset="0"/>
              </a:defRPr>
            </a:lvl2pPr>
            <a:lvl3pPr marL="1244600" indent="-279400" defTabSz="666750">
              <a:defRPr sz="2400">
                <a:solidFill>
                  <a:schemeClr val="tx1"/>
                </a:solidFill>
                <a:latin typeface="Times New Roman" panose="02020603050405020304" pitchFamily="18" charset="0"/>
              </a:defRPr>
            </a:lvl3pPr>
            <a:lvl4pPr marL="1727200" indent="-292100" defTabSz="666750">
              <a:defRPr sz="2400">
                <a:solidFill>
                  <a:schemeClr val="tx1"/>
                </a:solidFill>
                <a:latin typeface="Times New Roman" panose="02020603050405020304" pitchFamily="18" charset="0"/>
              </a:defRPr>
            </a:lvl4pPr>
            <a:lvl5pPr marL="2298700" indent="-381000" defTabSz="666750">
              <a:defRPr sz="2400">
                <a:solidFill>
                  <a:schemeClr val="tx1"/>
                </a:solidFill>
                <a:latin typeface="Times New Roman" panose="02020603050405020304" pitchFamily="18" charset="0"/>
              </a:defRPr>
            </a:lvl5pPr>
            <a:lvl6pPr marL="2755900" indent="-381000" defTabSz="666750" fontAlgn="base">
              <a:spcBef>
                <a:spcPct val="0"/>
              </a:spcBef>
              <a:spcAft>
                <a:spcPct val="0"/>
              </a:spcAft>
              <a:defRPr sz="2400">
                <a:solidFill>
                  <a:schemeClr val="tx1"/>
                </a:solidFill>
                <a:latin typeface="Times New Roman" panose="02020603050405020304" pitchFamily="18" charset="0"/>
              </a:defRPr>
            </a:lvl6pPr>
            <a:lvl7pPr marL="3213100" indent="-381000" defTabSz="666750" fontAlgn="base">
              <a:spcBef>
                <a:spcPct val="0"/>
              </a:spcBef>
              <a:spcAft>
                <a:spcPct val="0"/>
              </a:spcAft>
              <a:defRPr sz="2400">
                <a:solidFill>
                  <a:schemeClr val="tx1"/>
                </a:solidFill>
                <a:latin typeface="Times New Roman" panose="02020603050405020304" pitchFamily="18" charset="0"/>
              </a:defRPr>
            </a:lvl7pPr>
            <a:lvl8pPr marL="3670300" indent="-381000" defTabSz="666750" fontAlgn="base">
              <a:spcBef>
                <a:spcPct val="0"/>
              </a:spcBef>
              <a:spcAft>
                <a:spcPct val="0"/>
              </a:spcAft>
              <a:defRPr sz="2400">
                <a:solidFill>
                  <a:schemeClr val="tx1"/>
                </a:solidFill>
                <a:latin typeface="Times New Roman" panose="02020603050405020304" pitchFamily="18" charset="0"/>
              </a:defRPr>
            </a:lvl8pPr>
            <a:lvl9pPr marL="4127500" indent="-381000" defTabSz="666750" fontAlgn="base">
              <a:spcBef>
                <a:spcPct val="0"/>
              </a:spcBef>
              <a:spcAft>
                <a:spcPct val="0"/>
              </a:spcAf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133" dirty="0" smtClean="0">
                <a:solidFill>
                  <a:schemeClr val="bg1"/>
                </a:solidFill>
                <a:latin typeface="Arial" panose="020B0604020202020204" pitchFamily="34" charset="0"/>
              </a:rPr>
              <a:t>Cette </a:t>
            </a:r>
            <a:r>
              <a:rPr lang="fr-FR" sz="2133" dirty="0">
                <a:solidFill>
                  <a:schemeClr val="bg1"/>
                </a:solidFill>
                <a:latin typeface="Arial" panose="020B0604020202020204" pitchFamily="34" charset="0"/>
              </a:rPr>
              <a:t>hiérarchie pour la téléphonie "numérique" est comparable à la hiérarchie définie  pour le multiplexage "analogique" en fréquence.</a:t>
            </a:r>
          </a:p>
          <a:p>
            <a:pPr>
              <a:spcBef>
                <a:spcPct val="40000"/>
              </a:spcBef>
              <a:spcAft>
                <a:spcPct val="40000"/>
              </a:spcAft>
              <a:buClr>
                <a:schemeClr val="accent2"/>
              </a:buClr>
              <a:buSzPct val="100000"/>
              <a:buFont typeface="Wingdings" panose="05000000000000000000" pitchFamily="2" charset="2"/>
              <a:buChar char="n"/>
            </a:pPr>
            <a:r>
              <a:rPr lang="fr-FR" sz="2133" dirty="0">
                <a:solidFill>
                  <a:schemeClr val="bg1"/>
                </a:solidFill>
                <a:latin typeface="Arial" panose="020B0604020202020204" pitchFamily="34" charset="0"/>
              </a:rPr>
              <a:t>Le multiplex primaire à 30 voies est regroupé par ensembles de 4 pour fournir un multiplex du second ordre de 120 voies à 8,448 Mbps. Ce débit est légèrement supérieur à la somme des 4 débits primaires car on insère dans la trame à 8 Mbps des octets de bourrage pour individualiser les 4 multiplex constituants et pour ne pas synchroniser entre eux ces derniers ( chaque circuit à 2 Mbps fonctionne avec son horloge propre ).</a:t>
            </a:r>
          </a:p>
          <a:p>
            <a:pPr>
              <a:spcBef>
                <a:spcPct val="40000"/>
              </a:spcBef>
              <a:spcAft>
                <a:spcPct val="40000"/>
              </a:spcAft>
              <a:buClr>
                <a:schemeClr val="accent2"/>
              </a:buClr>
              <a:buSzPct val="100000"/>
              <a:buFont typeface="Wingdings" panose="05000000000000000000" pitchFamily="2" charset="2"/>
              <a:buChar char="n"/>
            </a:pPr>
            <a:r>
              <a:rPr lang="fr-FR" sz="2133" dirty="0" err="1">
                <a:solidFill>
                  <a:schemeClr val="bg1"/>
                </a:solidFill>
                <a:latin typeface="Arial" panose="020B0604020202020204" pitchFamily="34" charset="0"/>
              </a:rPr>
              <a:t>Plésiochronous</a:t>
            </a:r>
            <a:r>
              <a:rPr lang="fr-FR" sz="2133" dirty="0">
                <a:solidFill>
                  <a:schemeClr val="bg1"/>
                </a:solidFill>
                <a:latin typeface="Arial" panose="020B0604020202020204" pitchFamily="34" charset="0"/>
              </a:rPr>
              <a:t> vient du grec et signifie "presque synchrone"</a:t>
            </a:r>
          </a:p>
        </p:txBody>
      </p:sp>
      <p:sp>
        <p:nvSpPr>
          <p:cNvPr id="2" name="Rectangle 1"/>
          <p:cNvSpPr/>
          <p:nvPr/>
        </p:nvSpPr>
        <p:spPr>
          <a:xfrm>
            <a:off x="0" y="0"/>
            <a:ext cx="9144000"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spcBef>
                <a:spcPct val="20000"/>
              </a:spcBef>
              <a:spcAft>
                <a:spcPct val="60000"/>
              </a:spcAft>
            </a:pPr>
            <a:r>
              <a:rPr lang="fr-FR" sz="3600" dirty="0">
                <a:solidFill>
                  <a:schemeClr val="bg1"/>
                </a:solidFill>
                <a:latin typeface="Arial" panose="020B0604020202020204" pitchFamily="34" charset="0"/>
              </a:rPr>
              <a:t>Hiérarchie européenne</a:t>
            </a:r>
          </a:p>
        </p:txBody>
      </p:sp>
    </p:spTree>
    <p:extLst>
      <p:ext uri="{BB962C8B-B14F-4D97-AF65-F5344CB8AC3E}">
        <p14:creationId xmlns:p14="http://schemas.microsoft.com/office/powerpoint/2010/main" val="221937754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rot="16200000">
            <a:off x="8672689" y="5708618"/>
            <a:ext cx="560211" cy="18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nchor="b">
            <a:spAutoFit/>
          </a:bodyPr>
          <a:lstStyle>
            <a:lvl1pPr defTabSz="855663">
              <a:defRPr sz="2400">
                <a:solidFill>
                  <a:schemeClr val="tx1"/>
                </a:solidFill>
                <a:latin typeface="Times New Roman" panose="02020603050405020304" pitchFamily="18" charset="0"/>
              </a:defRPr>
            </a:lvl1pPr>
            <a:lvl2pPr marL="427038" defTabSz="855663">
              <a:defRPr sz="2400">
                <a:solidFill>
                  <a:schemeClr val="tx1"/>
                </a:solidFill>
                <a:latin typeface="Times New Roman" panose="02020603050405020304" pitchFamily="18" charset="0"/>
              </a:defRPr>
            </a:lvl2pPr>
            <a:lvl3pPr marL="855663" defTabSz="855663">
              <a:defRPr sz="2400">
                <a:solidFill>
                  <a:schemeClr val="tx1"/>
                </a:solidFill>
                <a:latin typeface="Times New Roman" panose="02020603050405020304" pitchFamily="18" charset="0"/>
              </a:defRPr>
            </a:lvl3pPr>
            <a:lvl4pPr marL="1284288" defTabSz="855663">
              <a:defRPr sz="2400">
                <a:solidFill>
                  <a:schemeClr val="tx1"/>
                </a:solidFill>
                <a:latin typeface="Times New Roman" panose="02020603050405020304" pitchFamily="18" charset="0"/>
              </a:defRPr>
            </a:lvl4pPr>
            <a:lvl5pPr marL="1711325" defTabSz="855663">
              <a:defRPr sz="2400">
                <a:solidFill>
                  <a:schemeClr val="tx1"/>
                </a:solidFill>
                <a:latin typeface="Times New Roman" panose="02020603050405020304" pitchFamily="18" charset="0"/>
              </a:defRPr>
            </a:lvl5pPr>
            <a:lvl6pPr marL="2168525" defTabSz="855663" fontAlgn="base">
              <a:spcBef>
                <a:spcPct val="0"/>
              </a:spcBef>
              <a:spcAft>
                <a:spcPct val="0"/>
              </a:spcAft>
              <a:defRPr sz="2400">
                <a:solidFill>
                  <a:schemeClr val="tx1"/>
                </a:solidFill>
                <a:latin typeface="Times New Roman" panose="02020603050405020304" pitchFamily="18" charset="0"/>
              </a:defRPr>
            </a:lvl6pPr>
            <a:lvl7pPr marL="2625725" defTabSz="855663" fontAlgn="base">
              <a:spcBef>
                <a:spcPct val="0"/>
              </a:spcBef>
              <a:spcAft>
                <a:spcPct val="0"/>
              </a:spcAft>
              <a:defRPr sz="2400">
                <a:solidFill>
                  <a:schemeClr val="tx1"/>
                </a:solidFill>
                <a:latin typeface="Times New Roman" panose="02020603050405020304" pitchFamily="18" charset="0"/>
              </a:defRPr>
            </a:lvl7pPr>
            <a:lvl8pPr marL="3082925" defTabSz="855663" fontAlgn="base">
              <a:spcBef>
                <a:spcPct val="0"/>
              </a:spcBef>
              <a:spcAft>
                <a:spcPct val="0"/>
              </a:spcAft>
              <a:defRPr sz="2400">
                <a:solidFill>
                  <a:schemeClr val="tx1"/>
                </a:solidFill>
                <a:latin typeface="Times New Roman" panose="02020603050405020304" pitchFamily="18" charset="0"/>
              </a:defRPr>
            </a:lvl8pPr>
            <a:lvl9pPr marL="3540125" defTabSz="855663" fontAlgn="base">
              <a:spcBef>
                <a:spcPct val="0"/>
              </a:spcBef>
              <a:spcAft>
                <a:spcPct val="0"/>
              </a:spcAft>
              <a:defRPr sz="2400">
                <a:solidFill>
                  <a:schemeClr val="tx1"/>
                </a:solidFill>
                <a:latin typeface="Times New Roman" panose="02020603050405020304" pitchFamily="18" charset="0"/>
              </a:defRPr>
            </a:lvl9pPr>
          </a:lstStyle>
          <a:p>
            <a:r>
              <a:rPr lang="fr-FR" sz="711">
                <a:latin typeface="Arial" panose="020B0604020202020204" pitchFamily="34" charset="0"/>
              </a:rPr>
              <a:t>10-96</a:t>
            </a:r>
          </a:p>
        </p:txBody>
      </p:sp>
      <p:sp>
        <p:nvSpPr>
          <p:cNvPr id="10243" name="Rectangle 3"/>
          <p:cNvSpPr>
            <a:spLocks noChangeArrowheads="1"/>
          </p:cNvSpPr>
          <p:nvPr/>
        </p:nvSpPr>
        <p:spPr bwMode="auto">
          <a:xfrm>
            <a:off x="184856" y="787400"/>
            <a:ext cx="8602133"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666750">
              <a:defRPr sz="2400">
                <a:solidFill>
                  <a:schemeClr val="tx1"/>
                </a:solidFill>
                <a:latin typeface="Times New Roman" panose="02020603050405020304" pitchFamily="18" charset="0"/>
              </a:defRPr>
            </a:lvl1pPr>
            <a:lvl2pPr marL="774700" indent="-292100" defTabSz="666750">
              <a:defRPr sz="2400">
                <a:solidFill>
                  <a:schemeClr val="tx1"/>
                </a:solidFill>
                <a:latin typeface="Times New Roman" panose="02020603050405020304" pitchFamily="18" charset="0"/>
              </a:defRPr>
            </a:lvl2pPr>
            <a:lvl3pPr marL="1244600" indent="-279400" defTabSz="666750">
              <a:defRPr sz="2400">
                <a:solidFill>
                  <a:schemeClr val="tx1"/>
                </a:solidFill>
                <a:latin typeface="Times New Roman" panose="02020603050405020304" pitchFamily="18" charset="0"/>
              </a:defRPr>
            </a:lvl3pPr>
            <a:lvl4pPr marL="1727200" indent="-292100" defTabSz="666750">
              <a:defRPr sz="2400">
                <a:solidFill>
                  <a:schemeClr val="tx1"/>
                </a:solidFill>
                <a:latin typeface="Times New Roman" panose="02020603050405020304" pitchFamily="18" charset="0"/>
              </a:defRPr>
            </a:lvl4pPr>
            <a:lvl5pPr marL="2298700" indent="-381000" defTabSz="666750">
              <a:defRPr sz="2400">
                <a:solidFill>
                  <a:schemeClr val="tx1"/>
                </a:solidFill>
                <a:latin typeface="Times New Roman" panose="02020603050405020304" pitchFamily="18" charset="0"/>
              </a:defRPr>
            </a:lvl5pPr>
            <a:lvl6pPr marL="2755900" indent="-381000" defTabSz="666750" fontAlgn="base">
              <a:spcBef>
                <a:spcPct val="0"/>
              </a:spcBef>
              <a:spcAft>
                <a:spcPct val="0"/>
              </a:spcAft>
              <a:defRPr sz="2400">
                <a:solidFill>
                  <a:schemeClr val="tx1"/>
                </a:solidFill>
                <a:latin typeface="Times New Roman" panose="02020603050405020304" pitchFamily="18" charset="0"/>
              </a:defRPr>
            </a:lvl6pPr>
            <a:lvl7pPr marL="3213100" indent="-381000" defTabSz="666750" fontAlgn="base">
              <a:spcBef>
                <a:spcPct val="0"/>
              </a:spcBef>
              <a:spcAft>
                <a:spcPct val="0"/>
              </a:spcAft>
              <a:defRPr sz="2400">
                <a:solidFill>
                  <a:schemeClr val="tx1"/>
                </a:solidFill>
                <a:latin typeface="Times New Roman" panose="02020603050405020304" pitchFamily="18" charset="0"/>
              </a:defRPr>
            </a:lvl7pPr>
            <a:lvl8pPr marL="3670300" indent="-381000" defTabSz="666750" fontAlgn="base">
              <a:spcBef>
                <a:spcPct val="0"/>
              </a:spcBef>
              <a:spcAft>
                <a:spcPct val="0"/>
              </a:spcAft>
              <a:defRPr sz="2400">
                <a:solidFill>
                  <a:schemeClr val="tx1"/>
                </a:solidFill>
                <a:latin typeface="Times New Roman" panose="02020603050405020304" pitchFamily="18" charset="0"/>
              </a:defRPr>
            </a:lvl8pPr>
            <a:lvl9pPr marL="4127500" indent="-381000" defTabSz="666750" fontAlgn="base">
              <a:spcBef>
                <a:spcPct val="0"/>
              </a:spcBef>
              <a:spcAft>
                <a:spcPct val="0"/>
              </a:spcAf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133" dirty="0" smtClean="0">
                <a:solidFill>
                  <a:schemeClr val="bg1"/>
                </a:solidFill>
                <a:latin typeface="Arial" panose="020B0604020202020204" pitchFamily="34" charset="0"/>
              </a:rPr>
              <a:t>Les </a:t>
            </a:r>
            <a:r>
              <a:rPr lang="fr-FR" sz="2133" dirty="0">
                <a:solidFill>
                  <a:schemeClr val="bg1"/>
                </a:solidFill>
                <a:latin typeface="Arial" panose="020B0604020202020204" pitchFamily="34" charset="0"/>
              </a:rPr>
              <a:t>Américains ont adopté un multiplex de 24 voies appelé PCM</a:t>
            </a:r>
            <a:br>
              <a:rPr lang="fr-FR" sz="2133" dirty="0">
                <a:solidFill>
                  <a:schemeClr val="bg1"/>
                </a:solidFill>
                <a:latin typeface="Arial" panose="020B0604020202020204" pitchFamily="34" charset="0"/>
              </a:rPr>
            </a:br>
            <a:r>
              <a:rPr lang="fr-FR" sz="2133" dirty="0">
                <a:solidFill>
                  <a:schemeClr val="bg1"/>
                </a:solidFill>
                <a:latin typeface="Arial" panose="020B0604020202020204" pitchFamily="34" charset="0"/>
              </a:rPr>
              <a:t>( Pulse Code Modulation ).</a:t>
            </a:r>
          </a:p>
          <a:p>
            <a:pPr lvl="1">
              <a:spcBef>
                <a:spcPct val="20000"/>
              </a:spcBef>
              <a:spcAft>
                <a:spcPct val="40000"/>
              </a:spcAft>
              <a:buClr>
                <a:schemeClr val="accent1"/>
              </a:buClr>
              <a:buSzPct val="100000"/>
              <a:buFont typeface="Wingdings" panose="05000000000000000000" pitchFamily="2" charset="2"/>
              <a:buChar char="l"/>
            </a:pPr>
            <a:r>
              <a:rPr lang="fr-FR" sz="1956" dirty="0">
                <a:solidFill>
                  <a:schemeClr val="bg1"/>
                </a:solidFill>
                <a:latin typeface="Arial" panose="020B0604020202020204" pitchFamily="34" charset="0"/>
              </a:rPr>
              <a:t>L'échantillonnage s'effectue 8000 fois par seconde ( 8 000 Hz )</a:t>
            </a:r>
          </a:p>
          <a:p>
            <a:pPr lvl="1">
              <a:spcBef>
                <a:spcPct val="20000"/>
              </a:spcBef>
              <a:spcAft>
                <a:spcPct val="40000"/>
              </a:spcAft>
              <a:buClr>
                <a:schemeClr val="accent1"/>
              </a:buClr>
              <a:buSzPct val="100000"/>
              <a:buFont typeface="Wingdings" panose="05000000000000000000" pitchFamily="2" charset="2"/>
              <a:buChar char="l"/>
            </a:pPr>
            <a:r>
              <a:rPr lang="fr-FR" sz="2133" dirty="0">
                <a:solidFill>
                  <a:schemeClr val="bg1"/>
                </a:solidFill>
                <a:latin typeface="Arial" panose="020B0604020202020204" pitchFamily="34" charset="0"/>
              </a:rPr>
              <a:t>Le codage s'effectue sur 7 bits ( 128 échelons ).</a:t>
            </a:r>
          </a:p>
          <a:p>
            <a:pPr lvl="1">
              <a:spcBef>
                <a:spcPct val="20000"/>
              </a:spcBef>
              <a:spcAft>
                <a:spcPct val="40000"/>
              </a:spcAft>
              <a:buClr>
                <a:schemeClr val="accent1"/>
              </a:buClr>
              <a:buSzPct val="100000"/>
              <a:buFont typeface="Wingdings" panose="05000000000000000000" pitchFamily="2" charset="2"/>
              <a:buChar char="l"/>
            </a:pPr>
            <a:r>
              <a:rPr lang="fr-FR" sz="2133" dirty="0">
                <a:solidFill>
                  <a:schemeClr val="bg1"/>
                </a:solidFill>
                <a:latin typeface="Arial" panose="020B0604020202020204" pitchFamily="34" charset="0"/>
              </a:rPr>
              <a:t>Le débit utile par voie est donc de 8 000 x 7 = 56 kbps;</a:t>
            </a:r>
          </a:p>
          <a:p>
            <a:pPr lvl="1">
              <a:spcBef>
                <a:spcPct val="20000"/>
              </a:spcBef>
              <a:spcAft>
                <a:spcPct val="40000"/>
              </a:spcAft>
              <a:buClr>
                <a:schemeClr val="accent1"/>
              </a:buClr>
              <a:buSzPct val="100000"/>
              <a:buFont typeface="Wingdings" panose="05000000000000000000" pitchFamily="2" charset="2"/>
              <a:buChar char="l"/>
            </a:pPr>
            <a:r>
              <a:rPr lang="fr-FR" sz="2133" dirty="0">
                <a:solidFill>
                  <a:schemeClr val="bg1"/>
                </a:solidFill>
                <a:latin typeface="Arial" panose="020B0604020202020204" pitchFamily="34" charset="0"/>
              </a:rPr>
              <a:t>Un bit par voie sert à la signalisation de cette voie.</a:t>
            </a:r>
          </a:p>
          <a:p>
            <a:pPr lvl="1">
              <a:spcBef>
                <a:spcPct val="20000"/>
              </a:spcBef>
              <a:spcAft>
                <a:spcPct val="40000"/>
              </a:spcAft>
              <a:buClr>
                <a:schemeClr val="accent1"/>
              </a:buClr>
              <a:buSzPct val="100000"/>
              <a:buFont typeface="Wingdings" panose="05000000000000000000" pitchFamily="2" charset="2"/>
              <a:buChar char="l"/>
            </a:pPr>
            <a:r>
              <a:rPr lang="fr-FR" sz="1956" dirty="0">
                <a:solidFill>
                  <a:schemeClr val="bg1"/>
                </a:solidFill>
                <a:latin typeface="Arial" panose="020B0604020202020204" pitchFamily="34" charset="0"/>
              </a:rPr>
              <a:t>Un bit est ajouté pour la synchronisation de la trame de 125 µs.</a:t>
            </a:r>
          </a:p>
          <a:p>
            <a:pPr lvl="1">
              <a:spcBef>
                <a:spcPct val="20000"/>
              </a:spcBef>
              <a:spcAft>
                <a:spcPct val="40000"/>
              </a:spcAft>
              <a:buClr>
                <a:schemeClr val="accent1"/>
              </a:buClr>
              <a:buSzPct val="100000"/>
              <a:buFont typeface="Wingdings" panose="05000000000000000000" pitchFamily="2" charset="2"/>
              <a:buChar char="l"/>
            </a:pPr>
            <a:r>
              <a:rPr lang="fr-FR" sz="1956" dirty="0">
                <a:solidFill>
                  <a:schemeClr val="bg1"/>
                </a:solidFill>
                <a:latin typeface="Arial" panose="020B0604020202020204" pitchFamily="34" charset="0"/>
              </a:rPr>
              <a:t>Le débit sur le support est donc de :</a:t>
            </a:r>
            <a:br>
              <a:rPr lang="fr-FR" sz="1956" dirty="0">
                <a:solidFill>
                  <a:schemeClr val="bg1"/>
                </a:solidFill>
                <a:latin typeface="Arial" panose="020B0604020202020204" pitchFamily="34" charset="0"/>
              </a:rPr>
            </a:br>
            <a:r>
              <a:rPr lang="fr-FR" sz="1956" dirty="0">
                <a:solidFill>
                  <a:schemeClr val="bg1"/>
                </a:solidFill>
                <a:latin typeface="Arial" panose="020B0604020202020204" pitchFamily="34" charset="0"/>
              </a:rPr>
              <a:t>(7 + 1) bits x 24 = 192 +1 = 193 x 8 000 = 1544 kbps.</a:t>
            </a:r>
          </a:p>
        </p:txBody>
      </p:sp>
      <p:sp>
        <p:nvSpPr>
          <p:cNvPr id="2" name="Rectangle 1"/>
          <p:cNvSpPr/>
          <p:nvPr/>
        </p:nvSpPr>
        <p:spPr>
          <a:xfrm>
            <a:off x="0" y="0"/>
            <a:ext cx="914400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20000"/>
              </a:spcBef>
              <a:spcAft>
                <a:spcPct val="60000"/>
              </a:spcAft>
            </a:pPr>
            <a:r>
              <a:rPr lang="fr-FR" sz="3200" dirty="0">
                <a:solidFill>
                  <a:schemeClr val="bg1"/>
                </a:solidFill>
                <a:latin typeface="Arial" panose="020B0604020202020204" pitchFamily="34" charset="0"/>
              </a:rPr>
              <a:t>Hiérarchie américaine ( et japonaise )</a:t>
            </a:r>
          </a:p>
        </p:txBody>
      </p:sp>
    </p:spTree>
    <p:extLst>
      <p:ext uri="{BB962C8B-B14F-4D97-AF65-F5344CB8AC3E}">
        <p14:creationId xmlns:p14="http://schemas.microsoft.com/office/powerpoint/2010/main" val="171826953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rot="16200000">
            <a:off x="8672689" y="5708618"/>
            <a:ext cx="560211" cy="18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nchor="b">
            <a:spAutoFit/>
          </a:bodyPr>
          <a:lstStyle>
            <a:lvl1pPr defTabSz="855663">
              <a:defRPr sz="2400">
                <a:solidFill>
                  <a:schemeClr val="tx1"/>
                </a:solidFill>
                <a:latin typeface="Times New Roman" panose="02020603050405020304" pitchFamily="18" charset="0"/>
              </a:defRPr>
            </a:lvl1pPr>
            <a:lvl2pPr marL="427038" defTabSz="855663">
              <a:defRPr sz="2400">
                <a:solidFill>
                  <a:schemeClr val="tx1"/>
                </a:solidFill>
                <a:latin typeface="Times New Roman" panose="02020603050405020304" pitchFamily="18" charset="0"/>
              </a:defRPr>
            </a:lvl2pPr>
            <a:lvl3pPr marL="855663" defTabSz="855663">
              <a:defRPr sz="2400">
                <a:solidFill>
                  <a:schemeClr val="tx1"/>
                </a:solidFill>
                <a:latin typeface="Times New Roman" panose="02020603050405020304" pitchFamily="18" charset="0"/>
              </a:defRPr>
            </a:lvl3pPr>
            <a:lvl4pPr marL="1284288" defTabSz="855663">
              <a:defRPr sz="2400">
                <a:solidFill>
                  <a:schemeClr val="tx1"/>
                </a:solidFill>
                <a:latin typeface="Times New Roman" panose="02020603050405020304" pitchFamily="18" charset="0"/>
              </a:defRPr>
            </a:lvl4pPr>
            <a:lvl5pPr marL="1711325" defTabSz="855663">
              <a:defRPr sz="2400">
                <a:solidFill>
                  <a:schemeClr val="tx1"/>
                </a:solidFill>
                <a:latin typeface="Times New Roman" panose="02020603050405020304" pitchFamily="18" charset="0"/>
              </a:defRPr>
            </a:lvl5pPr>
            <a:lvl6pPr marL="2168525" defTabSz="855663" fontAlgn="base">
              <a:spcBef>
                <a:spcPct val="0"/>
              </a:spcBef>
              <a:spcAft>
                <a:spcPct val="0"/>
              </a:spcAft>
              <a:defRPr sz="2400">
                <a:solidFill>
                  <a:schemeClr val="tx1"/>
                </a:solidFill>
                <a:latin typeface="Times New Roman" panose="02020603050405020304" pitchFamily="18" charset="0"/>
              </a:defRPr>
            </a:lvl6pPr>
            <a:lvl7pPr marL="2625725" defTabSz="855663" fontAlgn="base">
              <a:spcBef>
                <a:spcPct val="0"/>
              </a:spcBef>
              <a:spcAft>
                <a:spcPct val="0"/>
              </a:spcAft>
              <a:defRPr sz="2400">
                <a:solidFill>
                  <a:schemeClr val="tx1"/>
                </a:solidFill>
                <a:latin typeface="Times New Roman" panose="02020603050405020304" pitchFamily="18" charset="0"/>
              </a:defRPr>
            </a:lvl7pPr>
            <a:lvl8pPr marL="3082925" defTabSz="855663" fontAlgn="base">
              <a:spcBef>
                <a:spcPct val="0"/>
              </a:spcBef>
              <a:spcAft>
                <a:spcPct val="0"/>
              </a:spcAft>
              <a:defRPr sz="2400">
                <a:solidFill>
                  <a:schemeClr val="tx1"/>
                </a:solidFill>
                <a:latin typeface="Times New Roman" panose="02020603050405020304" pitchFamily="18" charset="0"/>
              </a:defRPr>
            </a:lvl8pPr>
            <a:lvl9pPr marL="3540125" defTabSz="855663" fontAlgn="base">
              <a:spcBef>
                <a:spcPct val="0"/>
              </a:spcBef>
              <a:spcAft>
                <a:spcPct val="0"/>
              </a:spcAft>
              <a:defRPr sz="2400">
                <a:solidFill>
                  <a:schemeClr val="tx1"/>
                </a:solidFill>
                <a:latin typeface="Times New Roman" panose="02020603050405020304" pitchFamily="18" charset="0"/>
              </a:defRPr>
            </a:lvl9pPr>
          </a:lstStyle>
          <a:p>
            <a:r>
              <a:rPr lang="fr-FR" sz="711">
                <a:latin typeface="Arial" panose="020B0604020202020204" pitchFamily="34" charset="0"/>
              </a:rPr>
              <a:t>10-96</a:t>
            </a:r>
          </a:p>
        </p:txBody>
      </p:sp>
      <p:sp>
        <p:nvSpPr>
          <p:cNvPr id="12291" name="Rectangle 3"/>
          <p:cNvSpPr>
            <a:spLocks noChangeArrowheads="1"/>
          </p:cNvSpPr>
          <p:nvPr/>
        </p:nvSpPr>
        <p:spPr bwMode="auto">
          <a:xfrm>
            <a:off x="12236" y="1052736"/>
            <a:ext cx="8602133"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666750">
              <a:defRPr sz="2400">
                <a:solidFill>
                  <a:schemeClr val="tx1"/>
                </a:solidFill>
                <a:latin typeface="Times New Roman" panose="02020603050405020304" pitchFamily="18" charset="0"/>
              </a:defRPr>
            </a:lvl1pPr>
            <a:lvl2pPr marL="774700" indent="-292100" defTabSz="666750">
              <a:defRPr sz="2400">
                <a:solidFill>
                  <a:schemeClr val="tx1"/>
                </a:solidFill>
                <a:latin typeface="Times New Roman" panose="02020603050405020304" pitchFamily="18" charset="0"/>
              </a:defRPr>
            </a:lvl2pPr>
            <a:lvl3pPr marL="1244600" indent="-279400" defTabSz="666750">
              <a:defRPr sz="2400">
                <a:solidFill>
                  <a:schemeClr val="tx1"/>
                </a:solidFill>
                <a:latin typeface="Times New Roman" panose="02020603050405020304" pitchFamily="18" charset="0"/>
              </a:defRPr>
            </a:lvl3pPr>
            <a:lvl4pPr marL="1727200" indent="-292100" defTabSz="666750">
              <a:defRPr sz="2400">
                <a:solidFill>
                  <a:schemeClr val="tx1"/>
                </a:solidFill>
                <a:latin typeface="Times New Roman" panose="02020603050405020304" pitchFamily="18" charset="0"/>
              </a:defRPr>
            </a:lvl4pPr>
            <a:lvl5pPr marL="2298700" indent="-381000" defTabSz="666750">
              <a:defRPr sz="2400">
                <a:solidFill>
                  <a:schemeClr val="tx1"/>
                </a:solidFill>
                <a:latin typeface="Times New Roman" panose="02020603050405020304" pitchFamily="18" charset="0"/>
              </a:defRPr>
            </a:lvl5pPr>
            <a:lvl6pPr marL="2755900" indent="-381000" defTabSz="666750" fontAlgn="base">
              <a:spcBef>
                <a:spcPct val="0"/>
              </a:spcBef>
              <a:spcAft>
                <a:spcPct val="0"/>
              </a:spcAft>
              <a:defRPr sz="2400">
                <a:solidFill>
                  <a:schemeClr val="tx1"/>
                </a:solidFill>
                <a:latin typeface="Times New Roman" panose="02020603050405020304" pitchFamily="18" charset="0"/>
              </a:defRPr>
            </a:lvl6pPr>
            <a:lvl7pPr marL="3213100" indent="-381000" defTabSz="666750" fontAlgn="base">
              <a:spcBef>
                <a:spcPct val="0"/>
              </a:spcBef>
              <a:spcAft>
                <a:spcPct val="0"/>
              </a:spcAft>
              <a:defRPr sz="2400">
                <a:solidFill>
                  <a:schemeClr val="tx1"/>
                </a:solidFill>
                <a:latin typeface="Times New Roman" panose="02020603050405020304" pitchFamily="18" charset="0"/>
              </a:defRPr>
            </a:lvl7pPr>
            <a:lvl8pPr marL="3670300" indent="-381000" defTabSz="666750" fontAlgn="base">
              <a:spcBef>
                <a:spcPct val="0"/>
              </a:spcBef>
              <a:spcAft>
                <a:spcPct val="0"/>
              </a:spcAft>
              <a:defRPr sz="2400">
                <a:solidFill>
                  <a:schemeClr val="tx1"/>
                </a:solidFill>
                <a:latin typeface="Times New Roman" panose="02020603050405020304" pitchFamily="18" charset="0"/>
              </a:defRPr>
            </a:lvl8pPr>
            <a:lvl9pPr marL="4127500" indent="-381000" defTabSz="666750" fontAlgn="base">
              <a:spcBef>
                <a:spcPct val="0"/>
              </a:spcBef>
              <a:spcAft>
                <a:spcPct val="0"/>
              </a:spcAf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800" dirty="0" smtClean="0">
                <a:solidFill>
                  <a:schemeClr val="bg1"/>
                </a:solidFill>
                <a:cs typeface="Times New Roman" panose="02020603050405020304" pitchFamily="18" charset="0"/>
              </a:rPr>
              <a:t>La  </a:t>
            </a:r>
            <a:r>
              <a:rPr lang="fr-FR" sz="2800" dirty="0">
                <a:solidFill>
                  <a:schemeClr val="bg1"/>
                </a:solidFill>
                <a:cs typeface="Times New Roman" panose="02020603050405020304" pitchFamily="18" charset="0"/>
              </a:rPr>
              <a:t>hiérarchie américaine et japonaise est similaire à celle du reste du monde mais moins régulière.</a:t>
            </a:r>
          </a:p>
          <a:p>
            <a:pPr lvl="1">
              <a:spcBef>
                <a:spcPct val="20000"/>
              </a:spcBef>
              <a:spcAft>
                <a:spcPct val="40000"/>
              </a:spcAft>
              <a:buClr>
                <a:schemeClr val="accent1"/>
              </a:buClr>
              <a:buSzPct val="100000"/>
              <a:buFont typeface="Wingdings" panose="05000000000000000000" pitchFamily="2" charset="2"/>
              <a:buChar char="l"/>
            </a:pPr>
            <a:r>
              <a:rPr lang="fr-FR" dirty="0">
                <a:solidFill>
                  <a:schemeClr val="bg1"/>
                </a:solidFill>
                <a:cs typeface="Times New Roman" panose="02020603050405020304" pitchFamily="18" charset="0"/>
              </a:rPr>
              <a:t>Elle n'est pas un multiple du canal de base ( 64 kbps ) car les bits de synchronisation ne sont pas proportionnels aux nombre de voies transportées.</a:t>
            </a:r>
          </a:p>
          <a:p>
            <a:pPr lvl="1">
              <a:spcBef>
                <a:spcPct val="20000"/>
              </a:spcBef>
              <a:spcAft>
                <a:spcPct val="40000"/>
              </a:spcAft>
              <a:buClr>
                <a:schemeClr val="accent1"/>
              </a:buClr>
              <a:buSzPct val="100000"/>
              <a:buFont typeface="Wingdings" panose="05000000000000000000" pitchFamily="2" charset="2"/>
              <a:buChar char="l"/>
            </a:pPr>
            <a:r>
              <a:rPr lang="fr-FR" dirty="0">
                <a:solidFill>
                  <a:schemeClr val="bg1"/>
                </a:solidFill>
                <a:cs typeface="Times New Roman" panose="02020603050405020304" pitchFamily="18" charset="0"/>
              </a:rPr>
              <a:t>Le multiplex de base est appelé DS-1</a:t>
            </a:r>
          </a:p>
          <a:p>
            <a:pPr lvl="2">
              <a:spcBef>
                <a:spcPct val="20000"/>
              </a:spcBef>
              <a:spcAft>
                <a:spcPct val="40000"/>
              </a:spcAft>
              <a:buClr>
                <a:schemeClr val="accent2"/>
              </a:buClr>
              <a:buSzPct val="100000"/>
              <a:buFont typeface="Wingdings" panose="05000000000000000000" pitchFamily="2" charset="2"/>
              <a:buChar char="u"/>
            </a:pPr>
            <a:r>
              <a:rPr lang="fr-FR" sz="2000" dirty="0">
                <a:solidFill>
                  <a:schemeClr val="bg1"/>
                </a:solidFill>
                <a:cs typeface="Times New Roman" panose="02020603050405020304" pitchFamily="18" charset="0"/>
              </a:rPr>
              <a:t>DS-1	=	1,544 Mbps		( 30 voies )</a:t>
            </a:r>
          </a:p>
          <a:p>
            <a:pPr lvl="2">
              <a:spcBef>
                <a:spcPct val="20000"/>
              </a:spcBef>
              <a:spcAft>
                <a:spcPct val="40000"/>
              </a:spcAft>
              <a:buClr>
                <a:schemeClr val="accent2"/>
              </a:buClr>
              <a:buSzPct val="100000"/>
              <a:buFont typeface="Wingdings" panose="05000000000000000000" pitchFamily="2" charset="2"/>
              <a:buChar char="u"/>
            </a:pPr>
            <a:r>
              <a:rPr lang="fr-FR" sz="2000" dirty="0">
                <a:solidFill>
                  <a:schemeClr val="bg1"/>
                </a:solidFill>
                <a:cs typeface="Times New Roman" panose="02020603050405020304" pitchFamily="18" charset="0"/>
              </a:rPr>
              <a:t>DS-2	=	6,312 Mbps		( 120 voies )</a:t>
            </a:r>
          </a:p>
          <a:p>
            <a:pPr lvl="2">
              <a:spcBef>
                <a:spcPct val="20000"/>
              </a:spcBef>
              <a:spcAft>
                <a:spcPct val="40000"/>
              </a:spcAft>
              <a:buClr>
                <a:schemeClr val="accent2"/>
              </a:buClr>
              <a:buSzPct val="100000"/>
              <a:buFont typeface="Wingdings" panose="05000000000000000000" pitchFamily="2" charset="2"/>
              <a:buChar char="u"/>
            </a:pPr>
            <a:r>
              <a:rPr lang="fr-FR" sz="2000" dirty="0">
                <a:solidFill>
                  <a:schemeClr val="bg1"/>
                </a:solidFill>
                <a:cs typeface="Times New Roman" panose="02020603050405020304" pitchFamily="18" charset="0"/>
              </a:rPr>
              <a:t>DS-3	=	32,064 Mbps	( Japon )</a:t>
            </a:r>
          </a:p>
          <a:p>
            <a:pPr lvl="2">
              <a:spcBef>
                <a:spcPct val="20000"/>
              </a:spcBef>
              <a:spcAft>
                <a:spcPct val="40000"/>
              </a:spcAft>
              <a:buClr>
                <a:schemeClr val="accent2"/>
              </a:buClr>
              <a:buSzPct val="100000"/>
              <a:buFont typeface="Wingdings" panose="05000000000000000000" pitchFamily="2" charset="2"/>
              <a:buChar char="u"/>
            </a:pPr>
            <a:r>
              <a:rPr lang="fr-FR" sz="2000" dirty="0">
                <a:solidFill>
                  <a:schemeClr val="bg1"/>
                </a:solidFill>
                <a:cs typeface="Times New Roman" panose="02020603050405020304" pitchFamily="18" charset="0"/>
              </a:rPr>
              <a:t>DS-3	=	44,736 Mbps	( Etat Unis )</a:t>
            </a:r>
          </a:p>
        </p:txBody>
      </p:sp>
      <p:sp>
        <p:nvSpPr>
          <p:cNvPr id="2" name="Rectangle 1"/>
          <p:cNvSpPr/>
          <p:nvPr/>
        </p:nvSpPr>
        <p:spPr>
          <a:xfrm>
            <a:off x="0" y="0"/>
            <a:ext cx="91440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spcBef>
                <a:spcPct val="40000"/>
              </a:spcBef>
              <a:spcAft>
                <a:spcPct val="40000"/>
              </a:spcAft>
            </a:pPr>
            <a:r>
              <a:rPr lang="fr-FR" sz="3200" dirty="0">
                <a:solidFill>
                  <a:schemeClr val="bg1"/>
                </a:solidFill>
                <a:latin typeface="Arial" panose="020B0604020202020204" pitchFamily="34" charset="0"/>
              </a:rPr>
              <a:t>Hiérarchie américaine</a:t>
            </a:r>
          </a:p>
        </p:txBody>
      </p:sp>
    </p:spTree>
    <p:extLst>
      <p:ext uri="{BB962C8B-B14F-4D97-AF65-F5344CB8AC3E}">
        <p14:creationId xmlns:p14="http://schemas.microsoft.com/office/powerpoint/2010/main" val="98969363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rot="16200000">
            <a:off x="8672689" y="5708618"/>
            <a:ext cx="560211" cy="18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nchor="b">
            <a:spAutoFit/>
          </a:bodyPr>
          <a:lstStyle>
            <a:lvl1pPr defTabSz="855663">
              <a:defRPr sz="2400">
                <a:solidFill>
                  <a:schemeClr val="tx1"/>
                </a:solidFill>
                <a:latin typeface="Times New Roman" panose="02020603050405020304" pitchFamily="18" charset="0"/>
              </a:defRPr>
            </a:lvl1pPr>
            <a:lvl2pPr marL="427038" defTabSz="855663">
              <a:defRPr sz="2400">
                <a:solidFill>
                  <a:schemeClr val="tx1"/>
                </a:solidFill>
                <a:latin typeface="Times New Roman" panose="02020603050405020304" pitchFamily="18" charset="0"/>
              </a:defRPr>
            </a:lvl2pPr>
            <a:lvl3pPr marL="855663" defTabSz="855663">
              <a:defRPr sz="2400">
                <a:solidFill>
                  <a:schemeClr val="tx1"/>
                </a:solidFill>
                <a:latin typeface="Times New Roman" panose="02020603050405020304" pitchFamily="18" charset="0"/>
              </a:defRPr>
            </a:lvl3pPr>
            <a:lvl4pPr marL="1284288" defTabSz="855663">
              <a:defRPr sz="2400">
                <a:solidFill>
                  <a:schemeClr val="tx1"/>
                </a:solidFill>
                <a:latin typeface="Times New Roman" panose="02020603050405020304" pitchFamily="18" charset="0"/>
              </a:defRPr>
            </a:lvl4pPr>
            <a:lvl5pPr marL="1711325" defTabSz="855663">
              <a:defRPr sz="2400">
                <a:solidFill>
                  <a:schemeClr val="tx1"/>
                </a:solidFill>
                <a:latin typeface="Times New Roman" panose="02020603050405020304" pitchFamily="18" charset="0"/>
              </a:defRPr>
            </a:lvl5pPr>
            <a:lvl6pPr marL="2168525" defTabSz="855663" fontAlgn="base">
              <a:spcBef>
                <a:spcPct val="0"/>
              </a:spcBef>
              <a:spcAft>
                <a:spcPct val="0"/>
              </a:spcAft>
              <a:defRPr sz="2400">
                <a:solidFill>
                  <a:schemeClr val="tx1"/>
                </a:solidFill>
                <a:latin typeface="Times New Roman" panose="02020603050405020304" pitchFamily="18" charset="0"/>
              </a:defRPr>
            </a:lvl6pPr>
            <a:lvl7pPr marL="2625725" defTabSz="855663" fontAlgn="base">
              <a:spcBef>
                <a:spcPct val="0"/>
              </a:spcBef>
              <a:spcAft>
                <a:spcPct val="0"/>
              </a:spcAft>
              <a:defRPr sz="2400">
                <a:solidFill>
                  <a:schemeClr val="tx1"/>
                </a:solidFill>
                <a:latin typeface="Times New Roman" panose="02020603050405020304" pitchFamily="18" charset="0"/>
              </a:defRPr>
            </a:lvl7pPr>
            <a:lvl8pPr marL="3082925" defTabSz="855663" fontAlgn="base">
              <a:spcBef>
                <a:spcPct val="0"/>
              </a:spcBef>
              <a:spcAft>
                <a:spcPct val="0"/>
              </a:spcAft>
              <a:defRPr sz="2400">
                <a:solidFill>
                  <a:schemeClr val="tx1"/>
                </a:solidFill>
                <a:latin typeface="Times New Roman" panose="02020603050405020304" pitchFamily="18" charset="0"/>
              </a:defRPr>
            </a:lvl8pPr>
            <a:lvl9pPr marL="3540125" defTabSz="855663" fontAlgn="base">
              <a:spcBef>
                <a:spcPct val="0"/>
              </a:spcBef>
              <a:spcAft>
                <a:spcPct val="0"/>
              </a:spcAft>
              <a:defRPr sz="2400">
                <a:solidFill>
                  <a:schemeClr val="tx1"/>
                </a:solidFill>
                <a:latin typeface="Times New Roman" panose="02020603050405020304" pitchFamily="18" charset="0"/>
              </a:defRPr>
            </a:lvl9pPr>
          </a:lstStyle>
          <a:p>
            <a:r>
              <a:rPr lang="fr-FR" sz="711">
                <a:latin typeface="Arial" panose="020B0604020202020204" pitchFamily="34" charset="0"/>
              </a:rPr>
              <a:t>10-96</a:t>
            </a:r>
          </a:p>
        </p:txBody>
      </p:sp>
      <p:sp>
        <p:nvSpPr>
          <p:cNvPr id="14339" name="Rectangle 3"/>
          <p:cNvSpPr>
            <a:spLocks noChangeArrowheads="1"/>
          </p:cNvSpPr>
          <p:nvPr/>
        </p:nvSpPr>
        <p:spPr bwMode="auto">
          <a:xfrm>
            <a:off x="169333" y="787400"/>
            <a:ext cx="8669867"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912813">
              <a:tabLst>
                <a:tab pos="4191000" algn="l"/>
                <a:tab pos="7531100" algn="l"/>
              </a:tabLst>
              <a:defRPr sz="2400">
                <a:solidFill>
                  <a:schemeClr val="tx1"/>
                </a:solidFill>
                <a:latin typeface="Times New Roman" panose="02020603050405020304" pitchFamily="18" charset="0"/>
              </a:defRPr>
            </a:lvl1pPr>
            <a:lvl2pPr marL="762000" indent="-279400" defTabSz="912813">
              <a:tabLst>
                <a:tab pos="4191000" algn="l"/>
                <a:tab pos="7531100" algn="l"/>
              </a:tabLst>
              <a:defRPr sz="2400">
                <a:solidFill>
                  <a:schemeClr val="tx1"/>
                </a:solidFill>
                <a:latin typeface="Times New Roman" panose="02020603050405020304" pitchFamily="18" charset="0"/>
              </a:defRPr>
            </a:lvl2pPr>
            <a:lvl3pPr marL="1435100" indent="-381000" defTabSz="912813">
              <a:tabLst>
                <a:tab pos="4191000" algn="l"/>
                <a:tab pos="7531100" algn="l"/>
              </a:tabLst>
              <a:defRPr sz="2400">
                <a:solidFill>
                  <a:schemeClr val="tx1"/>
                </a:solidFill>
                <a:latin typeface="Times New Roman" panose="02020603050405020304" pitchFamily="18" charset="0"/>
              </a:defRPr>
            </a:lvl3pPr>
            <a:lvl4pPr marL="2006600" indent="-381000" defTabSz="912813">
              <a:tabLst>
                <a:tab pos="4191000" algn="l"/>
                <a:tab pos="7531100" algn="l"/>
              </a:tabLst>
              <a:defRPr sz="2400">
                <a:solidFill>
                  <a:schemeClr val="tx1"/>
                </a:solidFill>
                <a:latin typeface="Times New Roman" panose="02020603050405020304" pitchFamily="18" charset="0"/>
              </a:defRPr>
            </a:lvl4pPr>
            <a:lvl5pPr marL="2578100" indent="-381000" defTabSz="912813">
              <a:tabLst>
                <a:tab pos="4191000" algn="l"/>
                <a:tab pos="7531100" algn="l"/>
              </a:tabLst>
              <a:defRPr sz="2400">
                <a:solidFill>
                  <a:schemeClr val="tx1"/>
                </a:solidFill>
                <a:latin typeface="Times New Roman" panose="02020603050405020304" pitchFamily="18" charset="0"/>
              </a:defRPr>
            </a:lvl5pPr>
            <a:lvl6pPr marL="30353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6pPr>
            <a:lvl7pPr marL="34925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7pPr>
            <a:lvl8pPr marL="39497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8pPr>
            <a:lvl9pPr marL="44069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133" dirty="0" smtClean="0">
                <a:solidFill>
                  <a:schemeClr val="bg1"/>
                </a:solidFill>
                <a:latin typeface="Arial" panose="020B0604020202020204" pitchFamily="34" charset="0"/>
              </a:rPr>
              <a:t>Hiérarchie </a:t>
            </a:r>
            <a:r>
              <a:rPr lang="fr-FR" sz="2133" dirty="0">
                <a:solidFill>
                  <a:schemeClr val="bg1"/>
                </a:solidFill>
                <a:latin typeface="Arial" panose="020B0604020202020204" pitchFamily="34" charset="0"/>
              </a:rPr>
              <a:t>PDH :</a:t>
            </a:r>
          </a:p>
          <a:p>
            <a:pPr lvl="1">
              <a:spcBef>
                <a:spcPct val="20000"/>
              </a:spcBef>
              <a:spcAft>
                <a:spcPct val="100000"/>
              </a:spcAft>
              <a:buClr>
                <a:srgbClr val="FF8700"/>
              </a:buClr>
              <a:buSzPct val="100000"/>
              <a:buFont typeface="Monotype Sorts" charset="2"/>
              <a:buChar char=" "/>
            </a:pPr>
            <a:r>
              <a:rPr lang="fr-FR" sz="2133" b="1" dirty="0">
                <a:solidFill>
                  <a:schemeClr val="bg1"/>
                </a:solidFill>
                <a:latin typeface="Arial" panose="020B0604020202020204" pitchFamily="34" charset="0"/>
              </a:rPr>
              <a:t>Europe	Etats Unis	Japon</a:t>
            </a:r>
          </a:p>
          <a:p>
            <a:pPr lvl="1">
              <a:spcBef>
                <a:spcPct val="20000"/>
              </a:spcBef>
              <a:spcAft>
                <a:spcPct val="60000"/>
              </a:spcAft>
              <a:buClr>
                <a:srgbClr val="FF8700"/>
              </a:buClr>
              <a:buSzPct val="100000"/>
              <a:buFont typeface="Monotype Sorts" charset="2"/>
              <a:buChar char=" "/>
            </a:pPr>
            <a:r>
              <a:rPr lang="fr-FR" sz="1778" dirty="0">
                <a:solidFill>
                  <a:schemeClr val="bg1"/>
                </a:solidFill>
                <a:latin typeface="Arial" panose="020B0604020202020204" pitchFamily="34" charset="0"/>
              </a:rPr>
              <a:t>		</a:t>
            </a:r>
          </a:p>
          <a:p>
            <a:pPr lvl="1">
              <a:spcBef>
                <a:spcPct val="20000"/>
              </a:spcBef>
              <a:spcAft>
                <a:spcPct val="60000"/>
              </a:spcAft>
              <a:buClr>
                <a:srgbClr val="FF8700"/>
              </a:buClr>
              <a:buSzPct val="100000"/>
              <a:buFont typeface="Monotype Sorts" charset="2"/>
              <a:buChar char=" "/>
            </a:pPr>
            <a:r>
              <a:rPr lang="fr-FR" sz="1778" dirty="0">
                <a:solidFill>
                  <a:schemeClr val="bg1"/>
                </a:solidFill>
                <a:latin typeface="Arial" panose="020B0604020202020204" pitchFamily="34" charset="0"/>
              </a:rPr>
              <a:t>E-4 = 139,264 Mbps	            	</a:t>
            </a:r>
          </a:p>
          <a:p>
            <a:pPr lvl="1">
              <a:spcBef>
                <a:spcPct val="20000"/>
              </a:spcBef>
              <a:spcAft>
                <a:spcPct val="60000"/>
              </a:spcAft>
              <a:buClr>
                <a:srgbClr val="FF8700"/>
              </a:buClr>
              <a:buSzPct val="100000"/>
              <a:buFont typeface="Monotype Sorts" charset="2"/>
              <a:buChar char=" "/>
            </a:pPr>
            <a:r>
              <a:rPr lang="fr-FR" sz="1778" dirty="0">
                <a:solidFill>
                  <a:schemeClr val="bg1"/>
                </a:solidFill>
                <a:latin typeface="Arial" panose="020B0604020202020204" pitchFamily="34" charset="0"/>
              </a:rPr>
              <a:t>E-3 = 34,368 Mbps	DS-3 = 44,736 Mbps	32,064 Mbps</a:t>
            </a:r>
          </a:p>
          <a:p>
            <a:pPr lvl="1">
              <a:spcBef>
                <a:spcPct val="20000"/>
              </a:spcBef>
              <a:spcAft>
                <a:spcPct val="60000"/>
              </a:spcAft>
              <a:buClr>
                <a:srgbClr val="FF8700"/>
              </a:buClr>
              <a:buSzPct val="100000"/>
              <a:buFont typeface="Monotype Sorts" charset="2"/>
              <a:buChar char=" "/>
            </a:pPr>
            <a:r>
              <a:rPr lang="fr-FR" sz="1778" dirty="0">
                <a:solidFill>
                  <a:schemeClr val="bg1"/>
                </a:solidFill>
                <a:latin typeface="Arial" panose="020B0604020202020204" pitchFamily="34" charset="0"/>
              </a:rPr>
              <a:t>E-2 = 8,448 Mbps	DS-2 = 6,312 Mbps 	6,312 Mbps</a:t>
            </a:r>
          </a:p>
          <a:p>
            <a:pPr lvl="1">
              <a:spcBef>
                <a:spcPct val="20000"/>
              </a:spcBef>
              <a:spcAft>
                <a:spcPct val="60000"/>
              </a:spcAft>
              <a:buClr>
                <a:srgbClr val="FF8700"/>
              </a:buClr>
              <a:buSzPct val="100000"/>
              <a:buFont typeface="Monotype Sorts" charset="2"/>
              <a:buChar char=" "/>
            </a:pPr>
            <a:r>
              <a:rPr lang="fr-FR" sz="1778" dirty="0">
                <a:solidFill>
                  <a:schemeClr val="bg1"/>
                </a:solidFill>
                <a:latin typeface="Arial" panose="020B0604020202020204" pitchFamily="34" charset="0"/>
              </a:rPr>
              <a:t>E-1 = 2,048 Mbps	DS-1 = 1,544 Mbps 	1,544 Mbps </a:t>
            </a:r>
          </a:p>
          <a:p>
            <a:pPr lvl="1">
              <a:spcBef>
                <a:spcPct val="20000"/>
              </a:spcBef>
              <a:spcAft>
                <a:spcPct val="80000"/>
              </a:spcAft>
              <a:buClr>
                <a:srgbClr val="FF8700"/>
              </a:buClr>
              <a:buSzPct val="100000"/>
              <a:buFont typeface="Monotype Sorts" charset="2"/>
              <a:buChar char=" "/>
            </a:pPr>
            <a:endParaRPr lang="fr-FR" sz="1778" dirty="0">
              <a:solidFill>
                <a:schemeClr val="bg1"/>
              </a:solidFill>
              <a:latin typeface="Arial" panose="020B0604020202020204" pitchFamily="34" charset="0"/>
            </a:endParaRPr>
          </a:p>
        </p:txBody>
      </p:sp>
      <p:sp>
        <p:nvSpPr>
          <p:cNvPr id="2" name="Rectangle 1"/>
          <p:cNvSpPr/>
          <p:nvPr/>
        </p:nvSpPr>
        <p:spPr>
          <a:xfrm>
            <a:off x="0" y="-49727"/>
            <a:ext cx="914400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spcBef>
                <a:spcPct val="20000"/>
              </a:spcBef>
              <a:spcAft>
                <a:spcPct val="80000"/>
              </a:spcAft>
            </a:pPr>
            <a:r>
              <a:rPr lang="fr-FR" sz="4000" dirty="0">
                <a:solidFill>
                  <a:schemeClr val="bg1"/>
                </a:solidFill>
                <a:latin typeface="Arial" panose="020B0604020202020204" pitchFamily="34" charset="0"/>
              </a:rPr>
              <a:t>Support de communication</a:t>
            </a:r>
          </a:p>
        </p:txBody>
      </p:sp>
    </p:spTree>
    <p:extLst>
      <p:ext uri="{BB962C8B-B14F-4D97-AF65-F5344CB8AC3E}">
        <p14:creationId xmlns:p14="http://schemas.microsoft.com/office/powerpoint/2010/main" val="208798771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69333" y="787400"/>
            <a:ext cx="8669867" cy="138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912813">
              <a:tabLst>
                <a:tab pos="4191000" algn="l"/>
                <a:tab pos="7531100" algn="l"/>
              </a:tabLst>
              <a:defRPr sz="2400">
                <a:solidFill>
                  <a:schemeClr val="tx1"/>
                </a:solidFill>
                <a:latin typeface="Times New Roman" panose="02020603050405020304" pitchFamily="18" charset="0"/>
              </a:defRPr>
            </a:lvl1pPr>
            <a:lvl2pPr marL="762000" indent="-279400" defTabSz="912813">
              <a:tabLst>
                <a:tab pos="4191000" algn="l"/>
                <a:tab pos="7531100" algn="l"/>
              </a:tabLst>
              <a:defRPr sz="2400">
                <a:solidFill>
                  <a:schemeClr val="tx1"/>
                </a:solidFill>
                <a:latin typeface="Times New Roman" panose="02020603050405020304" pitchFamily="18" charset="0"/>
              </a:defRPr>
            </a:lvl2pPr>
            <a:lvl3pPr marL="1435100" indent="-381000" defTabSz="912813">
              <a:tabLst>
                <a:tab pos="4191000" algn="l"/>
                <a:tab pos="7531100" algn="l"/>
              </a:tabLst>
              <a:defRPr sz="2400">
                <a:solidFill>
                  <a:schemeClr val="tx1"/>
                </a:solidFill>
                <a:latin typeface="Times New Roman" panose="02020603050405020304" pitchFamily="18" charset="0"/>
              </a:defRPr>
            </a:lvl3pPr>
            <a:lvl4pPr marL="2006600" indent="-381000" defTabSz="912813">
              <a:tabLst>
                <a:tab pos="4191000" algn="l"/>
                <a:tab pos="7531100" algn="l"/>
              </a:tabLst>
              <a:defRPr sz="2400">
                <a:solidFill>
                  <a:schemeClr val="tx1"/>
                </a:solidFill>
                <a:latin typeface="Times New Roman" panose="02020603050405020304" pitchFamily="18" charset="0"/>
              </a:defRPr>
            </a:lvl4pPr>
            <a:lvl5pPr marL="2578100" indent="-381000" defTabSz="912813">
              <a:tabLst>
                <a:tab pos="4191000" algn="l"/>
                <a:tab pos="7531100" algn="l"/>
              </a:tabLst>
              <a:defRPr sz="2400">
                <a:solidFill>
                  <a:schemeClr val="tx1"/>
                </a:solidFill>
                <a:latin typeface="Times New Roman" panose="02020603050405020304" pitchFamily="18" charset="0"/>
              </a:defRPr>
            </a:lvl5pPr>
            <a:lvl6pPr marL="30353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6pPr>
            <a:lvl7pPr marL="34925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7pPr>
            <a:lvl8pPr marL="39497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8pPr>
            <a:lvl9pPr marL="44069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133" dirty="0" smtClean="0">
                <a:solidFill>
                  <a:schemeClr val="bg1"/>
                </a:solidFill>
                <a:latin typeface="Arial" panose="020B0604020202020204" pitchFamily="34" charset="0"/>
              </a:rPr>
              <a:t>Hiérarchie </a:t>
            </a:r>
            <a:r>
              <a:rPr lang="fr-FR" sz="2133" dirty="0">
                <a:solidFill>
                  <a:schemeClr val="bg1"/>
                </a:solidFill>
                <a:latin typeface="Arial" panose="020B0604020202020204" pitchFamily="34" charset="0"/>
              </a:rPr>
              <a:t>PDH :</a:t>
            </a:r>
          </a:p>
          <a:p>
            <a:pPr lvl="1">
              <a:spcBef>
                <a:spcPct val="20000"/>
              </a:spcBef>
              <a:spcAft>
                <a:spcPct val="100000"/>
              </a:spcAft>
              <a:buClr>
                <a:srgbClr val="FF8700"/>
              </a:buClr>
              <a:buSzPct val="100000"/>
              <a:buFont typeface="Monotype Sorts" charset="2"/>
              <a:buChar char=" "/>
            </a:pPr>
            <a:endParaRPr lang="fr-FR" sz="1778" dirty="0">
              <a:solidFill>
                <a:schemeClr val="bg1"/>
              </a:solidFill>
              <a:latin typeface="Arial" panose="020B0604020202020204" pitchFamily="34" charset="0"/>
            </a:endParaRPr>
          </a:p>
          <a:p>
            <a:pPr lvl="1">
              <a:spcBef>
                <a:spcPct val="20000"/>
              </a:spcBef>
              <a:spcAft>
                <a:spcPct val="80000"/>
              </a:spcAft>
              <a:buClr>
                <a:srgbClr val="FF8700"/>
              </a:buClr>
              <a:buSzPct val="100000"/>
              <a:buFont typeface="Monotype Sorts" charset="2"/>
              <a:buChar char=" "/>
            </a:pPr>
            <a:endParaRPr lang="fr-FR" sz="1778" dirty="0">
              <a:solidFill>
                <a:schemeClr val="bg1"/>
              </a:solidFill>
              <a:latin typeface="Arial" panose="020B0604020202020204" pitchFamily="34" charset="0"/>
            </a:endParaRPr>
          </a:p>
        </p:txBody>
      </p:sp>
      <p:sp>
        <p:nvSpPr>
          <p:cNvPr id="16387" name="Line 3"/>
          <p:cNvSpPr>
            <a:spLocks noChangeShapeType="1"/>
          </p:cNvSpPr>
          <p:nvPr/>
        </p:nvSpPr>
        <p:spPr bwMode="auto">
          <a:xfrm flipH="1">
            <a:off x="2709334" y="2514600"/>
            <a:ext cx="5554133"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6388" name="Rectangle 4"/>
          <p:cNvSpPr>
            <a:spLocks noChangeArrowheads="1"/>
          </p:cNvSpPr>
          <p:nvPr/>
        </p:nvSpPr>
        <p:spPr bwMode="auto">
          <a:xfrm>
            <a:off x="3251200" y="5562600"/>
            <a:ext cx="406400" cy="27093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600">
              <a:solidFill>
                <a:schemeClr val="bg1"/>
              </a:solidFill>
            </a:endParaRPr>
          </a:p>
        </p:txBody>
      </p:sp>
      <p:sp>
        <p:nvSpPr>
          <p:cNvPr id="16389" name="Rectangle 5"/>
          <p:cNvSpPr>
            <a:spLocks noChangeArrowheads="1"/>
          </p:cNvSpPr>
          <p:nvPr/>
        </p:nvSpPr>
        <p:spPr bwMode="auto">
          <a:xfrm>
            <a:off x="7315200" y="5562600"/>
            <a:ext cx="406400" cy="270933"/>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600">
              <a:solidFill>
                <a:schemeClr val="bg1"/>
              </a:solidFill>
            </a:endParaRPr>
          </a:p>
        </p:txBody>
      </p:sp>
      <p:sp>
        <p:nvSpPr>
          <p:cNvPr id="16390" name="Rectangle 6"/>
          <p:cNvSpPr>
            <a:spLocks noChangeArrowheads="1"/>
          </p:cNvSpPr>
          <p:nvPr/>
        </p:nvSpPr>
        <p:spPr bwMode="auto">
          <a:xfrm>
            <a:off x="6096000" y="5562600"/>
            <a:ext cx="406400" cy="270933"/>
          </a:xfrm>
          <a:prstGeom prst="rect">
            <a:avLst/>
          </a:prstGeom>
          <a:solidFill>
            <a:srgbClr val="9900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600">
              <a:solidFill>
                <a:schemeClr val="bg1"/>
              </a:solidFill>
            </a:endParaRPr>
          </a:p>
        </p:txBody>
      </p:sp>
      <p:sp>
        <p:nvSpPr>
          <p:cNvPr id="16391" name="Rectangle 7"/>
          <p:cNvSpPr>
            <a:spLocks noChangeArrowheads="1"/>
          </p:cNvSpPr>
          <p:nvPr/>
        </p:nvSpPr>
        <p:spPr bwMode="auto">
          <a:xfrm>
            <a:off x="5283200" y="5562600"/>
            <a:ext cx="406400" cy="270933"/>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600">
              <a:solidFill>
                <a:schemeClr val="bg1"/>
              </a:solidFill>
            </a:endParaRPr>
          </a:p>
        </p:txBody>
      </p:sp>
      <p:sp>
        <p:nvSpPr>
          <p:cNvPr id="16392" name="Rectangle 8"/>
          <p:cNvSpPr>
            <a:spLocks noChangeArrowheads="1"/>
          </p:cNvSpPr>
          <p:nvPr/>
        </p:nvSpPr>
        <p:spPr bwMode="auto">
          <a:xfrm>
            <a:off x="3048000" y="2243667"/>
            <a:ext cx="1625600" cy="27093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6393" name="Rectangle 9"/>
          <p:cNvSpPr>
            <a:spLocks noChangeArrowheads="1"/>
          </p:cNvSpPr>
          <p:nvPr/>
        </p:nvSpPr>
        <p:spPr bwMode="auto">
          <a:xfrm>
            <a:off x="4673600" y="1972733"/>
            <a:ext cx="1625600" cy="54186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6394" name="Rectangle 10"/>
          <p:cNvSpPr>
            <a:spLocks noChangeArrowheads="1"/>
          </p:cNvSpPr>
          <p:nvPr/>
        </p:nvSpPr>
        <p:spPr bwMode="auto">
          <a:xfrm>
            <a:off x="3657600" y="5291667"/>
            <a:ext cx="406400" cy="541867"/>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600">
              <a:solidFill>
                <a:schemeClr val="bg1"/>
              </a:solidFill>
            </a:endParaRPr>
          </a:p>
        </p:txBody>
      </p:sp>
      <p:sp>
        <p:nvSpPr>
          <p:cNvPr id="16395" name="Rectangle 11"/>
          <p:cNvSpPr>
            <a:spLocks noChangeArrowheads="1"/>
          </p:cNvSpPr>
          <p:nvPr/>
        </p:nvSpPr>
        <p:spPr bwMode="auto">
          <a:xfrm>
            <a:off x="6299200" y="1972733"/>
            <a:ext cx="1625600" cy="54186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6397" name="Line 13"/>
          <p:cNvSpPr>
            <a:spLocks noChangeShapeType="1"/>
          </p:cNvSpPr>
          <p:nvPr/>
        </p:nvSpPr>
        <p:spPr bwMode="auto">
          <a:xfrm flipH="1">
            <a:off x="2709334" y="3327400"/>
            <a:ext cx="5554133"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6398" name="Rectangle 14"/>
          <p:cNvSpPr>
            <a:spLocks noChangeArrowheads="1"/>
          </p:cNvSpPr>
          <p:nvPr/>
        </p:nvSpPr>
        <p:spPr bwMode="auto">
          <a:xfrm>
            <a:off x="4673600" y="3056467"/>
            <a:ext cx="1625600" cy="270933"/>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6399" name="Rectangle 15"/>
          <p:cNvSpPr>
            <a:spLocks noChangeArrowheads="1"/>
          </p:cNvSpPr>
          <p:nvPr/>
        </p:nvSpPr>
        <p:spPr bwMode="auto">
          <a:xfrm>
            <a:off x="3048000" y="2785533"/>
            <a:ext cx="1625600" cy="541867"/>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6400" name="Rectangle 16"/>
          <p:cNvSpPr>
            <a:spLocks noChangeArrowheads="1"/>
          </p:cNvSpPr>
          <p:nvPr/>
        </p:nvSpPr>
        <p:spPr bwMode="auto">
          <a:xfrm>
            <a:off x="6299200" y="2785533"/>
            <a:ext cx="1625600" cy="541867"/>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6401" name="Line 17"/>
          <p:cNvSpPr>
            <a:spLocks noChangeShapeType="1"/>
          </p:cNvSpPr>
          <p:nvPr/>
        </p:nvSpPr>
        <p:spPr bwMode="auto">
          <a:xfrm flipH="1">
            <a:off x="2777067" y="4140200"/>
            <a:ext cx="5554133"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6402" name="Rectangle 18"/>
          <p:cNvSpPr>
            <a:spLocks noChangeArrowheads="1"/>
          </p:cNvSpPr>
          <p:nvPr/>
        </p:nvSpPr>
        <p:spPr bwMode="auto">
          <a:xfrm>
            <a:off x="6299200" y="3869267"/>
            <a:ext cx="1625600" cy="270933"/>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6403" name="Rectangle 19"/>
          <p:cNvSpPr>
            <a:spLocks noChangeArrowheads="1"/>
          </p:cNvSpPr>
          <p:nvPr/>
        </p:nvSpPr>
        <p:spPr bwMode="auto">
          <a:xfrm>
            <a:off x="3048000" y="3598333"/>
            <a:ext cx="1625600" cy="541867"/>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6404" name="Rectangle 20"/>
          <p:cNvSpPr>
            <a:spLocks noChangeArrowheads="1"/>
          </p:cNvSpPr>
          <p:nvPr/>
        </p:nvSpPr>
        <p:spPr bwMode="auto">
          <a:xfrm>
            <a:off x="4673600" y="3598333"/>
            <a:ext cx="1625600" cy="541867"/>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6405" name="Line 21"/>
          <p:cNvSpPr>
            <a:spLocks noChangeShapeType="1"/>
          </p:cNvSpPr>
          <p:nvPr/>
        </p:nvSpPr>
        <p:spPr bwMode="auto">
          <a:xfrm flipH="1">
            <a:off x="2777067" y="4953000"/>
            <a:ext cx="5554133"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6406" name="Rectangle 22"/>
          <p:cNvSpPr>
            <a:spLocks noChangeArrowheads="1"/>
          </p:cNvSpPr>
          <p:nvPr/>
        </p:nvSpPr>
        <p:spPr bwMode="auto">
          <a:xfrm>
            <a:off x="4673600" y="4682067"/>
            <a:ext cx="1625600" cy="270933"/>
          </a:xfrm>
          <a:prstGeom prst="rect">
            <a:avLst/>
          </a:prstGeom>
          <a:solidFill>
            <a:srgbClr val="9900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6407" name="Rectangle 23"/>
          <p:cNvSpPr>
            <a:spLocks noChangeArrowheads="1"/>
          </p:cNvSpPr>
          <p:nvPr/>
        </p:nvSpPr>
        <p:spPr bwMode="auto">
          <a:xfrm>
            <a:off x="3048000" y="4411133"/>
            <a:ext cx="1625600" cy="541867"/>
          </a:xfrm>
          <a:prstGeom prst="rect">
            <a:avLst/>
          </a:prstGeom>
          <a:solidFill>
            <a:srgbClr val="9900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6408" name="Rectangle 24"/>
          <p:cNvSpPr>
            <a:spLocks noChangeArrowheads="1"/>
          </p:cNvSpPr>
          <p:nvPr/>
        </p:nvSpPr>
        <p:spPr bwMode="auto">
          <a:xfrm>
            <a:off x="6299200" y="4411133"/>
            <a:ext cx="1625600" cy="541867"/>
          </a:xfrm>
          <a:prstGeom prst="rect">
            <a:avLst/>
          </a:prstGeom>
          <a:solidFill>
            <a:srgbClr val="9900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6409" name="Line 25"/>
          <p:cNvSpPr>
            <a:spLocks noChangeShapeType="1"/>
          </p:cNvSpPr>
          <p:nvPr/>
        </p:nvSpPr>
        <p:spPr bwMode="auto">
          <a:xfrm flipH="1">
            <a:off x="2844800" y="5833533"/>
            <a:ext cx="5554133"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6413" name="Rectangle 29"/>
          <p:cNvSpPr>
            <a:spLocks noChangeArrowheads="1"/>
          </p:cNvSpPr>
          <p:nvPr/>
        </p:nvSpPr>
        <p:spPr bwMode="auto">
          <a:xfrm>
            <a:off x="4064000" y="5291667"/>
            <a:ext cx="406400" cy="541867"/>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600">
              <a:solidFill>
                <a:schemeClr val="bg1"/>
              </a:solidFill>
            </a:endParaRPr>
          </a:p>
        </p:txBody>
      </p:sp>
      <p:sp>
        <p:nvSpPr>
          <p:cNvPr id="16414" name="Rectangle 30"/>
          <p:cNvSpPr>
            <a:spLocks noChangeArrowheads="1"/>
          </p:cNvSpPr>
          <p:nvPr/>
        </p:nvSpPr>
        <p:spPr bwMode="auto">
          <a:xfrm>
            <a:off x="4470400" y="5291667"/>
            <a:ext cx="406400" cy="541867"/>
          </a:xfrm>
          <a:prstGeom prst="rect">
            <a:avLst/>
          </a:prstGeom>
          <a:solidFill>
            <a:srgbClr val="9900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600">
              <a:solidFill>
                <a:schemeClr val="bg1"/>
              </a:solidFill>
            </a:endParaRPr>
          </a:p>
        </p:txBody>
      </p:sp>
      <p:sp>
        <p:nvSpPr>
          <p:cNvPr id="16415" name="Rectangle 31"/>
          <p:cNvSpPr>
            <a:spLocks noChangeArrowheads="1"/>
          </p:cNvSpPr>
          <p:nvPr/>
        </p:nvSpPr>
        <p:spPr bwMode="auto">
          <a:xfrm>
            <a:off x="4876800" y="5291667"/>
            <a:ext cx="406400" cy="54186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600">
              <a:solidFill>
                <a:schemeClr val="bg1"/>
              </a:solidFill>
            </a:endParaRPr>
          </a:p>
        </p:txBody>
      </p:sp>
      <p:sp>
        <p:nvSpPr>
          <p:cNvPr id="16416" name="Rectangle 32"/>
          <p:cNvSpPr>
            <a:spLocks noChangeArrowheads="1"/>
          </p:cNvSpPr>
          <p:nvPr/>
        </p:nvSpPr>
        <p:spPr bwMode="auto">
          <a:xfrm>
            <a:off x="5689600" y="5291667"/>
            <a:ext cx="406400" cy="541867"/>
          </a:xfrm>
          <a:prstGeom prst="rect">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600">
              <a:solidFill>
                <a:schemeClr val="bg1"/>
              </a:solidFill>
            </a:endParaRPr>
          </a:p>
        </p:txBody>
      </p:sp>
      <p:sp>
        <p:nvSpPr>
          <p:cNvPr id="16417" name="Rectangle 33"/>
          <p:cNvSpPr>
            <a:spLocks noChangeArrowheads="1"/>
          </p:cNvSpPr>
          <p:nvPr/>
        </p:nvSpPr>
        <p:spPr bwMode="auto">
          <a:xfrm>
            <a:off x="6502400" y="5291667"/>
            <a:ext cx="406400" cy="54186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600">
              <a:solidFill>
                <a:schemeClr val="bg1"/>
              </a:solidFill>
            </a:endParaRPr>
          </a:p>
        </p:txBody>
      </p:sp>
      <p:sp>
        <p:nvSpPr>
          <p:cNvPr id="16418" name="Rectangle 34"/>
          <p:cNvSpPr>
            <a:spLocks noChangeArrowheads="1"/>
          </p:cNvSpPr>
          <p:nvPr/>
        </p:nvSpPr>
        <p:spPr bwMode="auto">
          <a:xfrm>
            <a:off x="6908800" y="5291667"/>
            <a:ext cx="406400" cy="541867"/>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600">
              <a:solidFill>
                <a:schemeClr val="bg1"/>
              </a:solidFill>
            </a:endParaRPr>
          </a:p>
        </p:txBody>
      </p:sp>
      <p:sp>
        <p:nvSpPr>
          <p:cNvPr id="16419" name="Rectangle 35"/>
          <p:cNvSpPr>
            <a:spLocks noChangeArrowheads="1"/>
          </p:cNvSpPr>
          <p:nvPr/>
        </p:nvSpPr>
        <p:spPr bwMode="auto">
          <a:xfrm>
            <a:off x="7721600" y="5291667"/>
            <a:ext cx="406400" cy="541867"/>
          </a:xfrm>
          <a:prstGeom prst="rect">
            <a:avLst/>
          </a:prstGeom>
          <a:solidFill>
            <a:srgbClr val="9900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1600">
              <a:solidFill>
                <a:schemeClr val="bg1"/>
              </a:solidFill>
            </a:endParaRPr>
          </a:p>
        </p:txBody>
      </p:sp>
      <p:sp>
        <p:nvSpPr>
          <p:cNvPr id="16420" name="Line 36"/>
          <p:cNvSpPr>
            <a:spLocks noChangeShapeType="1"/>
          </p:cNvSpPr>
          <p:nvPr/>
        </p:nvSpPr>
        <p:spPr bwMode="auto">
          <a:xfrm flipH="1" flipV="1">
            <a:off x="3251200" y="2514600"/>
            <a:ext cx="0" cy="3251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6421" name="Line 37"/>
          <p:cNvSpPr>
            <a:spLocks noChangeShapeType="1"/>
          </p:cNvSpPr>
          <p:nvPr/>
        </p:nvSpPr>
        <p:spPr bwMode="auto">
          <a:xfrm flipH="1" flipV="1">
            <a:off x="4876800" y="2514600"/>
            <a:ext cx="0" cy="3251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6422" name="Line 38"/>
          <p:cNvSpPr>
            <a:spLocks noChangeShapeType="1"/>
          </p:cNvSpPr>
          <p:nvPr/>
        </p:nvSpPr>
        <p:spPr bwMode="auto">
          <a:xfrm flipH="1" flipV="1">
            <a:off x="6502400" y="2514600"/>
            <a:ext cx="0" cy="3251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6423" name="Line 39"/>
          <p:cNvSpPr>
            <a:spLocks noChangeShapeType="1"/>
          </p:cNvSpPr>
          <p:nvPr/>
        </p:nvSpPr>
        <p:spPr bwMode="auto">
          <a:xfrm flipH="1" flipV="1">
            <a:off x="3657600" y="3395133"/>
            <a:ext cx="0" cy="237066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6424" name="Line 40"/>
          <p:cNvSpPr>
            <a:spLocks noChangeShapeType="1"/>
          </p:cNvSpPr>
          <p:nvPr/>
        </p:nvSpPr>
        <p:spPr bwMode="auto">
          <a:xfrm flipH="1" flipV="1">
            <a:off x="5283200" y="3395133"/>
            <a:ext cx="0" cy="237066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6425" name="Line 41"/>
          <p:cNvSpPr>
            <a:spLocks noChangeShapeType="1"/>
          </p:cNvSpPr>
          <p:nvPr/>
        </p:nvSpPr>
        <p:spPr bwMode="auto">
          <a:xfrm flipH="1" flipV="1">
            <a:off x="6908800" y="3395133"/>
            <a:ext cx="0" cy="237066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6426" name="Line 42"/>
          <p:cNvSpPr>
            <a:spLocks noChangeShapeType="1"/>
          </p:cNvSpPr>
          <p:nvPr/>
        </p:nvSpPr>
        <p:spPr bwMode="auto">
          <a:xfrm flipH="1" flipV="1">
            <a:off x="4064000" y="4207933"/>
            <a:ext cx="0" cy="155786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6427" name="Line 43"/>
          <p:cNvSpPr>
            <a:spLocks noChangeShapeType="1"/>
          </p:cNvSpPr>
          <p:nvPr/>
        </p:nvSpPr>
        <p:spPr bwMode="auto">
          <a:xfrm flipH="1" flipV="1">
            <a:off x="5689600" y="4207933"/>
            <a:ext cx="0" cy="155786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6428" name="Line 44"/>
          <p:cNvSpPr>
            <a:spLocks noChangeShapeType="1"/>
          </p:cNvSpPr>
          <p:nvPr/>
        </p:nvSpPr>
        <p:spPr bwMode="auto">
          <a:xfrm flipH="1" flipV="1">
            <a:off x="7315200" y="4207933"/>
            <a:ext cx="0" cy="155786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6429" name="Line 45"/>
          <p:cNvSpPr>
            <a:spLocks noChangeShapeType="1"/>
          </p:cNvSpPr>
          <p:nvPr/>
        </p:nvSpPr>
        <p:spPr bwMode="auto">
          <a:xfrm flipH="1" flipV="1">
            <a:off x="4470400" y="5020733"/>
            <a:ext cx="0" cy="74506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6430" name="Line 46"/>
          <p:cNvSpPr>
            <a:spLocks noChangeShapeType="1"/>
          </p:cNvSpPr>
          <p:nvPr/>
        </p:nvSpPr>
        <p:spPr bwMode="auto">
          <a:xfrm flipH="1" flipV="1">
            <a:off x="6096000" y="5020733"/>
            <a:ext cx="0" cy="74506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6431" name="Line 47"/>
          <p:cNvSpPr>
            <a:spLocks noChangeShapeType="1"/>
          </p:cNvSpPr>
          <p:nvPr/>
        </p:nvSpPr>
        <p:spPr bwMode="auto">
          <a:xfrm flipH="1" flipV="1">
            <a:off x="7721600" y="5020733"/>
            <a:ext cx="0" cy="74506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6432" name="Rectangle 48"/>
          <p:cNvSpPr>
            <a:spLocks noChangeArrowheads="1"/>
          </p:cNvSpPr>
          <p:nvPr/>
        </p:nvSpPr>
        <p:spPr bwMode="auto">
          <a:xfrm>
            <a:off x="406400" y="5494867"/>
            <a:ext cx="2777067" cy="47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912813">
              <a:tabLst>
                <a:tab pos="4191000" algn="l"/>
                <a:tab pos="7531100" algn="l"/>
              </a:tabLst>
              <a:defRPr sz="2400">
                <a:solidFill>
                  <a:schemeClr val="tx1"/>
                </a:solidFill>
                <a:latin typeface="Times New Roman" panose="02020603050405020304" pitchFamily="18" charset="0"/>
              </a:defRPr>
            </a:lvl1pPr>
            <a:lvl2pPr marL="762000" indent="-279400" defTabSz="912813">
              <a:tabLst>
                <a:tab pos="4191000" algn="l"/>
                <a:tab pos="7531100" algn="l"/>
              </a:tabLst>
              <a:defRPr sz="2400">
                <a:solidFill>
                  <a:schemeClr val="tx1"/>
                </a:solidFill>
                <a:latin typeface="Times New Roman" panose="02020603050405020304" pitchFamily="18" charset="0"/>
              </a:defRPr>
            </a:lvl2pPr>
            <a:lvl3pPr marL="1435100" indent="-381000" defTabSz="912813">
              <a:tabLst>
                <a:tab pos="4191000" algn="l"/>
                <a:tab pos="7531100" algn="l"/>
              </a:tabLst>
              <a:defRPr sz="2400">
                <a:solidFill>
                  <a:schemeClr val="tx1"/>
                </a:solidFill>
                <a:latin typeface="Times New Roman" panose="02020603050405020304" pitchFamily="18" charset="0"/>
              </a:defRPr>
            </a:lvl3pPr>
            <a:lvl4pPr marL="2006600" indent="-381000" defTabSz="912813">
              <a:tabLst>
                <a:tab pos="4191000" algn="l"/>
                <a:tab pos="7531100" algn="l"/>
              </a:tabLst>
              <a:defRPr sz="2400">
                <a:solidFill>
                  <a:schemeClr val="tx1"/>
                </a:solidFill>
                <a:latin typeface="Times New Roman" panose="02020603050405020304" pitchFamily="18" charset="0"/>
              </a:defRPr>
            </a:lvl4pPr>
            <a:lvl5pPr marL="2578100" indent="-381000" defTabSz="912813">
              <a:tabLst>
                <a:tab pos="4191000" algn="l"/>
                <a:tab pos="7531100" algn="l"/>
              </a:tabLst>
              <a:defRPr sz="2400">
                <a:solidFill>
                  <a:schemeClr val="tx1"/>
                </a:solidFill>
                <a:latin typeface="Times New Roman" panose="02020603050405020304" pitchFamily="18" charset="0"/>
              </a:defRPr>
            </a:lvl5pPr>
            <a:lvl6pPr marL="30353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6pPr>
            <a:lvl7pPr marL="34925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7pPr>
            <a:lvl8pPr marL="39497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8pPr>
            <a:lvl9pPr marL="44069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133">
                <a:solidFill>
                  <a:schemeClr val="bg1"/>
                </a:solidFill>
                <a:latin typeface="Arial" panose="020B0604020202020204" pitchFamily="34" charset="0"/>
              </a:rPr>
              <a:t>Signal Résultant</a:t>
            </a:r>
          </a:p>
          <a:p>
            <a:pPr lvl="1">
              <a:spcBef>
                <a:spcPct val="20000"/>
              </a:spcBef>
              <a:spcAft>
                <a:spcPct val="100000"/>
              </a:spcAft>
              <a:buClr>
                <a:srgbClr val="FF8700"/>
              </a:buClr>
              <a:buSzPct val="100000"/>
              <a:buFont typeface="Monotype Sorts" charset="2"/>
              <a:buChar char=" "/>
            </a:pPr>
            <a:endParaRPr lang="fr-FR" sz="1778">
              <a:solidFill>
                <a:schemeClr val="bg1"/>
              </a:solidFill>
              <a:latin typeface="Arial" panose="020B0604020202020204" pitchFamily="34" charset="0"/>
            </a:endParaRPr>
          </a:p>
          <a:p>
            <a:pPr lvl="1">
              <a:spcBef>
                <a:spcPct val="20000"/>
              </a:spcBef>
              <a:spcAft>
                <a:spcPct val="80000"/>
              </a:spcAft>
              <a:buClr>
                <a:srgbClr val="FF8700"/>
              </a:buClr>
              <a:buSzPct val="100000"/>
              <a:buFont typeface="Monotype Sorts" charset="2"/>
              <a:buChar char=" "/>
            </a:pPr>
            <a:endParaRPr lang="fr-FR" sz="1778">
              <a:solidFill>
                <a:schemeClr val="bg1"/>
              </a:solidFill>
              <a:latin typeface="Arial" panose="020B0604020202020204" pitchFamily="34" charset="0"/>
            </a:endParaRPr>
          </a:p>
        </p:txBody>
      </p:sp>
      <p:sp>
        <p:nvSpPr>
          <p:cNvPr id="16433" name="Rectangle 49"/>
          <p:cNvSpPr>
            <a:spLocks noChangeArrowheads="1"/>
          </p:cNvSpPr>
          <p:nvPr/>
        </p:nvSpPr>
        <p:spPr bwMode="auto">
          <a:xfrm>
            <a:off x="406400" y="2243667"/>
            <a:ext cx="1625600" cy="47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912813">
              <a:tabLst>
                <a:tab pos="4191000" algn="l"/>
                <a:tab pos="7531100" algn="l"/>
              </a:tabLst>
              <a:defRPr sz="2400">
                <a:solidFill>
                  <a:schemeClr val="tx1"/>
                </a:solidFill>
                <a:latin typeface="Times New Roman" panose="02020603050405020304" pitchFamily="18" charset="0"/>
              </a:defRPr>
            </a:lvl1pPr>
            <a:lvl2pPr marL="762000" indent="-279400" defTabSz="912813">
              <a:tabLst>
                <a:tab pos="4191000" algn="l"/>
                <a:tab pos="7531100" algn="l"/>
              </a:tabLst>
              <a:defRPr sz="2400">
                <a:solidFill>
                  <a:schemeClr val="tx1"/>
                </a:solidFill>
                <a:latin typeface="Times New Roman" panose="02020603050405020304" pitchFamily="18" charset="0"/>
              </a:defRPr>
            </a:lvl2pPr>
            <a:lvl3pPr marL="1435100" indent="-381000" defTabSz="912813">
              <a:tabLst>
                <a:tab pos="4191000" algn="l"/>
                <a:tab pos="7531100" algn="l"/>
              </a:tabLst>
              <a:defRPr sz="2400">
                <a:solidFill>
                  <a:schemeClr val="tx1"/>
                </a:solidFill>
                <a:latin typeface="Times New Roman" panose="02020603050405020304" pitchFamily="18" charset="0"/>
              </a:defRPr>
            </a:lvl3pPr>
            <a:lvl4pPr marL="2006600" indent="-381000" defTabSz="912813">
              <a:tabLst>
                <a:tab pos="4191000" algn="l"/>
                <a:tab pos="7531100" algn="l"/>
              </a:tabLst>
              <a:defRPr sz="2400">
                <a:solidFill>
                  <a:schemeClr val="tx1"/>
                </a:solidFill>
                <a:latin typeface="Times New Roman" panose="02020603050405020304" pitchFamily="18" charset="0"/>
              </a:defRPr>
            </a:lvl4pPr>
            <a:lvl5pPr marL="2578100" indent="-381000" defTabSz="912813">
              <a:tabLst>
                <a:tab pos="4191000" algn="l"/>
                <a:tab pos="7531100" algn="l"/>
              </a:tabLst>
              <a:defRPr sz="2400">
                <a:solidFill>
                  <a:schemeClr val="tx1"/>
                </a:solidFill>
                <a:latin typeface="Times New Roman" panose="02020603050405020304" pitchFamily="18" charset="0"/>
              </a:defRPr>
            </a:lvl5pPr>
            <a:lvl6pPr marL="30353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6pPr>
            <a:lvl7pPr marL="34925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7pPr>
            <a:lvl8pPr marL="39497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8pPr>
            <a:lvl9pPr marL="44069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133">
                <a:solidFill>
                  <a:schemeClr val="bg1"/>
                </a:solidFill>
                <a:latin typeface="Arial" panose="020B0604020202020204" pitchFamily="34" charset="0"/>
              </a:rPr>
              <a:t>Signal 1</a:t>
            </a:r>
          </a:p>
          <a:p>
            <a:pPr lvl="1">
              <a:spcBef>
                <a:spcPct val="20000"/>
              </a:spcBef>
              <a:spcAft>
                <a:spcPct val="100000"/>
              </a:spcAft>
              <a:buClr>
                <a:srgbClr val="FF8700"/>
              </a:buClr>
              <a:buSzPct val="100000"/>
              <a:buFont typeface="Monotype Sorts" charset="2"/>
              <a:buChar char=" "/>
            </a:pPr>
            <a:endParaRPr lang="fr-FR" sz="1778">
              <a:solidFill>
                <a:schemeClr val="bg1"/>
              </a:solidFill>
              <a:latin typeface="Arial" panose="020B0604020202020204" pitchFamily="34" charset="0"/>
            </a:endParaRPr>
          </a:p>
          <a:p>
            <a:pPr lvl="1">
              <a:spcBef>
                <a:spcPct val="20000"/>
              </a:spcBef>
              <a:spcAft>
                <a:spcPct val="80000"/>
              </a:spcAft>
              <a:buClr>
                <a:srgbClr val="FF8700"/>
              </a:buClr>
              <a:buSzPct val="100000"/>
              <a:buFont typeface="Monotype Sorts" charset="2"/>
              <a:buChar char=" "/>
            </a:pPr>
            <a:endParaRPr lang="fr-FR" sz="1778">
              <a:solidFill>
                <a:schemeClr val="bg1"/>
              </a:solidFill>
              <a:latin typeface="Arial" panose="020B0604020202020204" pitchFamily="34" charset="0"/>
            </a:endParaRPr>
          </a:p>
        </p:txBody>
      </p:sp>
      <p:sp>
        <p:nvSpPr>
          <p:cNvPr id="16435" name="Rectangle 51"/>
          <p:cNvSpPr>
            <a:spLocks noChangeArrowheads="1"/>
          </p:cNvSpPr>
          <p:nvPr/>
        </p:nvSpPr>
        <p:spPr bwMode="auto">
          <a:xfrm>
            <a:off x="406400" y="3056467"/>
            <a:ext cx="1625600" cy="47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912813">
              <a:tabLst>
                <a:tab pos="4191000" algn="l"/>
                <a:tab pos="7531100" algn="l"/>
              </a:tabLst>
              <a:defRPr sz="2400">
                <a:solidFill>
                  <a:schemeClr val="tx1"/>
                </a:solidFill>
                <a:latin typeface="Times New Roman" panose="02020603050405020304" pitchFamily="18" charset="0"/>
              </a:defRPr>
            </a:lvl1pPr>
            <a:lvl2pPr marL="762000" indent="-279400" defTabSz="912813">
              <a:tabLst>
                <a:tab pos="4191000" algn="l"/>
                <a:tab pos="7531100" algn="l"/>
              </a:tabLst>
              <a:defRPr sz="2400">
                <a:solidFill>
                  <a:schemeClr val="tx1"/>
                </a:solidFill>
                <a:latin typeface="Times New Roman" panose="02020603050405020304" pitchFamily="18" charset="0"/>
              </a:defRPr>
            </a:lvl2pPr>
            <a:lvl3pPr marL="1435100" indent="-381000" defTabSz="912813">
              <a:tabLst>
                <a:tab pos="4191000" algn="l"/>
                <a:tab pos="7531100" algn="l"/>
              </a:tabLst>
              <a:defRPr sz="2400">
                <a:solidFill>
                  <a:schemeClr val="tx1"/>
                </a:solidFill>
                <a:latin typeface="Times New Roman" panose="02020603050405020304" pitchFamily="18" charset="0"/>
              </a:defRPr>
            </a:lvl3pPr>
            <a:lvl4pPr marL="2006600" indent="-381000" defTabSz="912813">
              <a:tabLst>
                <a:tab pos="4191000" algn="l"/>
                <a:tab pos="7531100" algn="l"/>
              </a:tabLst>
              <a:defRPr sz="2400">
                <a:solidFill>
                  <a:schemeClr val="tx1"/>
                </a:solidFill>
                <a:latin typeface="Times New Roman" panose="02020603050405020304" pitchFamily="18" charset="0"/>
              </a:defRPr>
            </a:lvl4pPr>
            <a:lvl5pPr marL="2578100" indent="-381000" defTabSz="912813">
              <a:tabLst>
                <a:tab pos="4191000" algn="l"/>
                <a:tab pos="7531100" algn="l"/>
              </a:tabLst>
              <a:defRPr sz="2400">
                <a:solidFill>
                  <a:schemeClr val="tx1"/>
                </a:solidFill>
                <a:latin typeface="Times New Roman" panose="02020603050405020304" pitchFamily="18" charset="0"/>
              </a:defRPr>
            </a:lvl5pPr>
            <a:lvl6pPr marL="30353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6pPr>
            <a:lvl7pPr marL="34925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7pPr>
            <a:lvl8pPr marL="39497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8pPr>
            <a:lvl9pPr marL="44069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133">
                <a:solidFill>
                  <a:schemeClr val="bg1"/>
                </a:solidFill>
                <a:latin typeface="Arial" panose="020B0604020202020204" pitchFamily="34" charset="0"/>
              </a:rPr>
              <a:t>Signal 2</a:t>
            </a:r>
          </a:p>
          <a:p>
            <a:pPr lvl="1">
              <a:spcBef>
                <a:spcPct val="20000"/>
              </a:spcBef>
              <a:spcAft>
                <a:spcPct val="100000"/>
              </a:spcAft>
              <a:buClr>
                <a:srgbClr val="FF8700"/>
              </a:buClr>
              <a:buSzPct val="100000"/>
              <a:buFont typeface="Monotype Sorts" charset="2"/>
              <a:buChar char=" "/>
            </a:pPr>
            <a:endParaRPr lang="fr-FR" sz="1778">
              <a:solidFill>
                <a:schemeClr val="bg1"/>
              </a:solidFill>
              <a:latin typeface="Arial" panose="020B0604020202020204" pitchFamily="34" charset="0"/>
            </a:endParaRPr>
          </a:p>
          <a:p>
            <a:pPr lvl="1">
              <a:spcBef>
                <a:spcPct val="20000"/>
              </a:spcBef>
              <a:spcAft>
                <a:spcPct val="80000"/>
              </a:spcAft>
              <a:buClr>
                <a:srgbClr val="FF8700"/>
              </a:buClr>
              <a:buSzPct val="100000"/>
              <a:buFont typeface="Monotype Sorts" charset="2"/>
              <a:buChar char=" "/>
            </a:pPr>
            <a:endParaRPr lang="fr-FR" sz="1778">
              <a:solidFill>
                <a:schemeClr val="bg1"/>
              </a:solidFill>
              <a:latin typeface="Arial" panose="020B0604020202020204" pitchFamily="34" charset="0"/>
            </a:endParaRPr>
          </a:p>
        </p:txBody>
      </p:sp>
      <p:sp>
        <p:nvSpPr>
          <p:cNvPr id="16436" name="Rectangle 52"/>
          <p:cNvSpPr>
            <a:spLocks noChangeArrowheads="1"/>
          </p:cNvSpPr>
          <p:nvPr/>
        </p:nvSpPr>
        <p:spPr bwMode="auto">
          <a:xfrm>
            <a:off x="406400" y="3869267"/>
            <a:ext cx="1625600" cy="47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912813">
              <a:tabLst>
                <a:tab pos="4191000" algn="l"/>
                <a:tab pos="7531100" algn="l"/>
              </a:tabLst>
              <a:defRPr sz="2400">
                <a:solidFill>
                  <a:schemeClr val="tx1"/>
                </a:solidFill>
                <a:latin typeface="Times New Roman" panose="02020603050405020304" pitchFamily="18" charset="0"/>
              </a:defRPr>
            </a:lvl1pPr>
            <a:lvl2pPr marL="762000" indent="-279400" defTabSz="912813">
              <a:tabLst>
                <a:tab pos="4191000" algn="l"/>
                <a:tab pos="7531100" algn="l"/>
              </a:tabLst>
              <a:defRPr sz="2400">
                <a:solidFill>
                  <a:schemeClr val="tx1"/>
                </a:solidFill>
                <a:latin typeface="Times New Roman" panose="02020603050405020304" pitchFamily="18" charset="0"/>
              </a:defRPr>
            </a:lvl2pPr>
            <a:lvl3pPr marL="1435100" indent="-381000" defTabSz="912813">
              <a:tabLst>
                <a:tab pos="4191000" algn="l"/>
                <a:tab pos="7531100" algn="l"/>
              </a:tabLst>
              <a:defRPr sz="2400">
                <a:solidFill>
                  <a:schemeClr val="tx1"/>
                </a:solidFill>
                <a:latin typeface="Times New Roman" panose="02020603050405020304" pitchFamily="18" charset="0"/>
              </a:defRPr>
            </a:lvl3pPr>
            <a:lvl4pPr marL="2006600" indent="-381000" defTabSz="912813">
              <a:tabLst>
                <a:tab pos="4191000" algn="l"/>
                <a:tab pos="7531100" algn="l"/>
              </a:tabLst>
              <a:defRPr sz="2400">
                <a:solidFill>
                  <a:schemeClr val="tx1"/>
                </a:solidFill>
                <a:latin typeface="Times New Roman" panose="02020603050405020304" pitchFamily="18" charset="0"/>
              </a:defRPr>
            </a:lvl4pPr>
            <a:lvl5pPr marL="2578100" indent="-381000" defTabSz="912813">
              <a:tabLst>
                <a:tab pos="4191000" algn="l"/>
                <a:tab pos="7531100" algn="l"/>
              </a:tabLst>
              <a:defRPr sz="2400">
                <a:solidFill>
                  <a:schemeClr val="tx1"/>
                </a:solidFill>
                <a:latin typeface="Times New Roman" panose="02020603050405020304" pitchFamily="18" charset="0"/>
              </a:defRPr>
            </a:lvl5pPr>
            <a:lvl6pPr marL="30353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6pPr>
            <a:lvl7pPr marL="34925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7pPr>
            <a:lvl8pPr marL="39497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8pPr>
            <a:lvl9pPr marL="44069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133">
                <a:solidFill>
                  <a:schemeClr val="bg1"/>
                </a:solidFill>
                <a:latin typeface="Arial" panose="020B0604020202020204" pitchFamily="34" charset="0"/>
              </a:rPr>
              <a:t>Signal 3</a:t>
            </a:r>
          </a:p>
          <a:p>
            <a:pPr lvl="1">
              <a:spcBef>
                <a:spcPct val="20000"/>
              </a:spcBef>
              <a:spcAft>
                <a:spcPct val="100000"/>
              </a:spcAft>
              <a:buClr>
                <a:srgbClr val="FF8700"/>
              </a:buClr>
              <a:buSzPct val="100000"/>
              <a:buFont typeface="Monotype Sorts" charset="2"/>
              <a:buChar char=" "/>
            </a:pPr>
            <a:endParaRPr lang="fr-FR" sz="1778">
              <a:solidFill>
                <a:schemeClr val="bg1"/>
              </a:solidFill>
              <a:latin typeface="Arial" panose="020B0604020202020204" pitchFamily="34" charset="0"/>
            </a:endParaRPr>
          </a:p>
          <a:p>
            <a:pPr lvl="1">
              <a:spcBef>
                <a:spcPct val="20000"/>
              </a:spcBef>
              <a:spcAft>
                <a:spcPct val="80000"/>
              </a:spcAft>
              <a:buClr>
                <a:srgbClr val="FF8700"/>
              </a:buClr>
              <a:buSzPct val="100000"/>
              <a:buFont typeface="Monotype Sorts" charset="2"/>
              <a:buChar char=" "/>
            </a:pPr>
            <a:endParaRPr lang="fr-FR" sz="1778">
              <a:solidFill>
                <a:schemeClr val="bg1"/>
              </a:solidFill>
              <a:latin typeface="Arial" panose="020B0604020202020204" pitchFamily="34" charset="0"/>
            </a:endParaRPr>
          </a:p>
        </p:txBody>
      </p:sp>
      <p:sp>
        <p:nvSpPr>
          <p:cNvPr id="16437" name="Rectangle 53"/>
          <p:cNvSpPr>
            <a:spLocks noChangeArrowheads="1"/>
          </p:cNvSpPr>
          <p:nvPr/>
        </p:nvSpPr>
        <p:spPr bwMode="auto">
          <a:xfrm>
            <a:off x="406400" y="4682067"/>
            <a:ext cx="1625600" cy="47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912813">
              <a:tabLst>
                <a:tab pos="4191000" algn="l"/>
                <a:tab pos="7531100" algn="l"/>
              </a:tabLst>
              <a:defRPr sz="2400">
                <a:solidFill>
                  <a:schemeClr val="tx1"/>
                </a:solidFill>
                <a:latin typeface="Times New Roman" panose="02020603050405020304" pitchFamily="18" charset="0"/>
              </a:defRPr>
            </a:lvl1pPr>
            <a:lvl2pPr marL="762000" indent="-279400" defTabSz="912813">
              <a:tabLst>
                <a:tab pos="4191000" algn="l"/>
                <a:tab pos="7531100" algn="l"/>
              </a:tabLst>
              <a:defRPr sz="2400">
                <a:solidFill>
                  <a:schemeClr val="tx1"/>
                </a:solidFill>
                <a:latin typeface="Times New Roman" panose="02020603050405020304" pitchFamily="18" charset="0"/>
              </a:defRPr>
            </a:lvl2pPr>
            <a:lvl3pPr marL="1435100" indent="-381000" defTabSz="912813">
              <a:tabLst>
                <a:tab pos="4191000" algn="l"/>
                <a:tab pos="7531100" algn="l"/>
              </a:tabLst>
              <a:defRPr sz="2400">
                <a:solidFill>
                  <a:schemeClr val="tx1"/>
                </a:solidFill>
                <a:latin typeface="Times New Roman" panose="02020603050405020304" pitchFamily="18" charset="0"/>
              </a:defRPr>
            </a:lvl3pPr>
            <a:lvl4pPr marL="2006600" indent="-381000" defTabSz="912813">
              <a:tabLst>
                <a:tab pos="4191000" algn="l"/>
                <a:tab pos="7531100" algn="l"/>
              </a:tabLst>
              <a:defRPr sz="2400">
                <a:solidFill>
                  <a:schemeClr val="tx1"/>
                </a:solidFill>
                <a:latin typeface="Times New Roman" panose="02020603050405020304" pitchFamily="18" charset="0"/>
              </a:defRPr>
            </a:lvl4pPr>
            <a:lvl5pPr marL="2578100" indent="-381000" defTabSz="912813">
              <a:tabLst>
                <a:tab pos="4191000" algn="l"/>
                <a:tab pos="7531100" algn="l"/>
              </a:tabLst>
              <a:defRPr sz="2400">
                <a:solidFill>
                  <a:schemeClr val="tx1"/>
                </a:solidFill>
                <a:latin typeface="Times New Roman" panose="02020603050405020304" pitchFamily="18" charset="0"/>
              </a:defRPr>
            </a:lvl5pPr>
            <a:lvl6pPr marL="30353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6pPr>
            <a:lvl7pPr marL="34925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7pPr>
            <a:lvl8pPr marL="39497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8pPr>
            <a:lvl9pPr marL="44069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133">
                <a:solidFill>
                  <a:schemeClr val="bg1"/>
                </a:solidFill>
                <a:latin typeface="Arial" panose="020B0604020202020204" pitchFamily="34" charset="0"/>
              </a:rPr>
              <a:t>Signal 4</a:t>
            </a:r>
          </a:p>
          <a:p>
            <a:pPr lvl="1">
              <a:spcBef>
                <a:spcPct val="20000"/>
              </a:spcBef>
              <a:spcAft>
                <a:spcPct val="100000"/>
              </a:spcAft>
              <a:buClr>
                <a:srgbClr val="FF8700"/>
              </a:buClr>
              <a:buSzPct val="100000"/>
              <a:buFont typeface="Monotype Sorts" charset="2"/>
              <a:buChar char=" "/>
            </a:pPr>
            <a:endParaRPr lang="fr-FR" sz="1778">
              <a:solidFill>
                <a:schemeClr val="bg1"/>
              </a:solidFill>
              <a:latin typeface="Arial" panose="020B0604020202020204" pitchFamily="34" charset="0"/>
            </a:endParaRPr>
          </a:p>
          <a:p>
            <a:pPr lvl="1">
              <a:spcBef>
                <a:spcPct val="20000"/>
              </a:spcBef>
              <a:spcAft>
                <a:spcPct val="80000"/>
              </a:spcAft>
              <a:buClr>
                <a:srgbClr val="FF8700"/>
              </a:buClr>
              <a:buSzPct val="100000"/>
              <a:buFont typeface="Monotype Sorts" charset="2"/>
              <a:buChar char=" "/>
            </a:pPr>
            <a:endParaRPr lang="fr-FR" sz="1778">
              <a:solidFill>
                <a:schemeClr val="bg1"/>
              </a:solidFill>
              <a:latin typeface="Arial" panose="020B0604020202020204" pitchFamily="34" charset="0"/>
            </a:endParaRPr>
          </a:p>
        </p:txBody>
      </p:sp>
      <p:sp>
        <p:nvSpPr>
          <p:cNvPr id="49" name="Rectangle 48"/>
          <p:cNvSpPr/>
          <p:nvPr/>
        </p:nvSpPr>
        <p:spPr>
          <a:xfrm>
            <a:off x="0" y="0"/>
            <a:ext cx="91440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spcBef>
                <a:spcPct val="20000"/>
              </a:spcBef>
              <a:spcAft>
                <a:spcPct val="80000"/>
              </a:spcAft>
            </a:pPr>
            <a:r>
              <a:rPr lang="fr-FR" sz="3600" dirty="0">
                <a:solidFill>
                  <a:schemeClr val="bg1"/>
                </a:solidFill>
                <a:latin typeface="Arial" panose="020B0604020202020204" pitchFamily="34" charset="0"/>
              </a:rPr>
              <a:t>Multiplexage</a:t>
            </a:r>
          </a:p>
        </p:txBody>
      </p:sp>
    </p:spTree>
    <p:extLst>
      <p:ext uri="{BB962C8B-B14F-4D97-AF65-F5344CB8AC3E}">
        <p14:creationId xmlns:p14="http://schemas.microsoft.com/office/powerpoint/2010/main" val="649548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Rappel sur la numérisation du réseau</a:t>
            </a:r>
            <a:b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Téléphonique</a:t>
            </a:r>
          </a:p>
        </p:txBody>
      </p:sp>
      <p:sp>
        <p:nvSpPr>
          <p:cNvPr id="4" name="Rectangle 3"/>
          <p:cNvSpPr/>
          <p:nvPr/>
        </p:nvSpPr>
        <p:spPr>
          <a:xfrm>
            <a:off x="0" y="1052736"/>
            <a:ext cx="9144000" cy="2308324"/>
          </a:xfrm>
          <a:prstGeom prst="rect">
            <a:avLst/>
          </a:prstGeom>
        </p:spPr>
        <p:txBody>
          <a:bodyPr wrap="square">
            <a:spAutoFit/>
          </a:bodyPr>
          <a:lstStyle/>
          <a:p>
            <a:pPr algn="ctr"/>
            <a:r>
              <a:rPr lang="fr-FR" sz="2400" b="1" dirty="0">
                <a:solidFill>
                  <a:srgbClr val="FF0000"/>
                </a:solidFill>
                <a:latin typeface="Times New Roman" panose="02020603050405020304" pitchFamily="18" charset="0"/>
                <a:cs typeface="Times New Roman" panose="02020603050405020304" pitchFamily="18" charset="0"/>
              </a:rPr>
              <a:t>La numérisation du signal téléphonique</a:t>
            </a:r>
          </a:p>
          <a:p>
            <a:pPr algn="just"/>
            <a:r>
              <a:rPr lang="fr-FR" sz="2400" dirty="0">
                <a:solidFill>
                  <a:schemeClr val="bg1"/>
                </a:solidFill>
                <a:latin typeface="Times New Roman" panose="02020603050405020304" pitchFamily="18" charset="0"/>
                <a:cs typeface="Times New Roman" panose="02020603050405020304" pitchFamily="18" charset="0"/>
              </a:rPr>
              <a:t>Le signal parole est un signal continu, il est défini à tout instant t et sa valeur à un instant </a:t>
            </a:r>
            <a:r>
              <a:rPr lang="fr-FR" sz="2400" dirty="0" smtClean="0">
                <a:solidFill>
                  <a:schemeClr val="bg1"/>
                </a:solidFill>
                <a:latin typeface="Times New Roman" panose="02020603050405020304" pitchFamily="18" charset="0"/>
                <a:cs typeface="Times New Roman" panose="02020603050405020304" pitchFamily="18" charset="0"/>
              </a:rPr>
              <a:t>t peut </a:t>
            </a:r>
            <a:r>
              <a:rPr lang="fr-FR" sz="2400" dirty="0">
                <a:solidFill>
                  <a:schemeClr val="bg1"/>
                </a:solidFill>
                <a:latin typeface="Times New Roman" panose="02020603050405020304" pitchFamily="18" charset="0"/>
                <a:cs typeface="Times New Roman" panose="02020603050405020304" pitchFamily="18" charset="0"/>
              </a:rPr>
              <a:t>prendre toutes les valeurs comprises entre une tension –</a:t>
            </a:r>
            <a:r>
              <a:rPr lang="fr-FR" sz="2400" dirty="0" err="1">
                <a:solidFill>
                  <a:schemeClr val="bg1"/>
                </a:solidFill>
                <a:latin typeface="Times New Roman" panose="02020603050405020304" pitchFamily="18" charset="0"/>
                <a:cs typeface="Times New Roman" panose="02020603050405020304" pitchFamily="18" charset="0"/>
              </a:rPr>
              <a:t>Vmax</a:t>
            </a:r>
            <a:r>
              <a:rPr lang="fr-FR" sz="2400" dirty="0">
                <a:solidFill>
                  <a:schemeClr val="bg1"/>
                </a:solidFill>
                <a:latin typeface="Times New Roman" panose="02020603050405020304" pitchFamily="18" charset="0"/>
                <a:cs typeface="Times New Roman" panose="02020603050405020304" pitchFamily="18" charset="0"/>
              </a:rPr>
              <a:t> et +</a:t>
            </a:r>
            <a:r>
              <a:rPr lang="fr-FR" sz="2400" dirty="0" err="1">
                <a:solidFill>
                  <a:schemeClr val="bg1"/>
                </a:solidFill>
                <a:latin typeface="Times New Roman" panose="02020603050405020304" pitchFamily="18" charset="0"/>
                <a:cs typeface="Times New Roman" panose="02020603050405020304" pitchFamily="18" charset="0"/>
              </a:rPr>
              <a:t>Vmax</a:t>
            </a:r>
            <a:r>
              <a:rPr lang="fr-FR" sz="2400" dirty="0">
                <a:solidFill>
                  <a:schemeClr val="bg1"/>
                </a:solidFill>
                <a:latin typeface="Times New Roman" panose="02020603050405020304" pitchFamily="18" charset="0"/>
                <a:cs typeface="Times New Roman" panose="02020603050405020304" pitchFamily="18" charset="0"/>
              </a:rPr>
              <a:t> </a:t>
            </a:r>
            <a:endParaRPr lang="fr-FR" sz="2400" dirty="0" smtClean="0">
              <a:solidFill>
                <a:schemeClr val="bg1"/>
              </a:solidFill>
              <a:latin typeface="Times New Roman" panose="02020603050405020304" pitchFamily="18" charset="0"/>
              <a:cs typeface="Times New Roman" panose="02020603050405020304" pitchFamily="18" charset="0"/>
            </a:endParaRPr>
          </a:p>
          <a:p>
            <a:pPr algn="just"/>
            <a:r>
              <a:rPr lang="fr-FR" sz="2400" dirty="0" smtClean="0">
                <a:solidFill>
                  <a:schemeClr val="bg1"/>
                </a:solidFill>
                <a:latin typeface="Times New Roman" panose="02020603050405020304" pitchFamily="18" charset="0"/>
                <a:cs typeface="Times New Roman" panose="02020603050405020304" pitchFamily="18" charset="0"/>
              </a:rPr>
              <a:t>Numérisation</a:t>
            </a:r>
            <a:r>
              <a:rPr lang="fr-FR" sz="2400" dirty="0">
                <a:solidFill>
                  <a:schemeClr val="bg1"/>
                </a:solidFill>
                <a:latin typeface="Times New Roman" panose="02020603050405020304" pitchFamily="18" charset="0"/>
                <a:cs typeface="Times New Roman" panose="02020603050405020304" pitchFamily="18" charset="0"/>
              </a:rPr>
              <a:t>: transformation d’un signal continu dans le temps et à valeurs continues en </a:t>
            </a:r>
            <a:r>
              <a:rPr lang="fr-FR" sz="2400" dirty="0" smtClean="0">
                <a:solidFill>
                  <a:schemeClr val="bg1"/>
                </a:solidFill>
                <a:latin typeface="Times New Roman" panose="02020603050405020304" pitchFamily="18" charset="0"/>
                <a:cs typeface="Times New Roman" panose="02020603050405020304" pitchFamily="18" charset="0"/>
              </a:rPr>
              <a:t>une suite </a:t>
            </a:r>
            <a:r>
              <a:rPr lang="fr-FR" sz="2400" dirty="0">
                <a:solidFill>
                  <a:schemeClr val="bg1"/>
                </a:solidFill>
                <a:latin typeface="Times New Roman" panose="02020603050405020304" pitchFamily="18" charset="0"/>
                <a:cs typeface="Times New Roman" panose="02020603050405020304" pitchFamily="18" charset="0"/>
              </a:rPr>
              <a:t>discrète en temps et à valeurs </a:t>
            </a:r>
            <a:r>
              <a:rPr lang="fr-FR" sz="2400" dirty="0" smtClean="0">
                <a:solidFill>
                  <a:schemeClr val="bg1"/>
                </a:solidFill>
                <a:latin typeface="Times New Roman" panose="02020603050405020304" pitchFamily="18" charset="0"/>
                <a:cs typeface="Times New Roman" panose="02020603050405020304" pitchFamily="18" charset="0"/>
              </a:rPr>
              <a:t>discrètes.</a:t>
            </a:r>
            <a:endParaRPr lang="fr-FR" sz="2400" dirty="0">
              <a:solidFill>
                <a:schemeClr val="bg1"/>
              </a:solidFill>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0" y="3361060"/>
            <a:ext cx="9144000" cy="3496940"/>
          </a:xfrm>
          <a:prstGeom prst="rect">
            <a:avLst/>
          </a:prstGeom>
        </p:spPr>
      </p:pic>
    </p:spTree>
    <p:extLst>
      <p:ext uri="{BB962C8B-B14F-4D97-AF65-F5344CB8AC3E}">
        <p14:creationId xmlns:p14="http://schemas.microsoft.com/office/powerpoint/2010/main" val="63814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40" name="Group 8"/>
          <p:cNvGrpSpPr>
            <a:grpSpLocks/>
          </p:cNvGrpSpPr>
          <p:nvPr/>
        </p:nvGrpSpPr>
        <p:grpSpPr bwMode="auto">
          <a:xfrm>
            <a:off x="880533" y="2650067"/>
            <a:ext cx="2370667" cy="2573867"/>
            <a:chOff x="1152" y="1728"/>
            <a:chExt cx="1680" cy="1824"/>
          </a:xfrm>
        </p:grpSpPr>
        <p:sp>
          <p:nvSpPr>
            <p:cNvPr id="18434" name="Arc 2"/>
            <p:cNvSpPr>
              <a:spLocks/>
            </p:cNvSpPr>
            <p:nvPr/>
          </p:nvSpPr>
          <p:spPr bwMode="auto">
            <a:xfrm>
              <a:off x="2064" y="1968"/>
              <a:ext cx="768" cy="7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435" name="Arc 3"/>
            <p:cNvSpPr>
              <a:spLocks/>
            </p:cNvSpPr>
            <p:nvPr/>
          </p:nvSpPr>
          <p:spPr bwMode="auto">
            <a:xfrm rot="5400000">
              <a:off x="2016" y="2736"/>
              <a:ext cx="816" cy="81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436" name="Arc 4"/>
            <p:cNvSpPr>
              <a:spLocks/>
            </p:cNvSpPr>
            <p:nvPr/>
          </p:nvSpPr>
          <p:spPr bwMode="auto">
            <a:xfrm rot="10800000">
              <a:off x="1152" y="2688"/>
              <a:ext cx="864" cy="8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438" name="Arc 6"/>
            <p:cNvSpPr>
              <a:spLocks/>
            </p:cNvSpPr>
            <p:nvPr/>
          </p:nvSpPr>
          <p:spPr bwMode="auto">
            <a:xfrm rot="16200000">
              <a:off x="1152" y="1728"/>
              <a:ext cx="960" cy="9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grpSp>
      <p:sp>
        <p:nvSpPr>
          <p:cNvPr id="18439" name="Line 7"/>
          <p:cNvSpPr>
            <a:spLocks noChangeShapeType="1"/>
          </p:cNvSpPr>
          <p:nvPr/>
        </p:nvSpPr>
        <p:spPr bwMode="auto">
          <a:xfrm>
            <a:off x="2218267" y="2175934"/>
            <a:ext cx="0" cy="88053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grpSp>
        <p:nvGrpSpPr>
          <p:cNvPr id="18441" name="Group 9"/>
          <p:cNvGrpSpPr>
            <a:grpSpLocks/>
          </p:cNvGrpSpPr>
          <p:nvPr/>
        </p:nvGrpSpPr>
        <p:grpSpPr bwMode="auto">
          <a:xfrm>
            <a:off x="474133" y="2243667"/>
            <a:ext cx="3183467" cy="3318933"/>
            <a:chOff x="1152" y="1728"/>
            <a:chExt cx="1680" cy="1824"/>
          </a:xfrm>
        </p:grpSpPr>
        <p:sp>
          <p:nvSpPr>
            <p:cNvPr id="18442" name="Arc 10"/>
            <p:cNvSpPr>
              <a:spLocks/>
            </p:cNvSpPr>
            <p:nvPr/>
          </p:nvSpPr>
          <p:spPr bwMode="auto">
            <a:xfrm>
              <a:off x="2064" y="1968"/>
              <a:ext cx="768" cy="7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443" name="Arc 11"/>
            <p:cNvSpPr>
              <a:spLocks/>
            </p:cNvSpPr>
            <p:nvPr/>
          </p:nvSpPr>
          <p:spPr bwMode="auto">
            <a:xfrm rot="5400000">
              <a:off x="2016" y="2736"/>
              <a:ext cx="816" cy="81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444" name="Arc 12"/>
            <p:cNvSpPr>
              <a:spLocks/>
            </p:cNvSpPr>
            <p:nvPr/>
          </p:nvSpPr>
          <p:spPr bwMode="auto">
            <a:xfrm rot="10800000">
              <a:off x="1152" y="2688"/>
              <a:ext cx="864" cy="8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445" name="Arc 13"/>
            <p:cNvSpPr>
              <a:spLocks/>
            </p:cNvSpPr>
            <p:nvPr/>
          </p:nvSpPr>
          <p:spPr bwMode="auto">
            <a:xfrm rot="16200000">
              <a:off x="1152" y="1728"/>
              <a:ext cx="960" cy="9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grpSp>
      <p:sp>
        <p:nvSpPr>
          <p:cNvPr id="18446" name="Line 14"/>
          <p:cNvSpPr>
            <a:spLocks noChangeShapeType="1"/>
          </p:cNvSpPr>
          <p:nvPr/>
        </p:nvSpPr>
        <p:spPr bwMode="auto">
          <a:xfrm flipV="1">
            <a:off x="2506133" y="2514600"/>
            <a:ext cx="338667" cy="74506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47" name="Line 15"/>
          <p:cNvSpPr>
            <a:spLocks noChangeShapeType="1"/>
          </p:cNvSpPr>
          <p:nvPr/>
        </p:nvSpPr>
        <p:spPr bwMode="auto">
          <a:xfrm flipV="1">
            <a:off x="2844801" y="2472267"/>
            <a:ext cx="855133" cy="92286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48" name="Line 16"/>
          <p:cNvSpPr>
            <a:spLocks noChangeShapeType="1"/>
          </p:cNvSpPr>
          <p:nvPr/>
        </p:nvSpPr>
        <p:spPr bwMode="auto">
          <a:xfrm flipV="1">
            <a:off x="3048000" y="3149600"/>
            <a:ext cx="1185333" cy="5842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49" name="Line 17"/>
          <p:cNvSpPr>
            <a:spLocks noChangeShapeType="1"/>
          </p:cNvSpPr>
          <p:nvPr/>
        </p:nvSpPr>
        <p:spPr bwMode="auto">
          <a:xfrm flipV="1">
            <a:off x="3115734" y="4072467"/>
            <a:ext cx="677333"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52" name="Line 20"/>
          <p:cNvSpPr>
            <a:spLocks noChangeShapeType="1"/>
          </p:cNvSpPr>
          <p:nvPr/>
        </p:nvSpPr>
        <p:spPr bwMode="auto">
          <a:xfrm>
            <a:off x="3081867" y="4428067"/>
            <a:ext cx="609600" cy="33866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54" name="Arc 22"/>
          <p:cNvSpPr>
            <a:spLocks/>
          </p:cNvSpPr>
          <p:nvPr/>
        </p:nvSpPr>
        <p:spPr bwMode="auto">
          <a:xfrm>
            <a:off x="3386667" y="2719212"/>
            <a:ext cx="541867" cy="572911"/>
          </a:xfrm>
          <a:custGeom>
            <a:avLst/>
            <a:gdLst>
              <a:gd name="G0" fmla="+- 0 0 0"/>
              <a:gd name="G1" fmla="+- 21324 0 0"/>
              <a:gd name="G2" fmla="+- 21600 0 0"/>
              <a:gd name="T0" fmla="*/ 3444 w 21600"/>
              <a:gd name="T1" fmla="*/ 0 h 22747"/>
              <a:gd name="T2" fmla="*/ 21553 w 21600"/>
              <a:gd name="T3" fmla="*/ 22747 h 22747"/>
              <a:gd name="T4" fmla="*/ 0 w 21600"/>
              <a:gd name="T5" fmla="*/ 21324 h 22747"/>
            </a:gdLst>
            <a:ahLst/>
            <a:cxnLst>
              <a:cxn ang="0">
                <a:pos x="T0" y="T1"/>
              </a:cxn>
              <a:cxn ang="0">
                <a:pos x="T2" y="T3"/>
              </a:cxn>
              <a:cxn ang="0">
                <a:pos x="T4" y="T5"/>
              </a:cxn>
            </a:cxnLst>
            <a:rect l="0" t="0" r="r" b="b"/>
            <a:pathLst>
              <a:path w="21600" h="22747" fill="none" extrusionOk="0">
                <a:moveTo>
                  <a:pt x="3443" y="0"/>
                </a:moveTo>
                <a:cubicBezTo>
                  <a:pt x="13908" y="1690"/>
                  <a:pt x="21600" y="10724"/>
                  <a:pt x="21600" y="21324"/>
                </a:cubicBezTo>
                <a:cubicBezTo>
                  <a:pt x="21600" y="21798"/>
                  <a:pt x="21584" y="22273"/>
                  <a:pt x="21553" y="22747"/>
                </a:cubicBezTo>
              </a:path>
              <a:path w="21600" h="22747" stroke="0" extrusionOk="0">
                <a:moveTo>
                  <a:pt x="3443" y="0"/>
                </a:moveTo>
                <a:cubicBezTo>
                  <a:pt x="13908" y="1690"/>
                  <a:pt x="21600" y="10724"/>
                  <a:pt x="21600" y="21324"/>
                </a:cubicBezTo>
                <a:cubicBezTo>
                  <a:pt x="21600" y="21798"/>
                  <a:pt x="21584" y="22273"/>
                  <a:pt x="21553" y="22747"/>
                </a:cubicBezTo>
                <a:lnTo>
                  <a:pt x="0" y="21324"/>
                </a:lnTo>
                <a:close/>
              </a:path>
            </a:pathLst>
          </a:custGeom>
          <a:noFill/>
          <a:ln w="127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455" name="Arc 23"/>
          <p:cNvSpPr>
            <a:spLocks/>
          </p:cNvSpPr>
          <p:nvPr/>
        </p:nvSpPr>
        <p:spPr bwMode="auto">
          <a:xfrm>
            <a:off x="3589867" y="2514601"/>
            <a:ext cx="609600" cy="640644"/>
          </a:xfrm>
          <a:custGeom>
            <a:avLst/>
            <a:gdLst>
              <a:gd name="G0" fmla="+- 0 0 0"/>
              <a:gd name="G1" fmla="+- 21324 0 0"/>
              <a:gd name="G2" fmla="+- 21600 0 0"/>
              <a:gd name="T0" fmla="*/ 3444 w 21600"/>
              <a:gd name="T1" fmla="*/ 0 h 22747"/>
              <a:gd name="T2" fmla="*/ 21553 w 21600"/>
              <a:gd name="T3" fmla="*/ 22747 h 22747"/>
              <a:gd name="T4" fmla="*/ 0 w 21600"/>
              <a:gd name="T5" fmla="*/ 21324 h 22747"/>
            </a:gdLst>
            <a:ahLst/>
            <a:cxnLst>
              <a:cxn ang="0">
                <a:pos x="T0" y="T1"/>
              </a:cxn>
              <a:cxn ang="0">
                <a:pos x="T2" y="T3"/>
              </a:cxn>
              <a:cxn ang="0">
                <a:pos x="T4" y="T5"/>
              </a:cxn>
            </a:cxnLst>
            <a:rect l="0" t="0" r="r" b="b"/>
            <a:pathLst>
              <a:path w="21600" h="22747" fill="none" extrusionOk="0">
                <a:moveTo>
                  <a:pt x="3443" y="0"/>
                </a:moveTo>
                <a:cubicBezTo>
                  <a:pt x="13908" y="1690"/>
                  <a:pt x="21600" y="10724"/>
                  <a:pt x="21600" y="21324"/>
                </a:cubicBezTo>
                <a:cubicBezTo>
                  <a:pt x="21600" y="21798"/>
                  <a:pt x="21584" y="22273"/>
                  <a:pt x="21553" y="22747"/>
                </a:cubicBezTo>
              </a:path>
              <a:path w="21600" h="22747" stroke="0" extrusionOk="0">
                <a:moveTo>
                  <a:pt x="3443" y="0"/>
                </a:moveTo>
                <a:cubicBezTo>
                  <a:pt x="13908" y="1690"/>
                  <a:pt x="21600" y="10724"/>
                  <a:pt x="21600" y="21324"/>
                </a:cubicBezTo>
                <a:cubicBezTo>
                  <a:pt x="21600" y="21798"/>
                  <a:pt x="21584" y="22273"/>
                  <a:pt x="21553" y="22747"/>
                </a:cubicBezTo>
                <a:lnTo>
                  <a:pt x="0" y="21324"/>
                </a:lnTo>
                <a:close/>
              </a:path>
            </a:pathLst>
          </a:custGeom>
          <a:noFill/>
          <a:ln w="127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456" name="Line 24"/>
          <p:cNvSpPr>
            <a:spLocks noChangeShapeType="1"/>
          </p:cNvSpPr>
          <p:nvPr/>
        </p:nvSpPr>
        <p:spPr bwMode="auto">
          <a:xfrm flipV="1">
            <a:off x="3589867" y="2540000"/>
            <a:ext cx="190500" cy="21166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57" name="Line 25"/>
          <p:cNvSpPr>
            <a:spLocks noChangeShapeType="1"/>
          </p:cNvSpPr>
          <p:nvPr/>
        </p:nvSpPr>
        <p:spPr bwMode="auto">
          <a:xfrm flipV="1">
            <a:off x="3678768" y="2582334"/>
            <a:ext cx="194733" cy="2159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58" name="Line 26"/>
          <p:cNvSpPr>
            <a:spLocks noChangeShapeType="1"/>
          </p:cNvSpPr>
          <p:nvPr/>
        </p:nvSpPr>
        <p:spPr bwMode="auto">
          <a:xfrm flipV="1">
            <a:off x="3750734" y="2637367"/>
            <a:ext cx="211667" cy="21166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60" name="Line 28"/>
          <p:cNvSpPr>
            <a:spLocks noChangeShapeType="1"/>
          </p:cNvSpPr>
          <p:nvPr/>
        </p:nvSpPr>
        <p:spPr bwMode="auto">
          <a:xfrm flipV="1">
            <a:off x="3898901" y="2908301"/>
            <a:ext cx="266700" cy="16086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61" name="Line 29"/>
          <p:cNvSpPr>
            <a:spLocks noChangeShapeType="1"/>
          </p:cNvSpPr>
          <p:nvPr/>
        </p:nvSpPr>
        <p:spPr bwMode="auto">
          <a:xfrm flipV="1">
            <a:off x="3924301" y="3039533"/>
            <a:ext cx="262467" cy="13546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grpSp>
        <p:nvGrpSpPr>
          <p:cNvPr id="18463" name="Group 31"/>
          <p:cNvGrpSpPr>
            <a:grpSpLocks/>
          </p:cNvGrpSpPr>
          <p:nvPr/>
        </p:nvGrpSpPr>
        <p:grpSpPr bwMode="auto">
          <a:xfrm>
            <a:off x="5113867" y="2667000"/>
            <a:ext cx="2370667" cy="2573867"/>
            <a:chOff x="1152" y="1728"/>
            <a:chExt cx="1680" cy="1824"/>
          </a:xfrm>
        </p:grpSpPr>
        <p:sp>
          <p:nvSpPr>
            <p:cNvPr id="18464" name="Arc 32"/>
            <p:cNvSpPr>
              <a:spLocks/>
            </p:cNvSpPr>
            <p:nvPr/>
          </p:nvSpPr>
          <p:spPr bwMode="auto">
            <a:xfrm>
              <a:off x="2064" y="1968"/>
              <a:ext cx="768" cy="7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465" name="Arc 33"/>
            <p:cNvSpPr>
              <a:spLocks/>
            </p:cNvSpPr>
            <p:nvPr/>
          </p:nvSpPr>
          <p:spPr bwMode="auto">
            <a:xfrm rot="5400000">
              <a:off x="2016" y="2736"/>
              <a:ext cx="816" cy="81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466" name="Arc 34"/>
            <p:cNvSpPr>
              <a:spLocks/>
            </p:cNvSpPr>
            <p:nvPr/>
          </p:nvSpPr>
          <p:spPr bwMode="auto">
            <a:xfrm rot="10800000">
              <a:off x="1152" y="2688"/>
              <a:ext cx="864" cy="8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467" name="Arc 35"/>
            <p:cNvSpPr>
              <a:spLocks/>
            </p:cNvSpPr>
            <p:nvPr/>
          </p:nvSpPr>
          <p:spPr bwMode="auto">
            <a:xfrm rot="16200000">
              <a:off x="1152" y="1728"/>
              <a:ext cx="960" cy="9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grpSp>
      <p:sp>
        <p:nvSpPr>
          <p:cNvPr id="18468" name="Line 36"/>
          <p:cNvSpPr>
            <a:spLocks noChangeShapeType="1"/>
          </p:cNvSpPr>
          <p:nvPr/>
        </p:nvSpPr>
        <p:spPr bwMode="auto">
          <a:xfrm>
            <a:off x="6451600" y="2192867"/>
            <a:ext cx="0" cy="88053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grpSp>
        <p:nvGrpSpPr>
          <p:cNvPr id="18469" name="Group 37"/>
          <p:cNvGrpSpPr>
            <a:grpSpLocks/>
          </p:cNvGrpSpPr>
          <p:nvPr/>
        </p:nvGrpSpPr>
        <p:grpSpPr bwMode="auto">
          <a:xfrm>
            <a:off x="4707467" y="2260600"/>
            <a:ext cx="3183467" cy="3318933"/>
            <a:chOff x="1152" y="1728"/>
            <a:chExt cx="1680" cy="1824"/>
          </a:xfrm>
        </p:grpSpPr>
        <p:sp>
          <p:nvSpPr>
            <p:cNvPr id="18470" name="Arc 38"/>
            <p:cNvSpPr>
              <a:spLocks/>
            </p:cNvSpPr>
            <p:nvPr/>
          </p:nvSpPr>
          <p:spPr bwMode="auto">
            <a:xfrm>
              <a:off x="2064" y="1968"/>
              <a:ext cx="768" cy="7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471" name="Arc 39"/>
            <p:cNvSpPr>
              <a:spLocks/>
            </p:cNvSpPr>
            <p:nvPr/>
          </p:nvSpPr>
          <p:spPr bwMode="auto">
            <a:xfrm rot="5400000">
              <a:off x="2016" y="2736"/>
              <a:ext cx="816" cy="81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472" name="Arc 40"/>
            <p:cNvSpPr>
              <a:spLocks/>
            </p:cNvSpPr>
            <p:nvPr/>
          </p:nvSpPr>
          <p:spPr bwMode="auto">
            <a:xfrm rot="10800000">
              <a:off x="1152" y="2688"/>
              <a:ext cx="864" cy="8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473" name="Arc 41"/>
            <p:cNvSpPr>
              <a:spLocks/>
            </p:cNvSpPr>
            <p:nvPr/>
          </p:nvSpPr>
          <p:spPr bwMode="auto">
            <a:xfrm rot="16200000">
              <a:off x="1152" y="1728"/>
              <a:ext cx="960" cy="9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grpSp>
      <p:sp>
        <p:nvSpPr>
          <p:cNvPr id="18474" name="Line 42"/>
          <p:cNvSpPr>
            <a:spLocks noChangeShapeType="1"/>
          </p:cNvSpPr>
          <p:nvPr/>
        </p:nvSpPr>
        <p:spPr bwMode="auto">
          <a:xfrm flipV="1">
            <a:off x="6739467" y="2531533"/>
            <a:ext cx="338667" cy="74506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75" name="Line 43"/>
          <p:cNvSpPr>
            <a:spLocks noChangeShapeType="1"/>
          </p:cNvSpPr>
          <p:nvPr/>
        </p:nvSpPr>
        <p:spPr bwMode="auto">
          <a:xfrm flipV="1">
            <a:off x="7078133" y="2525889"/>
            <a:ext cx="824089" cy="886178"/>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76" name="Line 44"/>
          <p:cNvSpPr>
            <a:spLocks noChangeShapeType="1"/>
          </p:cNvSpPr>
          <p:nvPr/>
        </p:nvSpPr>
        <p:spPr bwMode="auto">
          <a:xfrm flipV="1">
            <a:off x="7281334" y="3163711"/>
            <a:ext cx="1174044" cy="58702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77" name="Line 45"/>
          <p:cNvSpPr>
            <a:spLocks noChangeShapeType="1"/>
          </p:cNvSpPr>
          <p:nvPr/>
        </p:nvSpPr>
        <p:spPr bwMode="auto">
          <a:xfrm flipV="1">
            <a:off x="7349067" y="4089400"/>
            <a:ext cx="677333"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78" name="Line 46"/>
          <p:cNvSpPr>
            <a:spLocks noChangeShapeType="1"/>
          </p:cNvSpPr>
          <p:nvPr/>
        </p:nvSpPr>
        <p:spPr bwMode="auto">
          <a:xfrm>
            <a:off x="7145867" y="4766734"/>
            <a:ext cx="474133" cy="47413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80" name="Line 48"/>
          <p:cNvSpPr>
            <a:spLocks noChangeShapeType="1"/>
          </p:cNvSpPr>
          <p:nvPr/>
        </p:nvSpPr>
        <p:spPr bwMode="auto">
          <a:xfrm>
            <a:off x="7349067" y="4428067"/>
            <a:ext cx="609600" cy="33866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81" name="Line 49"/>
          <p:cNvSpPr>
            <a:spLocks noChangeShapeType="1"/>
          </p:cNvSpPr>
          <p:nvPr/>
        </p:nvSpPr>
        <p:spPr bwMode="auto">
          <a:xfrm>
            <a:off x="6807200" y="4969933"/>
            <a:ext cx="338667" cy="6096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82" name="Arc 50"/>
          <p:cNvSpPr>
            <a:spLocks/>
          </p:cNvSpPr>
          <p:nvPr/>
        </p:nvSpPr>
        <p:spPr bwMode="auto">
          <a:xfrm>
            <a:off x="7620000" y="2736145"/>
            <a:ext cx="541867" cy="572911"/>
          </a:xfrm>
          <a:custGeom>
            <a:avLst/>
            <a:gdLst>
              <a:gd name="G0" fmla="+- 0 0 0"/>
              <a:gd name="G1" fmla="+- 21324 0 0"/>
              <a:gd name="G2" fmla="+- 21600 0 0"/>
              <a:gd name="T0" fmla="*/ 3444 w 21600"/>
              <a:gd name="T1" fmla="*/ 0 h 22747"/>
              <a:gd name="T2" fmla="*/ 21553 w 21600"/>
              <a:gd name="T3" fmla="*/ 22747 h 22747"/>
              <a:gd name="T4" fmla="*/ 0 w 21600"/>
              <a:gd name="T5" fmla="*/ 21324 h 22747"/>
            </a:gdLst>
            <a:ahLst/>
            <a:cxnLst>
              <a:cxn ang="0">
                <a:pos x="T0" y="T1"/>
              </a:cxn>
              <a:cxn ang="0">
                <a:pos x="T2" y="T3"/>
              </a:cxn>
              <a:cxn ang="0">
                <a:pos x="T4" y="T5"/>
              </a:cxn>
            </a:cxnLst>
            <a:rect l="0" t="0" r="r" b="b"/>
            <a:pathLst>
              <a:path w="21600" h="22747" fill="none" extrusionOk="0">
                <a:moveTo>
                  <a:pt x="3443" y="0"/>
                </a:moveTo>
                <a:cubicBezTo>
                  <a:pt x="13908" y="1690"/>
                  <a:pt x="21600" y="10724"/>
                  <a:pt x="21600" y="21324"/>
                </a:cubicBezTo>
                <a:cubicBezTo>
                  <a:pt x="21600" y="21798"/>
                  <a:pt x="21584" y="22273"/>
                  <a:pt x="21553" y="22747"/>
                </a:cubicBezTo>
              </a:path>
              <a:path w="21600" h="22747" stroke="0" extrusionOk="0">
                <a:moveTo>
                  <a:pt x="3443" y="0"/>
                </a:moveTo>
                <a:cubicBezTo>
                  <a:pt x="13908" y="1690"/>
                  <a:pt x="21600" y="10724"/>
                  <a:pt x="21600" y="21324"/>
                </a:cubicBezTo>
                <a:cubicBezTo>
                  <a:pt x="21600" y="21798"/>
                  <a:pt x="21584" y="22273"/>
                  <a:pt x="21553" y="22747"/>
                </a:cubicBezTo>
                <a:lnTo>
                  <a:pt x="0" y="21324"/>
                </a:lnTo>
                <a:close/>
              </a:path>
            </a:pathLst>
          </a:custGeom>
          <a:noFill/>
          <a:ln w="127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483" name="Arc 51"/>
          <p:cNvSpPr>
            <a:spLocks/>
          </p:cNvSpPr>
          <p:nvPr/>
        </p:nvSpPr>
        <p:spPr bwMode="auto">
          <a:xfrm>
            <a:off x="7823200" y="2531534"/>
            <a:ext cx="609600" cy="640644"/>
          </a:xfrm>
          <a:custGeom>
            <a:avLst/>
            <a:gdLst>
              <a:gd name="G0" fmla="+- 0 0 0"/>
              <a:gd name="G1" fmla="+- 21324 0 0"/>
              <a:gd name="G2" fmla="+- 21600 0 0"/>
              <a:gd name="T0" fmla="*/ 3444 w 21600"/>
              <a:gd name="T1" fmla="*/ 0 h 22747"/>
              <a:gd name="T2" fmla="*/ 21553 w 21600"/>
              <a:gd name="T3" fmla="*/ 22747 h 22747"/>
              <a:gd name="T4" fmla="*/ 0 w 21600"/>
              <a:gd name="T5" fmla="*/ 21324 h 22747"/>
            </a:gdLst>
            <a:ahLst/>
            <a:cxnLst>
              <a:cxn ang="0">
                <a:pos x="T0" y="T1"/>
              </a:cxn>
              <a:cxn ang="0">
                <a:pos x="T2" y="T3"/>
              </a:cxn>
              <a:cxn ang="0">
                <a:pos x="T4" y="T5"/>
              </a:cxn>
            </a:cxnLst>
            <a:rect l="0" t="0" r="r" b="b"/>
            <a:pathLst>
              <a:path w="21600" h="22747" fill="none" extrusionOk="0">
                <a:moveTo>
                  <a:pt x="3443" y="0"/>
                </a:moveTo>
                <a:cubicBezTo>
                  <a:pt x="13908" y="1690"/>
                  <a:pt x="21600" y="10724"/>
                  <a:pt x="21600" y="21324"/>
                </a:cubicBezTo>
                <a:cubicBezTo>
                  <a:pt x="21600" y="21798"/>
                  <a:pt x="21584" y="22273"/>
                  <a:pt x="21553" y="22747"/>
                </a:cubicBezTo>
              </a:path>
              <a:path w="21600" h="22747" stroke="0" extrusionOk="0">
                <a:moveTo>
                  <a:pt x="3443" y="0"/>
                </a:moveTo>
                <a:cubicBezTo>
                  <a:pt x="13908" y="1690"/>
                  <a:pt x="21600" y="10724"/>
                  <a:pt x="21600" y="21324"/>
                </a:cubicBezTo>
                <a:cubicBezTo>
                  <a:pt x="21600" y="21798"/>
                  <a:pt x="21584" y="22273"/>
                  <a:pt x="21553" y="22747"/>
                </a:cubicBezTo>
                <a:lnTo>
                  <a:pt x="0" y="21324"/>
                </a:lnTo>
                <a:close/>
              </a:path>
            </a:pathLst>
          </a:custGeom>
          <a:noFill/>
          <a:ln w="127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484" name="Line 52"/>
          <p:cNvSpPr>
            <a:spLocks noChangeShapeType="1"/>
          </p:cNvSpPr>
          <p:nvPr/>
        </p:nvSpPr>
        <p:spPr bwMode="auto">
          <a:xfrm flipV="1">
            <a:off x="7823201" y="2556934"/>
            <a:ext cx="190500" cy="21166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85" name="Line 53"/>
          <p:cNvSpPr>
            <a:spLocks noChangeShapeType="1"/>
          </p:cNvSpPr>
          <p:nvPr/>
        </p:nvSpPr>
        <p:spPr bwMode="auto">
          <a:xfrm flipV="1">
            <a:off x="7912101" y="2599267"/>
            <a:ext cx="194733" cy="2159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86" name="Line 54"/>
          <p:cNvSpPr>
            <a:spLocks noChangeShapeType="1"/>
          </p:cNvSpPr>
          <p:nvPr/>
        </p:nvSpPr>
        <p:spPr bwMode="auto">
          <a:xfrm flipV="1">
            <a:off x="7984067" y="2654301"/>
            <a:ext cx="211667" cy="21166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87" name="Line 55"/>
          <p:cNvSpPr>
            <a:spLocks noChangeShapeType="1"/>
          </p:cNvSpPr>
          <p:nvPr/>
        </p:nvSpPr>
        <p:spPr bwMode="auto">
          <a:xfrm flipV="1">
            <a:off x="8047568" y="2726267"/>
            <a:ext cx="228600" cy="2032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88" name="Line 56"/>
          <p:cNvSpPr>
            <a:spLocks noChangeShapeType="1"/>
          </p:cNvSpPr>
          <p:nvPr/>
        </p:nvSpPr>
        <p:spPr bwMode="auto">
          <a:xfrm flipV="1">
            <a:off x="8132234" y="2925234"/>
            <a:ext cx="266700" cy="16086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89" name="Line 57"/>
          <p:cNvSpPr>
            <a:spLocks noChangeShapeType="1"/>
          </p:cNvSpPr>
          <p:nvPr/>
        </p:nvSpPr>
        <p:spPr bwMode="auto">
          <a:xfrm flipV="1">
            <a:off x="8157634" y="3056467"/>
            <a:ext cx="262467" cy="135467"/>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90" name="Rectangle 58"/>
          <p:cNvSpPr>
            <a:spLocks noChangeArrowheads="1"/>
          </p:cNvSpPr>
          <p:nvPr/>
        </p:nvSpPr>
        <p:spPr bwMode="auto">
          <a:xfrm rot="2990799">
            <a:off x="8075084" y="2638073"/>
            <a:ext cx="98778" cy="306211"/>
          </a:xfrm>
          <a:prstGeom prst="rect">
            <a:avLst/>
          </a:prstGeom>
          <a:solidFill>
            <a:schemeClr val="tx2"/>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491" name="Line 59"/>
          <p:cNvSpPr>
            <a:spLocks noChangeShapeType="1"/>
          </p:cNvSpPr>
          <p:nvPr/>
        </p:nvSpPr>
        <p:spPr bwMode="auto">
          <a:xfrm rot="271293" flipV="1">
            <a:off x="605368" y="4564945"/>
            <a:ext cx="735188" cy="513644"/>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92" name="Line 60"/>
          <p:cNvSpPr>
            <a:spLocks noChangeShapeType="1"/>
          </p:cNvSpPr>
          <p:nvPr/>
        </p:nvSpPr>
        <p:spPr bwMode="auto">
          <a:xfrm flipV="1">
            <a:off x="321733" y="4207934"/>
            <a:ext cx="812800" cy="32173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493" name="Rectangle 61"/>
          <p:cNvSpPr>
            <a:spLocks noChangeArrowheads="1"/>
          </p:cNvSpPr>
          <p:nvPr/>
        </p:nvSpPr>
        <p:spPr bwMode="auto">
          <a:xfrm rot="-1508729">
            <a:off x="620890" y="4357511"/>
            <a:ext cx="404989" cy="491067"/>
          </a:xfrm>
          <a:prstGeom prst="rect">
            <a:avLst/>
          </a:prstGeom>
          <a:solidFill>
            <a:schemeClr val="tx2"/>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495" name="AutoShape 63"/>
          <p:cNvSpPr>
            <a:spLocks noChangeArrowheads="1"/>
          </p:cNvSpPr>
          <p:nvPr/>
        </p:nvSpPr>
        <p:spPr bwMode="auto">
          <a:xfrm rot="-2577283">
            <a:off x="554567" y="4334934"/>
            <a:ext cx="276578" cy="110067"/>
          </a:xfrm>
          <a:prstGeom prst="rtTriangle">
            <a:avLst/>
          </a:prstGeom>
          <a:solidFill>
            <a:schemeClr val="tx2"/>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496" name="AutoShape 64"/>
          <p:cNvSpPr>
            <a:spLocks noChangeArrowheads="1"/>
          </p:cNvSpPr>
          <p:nvPr/>
        </p:nvSpPr>
        <p:spPr bwMode="auto">
          <a:xfrm rot="20114023" flipV="1">
            <a:off x="745067" y="4811889"/>
            <a:ext cx="409222" cy="57856"/>
          </a:xfrm>
          <a:prstGeom prst="rtTriangle">
            <a:avLst/>
          </a:prstGeom>
          <a:solidFill>
            <a:schemeClr val="tx2"/>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497" name="Text Box 65"/>
          <p:cNvSpPr txBox="1">
            <a:spLocks noChangeArrowheads="1"/>
          </p:cNvSpPr>
          <p:nvPr/>
        </p:nvSpPr>
        <p:spPr bwMode="auto">
          <a:xfrm>
            <a:off x="2314222" y="2350911"/>
            <a:ext cx="325730" cy="33855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solidFill>
                  <a:schemeClr val="bg1"/>
                </a:solidFill>
              </a:rPr>
              <a:t>A</a:t>
            </a:r>
          </a:p>
        </p:txBody>
      </p:sp>
      <p:sp>
        <p:nvSpPr>
          <p:cNvPr id="18498" name="Text Box 66"/>
          <p:cNvSpPr txBox="1">
            <a:spLocks noChangeArrowheads="1"/>
          </p:cNvSpPr>
          <p:nvPr/>
        </p:nvSpPr>
        <p:spPr bwMode="auto">
          <a:xfrm>
            <a:off x="2856089" y="2528711"/>
            <a:ext cx="303288" cy="33855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solidFill>
                  <a:schemeClr val="bg1"/>
                </a:solidFill>
              </a:rPr>
              <a:t>B</a:t>
            </a:r>
          </a:p>
        </p:txBody>
      </p:sp>
      <p:sp>
        <p:nvSpPr>
          <p:cNvPr id="18499" name="Text Box 67"/>
          <p:cNvSpPr txBox="1">
            <a:spLocks noChangeArrowheads="1"/>
          </p:cNvSpPr>
          <p:nvPr/>
        </p:nvSpPr>
        <p:spPr bwMode="auto">
          <a:xfrm>
            <a:off x="3313289" y="2968978"/>
            <a:ext cx="327334" cy="33855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solidFill>
                  <a:schemeClr val="bg1"/>
                </a:solidFill>
              </a:rPr>
              <a:t>C</a:t>
            </a:r>
          </a:p>
        </p:txBody>
      </p:sp>
      <p:sp>
        <p:nvSpPr>
          <p:cNvPr id="18500" name="Text Box 68"/>
          <p:cNvSpPr txBox="1">
            <a:spLocks noChangeArrowheads="1"/>
          </p:cNvSpPr>
          <p:nvPr/>
        </p:nvSpPr>
        <p:spPr bwMode="auto">
          <a:xfrm>
            <a:off x="3609622" y="3578578"/>
            <a:ext cx="338554" cy="33855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solidFill>
                  <a:schemeClr val="bg1"/>
                </a:solidFill>
              </a:rPr>
              <a:t>D</a:t>
            </a:r>
          </a:p>
        </p:txBody>
      </p:sp>
      <p:sp>
        <p:nvSpPr>
          <p:cNvPr id="18501" name="Text Box 69"/>
          <p:cNvSpPr txBox="1">
            <a:spLocks noChangeArrowheads="1"/>
          </p:cNvSpPr>
          <p:nvPr/>
        </p:nvSpPr>
        <p:spPr bwMode="auto">
          <a:xfrm>
            <a:off x="3601155" y="4205111"/>
            <a:ext cx="295274" cy="33855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solidFill>
                  <a:schemeClr val="bg1"/>
                </a:solidFill>
              </a:rPr>
              <a:t>E</a:t>
            </a:r>
          </a:p>
        </p:txBody>
      </p:sp>
      <p:sp>
        <p:nvSpPr>
          <p:cNvPr id="18502" name="Text Box 70"/>
          <p:cNvSpPr txBox="1">
            <a:spLocks noChangeArrowheads="1"/>
          </p:cNvSpPr>
          <p:nvPr/>
        </p:nvSpPr>
        <p:spPr bwMode="auto">
          <a:xfrm>
            <a:off x="316089" y="4586111"/>
            <a:ext cx="243978" cy="33855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solidFill>
                  <a:schemeClr val="bg1"/>
                </a:solidFill>
              </a:rPr>
              <a:t>I</a:t>
            </a:r>
          </a:p>
        </p:txBody>
      </p:sp>
      <p:sp>
        <p:nvSpPr>
          <p:cNvPr id="18503" name="Text Box 71"/>
          <p:cNvSpPr txBox="1">
            <a:spLocks noChangeArrowheads="1"/>
          </p:cNvSpPr>
          <p:nvPr/>
        </p:nvSpPr>
        <p:spPr bwMode="auto">
          <a:xfrm>
            <a:off x="3618089" y="2324101"/>
            <a:ext cx="271228" cy="25654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067">
                <a:solidFill>
                  <a:schemeClr val="bg1"/>
                </a:solidFill>
              </a:rPr>
              <a:t>1</a:t>
            </a:r>
          </a:p>
        </p:txBody>
      </p:sp>
      <p:sp>
        <p:nvSpPr>
          <p:cNvPr id="18504" name="Text Box 72"/>
          <p:cNvSpPr txBox="1">
            <a:spLocks noChangeArrowheads="1"/>
          </p:cNvSpPr>
          <p:nvPr/>
        </p:nvSpPr>
        <p:spPr bwMode="auto">
          <a:xfrm>
            <a:off x="3728155" y="2357968"/>
            <a:ext cx="271228" cy="25654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067">
                <a:solidFill>
                  <a:schemeClr val="bg1"/>
                </a:solidFill>
              </a:rPr>
              <a:t>2</a:t>
            </a:r>
          </a:p>
        </p:txBody>
      </p:sp>
      <p:sp>
        <p:nvSpPr>
          <p:cNvPr id="18505" name="Text Box 73"/>
          <p:cNvSpPr txBox="1">
            <a:spLocks noChangeArrowheads="1"/>
          </p:cNvSpPr>
          <p:nvPr/>
        </p:nvSpPr>
        <p:spPr bwMode="auto">
          <a:xfrm>
            <a:off x="3829755" y="2400301"/>
            <a:ext cx="271228" cy="25654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067">
                <a:solidFill>
                  <a:schemeClr val="bg1"/>
                </a:solidFill>
              </a:rPr>
              <a:t>3</a:t>
            </a:r>
          </a:p>
        </p:txBody>
      </p:sp>
      <p:sp>
        <p:nvSpPr>
          <p:cNvPr id="18506" name="Text Box 74"/>
          <p:cNvSpPr txBox="1">
            <a:spLocks noChangeArrowheads="1"/>
          </p:cNvSpPr>
          <p:nvPr/>
        </p:nvSpPr>
        <p:spPr bwMode="auto">
          <a:xfrm>
            <a:off x="4159955" y="2959101"/>
            <a:ext cx="271228" cy="25654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067">
                <a:solidFill>
                  <a:schemeClr val="bg1"/>
                </a:solidFill>
              </a:rPr>
              <a:t>b</a:t>
            </a:r>
          </a:p>
        </p:txBody>
      </p:sp>
      <p:sp>
        <p:nvSpPr>
          <p:cNvPr id="18507" name="Arc 75"/>
          <p:cNvSpPr>
            <a:spLocks/>
          </p:cNvSpPr>
          <p:nvPr/>
        </p:nvSpPr>
        <p:spPr bwMode="auto">
          <a:xfrm>
            <a:off x="3962400" y="2562578"/>
            <a:ext cx="331612" cy="508000"/>
          </a:xfrm>
          <a:custGeom>
            <a:avLst/>
            <a:gdLst>
              <a:gd name="G0" fmla="+- 0 0 0"/>
              <a:gd name="G1" fmla="+- 21324 0 0"/>
              <a:gd name="G2" fmla="+- 21600 0 0"/>
              <a:gd name="T0" fmla="*/ 3444 w 21369"/>
              <a:gd name="T1" fmla="*/ 0 h 21324"/>
              <a:gd name="T2" fmla="*/ 21369 w 21369"/>
              <a:gd name="T3" fmla="*/ 18177 h 21324"/>
              <a:gd name="T4" fmla="*/ 0 w 21369"/>
              <a:gd name="T5" fmla="*/ 21324 h 21324"/>
            </a:gdLst>
            <a:ahLst/>
            <a:cxnLst>
              <a:cxn ang="0">
                <a:pos x="T0" y="T1"/>
              </a:cxn>
              <a:cxn ang="0">
                <a:pos x="T2" y="T3"/>
              </a:cxn>
              <a:cxn ang="0">
                <a:pos x="T4" y="T5"/>
              </a:cxn>
            </a:cxnLst>
            <a:rect l="0" t="0" r="r" b="b"/>
            <a:pathLst>
              <a:path w="21369" h="21324" fill="none" extrusionOk="0">
                <a:moveTo>
                  <a:pt x="3443" y="0"/>
                </a:moveTo>
                <a:cubicBezTo>
                  <a:pt x="12743" y="1502"/>
                  <a:pt x="19997" y="8857"/>
                  <a:pt x="21369" y="18176"/>
                </a:cubicBezTo>
              </a:path>
              <a:path w="21369" h="21324" stroke="0" extrusionOk="0">
                <a:moveTo>
                  <a:pt x="3443" y="0"/>
                </a:moveTo>
                <a:cubicBezTo>
                  <a:pt x="12743" y="1502"/>
                  <a:pt x="19997" y="8857"/>
                  <a:pt x="21369" y="18176"/>
                </a:cubicBezTo>
                <a:lnTo>
                  <a:pt x="0" y="21324"/>
                </a:lnTo>
                <a:close/>
              </a:path>
            </a:pathLst>
          </a:custGeom>
          <a:noFill/>
          <a:ln w="12700">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grpSp>
        <p:nvGrpSpPr>
          <p:cNvPr id="18508" name="Group 76"/>
          <p:cNvGrpSpPr>
            <a:grpSpLocks/>
          </p:cNvGrpSpPr>
          <p:nvPr/>
        </p:nvGrpSpPr>
        <p:grpSpPr bwMode="auto">
          <a:xfrm>
            <a:off x="1413933" y="3302000"/>
            <a:ext cx="1303867" cy="1422400"/>
            <a:chOff x="1152" y="1728"/>
            <a:chExt cx="1680" cy="1824"/>
          </a:xfrm>
        </p:grpSpPr>
        <p:sp>
          <p:nvSpPr>
            <p:cNvPr id="18509" name="Arc 77"/>
            <p:cNvSpPr>
              <a:spLocks/>
            </p:cNvSpPr>
            <p:nvPr/>
          </p:nvSpPr>
          <p:spPr bwMode="auto">
            <a:xfrm>
              <a:off x="2064" y="1968"/>
              <a:ext cx="768" cy="7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bg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510" name="Arc 78"/>
            <p:cNvSpPr>
              <a:spLocks/>
            </p:cNvSpPr>
            <p:nvPr/>
          </p:nvSpPr>
          <p:spPr bwMode="auto">
            <a:xfrm rot="5400000">
              <a:off x="2016" y="2736"/>
              <a:ext cx="816" cy="81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bg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511" name="Arc 79"/>
            <p:cNvSpPr>
              <a:spLocks/>
            </p:cNvSpPr>
            <p:nvPr/>
          </p:nvSpPr>
          <p:spPr bwMode="auto">
            <a:xfrm rot="10800000">
              <a:off x="1152" y="2688"/>
              <a:ext cx="864" cy="8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bg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512" name="Arc 80"/>
            <p:cNvSpPr>
              <a:spLocks/>
            </p:cNvSpPr>
            <p:nvPr/>
          </p:nvSpPr>
          <p:spPr bwMode="auto">
            <a:xfrm rot="16200000">
              <a:off x="1152" y="1728"/>
              <a:ext cx="960" cy="9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bg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grpSp>
      <p:grpSp>
        <p:nvGrpSpPr>
          <p:cNvPr id="18513" name="Group 81"/>
          <p:cNvGrpSpPr>
            <a:grpSpLocks/>
          </p:cNvGrpSpPr>
          <p:nvPr/>
        </p:nvGrpSpPr>
        <p:grpSpPr bwMode="auto">
          <a:xfrm>
            <a:off x="5664200" y="3318933"/>
            <a:ext cx="1303867" cy="1422400"/>
            <a:chOff x="1152" y="1728"/>
            <a:chExt cx="1680" cy="1824"/>
          </a:xfrm>
        </p:grpSpPr>
        <p:sp>
          <p:nvSpPr>
            <p:cNvPr id="18514" name="Arc 82"/>
            <p:cNvSpPr>
              <a:spLocks/>
            </p:cNvSpPr>
            <p:nvPr/>
          </p:nvSpPr>
          <p:spPr bwMode="auto">
            <a:xfrm>
              <a:off x="2064" y="1968"/>
              <a:ext cx="768" cy="7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bg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515" name="Arc 83"/>
            <p:cNvSpPr>
              <a:spLocks/>
            </p:cNvSpPr>
            <p:nvPr/>
          </p:nvSpPr>
          <p:spPr bwMode="auto">
            <a:xfrm rot="5400000">
              <a:off x="2016" y="2736"/>
              <a:ext cx="816" cy="81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bg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516" name="Arc 84"/>
            <p:cNvSpPr>
              <a:spLocks/>
            </p:cNvSpPr>
            <p:nvPr/>
          </p:nvSpPr>
          <p:spPr bwMode="auto">
            <a:xfrm rot="10800000">
              <a:off x="1152" y="2688"/>
              <a:ext cx="864" cy="8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bg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517" name="Arc 85"/>
            <p:cNvSpPr>
              <a:spLocks/>
            </p:cNvSpPr>
            <p:nvPr/>
          </p:nvSpPr>
          <p:spPr bwMode="auto">
            <a:xfrm rot="16200000">
              <a:off x="1152" y="1728"/>
              <a:ext cx="960" cy="9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bg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grpSp>
      <p:sp>
        <p:nvSpPr>
          <p:cNvPr id="18518" name="Text Box 86"/>
          <p:cNvSpPr txBox="1">
            <a:spLocks noChangeArrowheads="1"/>
          </p:cNvSpPr>
          <p:nvPr/>
        </p:nvSpPr>
        <p:spPr bwMode="auto">
          <a:xfrm>
            <a:off x="6429022" y="2333978"/>
            <a:ext cx="635110" cy="33855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solidFill>
                  <a:schemeClr val="bg1"/>
                </a:solidFill>
              </a:rPr>
              <a:t>Bit 1</a:t>
            </a:r>
          </a:p>
        </p:txBody>
      </p:sp>
      <p:sp>
        <p:nvSpPr>
          <p:cNvPr id="18519" name="Text Box 87"/>
          <p:cNvSpPr txBox="1">
            <a:spLocks noChangeArrowheads="1"/>
          </p:cNvSpPr>
          <p:nvPr/>
        </p:nvSpPr>
        <p:spPr bwMode="auto">
          <a:xfrm>
            <a:off x="6987822" y="2537178"/>
            <a:ext cx="635110" cy="33855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solidFill>
                  <a:schemeClr val="bg1"/>
                </a:solidFill>
              </a:rPr>
              <a:t>Bit 2</a:t>
            </a:r>
          </a:p>
        </p:txBody>
      </p:sp>
      <p:sp>
        <p:nvSpPr>
          <p:cNvPr id="18520" name="Text Box 88"/>
          <p:cNvSpPr txBox="1">
            <a:spLocks noChangeArrowheads="1"/>
          </p:cNvSpPr>
          <p:nvPr/>
        </p:nvSpPr>
        <p:spPr bwMode="auto">
          <a:xfrm>
            <a:off x="7495822" y="2943578"/>
            <a:ext cx="635110" cy="33855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solidFill>
                  <a:schemeClr val="bg1"/>
                </a:solidFill>
              </a:rPr>
              <a:t>Bit 3</a:t>
            </a:r>
          </a:p>
        </p:txBody>
      </p:sp>
      <p:sp>
        <p:nvSpPr>
          <p:cNvPr id="18521" name="Text Box 89"/>
          <p:cNvSpPr txBox="1">
            <a:spLocks noChangeArrowheads="1"/>
          </p:cNvSpPr>
          <p:nvPr/>
        </p:nvSpPr>
        <p:spPr bwMode="auto">
          <a:xfrm>
            <a:off x="7953022" y="3688644"/>
            <a:ext cx="635110" cy="33855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solidFill>
                  <a:schemeClr val="bg1"/>
                </a:solidFill>
              </a:rPr>
              <a:t>Bit 4</a:t>
            </a:r>
          </a:p>
        </p:txBody>
      </p:sp>
      <p:sp>
        <p:nvSpPr>
          <p:cNvPr id="18522" name="Rectangle 90"/>
          <p:cNvSpPr>
            <a:spLocks noChangeArrowheads="1"/>
          </p:cNvSpPr>
          <p:nvPr/>
        </p:nvSpPr>
        <p:spPr bwMode="auto">
          <a:xfrm>
            <a:off x="829734" y="1041400"/>
            <a:ext cx="2810933" cy="72813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912813">
              <a:tabLst>
                <a:tab pos="4191000" algn="l"/>
                <a:tab pos="7531100" algn="l"/>
              </a:tabLst>
              <a:defRPr sz="2400">
                <a:solidFill>
                  <a:schemeClr val="tx1"/>
                </a:solidFill>
                <a:latin typeface="Times New Roman" panose="02020603050405020304" pitchFamily="18" charset="0"/>
              </a:defRPr>
            </a:lvl1pPr>
            <a:lvl2pPr marL="762000" indent="-279400" defTabSz="912813">
              <a:tabLst>
                <a:tab pos="4191000" algn="l"/>
                <a:tab pos="7531100" algn="l"/>
              </a:tabLst>
              <a:defRPr sz="2400">
                <a:solidFill>
                  <a:schemeClr val="tx1"/>
                </a:solidFill>
                <a:latin typeface="Times New Roman" panose="02020603050405020304" pitchFamily="18" charset="0"/>
              </a:defRPr>
            </a:lvl2pPr>
            <a:lvl3pPr marL="1435100" indent="-381000" defTabSz="912813">
              <a:tabLst>
                <a:tab pos="4191000" algn="l"/>
                <a:tab pos="7531100" algn="l"/>
              </a:tabLst>
              <a:defRPr sz="2400">
                <a:solidFill>
                  <a:schemeClr val="tx1"/>
                </a:solidFill>
                <a:latin typeface="Times New Roman" panose="02020603050405020304" pitchFamily="18" charset="0"/>
              </a:defRPr>
            </a:lvl3pPr>
            <a:lvl4pPr marL="2006600" indent="-381000" defTabSz="912813">
              <a:tabLst>
                <a:tab pos="4191000" algn="l"/>
                <a:tab pos="7531100" algn="l"/>
              </a:tabLst>
              <a:defRPr sz="2400">
                <a:solidFill>
                  <a:schemeClr val="tx1"/>
                </a:solidFill>
                <a:latin typeface="Times New Roman" panose="02020603050405020304" pitchFamily="18" charset="0"/>
              </a:defRPr>
            </a:lvl4pPr>
            <a:lvl5pPr marL="2578100" indent="-381000" defTabSz="912813">
              <a:tabLst>
                <a:tab pos="4191000" algn="l"/>
                <a:tab pos="7531100" algn="l"/>
              </a:tabLst>
              <a:defRPr sz="2400">
                <a:solidFill>
                  <a:schemeClr val="tx1"/>
                </a:solidFill>
                <a:latin typeface="Times New Roman" panose="02020603050405020304" pitchFamily="18" charset="0"/>
              </a:defRPr>
            </a:lvl5pPr>
            <a:lvl6pPr marL="30353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6pPr>
            <a:lvl7pPr marL="34925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7pPr>
            <a:lvl8pPr marL="39497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8pPr>
            <a:lvl9pPr marL="44069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133" dirty="0">
                <a:solidFill>
                  <a:schemeClr val="bg1"/>
                </a:solidFill>
                <a:latin typeface="Arial" panose="020B0604020202020204" pitchFamily="34" charset="0"/>
              </a:rPr>
              <a:t>Trame à mots entrelacés</a:t>
            </a:r>
          </a:p>
          <a:p>
            <a:pPr lvl="1">
              <a:spcBef>
                <a:spcPct val="20000"/>
              </a:spcBef>
              <a:spcAft>
                <a:spcPct val="100000"/>
              </a:spcAft>
              <a:buClr>
                <a:srgbClr val="FF8700"/>
              </a:buClr>
              <a:buSzPct val="100000"/>
              <a:buFont typeface="Monotype Sorts" charset="2"/>
              <a:buChar char=" "/>
            </a:pPr>
            <a:endParaRPr lang="fr-FR" sz="1778" dirty="0">
              <a:solidFill>
                <a:schemeClr val="bg1"/>
              </a:solidFill>
              <a:latin typeface="Arial" panose="020B0604020202020204" pitchFamily="34" charset="0"/>
            </a:endParaRPr>
          </a:p>
          <a:p>
            <a:pPr lvl="1">
              <a:spcBef>
                <a:spcPct val="20000"/>
              </a:spcBef>
              <a:spcAft>
                <a:spcPct val="80000"/>
              </a:spcAft>
              <a:buClr>
                <a:srgbClr val="FF8700"/>
              </a:buClr>
              <a:buSzPct val="100000"/>
              <a:buFont typeface="Monotype Sorts" charset="2"/>
              <a:buChar char=" "/>
            </a:pPr>
            <a:endParaRPr lang="fr-FR" sz="1778" dirty="0">
              <a:solidFill>
                <a:schemeClr val="bg1"/>
              </a:solidFill>
              <a:latin typeface="Arial" panose="020B0604020202020204" pitchFamily="34" charset="0"/>
            </a:endParaRPr>
          </a:p>
        </p:txBody>
      </p:sp>
      <p:sp>
        <p:nvSpPr>
          <p:cNvPr id="18523" name="Rectangle 91"/>
          <p:cNvSpPr>
            <a:spLocks noChangeArrowheads="1"/>
          </p:cNvSpPr>
          <p:nvPr/>
        </p:nvSpPr>
        <p:spPr bwMode="auto">
          <a:xfrm>
            <a:off x="4859867" y="1041400"/>
            <a:ext cx="2810933" cy="72813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912813">
              <a:tabLst>
                <a:tab pos="4191000" algn="l"/>
                <a:tab pos="7531100" algn="l"/>
              </a:tabLst>
              <a:defRPr sz="2400">
                <a:solidFill>
                  <a:schemeClr val="tx1"/>
                </a:solidFill>
                <a:latin typeface="Times New Roman" panose="02020603050405020304" pitchFamily="18" charset="0"/>
              </a:defRPr>
            </a:lvl1pPr>
            <a:lvl2pPr marL="762000" indent="-279400" defTabSz="912813">
              <a:tabLst>
                <a:tab pos="4191000" algn="l"/>
                <a:tab pos="7531100" algn="l"/>
              </a:tabLst>
              <a:defRPr sz="2400">
                <a:solidFill>
                  <a:schemeClr val="tx1"/>
                </a:solidFill>
                <a:latin typeface="Times New Roman" panose="02020603050405020304" pitchFamily="18" charset="0"/>
              </a:defRPr>
            </a:lvl2pPr>
            <a:lvl3pPr marL="1435100" indent="-381000" defTabSz="912813">
              <a:tabLst>
                <a:tab pos="4191000" algn="l"/>
                <a:tab pos="7531100" algn="l"/>
              </a:tabLst>
              <a:defRPr sz="2400">
                <a:solidFill>
                  <a:schemeClr val="tx1"/>
                </a:solidFill>
                <a:latin typeface="Times New Roman" panose="02020603050405020304" pitchFamily="18" charset="0"/>
              </a:defRPr>
            </a:lvl3pPr>
            <a:lvl4pPr marL="2006600" indent="-381000" defTabSz="912813">
              <a:tabLst>
                <a:tab pos="4191000" algn="l"/>
                <a:tab pos="7531100" algn="l"/>
              </a:tabLst>
              <a:defRPr sz="2400">
                <a:solidFill>
                  <a:schemeClr val="tx1"/>
                </a:solidFill>
                <a:latin typeface="Times New Roman" panose="02020603050405020304" pitchFamily="18" charset="0"/>
              </a:defRPr>
            </a:lvl4pPr>
            <a:lvl5pPr marL="2578100" indent="-381000" defTabSz="912813">
              <a:tabLst>
                <a:tab pos="4191000" algn="l"/>
                <a:tab pos="7531100" algn="l"/>
              </a:tabLst>
              <a:defRPr sz="2400">
                <a:solidFill>
                  <a:schemeClr val="tx1"/>
                </a:solidFill>
                <a:latin typeface="Times New Roman" panose="02020603050405020304" pitchFamily="18" charset="0"/>
              </a:defRPr>
            </a:lvl5pPr>
            <a:lvl6pPr marL="30353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6pPr>
            <a:lvl7pPr marL="34925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7pPr>
            <a:lvl8pPr marL="39497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8pPr>
            <a:lvl9pPr marL="44069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133">
                <a:solidFill>
                  <a:schemeClr val="bg1"/>
                </a:solidFill>
                <a:latin typeface="Arial" panose="020B0604020202020204" pitchFamily="34" charset="0"/>
              </a:rPr>
              <a:t>Trame à bits entrelacés</a:t>
            </a:r>
          </a:p>
          <a:p>
            <a:pPr lvl="1">
              <a:spcBef>
                <a:spcPct val="20000"/>
              </a:spcBef>
              <a:spcAft>
                <a:spcPct val="80000"/>
              </a:spcAft>
              <a:buClr>
                <a:srgbClr val="FF8700"/>
              </a:buClr>
              <a:buSzPct val="100000"/>
              <a:buFont typeface="Monotype Sorts" charset="2"/>
              <a:buChar char=" "/>
            </a:pPr>
            <a:endParaRPr lang="fr-FR" sz="1778">
              <a:solidFill>
                <a:schemeClr val="bg1"/>
              </a:solidFill>
              <a:latin typeface="Arial" panose="020B0604020202020204" pitchFamily="34" charset="0"/>
            </a:endParaRPr>
          </a:p>
          <a:p>
            <a:pPr lvl="1">
              <a:spcBef>
                <a:spcPct val="20000"/>
              </a:spcBef>
              <a:spcAft>
                <a:spcPct val="100000"/>
              </a:spcAft>
              <a:buClr>
                <a:srgbClr val="FF8700"/>
              </a:buClr>
              <a:buSzPct val="100000"/>
              <a:buFont typeface="Monotype Sorts" charset="2"/>
              <a:buChar char=" "/>
            </a:pPr>
            <a:endParaRPr lang="fr-FR" sz="1778">
              <a:solidFill>
                <a:schemeClr val="bg1"/>
              </a:solidFill>
              <a:latin typeface="Arial" panose="020B0604020202020204" pitchFamily="34" charset="0"/>
            </a:endParaRPr>
          </a:p>
        </p:txBody>
      </p:sp>
      <p:sp>
        <p:nvSpPr>
          <p:cNvPr id="18524" name="Text Box 92"/>
          <p:cNvSpPr txBox="1">
            <a:spLocks noChangeArrowheads="1"/>
          </p:cNvSpPr>
          <p:nvPr/>
        </p:nvSpPr>
        <p:spPr bwMode="auto">
          <a:xfrm>
            <a:off x="7854244" y="2341034"/>
            <a:ext cx="279244" cy="25654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067">
                <a:solidFill>
                  <a:schemeClr val="bg1"/>
                </a:solidFill>
              </a:rPr>
              <a:t>A</a:t>
            </a:r>
          </a:p>
        </p:txBody>
      </p:sp>
      <p:sp>
        <p:nvSpPr>
          <p:cNvPr id="18525" name="Text Box 93"/>
          <p:cNvSpPr txBox="1">
            <a:spLocks noChangeArrowheads="1"/>
          </p:cNvSpPr>
          <p:nvPr/>
        </p:nvSpPr>
        <p:spPr bwMode="auto">
          <a:xfrm>
            <a:off x="7978422" y="2372079"/>
            <a:ext cx="263214" cy="25654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067">
                <a:solidFill>
                  <a:schemeClr val="bg1"/>
                </a:solidFill>
              </a:rPr>
              <a:t>B</a:t>
            </a:r>
          </a:p>
        </p:txBody>
      </p:sp>
      <p:sp>
        <p:nvSpPr>
          <p:cNvPr id="18526" name="Text Box 94"/>
          <p:cNvSpPr txBox="1">
            <a:spLocks noChangeArrowheads="1"/>
          </p:cNvSpPr>
          <p:nvPr/>
        </p:nvSpPr>
        <p:spPr bwMode="auto">
          <a:xfrm>
            <a:off x="8170333" y="2507545"/>
            <a:ext cx="224742" cy="25654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067">
                <a:solidFill>
                  <a:schemeClr val="bg1"/>
                </a:solidFill>
              </a:rPr>
              <a:t>I</a:t>
            </a:r>
          </a:p>
        </p:txBody>
      </p:sp>
      <p:sp>
        <p:nvSpPr>
          <p:cNvPr id="18527" name="Rectangle 95"/>
          <p:cNvSpPr>
            <a:spLocks noChangeArrowheads="1"/>
          </p:cNvSpPr>
          <p:nvPr/>
        </p:nvSpPr>
        <p:spPr bwMode="auto">
          <a:xfrm rot="555491">
            <a:off x="6585656" y="2722034"/>
            <a:ext cx="98778" cy="306211"/>
          </a:xfrm>
          <a:prstGeom prst="rect">
            <a:avLst/>
          </a:prstGeom>
          <a:solidFill>
            <a:schemeClr val="tx2"/>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528" name="Rectangle 96"/>
          <p:cNvSpPr>
            <a:spLocks noChangeArrowheads="1"/>
          </p:cNvSpPr>
          <p:nvPr/>
        </p:nvSpPr>
        <p:spPr bwMode="auto">
          <a:xfrm rot="1994788">
            <a:off x="7020279" y="2874434"/>
            <a:ext cx="98778" cy="306211"/>
          </a:xfrm>
          <a:prstGeom prst="rect">
            <a:avLst/>
          </a:prstGeom>
          <a:solidFill>
            <a:schemeClr val="tx2"/>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529" name="Rectangle 97"/>
          <p:cNvSpPr>
            <a:spLocks noChangeArrowheads="1"/>
          </p:cNvSpPr>
          <p:nvPr/>
        </p:nvSpPr>
        <p:spPr bwMode="auto">
          <a:xfrm rot="4517268">
            <a:off x="7605889" y="3615268"/>
            <a:ext cx="110067" cy="383822"/>
          </a:xfrm>
          <a:prstGeom prst="rect">
            <a:avLst/>
          </a:prstGeom>
          <a:solidFill>
            <a:schemeClr val="tx2"/>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18530" name="Line 98"/>
          <p:cNvSpPr>
            <a:spLocks noChangeShapeType="1"/>
          </p:cNvSpPr>
          <p:nvPr/>
        </p:nvSpPr>
        <p:spPr bwMode="auto">
          <a:xfrm flipH="1" flipV="1">
            <a:off x="5971822" y="2232378"/>
            <a:ext cx="124178" cy="6096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18531" name="Text Box 99"/>
          <p:cNvSpPr txBox="1">
            <a:spLocks noChangeArrowheads="1"/>
          </p:cNvSpPr>
          <p:nvPr/>
        </p:nvSpPr>
        <p:spPr bwMode="auto">
          <a:xfrm>
            <a:off x="5858934" y="1921933"/>
            <a:ext cx="631904" cy="33855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solidFill>
                  <a:schemeClr val="bg1"/>
                </a:solidFill>
              </a:rPr>
              <a:t>Bit n</a:t>
            </a:r>
          </a:p>
        </p:txBody>
      </p:sp>
      <p:sp>
        <p:nvSpPr>
          <p:cNvPr id="18532" name="Rectangle 100"/>
          <p:cNvSpPr>
            <a:spLocks noChangeArrowheads="1"/>
          </p:cNvSpPr>
          <p:nvPr/>
        </p:nvSpPr>
        <p:spPr bwMode="auto">
          <a:xfrm rot="-577379">
            <a:off x="6162322" y="2307168"/>
            <a:ext cx="95956" cy="369711"/>
          </a:xfrm>
          <a:prstGeom prst="rect">
            <a:avLst/>
          </a:prstGeom>
          <a:solidFill>
            <a:schemeClr val="tx2"/>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93" name="Rectangle 92"/>
          <p:cNvSpPr/>
          <p:nvPr/>
        </p:nvSpPr>
        <p:spPr>
          <a:xfrm>
            <a:off x="0" y="0"/>
            <a:ext cx="91440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spcBef>
                <a:spcPct val="20000"/>
              </a:spcBef>
              <a:spcAft>
                <a:spcPct val="80000"/>
              </a:spcAft>
            </a:pPr>
            <a:r>
              <a:rPr lang="fr-FR" sz="3600" dirty="0">
                <a:solidFill>
                  <a:schemeClr val="bg1"/>
                </a:solidFill>
                <a:latin typeface="Arial" panose="020B0604020202020204" pitchFamily="34" charset="0"/>
              </a:rPr>
              <a:t>Multiplexage</a:t>
            </a:r>
          </a:p>
        </p:txBody>
      </p:sp>
    </p:spTree>
    <p:extLst>
      <p:ext uri="{BB962C8B-B14F-4D97-AF65-F5344CB8AC3E}">
        <p14:creationId xmlns:p14="http://schemas.microsoft.com/office/powerpoint/2010/main" val="485721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69333" y="787400"/>
            <a:ext cx="8669867"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912813">
              <a:tabLst>
                <a:tab pos="4191000" algn="l"/>
                <a:tab pos="7531100" algn="l"/>
              </a:tabLst>
              <a:defRPr sz="2400">
                <a:solidFill>
                  <a:schemeClr val="tx1"/>
                </a:solidFill>
                <a:latin typeface="Times New Roman" panose="02020603050405020304" pitchFamily="18" charset="0"/>
              </a:defRPr>
            </a:lvl1pPr>
            <a:lvl2pPr marL="762000" indent="-279400" defTabSz="912813">
              <a:tabLst>
                <a:tab pos="4191000" algn="l"/>
                <a:tab pos="7531100" algn="l"/>
              </a:tabLst>
              <a:defRPr sz="2400">
                <a:solidFill>
                  <a:schemeClr val="tx1"/>
                </a:solidFill>
                <a:latin typeface="Times New Roman" panose="02020603050405020304" pitchFamily="18" charset="0"/>
              </a:defRPr>
            </a:lvl2pPr>
            <a:lvl3pPr marL="1435100" indent="-381000" defTabSz="912813">
              <a:tabLst>
                <a:tab pos="4191000" algn="l"/>
                <a:tab pos="7531100" algn="l"/>
              </a:tabLst>
              <a:defRPr sz="2400">
                <a:solidFill>
                  <a:schemeClr val="tx1"/>
                </a:solidFill>
                <a:latin typeface="Times New Roman" panose="02020603050405020304" pitchFamily="18" charset="0"/>
              </a:defRPr>
            </a:lvl3pPr>
            <a:lvl4pPr marL="2006600" indent="-381000" defTabSz="912813">
              <a:tabLst>
                <a:tab pos="4191000" algn="l"/>
                <a:tab pos="7531100" algn="l"/>
              </a:tabLst>
              <a:defRPr sz="2400">
                <a:solidFill>
                  <a:schemeClr val="tx1"/>
                </a:solidFill>
                <a:latin typeface="Times New Roman" panose="02020603050405020304" pitchFamily="18" charset="0"/>
              </a:defRPr>
            </a:lvl4pPr>
            <a:lvl5pPr marL="2578100" indent="-381000" defTabSz="912813">
              <a:tabLst>
                <a:tab pos="4191000" algn="l"/>
                <a:tab pos="7531100" algn="l"/>
              </a:tabLst>
              <a:defRPr sz="2400">
                <a:solidFill>
                  <a:schemeClr val="tx1"/>
                </a:solidFill>
                <a:latin typeface="Times New Roman" panose="02020603050405020304" pitchFamily="18" charset="0"/>
              </a:defRPr>
            </a:lvl5pPr>
            <a:lvl6pPr marL="30353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6pPr>
            <a:lvl7pPr marL="34925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7pPr>
            <a:lvl8pPr marL="39497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8pPr>
            <a:lvl9pPr marL="44069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133" dirty="0" smtClean="0">
                <a:solidFill>
                  <a:schemeClr val="bg1"/>
                </a:solidFill>
                <a:latin typeface="Arial" panose="020B0604020202020204" pitchFamily="34" charset="0"/>
              </a:rPr>
              <a:t>Hiérarchie </a:t>
            </a:r>
            <a:r>
              <a:rPr lang="fr-FR" sz="2133" dirty="0">
                <a:solidFill>
                  <a:schemeClr val="bg1"/>
                </a:solidFill>
                <a:latin typeface="Arial" panose="020B0604020202020204" pitchFamily="34" charset="0"/>
              </a:rPr>
              <a:t>PDH Européenne :</a:t>
            </a:r>
          </a:p>
          <a:p>
            <a:pPr lvl="1">
              <a:spcBef>
                <a:spcPct val="20000"/>
              </a:spcBef>
              <a:spcAft>
                <a:spcPct val="100000"/>
              </a:spcAft>
              <a:buClr>
                <a:srgbClr val="FF8700"/>
              </a:buClr>
              <a:buSzPct val="100000"/>
              <a:buFont typeface="Monotype Sorts" charset="2"/>
              <a:buChar char=" "/>
            </a:pPr>
            <a:endParaRPr lang="fr-FR" sz="1778" dirty="0">
              <a:solidFill>
                <a:schemeClr val="bg1"/>
              </a:solidFill>
              <a:latin typeface="Arial" panose="020B0604020202020204" pitchFamily="34" charset="0"/>
            </a:endParaRPr>
          </a:p>
          <a:p>
            <a:pPr lvl="1">
              <a:spcBef>
                <a:spcPct val="20000"/>
              </a:spcBef>
              <a:spcAft>
                <a:spcPct val="100000"/>
              </a:spcAft>
              <a:buClr>
                <a:srgbClr val="FF8700"/>
              </a:buClr>
              <a:buSzPct val="100000"/>
              <a:buFont typeface="Monotype Sorts" charset="2"/>
              <a:buChar char=" "/>
            </a:pPr>
            <a:r>
              <a:rPr lang="fr-FR" sz="1778" dirty="0">
                <a:solidFill>
                  <a:schemeClr val="bg1"/>
                </a:solidFill>
                <a:latin typeface="Arial" panose="020B0604020202020204" pitchFamily="34" charset="0"/>
              </a:rPr>
              <a:t>MUX ordre 1 (Trame MIC)	2,048 Mbps = </a:t>
            </a:r>
            <a:r>
              <a:rPr lang="fr-FR" sz="1778" dirty="0">
                <a:solidFill>
                  <a:schemeClr val="bg1"/>
                </a:solidFill>
                <a:latin typeface="Arial" panose="020B0604020202020204" pitchFamily="34" charset="0"/>
                <a:cs typeface="Arial" panose="020B0604020202020204" pitchFamily="34" charset="0"/>
              </a:rPr>
              <a:t>± 5.10</a:t>
            </a:r>
            <a:r>
              <a:rPr lang="fr-FR" sz="1778" baseline="30000" dirty="0">
                <a:solidFill>
                  <a:schemeClr val="bg1"/>
                </a:solidFill>
                <a:latin typeface="Arial" panose="020B0604020202020204" pitchFamily="34" charset="0"/>
                <a:cs typeface="Arial" panose="020B0604020202020204" pitchFamily="34" charset="0"/>
              </a:rPr>
              <a:t>-5</a:t>
            </a:r>
            <a:r>
              <a:rPr lang="fr-FR" sz="1778" dirty="0">
                <a:solidFill>
                  <a:schemeClr val="bg1"/>
                </a:solidFill>
                <a:latin typeface="Arial" panose="020B0604020202020204" pitchFamily="34" charset="0"/>
                <a:cs typeface="Arial" panose="020B0604020202020204" pitchFamily="34" charset="0"/>
              </a:rPr>
              <a:t> (± 102 bits)</a:t>
            </a:r>
            <a:endParaRPr lang="fr-FR" sz="1778" dirty="0">
              <a:solidFill>
                <a:schemeClr val="bg1"/>
              </a:solidFill>
              <a:latin typeface="Arial" panose="020B0604020202020204" pitchFamily="34" charset="0"/>
            </a:endParaRPr>
          </a:p>
          <a:p>
            <a:pPr lvl="1">
              <a:spcBef>
                <a:spcPct val="20000"/>
              </a:spcBef>
              <a:spcAft>
                <a:spcPct val="100000"/>
              </a:spcAft>
              <a:buClr>
                <a:srgbClr val="FF8700"/>
              </a:buClr>
              <a:buSzPct val="100000"/>
              <a:buFont typeface="Monotype Sorts" charset="2"/>
              <a:buChar char=" "/>
            </a:pPr>
            <a:r>
              <a:rPr lang="fr-FR" sz="1778" dirty="0">
                <a:solidFill>
                  <a:schemeClr val="bg1"/>
                </a:solidFill>
                <a:latin typeface="Arial" panose="020B0604020202020204" pitchFamily="34" charset="0"/>
              </a:rPr>
              <a:t>MUX ordre 2 (TNM 2/8)	8,448 Mbps = </a:t>
            </a:r>
            <a:r>
              <a:rPr lang="fr-FR" sz="1778" dirty="0">
                <a:solidFill>
                  <a:schemeClr val="bg1"/>
                </a:solidFill>
                <a:latin typeface="Arial" panose="020B0604020202020204" pitchFamily="34" charset="0"/>
                <a:cs typeface="Arial" panose="020B0604020202020204" pitchFamily="34" charset="0"/>
              </a:rPr>
              <a:t>± 3.10</a:t>
            </a:r>
            <a:r>
              <a:rPr lang="fr-FR" sz="1778" baseline="30000" dirty="0">
                <a:solidFill>
                  <a:schemeClr val="bg1"/>
                </a:solidFill>
                <a:latin typeface="Arial" panose="020B0604020202020204" pitchFamily="34" charset="0"/>
                <a:cs typeface="Arial" panose="020B0604020202020204" pitchFamily="34" charset="0"/>
              </a:rPr>
              <a:t>-5</a:t>
            </a:r>
            <a:r>
              <a:rPr lang="fr-FR" sz="1778" dirty="0">
                <a:solidFill>
                  <a:schemeClr val="bg1"/>
                </a:solidFill>
                <a:latin typeface="Arial" panose="020B0604020202020204" pitchFamily="34" charset="0"/>
                <a:cs typeface="Arial" panose="020B0604020202020204" pitchFamily="34" charset="0"/>
              </a:rPr>
              <a:t> (± 253 bits)</a:t>
            </a:r>
          </a:p>
          <a:p>
            <a:pPr lvl="1">
              <a:spcBef>
                <a:spcPct val="20000"/>
              </a:spcBef>
              <a:spcAft>
                <a:spcPct val="100000"/>
              </a:spcAft>
              <a:buClr>
                <a:srgbClr val="FF8700"/>
              </a:buClr>
              <a:buSzPct val="100000"/>
              <a:buFont typeface="Monotype Sorts" charset="2"/>
              <a:buChar char=" "/>
            </a:pPr>
            <a:r>
              <a:rPr lang="fr-FR" sz="1778" dirty="0">
                <a:solidFill>
                  <a:schemeClr val="bg1"/>
                </a:solidFill>
                <a:latin typeface="Arial" panose="020B0604020202020204" pitchFamily="34" charset="0"/>
              </a:rPr>
              <a:t>MUX ordre 3 (TNM 8/34)	34,368 Mbps = </a:t>
            </a:r>
            <a:r>
              <a:rPr lang="fr-FR" sz="1778" dirty="0">
                <a:solidFill>
                  <a:schemeClr val="bg1"/>
                </a:solidFill>
                <a:latin typeface="Arial" panose="020B0604020202020204" pitchFamily="34" charset="0"/>
                <a:cs typeface="Arial" panose="020B0604020202020204" pitchFamily="34" charset="0"/>
              </a:rPr>
              <a:t>± 2.10</a:t>
            </a:r>
            <a:r>
              <a:rPr lang="fr-FR" sz="1778" baseline="30000" dirty="0">
                <a:solidFill>
                  <a:schemeClr val="bg1"/>
                </a:solidFill>
                <a:latin typeface="Arial" panose="020B0604020202020204" pitchFamily="34" charset="0"/>
                <a:cs typeface="Arial" panose="020B0604020202020204" pitchFamily="34" charset="0"/>
              </a:rPr>
              <a:t>-5</a:t>
            </a:r>
            <a:r>
              <a:rPr lang="fr-FR" sz="1778" dirty="0">
                <a:solidFill>
                  <a:schemeClr val="bg1"/>
                </a:solidFill>
                <a:latin typeface="Arial" panose="020B0604020202020204" pitchFamily="34" charset="0"/>
                <a:cs typeface="Arial" panose="020B0604020202020204" pitchFamily="34" charset="0"/>
              </a:rPr>
              <a:t> (± 687 bits)</a:t>
            </a:r>
          </a:p>
          <a:p>
            <a:pPr lvl="1">
              <a:spcBef>
                <a:spcPct val="20000"/>
              </a:spcBef>
              <a:spcAft>
                <a:spcPct val="100000"/>
              </a:spcAft>
              <a:buClr>
                <a:srgbClr val="FF8700"/>
              </a:buClr>
              <a:buSzPct val="100000"/>
              <a:buFont typeface="Monotype Sorts" charset="2"/>
              <a:buChar char=" "/>
            </a:pPr>
            <a:r>
              <a:rPr lang="fr-FR" sz="1778" dirty="0">
                <a:solidFill>
                  <a:schemeClr val="bg1"/>
                </a:solidFill>
                <a:latin typeface="Arial" panose="020B0604020202020204" pitchFamily="34" charset="0"/>
              </a:rPr>
              <a:t>MUX ordre 4 (TNM 34/140)	139,264 Mbps = </a:t>
            </a:r>
            <a:r>
              <a:rPr lang="fr-FR" sz="1778" dirty="0">
                <a:solidFill>
                  <a:schemeClr val="bg1"/>
                </a:solidFill>
                <a:latin typeface="Arial" panose="020B0604020202020204" pitchFamily="34" charset="0"/>
                <a:cs typeface="Arial" panose="020B0604020202020204" pitchFamily="34" charset="0"/>
              </a:rPr>
              <a:t>± 1,5.10</a:t>
            </a:r>
            <a:r>
              <a:rPr lang="fr-FR" sz="1778" baseline="30000" dirty="0">
                <a:solidFill>
                  <a:schemeClr val="bg1"/>
                </a:solidFill>
                <a:latin typeface="Arial" panose="020B0604020202020204" pitchFamily="34" charset="0"/>
                <a:cs typeface="Arial" panose="020B0604020202020204" pitchFamily="34" charset="0"/>
              </a:rPr>
              <a:t>-5</a:t>
            </a:r>
            <a:r>
              <a:rPr lang="fr-FR" sz="1778" dirty="0">
                <a:solidFill>
                  <a:schemeClr val="bg1"/>
                </a:solidFill>
                <a:latin typeface="Arial" panose="020B0604020202020204" pitchFamily="34" charset="0"/>
                <a:cs typeface="Arial" panose="020B0604020202020204" pitchFamily="34" charset="0"/>
              </a:rPr>
              <a:t> (± 2089 bits)</a:t>
            </a:r>
            <a:endParaRPr lang="fr-FR" sz="1778" dirty="0">
              <a:solidFill>
                <a:schemeClr val="bg1"/>
              </a:solidFill>
              <a:latin typeface="Arial" panose="020B0604020202020204" pitchFamily="34" charset="0"/>
            </a:endParaRPr>
          </a:p>
          <a:p>
            <a:pPr lvl="1">
              <a:spcBef>
                <a:spcPct val="20000"/>
              </a:spcBef>
              <a:spcAft>
                <a:spcPct val="80000"/>
              </a:spcAft>
              <a:buClr>
                <a:srgbClr val="FF8700"/>
              </a:buClr>
              <a:buSzPct val="100000"/>
              <a:buFont typeface="Monotype Sorts" charset="2"/>
              <a:buChar char=" "/>
            </a:pPr>
            <a:endParaRPr lang="fr-FR" sz="1778" dirty="0">
              <a:solidFill>
                <a:schemeClr val="bg1"/>
              </a:solidFill>
              <a:latin typeface="Arial" panose="020B0604020202020204" pitchFamily="34" charset="0"/>
            </a:endParaRPr>
          </a:p>
        </p:txBody>
      </p:sp>
      <p:sp>
        <p:nvSpPr>
          <p:cNvPr id="2" name="Rectangle 1"/>
          <p:cNvSpPr/>
          <p:nvPr/>
        </p:nvSpPr>
        <p:spPr>
          <a:xfrm>
            <a:off x="0" y="0"/>
            <a:ext cx="91440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spcBef>
                <a:spcPct val="20000"/>
              </a:spcBef>
              <a:spcAft>
                <a:spcPct val="80000"/>
              </a:spcAft>
            </a:pPr>
            <a:r>
              <a:rPr lang="fr-FR" sz="3600" dirty="0">
                <a:solidFill>
                  <a:schemeClr val="bg1"/>
                </a:solidFill>
                <a:latin typeface="Arial" panose="020B0604020202020204" pitchFamily="34" charset="0"/>
              </a:rPr>
              <a:t>Multiplexage</a:t>
            </a:r>
          </a:p>
        </p:txBody>
      </p:sp>
    </p:spTree>
    <p:extLst>
      <p:ext uri="{BB962C8B-B14F-4D97-AF65-F5344CB8AC3E}">
        <p14:creationId xmlns:p14="http://schemas.microsoft.com/office/powerpoint/2010/main" val="802789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1340768"/>
            <a:ext cx="8669867"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912813">
              <a:tabLst>
                <a:tab pos="4191000" algn="l"/>
                <a:tab pos="7531100" algn="l"/>
              </a:tabLst>
              <a:defRPr sz="2400">
                <a:solidFill>
                  <a:schemeClr val="tx1"/>
                </a:solidFill>
                <a:latin typeface="Times New Roman" panose="02020603050405020304" pitchFamily="18" charset="0"/>
              </a:defRPr>
            </a:lvl1pPr>
            <a:lvl2pPr marL="762000" indent="-279400" defTabSz="912813">
              <a:tabLst>
                <a:tab pos="4191000" algn="l"/>
                <a:tab pos="7531100" algn="l"/>
              </a:tabLst>
              <a:defRPr sz="2400">
                <a:solidFill>
                  <a:schemeClr val="tx1"/>
                </a:solidFill>
                <a:latin typeface="Times New Roman" panose="02020603050405020304" pitchFamily="18" charset="0"/>
              </a:defRPr>
            </a:lvl2pPr>
            <a:lvl3pPr marL="1435100" indent="-381000" defTabSz="912813">
              <a:tabLst>
                <a:tab pos="4191000" algn="l"/>
                <a:tab pos="7531100" algn="l"/>
              </a:tabLst>
              <a:defRPr sz="2400">
                <a:solidFill>
                  <a:schemeClr val="tx1"/>
                </a:solidFill>
                <a:latin typeface="Times New Roman" panose="02020603050405020304" pitchFamily="18" charset="0"/>
              </a:defRPr>
            </a:lvl3pPr>
            <a:lvl4pPr marL="2006600" indent="-381000" defTabSz="912813">
              <a:tabLst>
                <a:tab pos="4191000" algn="l"/>
                <a:tab pos="7531100" algn="l"/>
              </a:tabLst>
              <a:defRPr sz="2400">
                <a:solidFill>
                  <a:schemeClr val="tx1"/>
                </a:solidFill>
                <a:latin typeface="Times New Roman" panose="02020603050405020304" pitchFamily="18" charset="0"/>
              </a:defRPr>
            </a:lvl4pPr>
            <a:lvl5pPr marL="2578100" indent="-381000" defTabSz="912813">
              <a:tabLst>
                <a:tab pos="4191000" algn="l"/>
                <a:tab pos="7531100" algn="l"/>
              </a:tabLst>
              <a:defRPr sz="2400">
                <a:solidFill>
                  <a:schemeClr val="tx1"/>
                </a:solidFill>
                <a:latin typeface="Times New Roman" panose="02020603050405020304" pitchFamily="18" charset="0"/>
              </a:defRPr>
            </a:lvl5pPr>
            <a:lvl6pPr marL="30353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6pPr>
            <a:lvl7pPr marL="34925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7pPr>
            <a:lvl8pPr marL="39497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8pPr>
            <a:lvl9pPr marL="44069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133" dirty="0" smtClean="0">
                <a:solidFill>
                  <a:schemeClr val="bg1"/>
                </a:solidFill>
                <a:latin typeface="Arial" panose="020B0604020202020204" pitchFamily="34" charset="0"/>
              </a:rPr>
              <a:t>Synchronisation </a:t>
            </a:r>
            <a:r>
              <a:rPr lang="fr-FR" sz="2133" dirty="0">
                <a:solidFill>
                  <a:schemeClr val="bg1"/>
                </a:solidFill>
                <a:latin typeface="Arial" panose="020B0604020202020204" pitchFamily="34" charset="0"/>
              </a:rPr>
              <a:t>des signaux </a:t>
            </a:r>
            <a:r>
              <a:rPr lang="fr-FR" sz="2133" dirty="0" err="1">
                <a:solidFill>
                  <a:schemeClr val="bg1"/>
                </a:solidFill>
                <a:latin typeface="Arial" panose="020B0604020202020204" pitchFamily="34" charset="0"/>
              </a:rPr>
              <a:t>plésiochrones</a:t>
            </a:r>
            <a:endParaRPr lang="fr-FR" sz="2133" dirty="0">
              <a:solidFill>
                <a:schemeClr val="bg1"/>
              </a:solidFill>
              <a:latin typeface="Arial" panose="020B0604020202020204" pitchFamily="34" charset="0"/>
            </a:endParaRPr>
          </a:p>
          <a:p>
            <a:pPr lvl="1">
              <a:spcBef>
                <a:spcPct val="40000"/>
              </a:spcBef>
              <a:spcAft>
                <a:spcPct val="40000"/>
              </a:spcAft>
              <a:buClr>
                <a:schemeClr val="accent1"/>
              </a:buClr>
              <a:buSzPct val="100000"/>
              <a:buFont typeface="Wingdings" panose="05000000000000000000" pitchFamily="2" charset="2"/>
              <a:buChar char="l"/>
            </a:pPr>
            <a:r>
              <a:rPr lang="fr-FR" sz="1778" dirty="0">
                <a:solidFill>
                  <a:schemeClr val="bg1"/>
                </a:solidFill>
                <a:latin typeface="Arial" panose="020B0604020202020204" pitchFamily="34" charset="0"/>
              </a:rPr>
              <a:t>Pour multiplexer des signaux numériques </a:t>
            </a:r>
            <a:r>
              <a:rPr lang="fr-FR" sz="1778" dirty="0" err="1">
                <a:solidFill>
                  <a:schemeClr val="bg1"/>
                </a:solidFill>
                <a:latin typeface="Arial" panose="020B0604020202020204" pitchFamily="34" charset="0"/>
              </a:rPr>
              <a:t>plésiochrones</a:t>
            </a:r>
            <a:r>
              <a:rPr lang="fr-FR" sz="1778" dirty="0">
                <a:solidFill>
                  <a:schemeClr val="bg1"/>
                </a:solidFill>
                <a:latin typeface="Arial" panose="020B0604020202020204" pitchFamily="34" charset="0"/>
              </a:rPr>
              <a:t>, on passe par une phase intermédiaire qui est de les rendre synchrones.</a:t>
            </a:r>
          </a:p>
          <a:p>
            <a:pPr lvl="1">
              <a:spcBef>
                <a:spcPct val="40000"/>
              </a:spcBef>
              <a:spcAft>
                <a:spcPct val="40000"/>
              </a:spcAft>
              <a:buClr>
                <a:schemeClr val="accent1"/>
              </a:buClr>
              <a:buSzPct val="100000"/>
              <a:buFont typeface="Wingdings" panose="05000000000000000000" pitchFamily="2" charset="2"/>
              <a:buChar char="l"/>
            </a:pPr>
            <a:r>
              <a:rPr lang="fr-FR" sz="1778" dirty="0">
                <a:solidFill>
                  <a:schemeClr val="bg1"/>
                </a:solidFill>
                <a:latin typeface="Arial" panose="020B0604020202020204" pitchFamily="34" charset="0"/>
              </a:rPr>
              <a:t>Pour cela on utilise une justification positive qui consiste à augmenter le débit de chaque signal incident pour l'amener à un débit commun.</a:t>
            </a:r>
          </a:p>
          <a:p>
            <a:pPr lvl="2">
              <a:spcBef>
                <a:spcPct val="40000"/>
              </a:spcBef>
              <a:spcAft>
                <a:spcPct val="40000"/>
              </a:spcAft>
              <a:buClr>
                <a:srgbClr val="FF9900"/>
              </a:buClr>
              <a:buSzPct val="100000"/>
              <a:buFont typeface="Wingdings" panose="05000000000000000000" pitchFamily="2" charset="2"/>
              <a:buChar char="v"/>
            </a:pPr>
            <a:r>
              <a:rPr lang="fr-FR" sz="1778" dirty="0">
                <a:solidFill>
                  <a:schemeClr val="bg1"/>
                </a:solidFill>
                <a:latin typeface="Arial" panose="020B0604020202020204" pitchFamily="34" charset="0"/>
              </a:rPr>
              <a:t>Insertion non systématique d'un bit  (J) par trame incidente dans un emplacement (PJ = positionnement de justification).</a:t>
            </a:r>
          </a:p>
          <a:p>
            <a:pPr lvl="2">
              <a:spcBef>
                <a:spcPct val="40000"/>
              </a:spcBef>
              <a:spcAft>
                <a:spcPct val="40000"/>
              </a:spcAft>
              <a:buClr>
                <a:srgbClr val="FF9900"/>
              </a:buClr>
              <a:buSzPct val="100000"/>
              <a:buFont typeface="Wingdings" panose="05000000000000000000" pitchFamily="2" charset="2"/>
              <a:buChar char="v"/>
            </a:pPr>
            <a:r>
              <a:rPr lang="fr-FR" sz="1778" dirty="0">
                <a:solidFill>
                  <a:schemeClr val="bg1"/>
                </a:solidFill>
                <a:latin typeface="Arial" panose="020B0604020202020204" pitchFamily="34" charset="0"/>
              </a:rPr>
              <a:t>PJ = soit bit J soit bit de donnée.</a:t>
            </a:r>
          </a:p>
          <a:p>
            <a:pPr lvl="1">
              <a:spcBef>
                <a:spcPct val="40000"/>
              </a:spcBef>
              <a:spcAft>
                <a:spcPct val="40000"/>
              </a:spcAft>
              <a:buClr>
                <a:schemeClr val="accent1"/>
              </a:buClr>
              <a:buSzPct val="100000"/>
              <a:buFont typeface="Wingdings" panose="05000000000000000000" pitchFamily="2" charset="2"/>
              <a:buChar char="l"/>
            </a:pPr>
            <a:r>
              <a:rPr lang="fr-FR" sz="1778" dirty="0">
                <a:solidFill>
                  <a:schemeClr val="bg1"/>
                </a:solidFill>
                <a:latin typeface="Arial" panose="020B0604020202020204" pitchFamily="34" charset="0"/>
              </a:rPr>
              <a:t>Ces débits sont à nouveau augmentés jusqu'à un débit utile pour former la trame (MVT).</a:t>
            </a:r>
          </a:p>
          <a:p>
            <a:pPr lvl="1">
              <a:spcBef>
                <a:spcPct val="20000"/>
              </a:spcBef>
              <a:spcAft>
                <a:spcPct val="100000"/>
              </a:spcAft>
              <a:buClr>
                <a:srgbClr val="FF8700"/>
              </a:buClr>
              <a:buSzPct val="100000"/>
              <a:buFont typeface="Monotype Sorts" charset="2"/>
              <a:buChar char=" "/>
            </a:pPr>
            <a:endParaRPr lang="fr-FR" sz="1778" dirty="0">
              <a:solidFill>
                <a:schemeClr val="bg1"/>
              </a:solidFill>
              <a:latin typeface="Arial" panose="020B0604020202020204" pitchFamily="34" charset="0"/>
            </a:endParaRPr>
          </a:p>
          <a:p>
            <a:pPr lvl="1">
              <a:spcBef>
                <a:spcPct val="20000"/>
              </a:spcBef>
              <a:spcAft>
                <a:spcPct val="80000"/>
              </a:spcAft>
              <a:buClr>
                <a:srgbClr val="FF8700"/>
              </a:buClr>
              <a:buSzPct val="100000"/>
              <a:buFont typeface="Monotype Sorts" charset="2"/>
              <a:buChar char=" "/>
            </a:pPr>
            <a:endParaRPr lang="fr-FR" sz="1778" dirty="0">
              <a:solidFill>
                <a:schemeClr val="bg1"/>
              </a:solidFill>
              <a:latin typeface="Arial" panose="020B0604020202020204" pitchFamily="34" charset="0"/>
            </a:endParaRPr>
          </a:p>
        </p:txBody>
      </p:sp>
      <p:sp>
        <p:nvSpPr>
          <p:cNvPr id="3" name="Rectangle 2"/>
          <p:cNvSpPr/>
          <p:nvPr/>
        </p:nvSpPr>
        <p:spPr>
          <a:xfrm>
            <a:off x="0" y="0"/>
            <a:ext cx="914400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spcBef>
                <a:spcPct val="20000"/>
              </a:spcBef>
              <a:spcAft>
                <a:spcPct val="80000"/>
              </a:spcAft>
            </a:pPr>
            <a:r>
              <a:rPr lang="fr-FR" sz="4000" dirty="0">
                <a:solidFill>
                  <a:schemeClr val="bg1"/>
                </a:solidFill>
                <a:latin typeface="Arial" panose="020B0604020202020204" pitchFamily="34" charset="0"/>
              </a:rPr>
              <a:t>TNM 2/8</a:t>
            </a:r>
          </a:p>
        </p:txBody>
      </p:sp>
    </p:spTree>
    <p:extLst>
      <p:ext uri="{BB962C8B-B14F-4D97-AF65-F5344CB8AC3E}">
        <p14:creationId xmlns:p14="http://schemas.microsoft.com/office/powerpoint/2010/main" val="1777791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1" name="Line 15"/>
          <p:cNvSpPr>
            <a:spLocks noChangeShapeType="1"/>
          </p:cNvSpPr>
          <p:nvPr/>
        </p:nvSpPr>
        <p:spPr bwMode="auto">
          <a:xfrm>
            <a:off x="2964745" y="3166533"/>
            <a:ext cx="577285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24592" name="Line 16"/>
          <p:cNvSpPr>
            <a:spLocks noChangeShapeType="1"/>
          </p:cNvSpPr>
          <p:nvPr/>
        </p:nvSpPr>
        <p:spPr bwMode="auto">
          <a:xfrm>
            <a:off x="2964745" y="3965222"/>
            <a:ext cx="577285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24578" name="Rectangle 2"/>
          <p:cNvSpPr>
            <a:spLocks noChangeArrowheads="1"/>
          </p:cNvSpPr>
          <p:nvPr/>
        </p:nvSpPr>
        <p:spPr bwMode="auto">
          <a:xfrm>
            <a:off x="169333" y="787400"/>
            <a:ext cx="8669867"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912813">
              <a:tabLst>
                <a:tab pos="4191000" algn="l"/>
                <a:tab pos="7531100" algn="l"/>
              </a:tabLst>
              <a:defRPr sz="2400">
                <a:solidFill>
                  <a:schemeClr val="tx1"/>
                </a:solidFill>
                <a:latin typeface="Times New Roman" panose="02020603050405020304" pitchFamily="18" charset="0"/>
              </a:defRPr>
            </a:lvl1pPr>
            <a:lvl2pPr marL="762000" indent="-279400" defTabSz="912813">
              <a:tabLst>
                <a:tab pos="4191000" algn="l"/>
                <a:tab pos="7531100" algn="l"/>
              </a:tabLst>
              <a:defRPr sz="2400">
                <a:solidFill>
                  <a:schemeClr val="tx1"/>
                </a:solidFill>
                <a:latin typeface="Times New Roman" panose="02020603050405020304" pitchFamily="18" charset="0"/>
              </a:defRPr>
            </a:lvl2pPr>
            <a:lvl3pPr marL="1435100" indent="-381000" defTabSz="912813">
              <a:tabLst>
                <a:tab pos="4191000" algn="l"/>
                <a:tab pos="7531100" algn="l"/>
              </a:tabLst>
              <a:defRPr sz="2400">
                <a:solidFill>
                  <a:schemeClr val="tx1"/>
                </a:solidFill>
                <a:latin typeface="Times New Roman" panose="02020603050405020304" pitchFamily="18" charset="0"/>
              </a:defRPr>
            </a:lvl3pPr>
            <a:lvl4pPr marL="2006600" indent="-381000" defTabSz="912813">
              <a:tabLst>
                <a:tab pos="4191000" algn="l"/>
                <a:tab pos="7531100" algn="l"/>
              </a:tabLst>
              <a:defRPr sz="2400">
                <a:solidFill>
                  <a:schemeClr val="tx1"/>
                </a:solidFill>
                <a:latin typeface="Times New Roman" panose="02020603050405020304" pitchFamily="18" charset="0"/>
              </a:defRPr>
            </a:lvl4pPr>
            <a:lvl5pPr marL="2578100" indent="-381000" defTabSz="912813">
              <a:tabLst>
                <a:tab pos="4191000" algn="l"/>
                <a:tab pos="7531100" algn="l"/>
              </a:tabLst>
              <a:defRPr sz="2400">
                <a:solidFill>
                  <a:schemeClr val="tx1"/>
                </a:solidFill>
                <a:latin typeface="Times New Roman" panose="02020603050405020304" pitchFamily="18" charset="0"/>
              </a:defRPr>
            </a:lvl5pPr>
            <a:lvl6pPr marL="30353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6pPr>
            <a:lvl7pPr marL="34925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7pPr>
            <a:lvl8pPr marL="39497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8pPr>
            <a:lvl9pPr marL="44069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9pPr>
          </a:lstStyle>
          <a:p>
            <a:pPr algn="ctr">
              <a:spcBef>
                <a:spcPct val="20000"/>
              </a:spcBef>
              <a:spcAft>
                <a:spcPct val="80000"/>
              </a:spcAft>
            </a:pPr>
            <a:r>
              <a:rPr lang="fr-FR" sz="2489" dirty="0">
                <a:solidFill>
                  <a:schemeClr val="bg1"/>
                </a:solidFill>
                <a:latin typeface="Arial" panose="020B0604020202020204" pitchFamily="34" charset="0"/>
              </a:rPr>
              <a:t>TNM 2/8</a:t>
            </a:r>
          </a:p>
          <a:p>
            <a:pPr>
              <a:spcBef>
                <a:spcPct val="40000"/>
              </a:spcBef>
              <a:spcAft>
                <a:spcPct val="40000"/>
              </a:spcAft>
              <a:buClr>
                <a:schemeClr val="accent2"/>
              </a:buClr>
              <a:buSzPct val="100000"/>
              <a:buFont typeface="Wingdings" panose="05000000000000000000" pitchFamily="2" charset="2"/>
              <a:buChar char="n"/>
            </a:pPr>
            <a:r>
              <a:rPr lang="fr-FR" sz="2133" dirty="0">
                <a:solidFill>
                  <a:schemeClr val="bg1"/>
                </a:solidFill>
                <a:latin typeface="Arial" panose="020B0604020202020204" pitchFamily="34" charset="0"/>
              </a:rPr>
              <a:t>Synchronisation des signaux </a:t>
            </a:r>
            <a:r>
              <a:rPr lang="fr-FR" sz="2133" dirty="0" err="1">
                <a:solidFill>
                  <a:schemeClr val="bg1"/>
                </a:solidFill>
                <a:latin typeface="Arial" panose="020B0604020202020204" pitchFamily="34" charset="0"/>
              </a:rPr>
              <a:t>plésiochrones</a:t>
            </a:r>
            <a:endParaRPr lang="fr-FR" sz="1778" dirty="0">
              <a:solidFill>
                <a:schemeClr val="bg1"/>
              </a:solidFill>
              <a:latin typeface="Arial" panose="020B0604020202020204" pitchFamily="34" charset="0"/>
            </a:endParaRPr>
          </a:p>
        </p:txBody>
      </p:sp>
      <p:sp>
        <p:nvSpPr>
          <p:cNvPr id="24579" name="Rectangle 3"/>
          <p:cNvSpPr>
            <a:spLocks noChangeArrowheads="1"/>
          </p:cNvSpPr>
          <p:nvPr/>
        </p:nvSpPr>
        <p:spPr bwMode="auto">
          <a:xfrm>
            <a:off x="7509934" y="3197578"/>
            <a:ext cx="911578" cy="2878667"/>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24580" name="Rectangle 4"/>
          <p:cNvSpPr>
            <a:spLocks noChangeArrowheads="1"/>
          </p:cNvSpPr>
          <p:nvPr/>
        </p:nvSpPr>
        <p:spPr bwMode="auto">
          <a:xfrm>
            <a:off x="3960990" y="3516489"/>
            <a:ext cx="911578" cy="2559756"/>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24581" name="Rectangle 5"/>
          <p:cNvSpPr>
            <a:spLocks noChangeArrowheads="1"/>
          </p:cNvSpPr>
          <p:nvPr/>
        </p:nvSpPr>
        <p:spPr bwMode="auto">
          <a:xfrm>
            <a:off x="5685367" y="3836812"/>
            <a:ext cx="911578" cy="2239433"/>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24589" name="Line 13"/>
          <p:cNvSpPr>
            <a:spLocks noChangeShapeType="1"/>
          </p:cNvSpPr>
          <p:nvPr/>
        </p:nvSpPr>
        <p:spPr bwMode="auto">
          <a:xfrm>
            <a:off x="2709333" y="6070600"/>
            <a:ext cx="6096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24590" name="Line 14"/>
          <p:cNvSpPr>
            <a:spLocks noChangeShapeType="1"/>
          </p:cNvSpPr>
          <p:nvPr/>
        </p:nvSpPr>
        <p:spPr bwMode="auto">
          <a:xfrm rot="-5400000">
            <a:off x="1240367" y="4138789"/>
            <a:ext cx="410633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24595" name="Line 19"/>
          <p:cNvSpPr>
            <a:spLocks noChangeShapeType="1"/>
          </p:cNvSpPr>
          <p:nvPr/>
        </p:nvSpPr>
        <p:spPr bwMode="auto">
          <a:xfrm>
            <a:off x="3131256" y="3533422"/>
            <a:ext cx="36547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24596" name="Text Box 20"/>
          <p:cNvSpPr txBox="1">
            <a:spLocks noChangeArrowheads="1"/>
          </p:cNvSpPr>
          <p:nvPr/>
        </p:nvSpPr>
        <p:spPr bwMode="auto">
          <a:xfrm>
            <a:off x="330200" y="3354212"/>
            <a:ext cx="26709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solidFill>
                  <a:schemeClr val="bg1"/>
                </a:solidFill>
                <a:latin typeface="Comic Sans MS" panose="030F0702030302020204" pitchFamily="66" charset="0"/>
              </a:rPr>
              <a:t>Débit nominal 2,048 Mbps</a:t>
            </a:r>
          </a:p>
        </p:txBody>
      </p:sp>
      <p:sp>
        <p:nvSpPr>
          <p:cNvPr id="24597" name="Text Box 21"/>
          <p:cNvSpPr txBox="1">
            <a:spLocks noChangeArrowheads="1"/>
          </p:cNvSpPr>
          <p:nvPr/>
        </p:nvSpPr>
        <p:spPr bwMode="auto">
          <a:xfrm>
            <a:off x="1765301" y="2998612"/>
            <a:ext cx="12250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solidFill>
                  <a:schemeClr val="bg1"/>
                </a:solidFill>
                <a:latin typeface="Comic Sans MS" panose="030F0702030302020204" pitchFamily="66" charset="0"/>
              </a:rPr>
              <a:t>Débit maxi</a:t>
            </a:r>
          </a:p>
        </p:txBody>
      </p:sp>
      <p:sp>
        <p:nvSpPr>
          <p:cNvPr id="24598" name="Text Box 22"/>
          <p:cNvSpPr txBox="1">
            <a:spLocks noChangeArrowheads="1"/>
          </p:cNvSpPr>
          <p:nvPr/>
        </p:nvSpPr>
        <p:spPr bwMode="auto">
          <a:xfrm>
            <a:off x="1827389" y="3791656"/>
            <a:ext cx="116249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solidFill>
                  <a:schemeClr val="bg1"/>
                </a:solidFill>
                <a:latin typeface="Comic Sans MS" panose="030F0702030302020204" pitchFamily="66" charset="0"/>
              </a:rPr>
              <a:t>Débit mini</a:t>
            </a:r>
          </a:p>
        </p:txBody>
      </p:sp>
      <p:grpSp>
        <p:nvGrpSpPr>
          <p:cNvPr id="24604" name="Group 28"/>
          <p:cNvGrpSpPr>
            <a:grpSpLocks/>
          </p:cNvGrpSpPr>
          <p:nvPr/>
        </p:nvGrpSpPr>
        <p:grpSpPr bwMode="auto">
          <a:xfrm>
            <a:off x="283634" y="2726267"/>
            <a:ext cx="8453966" cy="1117600"/>
            <a:chOff x="201" y="1782"/>
            <a:chExt cx="5991" cy="792"/>
          </a:xfrm>
        </p:grpSpPr>
        <p:sp>
          <p:nvSpPr>
            <p:cNvPr id="24593" name="Line 17"/>
            <p:cNvSpPr>
              <a:spLocks noChangeShapeType="1"/>
            </p:cNvSpPr>
            <p:nvPr/>
          </p:nvSpPr>
          <p:spPr bwMode="auto">
            <a:xfrm>
              <a:off x="2101" y="1892"/>
              <a:ext cx="4091"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24582" name="Rectangle 6"/>
            <p:cNvSpPr>
              <a:spLocks noChangeArrowheads="1"/>
            </p:cNvSpPr>
            <p:nvPr/>
          </p:nvSpPr>
          <p:spPr bwMode="auto">
            <a:xfrm>
              <a:off x="5322" y="1894"/>
              <a:ext cx="646" cy="227"/>
            </a:xfrm>
            <a:prstGeom prst="rect">
              <a:avLst/>
            </a:prstGeom>
            <a:gradFill rotWithShape="0">
              <a:gsLst>
                <a:gs pos="0">
                  <a:srgbClr val="FF9900">
                    <a:gamma/>
                    <a:shade val="46275"/>
                    <a:invGamma/>
                  </a:srgbClr>
                </a:gs>
                <a:gs pos="50000">
                  <a:srgbClr val="FF9900"/>
                </a:gs>
                <a:gs pos="100000">
                  <a:srgbClr val="FF9900">
                    <a:gamma/>
                    <a:shade val="46275"/>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24583" name="Rectangle 7"/>
            <p:cNvSpPr>
              <a:spLocks noChangeArrowheads="1"/>
            </p:cNvSpPr>
            <p:nvPr/>
          </p:nvSpPr>
          <p:spPr bwMode="auto">
            <a:xfrm>
              <a:off x="4029" y="1894"/>
              <a:ext cx="646" cy="680"/>
            </a:xfrm>
            <a:prstGeom prst="rect">
              <a:avLst/>
            </a:prstGeom>
            <a:gradFill rotWithShape="0">
              <a:gsLst>
                <a:gs pos="0">
                  <a:srgbClr val="FF9900">
                    <a:gamma/>
                    <a:shade val="46275"/>
                    <a:invGamma/>
                  </a:srgbClr>
                </a:gs>
                <a:gs pos="50000">
                  <a:srgbClr val="FF9900"/>
                </a:gs>
                <a:gs pos="100000">
                  <a:srgbClr val="FF9900">
                    <a:gamma/>
                    <a:shade val="46275"/>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24584" name="Rectangle 8"/>
            <p:cNvSpPr>
              <a:spLocks noChangeArrowheads="1"/>
            </p:cNvSpPr>
            <p:nvPr/>
          </p:nvSpPr>
          <p:spPr bwMode="auto">
            <a:xfrm>
              <a:off x="2807" y="1894"/>
              <a:ext cx="646" cy="453"/>
            </a:xfrm>
            <a:prstGeom prst="rect">
              <a:avLst/>
            </a:prstGeom>
            <a:gradFill rotWithShape="0">
              <a:gsLst>
                <a:gs pos="0">
                  <a:srgbClr val="FF9900">
                    <a:gamma/>
                    <a:shade val="46275"/>
                    <a:invGamma/>
                  </a:srgbClr>
                </a:gs>
                <a:gs pos="50000">
                  <a:srgbClr val="FF9900"/>
                </a:gs>
                <a:gs pos="100000">
                  <a:srgbClr val="FF9900">
                    <a:gamma/>
                    <a:shade val="46275"/>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24599" name="Text Box 23"/>
            <p:cNvSpPr txBox="1">
              <a:spLocks noChangeArrowheads="1"/>
            </p:cNvSpPr>
            <p:nvPr/>
          </p:nvSpPr>
          <p:spPr bwMode="auto">
            <a:xfrm>
              <a:off x="201" y="1782"/>
              <a:ext cx="1925"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a:solidFill>
                    <a:schemeClr val="bg1"/>
                  </a:solidFill>
                  <a:latin typeface="Comic Sans MS" panose="030F0702030302020204" pitchFamily="66" charset="0"/>
                </a:rPr>
                <a:t>Débit commun 2,052 Mbps</a:t>
              </a:r>
            </a:p>
          </p:txBody>
        </p:sp>
      </p:grpSp>
      <p:grpSp>
        <p:nvGrpSpPr>
          <p:cNvPr id="24605" name="Group 29"/>
          <p:cNvGrpSpPr>
            <a:grpSpLocks/>
          </p:cNvGrpSpPr>
          <p:nvPr/>
        </p:nvGrpSpPr>
        <p:grpSpPr bwMode="auto">
          <a:xfrm>
            <a:off x="615244" y="2410178"/>
            <a:ext cx="8122356" cy="474133"/>
            <a:chOff x="436" y="1558"/>
            <a:chExt cx="5756" cy="336"/>
          </a:xfrm>
        </p:grpSpPr>
        <p:sp>
          <p:nvSpPr>
            <p:cNvPr id="24594" name="Line 18"/>
            <p:cNvSpPr>
              <a:spLocks noChangeShapeType="1"/>
            </p:cNvSpPr>
            <p:nvPr/>
          </p:nvSpPr>
          <p:spPr bwMode="auto">
            <a:xfrm>
              <a:off x="2101" y="1674"/>
              <a:ext cx="4091"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24585" name="Rectangle 9"/>
            <p:cNvSpPr>
              <a:spLocks noChangeArrowheads="1"/>
            </p:cNvSpPr>
            <p:nvPr/>
          </p:nvSpPr>
          <p:spPr bwMode="auto">
            <a:xfrm>
              <a:off x="2807" y="1667"/>
              <a:ext cx="646" cy="227"/>
            </a:xfrm>
            <a:prstGeom prst="rect">
              <a:avLst/>
            </a:prstGeom>
            <a:gradFill rotWithShape="0">
              <a:gsLst>
                <a:gs pos="0">
                  <a:schemeClr val="bg2">
                    <a:gamma/>
                    <a:shade val="46275"/>
                    <a:invGamma/>
                  </a:schemeClr>
                </a:gs>
                <a:gs pos="50000">
                  <a:schemeClr val="bg2"/>
                </a:gs>
                <a:gs pos="100000">
                  <a:schemeClr val="bg2">
                    <a:gamma/>
                    <a:shade val="46275"/>
                    <a:invGamma/>
                  </a:scheme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24586" name="Rectangle 10"/>
            <p:cNvSpPr>
              <a:spLocks noChangeArrowheads="1"/>
            </p:cNvSpPr>
            <p:nvPr/>
          </p:nvSpPr>
          <p:spPr bwMode="auto">
            <a:xfrm>
              <a:off x="4029" y="1667"/>
              <a:ext cx="646" cy="227"/>
            </a:xfrm>
            <a:prstGeom prst="rect">
              <a:avLst/>
            </a:prstGeom>
            <a:gradFill rotWithShape="0">
              <a:gsLst>
                <a:gs pos="0">
                  <a:schemeClr val="bg2">
                    <a:gamma/>
                    <a:shade val="46275"/>
                    <a:invGamma/>
                  </a:schemeClr>
                </a:gs>
                <a:gs pos="50000">
                  <a:schemeClr val="bg2"/>
                </a:gs>
                <a:gs pos="100000">
                  <a:schemeClr val="bg2">
                    <a:gamma/>
                    <a:shade val="46275"/>
                    <a:invGamma/>
                  </a:scheme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24587" name="Rectangle 11"/>
            <p:cNvSpPr>
              <a:spLocks noChangeArrowheads="1"/>
            </p:cNvSpPr>
            <p:nvPr/>
          </p:nvSpPr>
          <p:spPr bwMode="auto">
            <a:xfrm>
              <a:off x="5322" y="1667"/>
              <a:ext cx="646" cy="227"/>
            </a:xfrm>
            <a:prstGeom prst="rect">
              <a:avLst/>
            </a:prstGeom>
            <a:gradFill rotWithShape="0">
              <a:gsLst>
                <a:gs pos="0">
                  <a:schemeClr val="bg2">
                    <a:gamma/>
                    <a:shade val="46275"/>
                    <a:invGamma/>
                  </a:schemeClr>
                </a:gs>
                <a:gs pos="50000">
                  <a:schemeClr val="bg2"/>
                </a:gs>
                <a:gs pos="100000">
                  <a:schemeClr val="bg2">
                    <a:gamma/>
                    <a:shade val="46275"/>
                    <a:invGamma/>
                  </a:scheme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24600" name="Text Box 24"/>
            <p:cNvSpPr txBox="1">
              <a:spLocks noChangeArrowheads="1"/>
            </p:cNvSpPr>
            <p:nvPr/>
          </p:nvSpPr>
          <p:spPr bwMode="auto">
            <a:xfrm>
              <a:off x="436" y="1558"/>
              <a:ext cx="1661"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600">
                  <a:solidFill>
                    <a:schemeClr val="bg1"/>
                  </a:solidFill>
                  <a:latin typeface="Comic Sans MS" panose="030F0702030302020204" pitchFamily="66" charset="0"/>
                </a:rPr>
                <a:t>Débit utile 2,112 Mbps</a:t>
              </a:r>
            </a:p>
          </p:txBody>
        </p:sp>
      </p:grpSp>
    </p:spTree>
    <p:extLst>
      <p:ext uri="{BB962C8B-B14F-4D97-AF65-F5344CB8AC3E}">
        <p14:creationId xmlns:p14="http://schemas.microsoft.com/office/powerpoint/2010/main" val="3112099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4604"/>
                                        </p:tgtEl>
                                        <p:attrNameLst>
                                          <p:attrName>style.visibility</p:attrName>
                                        </p:attrNameLst>
                                      </p:cBhvr>
                                      <p:to>
                                        <p:strVal val="visible"/>
                                      </p:to>
                                    </p:set>
                                    <p:animEffect transition="in" filter="wipe(down)">
                                      <p:cBhvr>
                                        <p:cTn id="7" dur="500"/>
                                        <p:tgtEl>
                                          <p:spTgt spid="24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4605"/>
                                        </p:tgtEl>
                                        <p:attrNameLst>
                                          <p:attrName>style.visibility</p:attrName>
                                        </p:attrNameLst>
                                      </p:cBhvr>
                                      <p:to>
                                        <p:strVal val="visible"/>
                                      </p:to>
                                    </p:set>
                                    <p:animEffect transition="in" filter="wipe(down)">
                                      <p:cBhvr>
                                        <p:cTn id="12" dur="500"/>
                                        <p:tgtEl>
                                          <p:spTgt spid="24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63067" y="548680"/>
            <a:ext cx="8669867"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912813">
              <a:tabLst>
                <a:tab pos="4191000" algn="l"/>
                <a:tab pos="7531100" algn="l"/>
              </a:tabLst>
              <a:defRPr sz="2400">
                <a:solidFill>
                  <a:schemeClr val="tx1"/>
                </a:solidFill>
                <a:latin typeface="Times New Roman" panose="02020603050405020304" pitchFamily="18" charset="0"/>
              </a:defRPr>
            </a:lvl1pPr>
            <a:lvl2pPr marL="762000" indent="-279400" defTabSz="912813">
              <a:tabLst>
                <a:tab pos="4191000" algn="l"/>
                <a:tab pos="7531100" algn="l"/>
              </a:tabLst>
              <a:defRPr sz="2400">
                <a:solidFill>
                  <a:schemeClr val="tx1"/>
                </a:solidFill>
                <a:latin typeface="Times New Roman" panose="02020603050405020304" pitchFamily="18" charset="0"/>
              </a:defRPr>
            </a:lvl2pPr>
            <a:lvl3pPr marL="1435100" indent="-381000" defTabSz="912813">
              <a:tabLst>
                <a:tab pos="4191000" algn="l"/>
                <a:tab pos="7531100" algn="l"/>
              </a:tabLst>
              <a:defRPr sz="2400">
                <a:solidFill>
                  <a:schemeClr val="tx1"/>
                </a:solidFill>
                <a:latin typeface="Times New Roman" panose="02020603050405020304" pitchFamily="18" charset="0"/>
              </a:defRPr>
            </a:lvl3pPr>
            <a:lvl4pPr marL="2006600" indent="-381000" defTabSz="912813">
              <a:tabLst>
                <a:tab pos="4191000" algn="l"/>
                <a:tab pos="7531100" algn="l"/>
              </a:tabLst>
              <a:defRPr sz="2400">
                <a:solidFill>
                  <a:schemeClr val="tx1"/>
                </a:solidFill>
                <a:latin typeface="Times New Roman" panose="02020603050405020304" pitchFamily="18" charset="0"/>
              </a:defRPr>
            </a:lvl4pPr>
            <a:lvl5pPr marL="2578100" indent="-381000" defTabSz="912813">
              <a:tabLst>
                <a:tab pos="4191000" algn="l"/>
                <a:tab pos="7531100" algn="l"/>
              </a:tabLst>
              <a:defRPr sz="2400">
                <a:solidFill>
                  <a:schemeClr val="tx1"/>
                </a:solidFill>
                <a:latin typeface="Times New Roman" panose="02020603050405020304" pitchFamily="18" charset="0"/>
              </a:defRPr>
            </a:lvl5pPr>
            <a:lvl6pPr marL="30353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6pPr>
            <a:lvl7pPr marL="34925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7pPr>
            <a:lvl8pPr marL="39497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8pPr>
            <a:lvl9pPr marL="44069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endParaRPr lang="fr-FR" sz="2133" dirty="0" smtClean="0">
              <a:solidFill>
                <a:schemeClr val="bg1"/>
              </a:solidFill>
              <a:latin typeface="Arial" panose="020B0604020202020204" pitchFamily="34" charset="0"/>
            </a:endParaRPr>
          </a:p>
          <a:p>
            <a:pPr>
              <a:spcBef>
                <a:spcPct val="40000"/>
              </a:spcBef>
              <a:spcAft>
                <a:spcPct val="40000"/>
              </a:spcAft>
              <a:buClr>
                <a:schemeClr val="accent2"/>
              </a:buClr>
              <a:buSzPct val="100000"/>
              <a:buFont typeface="Wingdings" panose="05000000000000000000" pitchFamily="2" charset="2"/>
              <a:buChar char="n"/>
            </a:pPr>
            <a:r>
              <a:rPr lang="fr-FR" sz="2133" dirty="0" smtClean="0">
                <a:solidFill>
                  <a:schemeClr val="bg1"/>
                </a:solidFill>
                <a:latin typeface="Arial" panose="020B0604020202020204" pitchFamily="34" charset="0"/>
              </a:rPr>
              <a:t>Constitution </a:t>
            </a:r>
            <a:r>
              <a:rPr lang="fr-FR" sz="2133" dirty="0">
                <a:solidFill>
                  <a:schemeClr val="bg1"/>
                </a:solidFill>
                <a:latin typeface="Arial" panose="020B0604020202020204" pitchFamily="34" charset="0"/>
              </a:rPr>
              <a:t>de la trame : 4 secteurs de 212 bits</a:t>
            </a:r>
          </a:p>
          <a:p>
            <a:pPr lvl="1">
              <a:spcBef>
                <a:spcPct val="20000"/>
              </a:spcBef>
              <a:spcAft>
                <a:spcPct val="100000"/>
              </a:spcAft>
              <a:buClr>
                <a:srgbClr val="FF8700"/>
              </a:buClr>
              <a:buSzPct val="100000"/>
              <a:buFont typeface="Monotype Sorts" charset="2"/>
              <a:buChar char=" "/>
            </a:pPr>
            <a:endParaRPr lang="fr-FR" sz="1778" dirty="0">
              <a:solidFill>
                <a:schemeClr val="bg1"/>
              </a:solidFill>
              <a:latin typeface="Arial" panose="020B0604020202020204" pitchFamily="34" charset="0"/>
            </a:endParaRPr>
          </a:p>
          <a:p>
            <a:pPr lvl="1">
              <a:spcBef>
                <a:spcPct val="20000"/>
              </a:spcBef>
              <a:spcAft>
                <a:spcPct val="80000"/>
              </a:spcAft>
              <a:buClr>
                <a:srgbClr val="FF8700"/>
              </a:buClr>
              <a:buSzPct val="100000"/>
              <a:buFont typeface="Monotype Sorts" charset="2"/>
              <a:buChar char=" "/>
            </a:pPr>
            <a:endParaRPr lang="fr-FR" sz="1778" dirty="0">
              <a:solidFill>
                <a:schemeClr val="bg1"/>
              </a:solidFill>
              <a:latin typeface="Arial" panose="020B0604020202020204" pitchFamily="34" charset="0"/>
            </a:endParaRPr>
          </a:p>
        </p:txBody>
      </p:sp>
      <p:graphicFrame>
        <p:nvGraphicFramePr>
          <p:cNvPr id="23555" name="Group 3"/>
          <p:cNvGraphicFramePr>
            <a:graphicFrameLocks noGrp="1"/>
          </p:cNvGraphicFramePr>
          <p:nvPr>
            <p:extLst>
              <p:ext uri="{D42A27DB-BD31-4B8C-83A1-F6EECF244321}">
                <p14:modId xmlns:p14="http://schemas.microsoft.com/office/powerpoint/2010/main" val="3436161168"/>
              </p:ext>
            </p:extLst>
          </p:nvPr>
        </p:nvGraphicFramePr>
        <p:xfrm>
          <a:off x="177800" y="2245078"/>
          <a:ext cx="8734779" cy="731520"/>
        </p:xfrm>
        <a:graphic>
          <a:graphicData uri="http://schemas.openxmlformats.org/drawingml/2006/table">
            <a:tbl>
              <a:tblPr>
                <a:tableStyleId>{306799F8-075E-4A3A-A7F6-7FBC6576F1A4}</a:tableStyleId>
              </a:tblPr>
              <a:tblGrid>
                <a:gridCol w="767644"/>
                <a:gridCol w="1632656"/>
                <a:gridCol w="313267"/>
                <a:gridCol w="1632655"/>
                <a:gridCol w="313267"/>
                <a:gridCol w="1632656"/>
                <a:gridCol w="313267"/>
                <a:gridCol w="313267"/>
                <a:gridCol w="1816100"/>
              </a:tblGrid>
              <a:tr h="731520">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u="none" strike="noStrike" cap="none" normalizeH="0" baseline="0" dirty="0" smtClean="0">
                          <a:ln>
                            <a:noFill/>
                          </a:ln>
                          <a:effectLst/>
                        </a:rPr>
                        <a:t>Bloc</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u="none" strike="noStrike" cap="none" normalizeH="0" baseline="0" dirty="0" smtClean="0">
                          <a:ln>
                            <a:noFill/>
                          </a:ln>
                          <a:effectLst/>
                        </a:rPr>
                        <a:t>service</a:t>
                      </a:r>
                      <a:endParaRPr kumimoji="0" lang="fr-FR" sz="1400" b="0" i="0" u="none" strike="noStrike" cap="none" normalizeH="0" baseline="0" dirty="0" smtClean="0">
                        <a:ln>
                          <a:noFill/>
                        </a:ln>
                        <a:solidFill>
                          <a:schemeClr val="tx1"/>
                        </a:solidFill>
                        <a:effectLst/>
                        <a:latin typeface="Comic Sans MS" panose="030F0702030302020204" pitchFamily="66" charset="0"/>
                      </a:endParaRPr>
                    </a:p>
                  </a:txBody>
                  <a:tcPr marL="81280" marR="81280" marT="40640" marB="40640" anchor="ctr" horzOverflow="overflow"/>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u="none" strike="noStrike" cap="none" normalizeH="0" baseline="0" dirty="0" smtClean="0">
                          <a:ln>
                            <a:noFill/>
                          </a:ln>
                          <a:effectLst/>
                        </a:rPr>
                        <a:t>Bloc informations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u="none" strike="noStrike" cap="none" normalizeH="0" baseline="0" dirty="0" smtClean="0">
                          <a:ln>
                            <a:noFill/>
                          </a:ln>
                          <a:effectLst/>
                        </a:rPr>
                        <a:t>Entrelacées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u="none" strike="noStrike" cap="none" normalizeH="0" baseline="0" dirty="0" smtClean="0">
                          <a:ln>
                            <a:noFill/>
                          </a:ln>
                          <a:effectLst/>
                        </a:rPr>
                        <a:t>4 x 50 bits</a:t>
                      </a:r>
                      <a:endParaRPr kumimoji="0" lang="fr-FR" sz="1400" b="0" i="0" u="none" strike="noStrike" cap="none" normalizeH="0" baseline="0" dirty="0" smtClean="0">
                        <a:ln>
                          <a:noFill/>
                        </a:ln>
                        <a:solidFill>
                          <a:schemeClr val="tx1"/>
                        </a:solidFill>
                        <a:effectLst/>
                        <a:latin typeface="Comic Sans MS" panose="030F0702030302020204" pitchFamily="66" charset="0"/>
                      </a:endParaRPr>
                    </a:p>
                  </a:txBody>
                  <a:tcPr marL="81280" marR="81280" marT="40640" marB="40640" anchor="ctr" horzOverflow="overflow"/>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u="none" strike="noStrike" cap="none" normalizeH="0" baseline="0" smtClean="0">
                          <a:ln>
                            <a:noFill/>
                          </a:ln>
                          <a:effectLst/>
                        </a:rPr>
                        <a:t>I</a:t>
                      </a:r>
                    </a:p>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u="none" strike="noStrike" cap="none" normalizeH="0" baseline="0" smtClean="0">
                          <a:ln>
                            <a:noFill/>
                          </a:ln>
                          <a:effectLst/>
                        </a:rPr>
                        <a:t>J</a:t>
                      </a:r>
                      <a:endParaRPr kumimoji="0" lang="fr-FR" sz="1800" b="0" i="0" u="none" strike="noStrike" cap="none" normalizeH="0" baseline="0" smtClean="0">
                        <a:ln>
                          <a:noFill/>
                        </a:ln>
                        <a:solidFill>
                          <a:schemeClr val="tx1"/>
                        </a:solidFill>
                        <a:effectLst/>
                        <a:latin typeface="Comic Sans MS" panose="030F0702030302020204" pitchFamily="66" charset="0"/>
                      </a:endParaRPr>
                    </a:p>
                  </a:txBody>
                  <a:tcPr marL="81280" marR="81280" marT="40640" marB="40640" anchor="ctr" horzOverflow="overflow"/>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u="none" strike="noStrike" cap="none" normalizeH="0" baseline="0" smtClean="0">
                          <a:ln>
                            <a:noFill/>
                          </a:ln>
                          <a:effectLst/>
                        </a:rPr>
                        <a:t>Bloc informations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u="none" strike="noStrike" cap="none" normalizeH="0" baseline="0" smtClean="0">
                          <a:ln>
                            <a:noFill/>
                          </a:ln>
                          <a:effectLst/>
                        </a:rPr>
                        <a:t>Entrelacées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u="none" strike="noStrike" cap="none" normalizeH="0" baseline="0" smtClean="0">
                          <a:ln>
                            <a:noFill/>
                          </a:ln>
                          <a:effectLst/>
                        </a:rPr>
                        <a:t>4 x 52 bits</a:t>
                      </a:r>
                      <a:endParaRPr kumimoji="0" lang="fr-FR" sz="1400" b="0" i="0" u="none" strike="noStrike" cap="none" normalizeH="0" baseline="0" smtClean="0">
                        <a:ln>
                          <a:noFill/>
                        </a:ln>
                        <a:solidFill>
                          <a:schemeClr val="tx1"/>
                        </a:solidFill>
                        <a:effectLst/>
                        <a:latin typeface="Comic Sans MS" panose="030F0702030302020204" pitchFamily="66" charset="0"/>
                      </a:endParaRPr>
                    </a:p>
                  </a:txBody>
                  <a:tcPr marL="81280" marR="81280" marT="40640" marB="40640" anchor="ctr" horzOverflow="overflow"/>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u="none" strike="noStrike" cap="none" normalizeH="0" baseline="0" smtClean="0">
                          <a:ln>
                            <a:noFill/>
                          </a:ln>
                          <a:effectLst/>
                        </a:rPr>
                        <a:t>I</a:t>
                      </a:r>
                    </a:p>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u="none" strike="noStrike" cap="none" normalizeH="0" baseline="0" smtClean="0">
                          <a:ln>
                            <a:noFill/>
                          </a:ln>
                          <a:effectLst/>
                        </a:rPr>
                        <a:t>J</a:t>
                      </a:r>
                      <a:endParaRPr kumimoji="0" lang="fr-FR" sz="1800" b="0" i="0" u="none" strike="noStrike" cap="none" normalizeH="0" baseline="0" smtClean="0">
                        <a:ln>
                          <a:noFill/>
                        </a:ln>
                        <a:solidFill>
                          <a:schemeClr val="tx1"/>
                        </a:solidFill>
                        <a:effectLst/>
                        <a:latin typeface="Comic Sans MS" panose="030F0702030302020204" pitchFamily="66" charset="0"/>
                      </a:endParaRPr>
                    </a:p>
                  </a:txBody>
                  <a:tcPr marL="81280" marR="81280" marT="40640" marB="40640" anchor="ctr" horzOverflow="overflow"/>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u="none" strike="noStrike" cap="none" normalizeH="0" baseline="0" smtClean="0">
                          <a:ln>
                            <a:noFill/>
                          </a:ln>
                          <a:effectLst/>
                        </a:rPr>
                        <a:t>Bloc informations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u="none" strike="noStrike" cap="none" normalizeH="0" baseline="0" smtClean="0">
                          <a:ln>
                            <a:noFill/>
                          </a:ln>
                          <a:effectLst/>
                        </a:rPr>
                        <a:t>Entrelacées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u="none" strike="noStrike" cap="none" normalizeH="0" baseline="0" smtClean="0">
                          <a:ln>
                            <a:noFill/>
                          </a:ln>
                          <a:effectLst/>
                        </a:rPr>
                        <a:t>4 x 52 bits</a:t>
                      </a:r>
                      <a:endParaRPr kumimoji="0" lang="fr-FR" sz="1400" b="0" i="0" u="none" strike="noStrike" cap="none" normalizeH="0" baseline="0" smtClean="0">
                        <a:ln>
                          <a:noFill/>
                        </a:ln>
                        <a:solidFill>
                          <a:schemeClr val="tx1"/>
                        </a:solidFill>
                        <a:effectLst/>
                        <a:latin typeface="Comic Sans MS" panose="030F0702030302020204" pitchFamily="66" charset="0"/>
                      </a:endParaRPr>
                    </a:p>
                  </a:txBody>
                  <a:tcPr marL="81280" marR="81280" marT="40640" marB="40640" anchor="ctr" horzOverflow="overflow"/>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u="none" strike="noStrike" cap="none" normalizeH="0" baseline="0" smtClean="0">
                          <a:ln>
                            <a:noFill/>
                          </a:ln>
                          <a:effectLst/>
                        </a:rPr>
                        <a:t>I</a:t>
                      </a:r>
                    </a:p>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u="none" strike="noStrike" cap="none" normalizeH="0" baseline="0" smtClean="0">
                          <a:ln>
                            <a:noFill/>
                          </a:ln>
                          <a:effectLst/>
                        </a:rPr>
                        <a:t>J</a:t>
                      </a:r>
                      <a:endParaRPr kumimoji="0" lang="fr-FR" sz="1800" b="0" i="0" u="none" strike="noStrike" cap="none" normalizeH="0" baseline="0" smtClean="0">
                        <a:ln>
                          <a:noFill/>
                        </a:ln>
                        <a:solidFill>
                          <a:schemeClr val="tx1"/>
                        </a:solidFill>
                        <a:effectLst/>
                        <a:latin typeface="Comic Sans MS" panose="030F0702030302020204" pitchFamily="66" charset="0"/>
                      </a:endParaRPr>
                    </a:p>
                  </a:txBody>
                  <a:tcPr marL="81280" marR="81280" marT="40640" marB="40640" anchor="ctr" horzOverflow="overflow"/>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u="none" strike="noStrike" cap="none" normalizeH="0" baseline="0" smtClean="0">
                          <a:ln>
                            <a:noFill/>
                          </a:ln>
                          <a:effectLst/>
                        </a:rPr>
                        <a:t>P</a:t>
                      </a:r>
                    </a:p>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u="none" strike="noStrike" cap="none" normalizeH="0" baseline="0" smtClean="0">
                          <a:ln>
                            <a:noFill/>
                          </a:ln>
                          <a:effectLst/>
                        </a:rPr>
                        <a:t>J</a:t>
                      </a:r>
                      <a:endParaRPr kumimoji="0" lang="fr-FR" sz="1800" b="0" i="0" u="none" strike="noStrike" cap="none" normalizeH="0" baseline="0" smtClean="0">
                        <a:ln>
                          <a:noFill/>
                        </a:ln>
                        <a:solidFill>
                          <a:schemeClr val="tx1"/>
                        </a:solidFill>
                        <a:effectLst/>
                        <a:latin typeface="Comic Sans MS" panose="030F0702030302020204" pitchFamily="66" charset="0"/>
                      </a:endParaRPr>
                    </a:p>
                  </a:txBody>
                  <a:tcPr marL="81280" marR="81280" marT="40640" marB="40640" anchor="ctr" horzOverflow="overflow"/>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u="none" strike="noStrike" cap="none" normalizeH="0" baseline="0" dirty="0" smtClean="0">
                          <a:ln>
                            <a:noFill/>
                          </a:ln>
                          <a:effectLst/>
                        </a:rPr>
                        <a:t>Bloc informations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u="none" strike="noStrike" cap="none" normalizeH="0" baseline="0" dirty="0" smtClean="0">
                          <a:ln>
                            <a:noFill/>
                          </a:ln>
                          <a:effectLst/>
                        </a:rPr>
                        <a:t>Entrelacées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u="none" strike="noStrike" cap="none" normalizeH="0" baseline="0" dirty="0" smtClean="0">
                          <a:ln>
                            <a:noFill/>
                          </a:ln>
                          <a:effectLst/>
                        </a:rPr>
                        <a:t>4 x 51 bits</a:t>
                      </a:r>
                      <a:endParaRPr kumimoji="0" lang="fr-FR" sz="1400" b="0" i="0" u="none" strike="noStrike" cap="none" normalizeH="0" baseline="0" dirty="0" smtClean="0">
                        <a:ln>
                          <a:noFill/>
                        </a:ln>
                        <a:solidFill>
                          <a:schemeClr val="tx1"/>
                        </a:solidFill>
                        <a:effectLst/>
                        <a:latin typeface="Comic Sans MS" panose="030F0702030302020204" pitchFamily="66" charset="0"/>
                      </a:endParaRPr>
                    </a:p>
                  </a:txBody>
                  <a:tcPr marL="81280" marR="81280" marT="40640" marB="40640" anchor="ctr" horzOverflow="overflow"/>
                </a:tc>
              </a:tr>
            </a:tbl>
          </a:graphicData>
        </a:graphic>
      </p:graphicFrame>
      <p:sp>
        <p:nvSpPr>
          <p:cNvPr id="23577" name="Text Box 25"/>
          <p:cNvSpPr txBox="1">
            <a:spLocks noChangeArrowheads="1"/>
          </p:cNvSpPr>
          <p:nvPr/>
        </p:nvSpPr>
        <p:spPr bwMode="auto">
          <a:xfrm>
            <a:off x="263067" y="2995790"/>
            <a:ext cx="518092"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12</a:t>
            </a:r>
          </a:p>
          <a:p>
            <a:pPr algn="ctr"/>
            <a:r>
              <a:rPr lang="fr-FR" sz="1422">
                <a:solidFill>
                  <a:schemeClr val="bg1"/>
                </a:solidFill>
                <a:latin typeface="Comic Sans MS" panose="030F0702030302020204" pitchFamily="66" charset="0"/>
              </a:rPr>
              <a:t>bits</a:t>
            </a:r>
          </a:p>
        </p:txBody>
      </p:sp>
      <p:sp>
        <p:nvSpPr>
          <p:cNvPr id="23578" name="Text Box 26"/>
          <p:cNvSpPr txBox="1">
            <a:spLocks noChangeArrowheads="1"/>
          </p:cNvSpPr>
          <p:nvPr/>
        </p:nvSpPr>
        <p:spPr bwMode="auto">
          <a:xfrm>
            <a:off x="1402160" y="2995790"/>
            <a:ext cx="559769"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200</a:t>
            </a:r>
          </a:p>
          <a:p>
            <a:pPr algn="ctr"/>
            <a:r>
              <a:rPr lang="fr-FR" sz="1422">
                <a:solidFill>
                  <a:schemeClr val="bg1"/>
                </a:solidFill>
                <a:latin typeface="Comic Sans MS" panose="030F0702030302020204" pitchFamily="66" charset="0"/>
              </a:rPr>
              <a:t>bits</a:t>
            </a:r>
          </a:p>
        </p:txBody>
      </p:sp>
      <p:sp>
        <p:nvSpPr>
          <p:cNvPr id="23579" name="Text Box 27"/>
          <p:cNvSpPr txBox="1">
            <a:spLocks noChangeArrowheads="1"/>
          </p:cNvSpPr>
          <p:nvPr/>
        </p:nvSpPr>
        <p:spPr bwMode="auto">
          <a:xfrm>
            <a:off x="2403722" y="2995790"/>
            <a:ext cx="518092"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4</a:t>
            </a:r>
          </a:p>
          <a:p>
            <a:pPr algn="ctr"/>
            <a:r>
              <a:rPr lang="fr-FR" sz="1422">
                <a:solidFill>
                  <a:schemeClr val="bg1"/>
                </a:solidFill>
                <a:latin typeface="Comic Sans MS" panose="030F0702030302020204" pitchFamily="66" charset="0"/>
              </a:rPr>
              <a:t>bits</a:t>
            </a:r>
          </a:p>
        </p:txBody>
      </p:sp>
      <p:sp>
        <p:nvSpPr>
          <p:cNvPr id="23580" name="Text Box 28"/>
          <p:cNvSpPr txBox="1">
            <a:spLocks noChangeArrowheads="1"/>
          </p:cNvSpPr>
          <p:nvPr/>
        </p:nvSpPr>
        <p:spPr bwMode="auto">
          <a:xfrm>
            <a:off x="4459711" y="2995790"/>
            <a:ext cx="518092"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4</a:t>
            </a:r>
          </a:p>
          <a:p>
            <a:pPr algn="ctr"/>
            <a:r>
              <a:rPr lang="fr-FR" sz="1422">
                <a:solidFill>
                  <a:schemeClr val="bg1"/>
                </a:solidFill>
                <a:latin typeface="Comic Sans MS" panose="030F0702030302020204" pitchFamily="66" charset="0"/>
              </a:rPr>
              <a:t>bits</a:t>
            </a:r>
          </a:p>
        </p:txBody>
      </p:sp>
      <p:sp>
        <p:nvSpPr>
          <p:cNvPr id="23581" name="Text Box 29"/>
          <p:cNvSpPr txBox="1">
            <a:spLocks noChangeArrowheads="1"/>
          </p:cNvSpPr>
          <p:nvPr/>
        </p:nvSpPr>
        <p:spPr bwMode="auto">
          <a:xfrm>
            <a:off x="6352011" y="2995790"/>
            <a:ext cx="518092"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4</a:t>
            </a:r>
          </a:p>
          <a:p>
            <a:pPr algn="ctr"/>
            <a:r>
              <a:rPr lang="fr-FR" sz="1422">
                <a:solidFill>
                  <a:schemeClr val="bg1"/>
                </a:solidFill>
                <a:latin typeface="Comic Sans MS" panose="030F0702030302020204" pitchFamily="66" charset="0"/>
              </a:rPr>
              <a:t>bits</a:t>
            </a:r>
          </a:p>
        </p:txBody>
      </p:sp>
      <p:sp>
        <p:nvSpPr>
          <p:cNvPr id="23582" name="Text Box 30"/>
          <p:cNvSpPr txBox="1">
            <a:spLocks noChangeArrowheads="1"/>
          </p:cNvSpPr>
          <p:nvPr/>
        </p:nvSpPr>
        <p:spPr bwMode="auto">
          <a:xfrm>
            <a:off x="6716077" y="2995790"/>
            <a:ext cx="518092"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4</a:t>
            </a:r>
          </a:p>
          <a:p>
            <a:pPr algn="ctr"/>
            <a:r>
              <a:rPr lang="fr-FR" sz="1422">
                <a:solidFill>
                  <a:schemeClr val="bg1"/>
                </a:solidFill>
                <a:latin typeface="Comic Sans MS" panose="030F0702030302020204" pitchFamily="66" charset="0"/>
              </a:rPr>
              <a:t>bits</a:t>
            </a:r>
          </a:p>
        </p:txBody>
      </p:sp>
      <p:sp>
        <p:nvSpPr>
          <p:cNvPr id="23583" name="Text Box 31"/>
          <p:cNvSpPr txBox="1">
            <a:spLocks noChangeArrowheads="1"/>
          </p:cNvSpPr>
          <p:nvPr/>
        </p:nvSpPr>
        <p:spPr bwMode="auto">
          <a:xfrm>
            <a:off x="3415816" y="2995790"/>
            <a:ext cx="559769"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208</a:t>
            </a:r>
          </a:p>
          <a:p>
            <a:pPr algn="ctr"/>
            <a:r>
              <a:rPr lang="fr-FR" sz="1422">
                <a:solidFill>
                  <a:schemeClr val="bg1"/>
                </a:solidFill>
                <a:latin typeface="Comic Sans MS" panose="030F0702030302020204" pitchFamily="66" charset="0"/>
              </a:rPr>
              <a:t>bits</a:t>
            </a:r>
          </a:p>
        </p:txBody>
      </p:sp>
      <p:sp>
        <p:nvSpPr>
          <p:cNvPr id="23584" name="Text Box 32"/>
          <p:cNvSpPr txBox="1">
            <a:spLocks noChangeArrowheads="1"/>
          </p:cNvSpPr>
          <p:nvPr/>
        </p:nvSpPr>
        <p:spPr bwMode="auto">
          <a:xfrm>
            <a:off x="5363150" y="2995790"/>
            <a:ext cx="559769"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208</a:t>
            </a:r>
          </a:p>
          <a:p>
            <a:pPr algn="ctr"/>
            <a:r>
              <a:rPr lang="fr-FR" sz="1422">
                <a:solidFill>
                  <a:schemeClr val="bg1"/>
                </a:solidFill>
                <a:latin typeface="Comic Sans MS" panose="030F0702030302020204" pitchFamily="66" charset="0"/>
              </a:rPr>
              <a:t>bits</a:t>
            </a:r>
          </a:p>
        </p:txBody>
      </p:sp>
      <p:sp>
        <p:nvSpPr>
          <p:cNvPr id="23585" name="Text Box 33"/>
          <p:cNvSpPr txBox="1">
            <a:spLocks noChangeArrowheads="1"/>
          </p:cNvSpPr>
          <p:nvPr/>
        </p:nvSpPr>
        <p:spPr bwMode="auto">
          <a:xfrm>
            <a:off x="7704183" y="2995790"/>
            <a:ext cx="559769"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204</a:t>
            </a:r>
          </a:p>
          <a:p>
            <a:pPr algn="ctr"/>
            <a:r>
              <a:rPr lang="fr-FR" sz="1422">
                <a:solidFill>
                  <a:schemeClr val="bg1"/>
                </a:solidFill>
                <a:latin typeface="Comic Sans MS" panose="030F0702030302020204" pitchFamily="66" charset="0"/>
              </a:rPr>
              <a:t>bits</a:t>
            </a:r>
          </a:p>
        </p:txBody>
      </p:sp>
      <p:sp>
        <p:nvSpPr>
          <p:cNvPr id="13" name="Rectangle 12"/>
          <p:cNvSpPr/>
          <p:nvPr/>
        </p:nvSpPr>
        <p:spPr>
          <a:xfrm>
            <a:off x="0" y="0"/>
            <a:ext cx="914400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spcBef>
                <a:spcPct val="20000"/>
              </a:spcBef>
              <a:spcAft>
                <a:spcPct val="80000"/>
              </a:spcAft>
            </a:pPr>
            <a:r>
              <a:rPr lang="fr-FR" sz="4000" dirty="0">
                <a:solidFill>
                  <a:schemeClr val="bg1"/>
                </a:solidFill>
                <a:latin typeface="Arial" panose="020B0604020202020204" pitchFamily="34" charset="0"/>
              </a:rPr>
              <a:t>TNM 2/8</a:t>
            </a:r>
          </a:p>
        </p:txBody>
      </p:sp>
    </p:spTree>
    <p:extLst>
      <p:ext uri="{BB962C8B-B14F-4D97-AF65-F5344CB8AC3E}">
        <p14:creationId xmlns:p14="http://schemas.microsoft.com/office/powerpoint/2010/main" val="173477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9333" y="787400"/>
            <a:ext cx="8669867"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912813">
              <a:tabLst>
                <a:tab pos="4191000" algn="l"/>
                <a:tab pos="7531100" algn="l"/>
              </a:tabLst>
              <a:defRPr sz="2400">
                <a:solidFill>
                  <a:schemeClr val="tx1"/>
                </a:solidFill>
                <a:latin typeface="Times New Roman" panose="02020603050405020304" pitchFamily="18" charset="0"/>
              </a:defRPr>
            </a:lvl1pPr>
            <a:lvl2pPr marL="762000" indent="-279400" defTabSz="912813">
              <a:tabLst>
                <a:tab pos="4191000" algn="l"/>
                <a:tab pos="7531100" algn="l"/>
              </a:tabLst>
              <a:defRPr sz="2400">
                <a:solidFill>
                  <a:schemeClr val="tx1"/>
                </a:solidFill>
                <a:latin typeface="Times New Roman" panose="02020603050405020304" pitchFamily="18" charset="0"/>
              </a:defRPr>
            </a:lvl2pPr>
            <a:lvl3pPr marL="1435100" indent="-381000" defTabSz="912813">
              <a:tabLst>
                <a:tab pos="4191000" algn="l"/>
                <a:tab pos="7531100" algn="l"/>
              </a:tabLst>
              <a:defRPr sz="2400">
                <a:solidFill>
                  <a:schemeClr val="tx1"/>
                </a:solidFill>
                <a:latin typeface="Times New Roman" panose="02020603050405020304" pitchFamily="18" charset="0"/>
              </a:defRPr>
            </a:lvl3pPr>
            <a:lvl4pPr marL="2006600" indent="-381000" defTabSz="912813">
              <a:tabLst>
                <a:tab pos="4191000" algn="l"/>
                <a:tab pos="7531100" algn="l"/>
              </a:tabLst>
              <a:defRPr sz="2400">
                <a:solidFill>
                  <a:schemeClr val="tx1"/>
                </a:solidFill>
                <a:latin typeface="Times New Roman" panose="02020603050405020304" pitchFamily="18" charset="0"/>
              </a:defRPr>
            </a:lvl4pPr>
            <a:lvl5pPr marL="2578100" indent="-381000" defTabSz="912813">
              <a:tabLst>
                <a:tab pos="4191000" algn="l"/>
                <a:tab pos="7531100" algn="l"/>
              </a:tabLst>
              <a:defRPr sz="2400">
                <a:solidFill>
                  <a:schemeClr val="tx1"/>
                </a:solidFill>
                <a:latin typeface="Times New Roman" panose="02020603050405020304" pitchFamily="18" charset="0"/>
              </a:defRPr>
            </a:lvl5pPr>
            <a:lvl6pPr marL="30353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6pPr>
            <a:lvl7pPr marL="34925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7pPr>
            <a:lvl8pPr marL="39497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8pPr>
            <a:lvl9pPr marL="44069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133" dirty="0" smtClean="0">
                <a:solidFill>
                  <a:schemeClr val="bg1"/>
                </a:solidFill>
                <a:latin typeface="Arial" panose="020B0604020202020204" pitchFamily="34" charset="0"/>
              </a:rPr>
              <a:t>1er </a:t>
            </a:r>
            <a:r>
              <a:rPr lang="fr-FR" sz="2133" dirty="0">
                <a:solidFill>
                  <a:schemeClr val="bg1"/>
                </a:solidFill>
                <a:latin typeface="Arial" panose="020B0604020202020204" pitchFamily="34" charset="0"/>
              </a:rPr>
              <a:t>secteur</a:t>
            </a:r>
          </a:p>
          <a:p>
            <a:pPr lvl="1">
              <a:spcBef>
                <a:spcPct val="20000"/>
              </a:spcBef>
              <a:spcAft>
                <a:spcPct val="100000"/>
              </a:spcAft>
              <a:buClr>
                <a:srgbClr val="FF8700"/>
              </a:buClr>
              <a:buSzPct val="100000"/>
              <a:buFont typeface="Monotype Sorts" charset="2"/>
              <a:buChar char=" "/>
            </a:pPr>
            <a:endParaRPr lang="fr-FR" sz="1778" dirty="0">
              <a:solidFill>
                <a:schemeClr val="bg1"/>
              </a:solidFill>
              <a:latin typeface="Arial" panose="020B0604020202020204" pitchFamily="34" charset="0"/>
            </a:endParaRPr>
          </a:p>
          <a:p>
            <a:pPr lvl="1">
              <a:spcBef>
                <a:spcPct val="20000"/>
              </a:spcBef>
              <a:spcAft>
                <a:spcPct val="80000"/>
              </a:spcAft>
              <a:buClr>
                <a:srgbClr val="FF8700"/>
              </a:buClr>
              <a:buSzPct val="100000"/>
              <a:buFont typeface="Monotype Sorts" charset="2"/>
              <a:buChar char=" "/>
            </a:pPr>
            <a:endParaRPr lang="fr-FR" sz="1778" dirty="0">
              <a:solidFill>
                <a:schemeClr val="bg1"/>
              </a:solidFill>
              <a:latin typeface="Arial" panose="020B0604020202020204" pitchFamily="34" charset="0"/>
            </a:endParaRPr>
          </a:p>
        </p:txBody>
      </p:sp>
      <p:graphicFrame>
        <p:nvGraphicFramePr>
          <p:cNvPr id="20519" name="Group 39"/>
          <p:cNvGraphicFramePr>
            <a:graphicFrameLocks noGrp="1"/>
          </p:cNvGraphicFramePr>
          <p:nvPr>
            <p:extLst>
              <p:ext uri="{D42A27DB-BD31-4B8C-83A1-F6EECF244321}">
                <p14:modId xmlns:p14="http://schemas.microsoft.com/office/powerpoint/2010/main" val="1973701827"/>
              </p:ext>
            </p:extLst>
          </p:nvPr>
        </p:nvGraphicFramePr>
        <p:xfrm>
          <a:off x="177800" y="2245078"/>
          <a:ext cx="8734779" cy="731520"/>
        </p:xfrm>
        <a:graphic>
          <a:graphicData uri="http://schemas.openxmlformats.org/drawingml/2006/table">
            <a:tbl>
              <a:tblPr/>
              <a:tblGrid>
                <a:gridCol w="767644"/>
                <a:gridCol w="1632656"/>
                <a:gridCol w="313267"/>
                <a:gridCol w="1632655"/>
                <a:gridCol w="313267"/>
                <a:gridCol w="1632656"/>
                <a:gridCol w="313267"/>
                <a:gridCol w="313267"/>
                <a:gridCol w="1816100"/>
              </a:tblGrid>
              <a:tr h="731520">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Bloc</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service</a:t>
                      </a:r>
                    </a:p>
                  </a:txBody>
                  <a:tcPr marL="81280" marR="81280" marT="40640" marB="406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chemeClr val="folHlink">
                            <a:gamma/>
                            <a:shade val="76471"/>
                            <a:invGamma/>
                          </a:schemeClr>
                        </a:gs>
                      </a:gsLst>
                      <a:path path="shape">
                        <a:fillToRect l="50000" t="50000" r="50000" b="50000"/>
                      </a:path>
                    </a:gra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Bloc informations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Entrelacées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4 x 50 bits</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chemeClr val="folHlink">
                            <a:gamma/>
                            <a:shade val="76471"/>
                            <a:invGamma/>
                          </a:schemeClr>
                        </a:gs>
                      </a:gsLst>
                      <a:path path="shape">
                        <a:fillToRect l="50000" t="50000" r="50000" b="50000"/>
                      </a:path>
                    </a:gra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I</a:t>
                      </a:r>
                    </a:p>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J</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Bloc informations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Entrelacées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4 x 52 bits</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I</a:t>
                      </a:r>
                    </a:p>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J</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Bloc informations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Entrelacées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4 x 52 bits</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I</a:t>
                      </a:r>
                    </a:p>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J</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P</a:t>
                      </a:r>
                    </a:p>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J</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Bloc informations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Entrelacées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4 x 51 bits</a:t>
                      </a:r>
                    </a:p>
                  </a:txBody>
                  <a:tcPr marL="81280" marR="81280" marT="40640" marB="406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0505" name="Text Box 25"/>
          <p:cNvSpPr txBox="1">
            <a:spLocks noChangeArrowheads="1"/>
          </p:cNvSpPr>
          <p:nvPr/>
        </p:nvSpPr>
        <p:spPr bwMode="auto">
          <a:xfrm>
            <a:off x="263067" y="2995790"/>
            <a:ext cx="518092"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12</a:t>
            </a:r>
          </a:p>
          <a:p>
            <a:pPr algn="ctr"/>
            <a:r>
              <a:rPr lang="fr-FR" sz="1422">
                <a:solidFill>
                  <a:schemeClr val="bg1"/>
                </a:solidFill>
                <a:latin typeface="Comic Sans MS" panose="030F0702030302020204" pitchFamily="66" charset="0"/>
              </a:rPr>
              <a:t>bits</a:t>
            </a:r>
          </a:p>
        </p:txBody>
      </p:sp>
      <p:sp>
        <p:nvSpPr>
          <p:cNvPr id="20506" name="Text Box 26"/>
          <p:cNvSpPr txBox="1">
            <a:spLocks noChangeArrowheads="1"/>
          </p:cNvSpPr>
          <p:nvPr/>
        </p:nvSpPr>
        <p:spPr bwMode="auto">
          <a:xfrm>
            <a:off x="1402160" y="2995790"/>
            <a:ext cx="559769"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200</a:t>
            </a:r>
          </a:p>
          <a:p>
            <a:pPr algn="ctr"/>
            <a:r>
              <a:rPr lang="fr-FR" sz="1422">
                <a:solidFill>
                  <a:schemeClr val="bg1"/>
                </a:solidFill>
                <a:latin typeface="Comic Sans MS" panose="030F0702030302020204" pitchFamily="66" charset="0"/>
              </a:rPr>
              <a:t>bits</a:t>
            </a:r>
          </a:p>
        </p:txBody>
      </p:sp>
      <p:sp>
        <p:nvSpPr>
          <p:cNvPr id="20507" name="Text Box 27"/>
          <p:cNvSpPr txBox="1">
            <a:spLocks noChangeArrowheads="1"/>
          </p:cNvSpPr>
          <p:nvPr/>
        </p:nvSpPr>
        <p:spPr bwMode="auto">
          <a:xfrm>
            <a:off x="2403722" y="2995790"/>
            <a:ext cx="518092"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4</a:t>
            </a:r>
          </a:p>
          <a:p>
            <a:pPr algn="ctr"/>
            <a:r>
              <a:rPr lang="fr-FR" sz="1422">
                <a:solidFill>
                  <a:schemeClr val="bg1"/>
                </a:solidFill>
                <a:latin typeface="Comic Sans MS" panose="030F0702030302020204" pitchFamily="66" charset="0"/>
              </a:rPr>
              <a:t>bits</a:t>
            </a:r>
          </a:p>
        </p:txBody>
      </p:sp>
      <p:sp>
        <p:nvSpPr>
          <p:cNvPr id="20508" name="Text Box 28"/>
          <p:cNvSpPr txBox="1">
            <a:spLocks noChangeArrowheads="1"/>
          </p:cNvSpPr>
          <p:nvPr/>
        </p:nvSpPr>
        <p:spPr bwMode="auto">
          <a:xfrm>
            <a:off x="4459711" y="2995790"/>
            <a:ext cx="518092"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4</a:t>
            </a:r>
          </a:p>
          <a:p>
            <a:pPr algn="ctr"/>
            <a:r>
              <a:rPr lang="fr-FR" sz="1422">
                <a:solidFill>
                  <a:schemeClr val="bg1"/>
                </a:solidFill>
                <a:latin typeface="Comic Sans MS" panose="030F0702030302020204" pitchFamily="66" charset="0"/>
              </a:rPr>
              <a:t>bits</a:t>
            </a:r>
          </a:p>
        </p:txBody>
      </p:sp>
      <p:sp>
        <p:nvSpPr>
          <p:cNvPr id="20509" name="Text Box 29"/>
          <p:cNvSpPr txBox="1">
            <a:spLocks noChangeArrowheads="1"/>
          </p:cNvSpPr>
          <p:nvPr/>
        </p:nvSpPr>
        <p:spPr bwMode="auto">
          <a:xfrm>
            <a:off x="6352011" y="2995790"/>
            <a:ext cx="518092"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4</a:t>
            </a:r>
          </a:p>
          <a:p>
            <a:pPr algn="ctr"/>
            <a:r>
              <a:rPr lang="fr-FR" sz="1422">
                <a:solidFill>
                  <a:schemeClr val="bg1"/>
                </a:solidFill>
                <a:latin typeface="Comic Sans MS" panose="030F0702030302020204" pitchFamily="66" charset="0"/>
              </a:rPr>
              <a:t>bits</a:t>
            </a:r>
          </a:p>
        </p:txBody>
      </p:sp>
      <p:sp>
        <p:nvSpPr>
          <p:cNvPr id="20510" name="Text Box 30"/>
          <p:cNvSpPr txBox="1">
            <a:spLocks noChangeArrowheads="1"/>
          </p:cNvSpPr>
          <p:nvPr/>
        </p:nvSpPr>
        <p:spPr bwMode="auto">
          <a:xfrm>
            <a:off x="6716077" y="2995790"/>
            <a:ext cx="518092"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4</a:t>
            </a:r>
          </a:p>
          <a:p>
            <a:pPr algn="ctr"/>
            <a:r>
              <a:rPr lang="fr-FR" sz="1422">
                <a:solidFill>
                  <a:schemeClr val="bg1"/>
                </a:solidFill>
                <a:latin typeface="Comic Sans MS" panose="030F0702030302020204" pitchFamily="66" charset="0"/>
              </a:rPr>
              <a:t>bits</a:t>
            </a:r>
          </a:p>
        </p:txBody>
      </p:sp>
      <p:sp>
        <p:nvSpPr>
          <p:cNvPr id="20511" name="Text Box 31"/>
          <p:cNvSpPr txBox="1">
            <a:spLocks noChangeArrowheads="1"/>
          </p:cNvSpPr>
          <p:nvPr/>
        </p:nvSpPr>
        <p:spPr bwMode="auto">
          <a:xfrm>
            <a:off x="3415816" y="2995790"/>
            <a:ext cx="559769"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208</a:t>
            </a:r>
          </a:p>
          <a:p>
            <a:pPr algn="ctr"/>
            <a:r>
              <a:rPr lang="fr-FR" sz="1422">
                <a:solidFill>
                  <a:schemeClr val="bg1"/>
                </a:solidFill>
                <a:latin typeface="Comic Sans MS" panose="030F0702030302020204" pitchFamily="66" charset="0"/>
              </a:rPr>
              <a:t>bits</a:t>
            </a:r>
          </a:p>
        </p:txBody>
      </p:sp>
      <p:sp>
        <p:nvSpPr>
          <p:cNvPr id="20512" name="Text Box 32"/>
          <p:cNvSpPr txBox="1">
            <a:spLocks noChangeArrowheads="1"/>
          </p:cNvSpPr>
          <p:nvPr/>
        </p:nvSpPr>
        <p:spPr bwMode="auto">
          <a:xfrm>
            <a:off x="5363150" y="2995790"/>
            <a:ext cx="559769"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208</a:t>
            </a:r>
          </a:p>
          <a:p>
            <a:pPr algn="ctr"/>
            <a:r>
              <a:rPr lang="fr-FR" sz="1422">
                <a:solidFill>
                  <a:schemeClr val="bg1"/>
                </a:solidFill>
                <a:latin typeface="Comic Sans MS" panose="030F0702030302020204" pitchFamily="66" charset="0"/>
              </a:rPr>
              <a:t>bits</a:t>
            </a:r>
          </a:p>
        </p:txBody>
      </p:sp>
      <p:sp>
        <p:nvSpPr>
          <p:cNvPr id="20513" name="Text Box 33"/>
          <p:cNvSpPr txBox="1">
            <a:spLocks noChangeArrowheads="1"/>
          </p:cNvSpPr>
          <p:nvPr/>
        </p:nvSpPr>
        <p:spPr bwMode="auto">
          <a:xfrm>
            <a:off x="7704183" y="2995790"/>
            <a:ext cx="559769"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204</a:t>
            </a:r>
          </a:p>
          <a:p>
            <a:pPr algn="ctr"/>
            <a:r>
              <a:rPr lang="fr-FR" sz="1422">
                <a:solidFill>
                  <a:schemeClr val="bg1"/>
                </a:solidFill>
                <a:latin typeface="Comic Sans MS" panose="030F0702030302020204" pitchFamily="66" charset="0"/>
              </a:rPr>
              <a:t>bits</a:t>
            </a:r>
          </a:p>
        </p:txBody>
      </p:sp>
      <p:sp>
        <p:nvSpPr>
          <p:cNvPr id="20521" name="Rectangle 41"/>
          <p:cNvSpPr>
            <a:spLocks noChangeArrowheads="1"/>
          </p:cNvSpPr>
          <p:nvPr/>
        </p:nvSpPr>
        <p:spPr bwMode="auto">
          <a:xfrm>
            <a:off x="438856" y="3125612"/>
            <a:ext cx="7437966" cy="298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666750">
              <a:defRPr sz="2400">
                <a:solidFill>
                  <a:schemeClr val="tx1"/>
                </a:solidFill>
                <a:latin typeface="Times New Roman" panose="02020603050405020304" pitchFamily="18" charset="0"/>
              </a:defRPr>
            </a:lvl1pPr>
            <a:lvl2pPr marL="774700" indent="-292100" defTabSz="666750">
              <a:defRPr sz="2400">
                <a:solidFill>
                  <a:schemeClr val="tx1"/>
                </a:solidFill>
                <a:latin typeface="Times New Roman" panose="02020603050405020304" pitchFamily="18" charset="0"/>
              </a:defRPr>
            </a:lvl2pPr>
            <a:lvl3pPr marL="1244600" indent="-279400" defTabSz="666750">
              <a:defRPr sz="2400">
                <a:solidFill>
                  <a:schemeClr val="tx1"/>
                </a:solidFill>
                <a:latin typeface="Times New Roman" panose="02020603050405020304" pitchFamily="18" charset="0"/>
              </a:defRPr>
            </a:lvl3pPr>
            <a:lvl4pPr marL="1727200" indent="-292100" defTabSz="666750">
              <a:defRPr sz="2400">
                <a:solidFill>
                  <a:schemeClr val="tx1"/>
                </a:solidFill>
                <a:latin typeface="Times New Roman" panose="02020603050405020304" pitchFamily="18" charset="0"/>
              </a:defRPr>
            </a:lvl4pPr>
            <a:lvl5pPr marL="2298700" indent="-381000" defTabSz="666750">
              <a:defRPr sz="2400">
                <a:solidFill>
                  <a:schemeClr val="tx1"/>
                </a:solidFill>
                <a:latin typeface="Times New Roman" panose="02020603050405020304" pitchFamily="18" charset="0"/>
              </a:defRPr>
            </a:lvl5pPr>
            <a:lvl6pPr marL="2755900" indent="-381000" defTabSz="666750" fontAlgn="base">
              <a:spcBef>
                <a:spcPct val="0"/>
              </a:spcBef>
              <a:spcAft>
                <a:spcPct val="0"/>
              </a:spcAft>
              <a:defRPr sz="2400">
                <a:solidFill>
                  <a:schemeClr val="tx1"/>
                </a:solidFill>
                <a:latin typeface="Times New Roman" panose="02020603050405020304" pitchFamily="18" charset="0"/>
              </a:defRPr>
            </a:lvl6pPr>
            <a:lvl7pPr marL="3213100" indent="-381000" defTabSz="666750" fontAlgn="base">
              <a:spcBef>
                <a:spcPct val="0"/>
              </a:spcBef>
              <a:spcAft>
                <a:spcPct val="0"/>
              </a:spcAft>
              <a:defRPr sz="2400">
                <a:solidFill>
                  <a:schemeClr val="tx1"/>
                </a:solidFill>
                <a:latin typeface="Times New Roman" panose="02020603050405020304" pitchFamily="18" charset="0"/>
              </a:defRPr>
            </a:lvl7pPr>
            <a:lvl8pPr marL="3670300" indent="-381000" defTabSz="666750" fontAlgn="base">
              <a:spcBef>
                <a:spcPct val="0"/>
              </a:spcBef>
              <a:spcAft>
                <a:spcPct val="0"/>
              </a:spcAft>
              <a:defRPr sz="2400">
                <a:solidFill>
                  <a:schemeClr val="tx1"/>
                </a:solidFill>
                <a:latin typeface="Times New Roman" panose="02020603050405020304" pitchFamily="18" charset="0"/>
              </a:defRPr>
            </a:lvl8pPr>
            <a:lvl9pPr marL="4127500" indent="-381000" defTabSz="666750" fontAlgn="base">
              <a:spcBef>
                <a:spcPct val="0"/>
              </a:spcBef>
              <a:spcAft>
                <a:spcPct val="0"/>
              </a:spcAf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endParaRPr lang="fr-FR" sz="2133" dirty="0">
              <a:solidFill>
                <a:schemeClr val="bg1"/>
              </a:solidFill>
              <a:latin typeface="Arial" panose="020B0604020202020204" pitchFamily="34" charset="0"/>
            </a:endParaRPr>
          </a:p>
          <a:p>
            <a:pPr lvl="1">
              <a:spcBef>
                <a:spcPct val="20000"/>
              </a:spcBef>
              <a:spcAft>
                <a:spcPct val="40000"/>
              </a:spcAft>
              <a:buClr>
                <a:schemeClr val="accent1"/>
              </a:buClr>
              <a:buSzPct val="100000"/>
              <a:buFont typeface="Wingdings" panose="05000000000000000000" pitchFamily="2" charset="2"/>
              <a:buChar char="l"/>
            </a:pPr>
            <a:r>
              <a:rPr lang="fr-FR" sz="1956" dirty="0">
                <a:solidFill>
                  <a:schemeClr val="bg1"/>
                </a:solidFill>
                <a:latin typeface="Arial" panose="020B0604020202020204" pitchFamily="34" charset="0"/>
              </a:rPr>
              <a:t>Un bloc de service de 12 bits</a:t>
            </a:r>
          </a:p>
          <a:p>
            <a:pPr lvl="2">
              <a:spcBef>
                <a:spcPct val="20000"/>
              </a:spcBef>
              <a:spcAft>
                <a:spcPct val="40000"/>
              </a:spcAft>
              <a:buClr>
                <a:srgbClr val="FF9900"/>
              </a:buClr>
              <a:buSzPct val="100000"/>
              <a:buFont typeface="Wingdings" panose="05000000000000000000" pitchFamily="2" charset="2"/>
              <a:buChar char="v"/>
            </a:pPr>
            <a:r>
              <a:rPr lang="fr-FR" sz="1778" dirty="0">
                <a:solidFill>
                  <a:schemeClr val="bg1"/>
                </a:solidFill>
                <a:latin typeface="Arial" panose="020B0604020202020204" pitchFamily="34" charset="0"/>
              </a:rPr>
              <a:t>Un MVT de 10 bits (1111010000)</a:t>
            </a:r>
          </a:p>
          <a:p>
            <a:pPr lvl="2">
              <a:spcBef>
                <a:spcPct val="20000"/>
              </a:spcBef>
              <a:spcAft>
                <a:spcPct val="40000"/>
              </a:spcAft>
              <a:buClr>
                <a:srgbClr val="FF9900"/>
              </a:buClr>
              <a:buSzPct val="100000"/>
              <a:buFont typeface="Wingdings" panose="05000000000000000000" pitchFamily="2" charset="2"/>
              <a:buChar char="v"/>
            </a:pPr>
            <a:r>
              <a:rPr lang="fr-FR" sz="1778" dirty="0">
                <a:solidFill>
                  <a:schemeClr val="bg1"/>
                </a:solidFill>
                <a:latin typeface="Arial" panose="020B0604020202020204" pitchFamily="34" charset="0"/>
              </a:rPr>
              <a:t>Une alarme distante</a:t>
            </a:r>
          </a:p>
          <a:p>
            <a:pPr lvl="2">
              <a:spcBef>
                <a:spcPct val="20000"/>
              </a:spcBef>
              <a:spcAft>
                <a:spcPct val="40000"/>
              </a:spcAft>
              <a:buClr>
                <a:srgbClr val="FF9900"/>
              </a:buClr>
              <a:buSzPct val="100000"/>
              <a:buFont typeface="Wingdings" panose="05000000000000000000" pitchFamily="2" charset="2"/>
              <a:buChar char="v"/>
            </a:pPr>
            <a:r>
              <a:rPr lang="fr-FR" sz="1778" dirty="0">
                <a:solidFill>
                  <a:schemeClr val="bg1"/>
                </a:solidFill>
                <a:latin typeface="Arial" panose="020B0604020202020204" pitchFamily="34" charset="0"/>
              </a:rPr>
              <a:t>Un bit de parité</a:t>
            </a:r>
          </a:p>
          <a:p>
            <a:pPr lvl="1">
              <a:spcBef>
                <a:spcPct val="20000"/>
              </a:spcBef>
              <a:spcAft>
                <a:spcPct val="40000"/>
              </a:spcAft>
              <a:buClr>
                <a:schemeClr val="accent1"/>
              </a:buClr>
              <a:buSzPct val="100000"/>
              <a:buFont typeface="Wingdings" panose="05000000000000000000" pitchFamily="2" charset="2"/>
              <a:buChar char="l"/>
            </a:pPr>
            <a:r>
              <a:rPr lang="fr-FR" sz="1956" dirty="0">
                <a:solidFill>
                  <a:schemeClr val="bg1"/>
                </a:solidFill>
                <a:latin typeface="Arial" panose="020B0604020202020204" pitchFamily="34" charset="0"/>
              </a:rPr>
              <a:t>50 bits d'informations pour chaque signal incident</a:t>
            </a:r>
          </a:p>
        </p:txBody>
      </p:sp>
      <p:sp>
        <p:nvSpPr>
          <p:cNvPr id="14" name="Rectangle 13"/>
          <p:cNvSpPr/>
          <p:nvPr/>
        </p:nvSpPr>
        <p:spPr>
          <a:xfrm>
            <a:off x="0" y="0"/>
            <a:ext cx="914400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spcBef>
                <a:spcPct val="20000"/>
              </a:spcBef>
              <a:spcAft>
                <a:spcPct val="80000"/>
              </a:spcAft>
            </a:pPr>
            <a:r>
              <a:rPr lang="fr-FR" sz="4000" dirty="0">
                <a:solidFill>
                  <a:schemeClr val="bg1"/>
                </a:solidFill>
                <a:latin typeface="Arial" panose="020B0604020202020204" pitchFamily="34" charset="0"/>
              </a:rPr>
              <a:t>TNM 2/8</a:t>
            </a:r>
          </a:p>
        </p:txBody>
      </p:sp>
    </p:spTree>
    <p:extLst>
      <p:ext uri="{BB962C8B-B14F-4D97-AF65-F5344CB8AC3E}">
        <p14:creationId xmlns:p14="http://schemas.microsoft.com/office/powerpoint/2010/main" val="2852440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69333" y="787400"/>
            <a:ext cx="8669867"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912813">
              <a:tabLst>
                <a:tab pos="4191000" algn="l"/>
                <a:tab pos="7531100" algn="l"/>
              </a:tabLst>
              <a:defRPr sz="2400">
                <a:solidFill>
                  <a:schemeClr val="tx1"/>
                </a:solidFill>
                <a:latin typeface="Times New Roman" panose="02020603050405020304" pitchFamily="18" charset="0"/>
              </a:defRPr>
            </a:lvl1pPr>
            <a:lvl2pPr marL="762000" indent="-279400" defTabSz="912813">
              <a:tabLst>
                <a:tab pos="4191000" algn="l"/>
                <a:tab pos="7531100" algn="l"/>
              </a:tabLst>
              <a:defRPr sz="2400">
                <a:solidFill>
                  <a:schemeClr val="tx1"/>
                </a:solidFill>
                <a:latin typeface="Times New Roman" panose="02020603050405020304" pitchFamily="18" charset="0"/>
              </a:defRPr>
            </a:lvl2pPr>
            <a:lvl3pPr marL="1435100" indent="-381000" defTabSz="912813">
              <a:tabLst>
                <a:tab pos="4191000" algn="l"/>
                <a:tab pos="7531100" algn="l"/>
              </a:tabLst>
              <a:defRPr sz="2400">
                <a:solidFill>
                  <a:schemeClr val="tx1"/>
                </a:solidFill>
                <a:latin typeface="Times New Roman" panose="02020603050405020304" pitchFamily="18" charset="0"/>
              </a:defRPr>
            </a:lvl3pPr>
            <a:lvl4pPr marL="2006600" indent="-381000" defTabSz="912813">
              <a:tabLst>
                <a:tab pos="4191000" algn="l"/>
                <a:tab pos="7531100" algn="l"/>
              </a:tabLst>
              <a:defRPr sz="2400">
                <a:solidFill>
                  <a:schemeClr val="tx1"/>
                </a:solidFill>
                <a:latin typeface="Times New Roman" panose="02020603050405020304" pitchFamily="18" charset="0"/>
              </a:defRPr>
            </a:lvl4pPr>
            <a:lvl5pPr marL="2578100" indent="-381000" defTabSz="912813">
              <a:tabLst>
                <a:tab pos="4191000" algn="l"/>
                <a:tab pos="7531100" algn="l"/>
              </a:tabLst>
              <a:defRPr sz="2400">
                <a:solidFill>
                  <a:schemeClr val="tx1"/>
                </a:solidFill>
                <a:latin typeface="Times New Roman" panose="02020603050405020304" pitchFamily="18" charset="0"/>
              </a:defRPr>
            </a:lvl5pPr>
            <a:lvl6pPr marL="30353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6pPr>
            <a:lvl7pPr marL="34925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7pPr>
            <a:lvl8pPr marL="39497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8pPr>
            <a:lvl9pPr marL="44069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133" dirty="0" smtClean="0">
                <a:solidFill>
                  <a:schemeClr val="bg1"/>
                </a:solidFill>
                <a:latin typeface="Arial" panose="020B0604020202020204" pitchFamily="34" charset="0"/>
              </a:rPr>
              <a:t>2ème </a:t>
            </a:r>
            <a:r>
              <a:rPr lang="fr-FR" sz="2133" dirty="0">
                <a:solidFill>
                  <a:schemeClr val="bg1"/>
                </a:solidFill>
                <a:latin typeface="Arial" panose="020B0604020202020204" pitchFamily="34" charset="0"/>
              </a:rPr>
              <a:t>et 3ème secteur</a:t>
            </a:r>
          </a:p>
          <a:p>
            <a:pPr lvl="1">
              <a:spcBef>
                <a:spcPct val="20000"/>
              </a:spcBef>
              <a:spcAft>
                <a:spcPct val="100000"/>
              </a:spcAft>
              <a:buClr>
                <a:srgbClr val="FF8700"/>
              </a:buClr>
              <a:buSzPct val="100000"/>
              <a:buFont typeface="Monotype Sorts" charset="2"/>
              <a:buChar char=" "/>
            </a:pPr>
            <a:endParaRPr lang="fr-FR" sz="1778" dirty="0">
              <a:solidFill>
                <a:schemeClr val="bg1"/>
              </a:solidFill>
              <a:latin typeface="Arial" panose="020B0604020202020204" pitchFamily="34" charset="0"/>
            </a:endParaRPr>
          </a:p>
          <a:p>
            <a:pPr lvl="1">
              <a:spcBef>
                <a:spcPct val="20000"/>
              </a:spcBef>
              <a:spcAft>
                <a:spcPct val="80000"/>
              </a:spcAft>
              <a:buClr>
                <a:srgbClr val="FF8700"/>
              </a:buClr>
              <a:buSzPct val="100000"/>
              <a:buFont typeface="Monotype Sorts" charset="2"/>
              <a:buChar char=" "/>
            </a:pPr>
            <a:endParaRPr lang="fr-FR" sz="1778" dirty="0">
              <a:solidFill>
                <a:schemeClr val="bg1"/>
              </a:solidFill>
              <a:latin typeface="Arial" panose="020B0604020202020204" pitchFamily="34" charset="0"/>
            </a:endParaRPr>
          </a:p>
        </p:txBody>
      </p:sp>
      <p:graphicFrame>
        <p:nvGraphicFramePr>
          <p:cNvPr id="21542" name="Group 38"/>
          <p:cNvGraphicFramePr>
            <a:graphicFrameLocks noGrp="1"/>
          </p:cNvGraphicFramePr>
          <p:nvPr>
            <p:extLst>
              <p:ext uri="{D42A27DB-BD31-4B8C-83A1-F6EECF244321}">
                <p14:modId xmlns:p14="http://schemas.microsoft.com/office/powerpoint/2010/main" val="1146825388"/>
              </p:ext>
            </p:extLst>
          </p:nvPr>
        </p:nvGraphicFramePr>
        <p:xfrm>
          <a:off x="177800" y="2245078"/>
          <a:ext cx="8734779" cy="731520"/>
        </p:xfrm>
        <a:graphic>
          <a:graphicData uri="http://schemas.openxmlformats.org/drawingml/2006/table">
            <a:tbl>
              <a:tblPr/>
              <a:tblGrid>
                <a:gridCol w="767644"/>
                <a:gridCol w="1632656"/>
                <a:gridCol w="313267"/>
                <a:gridCol w="1632655"/>
                <a:gridCol w="313267"/>
                <a:gridCol w="1632656"/>
                <a:gridCol w="313267"/>
                <a:gridCol w="313267"/>
                <a:gridCol w="1816100"/>
              </a:tblGrid>
              <a:tr h="731520">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Bloc</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service</a:t>
                      </a:r>
                    </a:p>
                  </a:txBody>
                  <a:tcPr marL="81280" marR="81280" marT="40640" marB="406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Bloc informations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Entrelacées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4 x 50 bits</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I</a:t>
                      </a:r>
                    </a:p>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J</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chemeClr val="folHlink">
                            <a:gamma/>
                            <a:shade val="86275"/>
                            <a:invGamma/>
                          </a:schemeClr>
                        </a:gs>
                      </a:gsLst>
                      <a:path path="shape">
                        <a:fillToRect l="50000" t="50000" r="50000" b="50000"/>
                      </a:path>
                    </a:gra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Bloc informations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Entrelacées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4 x 52 bits</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chemeClr val="folHlink">
                            <a:gamma/>
                            <a:shade val="86275"/>
                            <a:invGamma/>
                          </a:schemeClr>
                        </a:gs>
                      </a:gsLst>
                      <a:path path="shape">
                        <a:fillToRect l="50000" t="50000" r="50000" b="50000"/>
                      </a:path>
                    </a:gra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I</a:t>
                      </a:r>
                    </a:p>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J</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chemeClr val="folHlink">
                            <a:gamma/>
                            <a:shade val="86275"/>
                            <a:invGamma/>
                          </a:schemeClr>
                        </a:gs>
                      </a:gsLst>
                      <a:path path="shape">
                        <a:fillToRect l="50000" t="50000" r="50000" b="50000"/>
                      </a:path>
                    </a:gra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Bloc informations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Entrelacées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4 x 52 bits</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chemeClr val="folHlink">
                            <a:gamma/>
                            <a:shade val="86275"/>
                            <a:invGamma/>
                          </a:schemeClr>
                        </a:gs>
                      </a:gsLst>
                      <a:path path="shape">
                        <a:fillToRect l="50000" t="50000" r="50000" b="50000"/>
                      </a:path>
                    </a:gra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I</a:t>
                      </a:r>
                    </a:p>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J</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P</a:t>
                      </a:r>
                    </a:p>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J</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Bloc informations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Entrelacées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4 x 51 bits</a:t>
                      </a:r>
                    </a:p>
                  </a:txBody>
                  <a:tcPr marL="81280" marR="81280" marT="40640" marB="406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1529" name="Text Box 25"/>
          <p:cNvSpPr txBox="1">
            <a:spLocks noChangeArrowheads="1"/>
          </p:cNvSpPr>
          <p:nvPr/>
        </p:nvSpPr>
        <p:spPr bwMode="auto">
          <a:xfrm>
            <a:off x="263067" y="2995790"/>
            <a:ext cx="518092"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12</a:t>
            </a:r>
          </a:p>
          <a:p>
            <a:pPr algn="ctr"/>
            <a:r>
              <a:rPr lang="fr-FR" sz="1422">
                <a:solidFill>
                  <a:schemeClr val="bg1"/>
                </a:solidFill>
                <a:latin typeface="Comic Sans MS" panose="030F0702030302020204" pitchFamily="66" charset="0"/>
              </a:rPr>
              <a:t>bits</a:t>
            </a:r>
          </a:p>
        </p:txBody>
      </p:sp>
      <p:sp>
        <p:nvSpPr>
          <p:cNvPr id="21530" name="Text Box 26"/>
          <p:cNvSpPr txBox="1">
            <a:spLocks noChangeArrowheads="1"/>
          </p:cNvSpPr>
          <p:nvPr/>
        </p:nvSpPr>
        <p:spPr bwMode="auto">
          <a:xfrm>
            <a:off x="1402160" y="2995790"/>
            <a:ext cx="559769"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200</a:t>
            </a:r>
          </a:p>
          <a:p>
            <a:pPr algn="ctr"/>
            <a:r>
              <a:rPr lang="fr-FR" sz="1422">
                <a:solidFill>
                  <a:schemeClr val="bg1"/>
                </a:solidFill>
                <a:latin typeface="Comic Sans MS" panose="030F0702030302020204" pitchFamily="66" charset="0"/>
              </a:rPr>
              <a:t>bits</a:t>
            </a:r>
          </a:p>
        </p:txBody>
      </p:sp>
      <p:sp>
        <p:nvSpPr>
          <p:cNvPr id="21531" name="Text Box 27"/>
          <p:cNvSpPr txBox="1">
            <a:spLocks noChangeArrowheads="1"/>
          </p:cNvSpPr>
          <p:nvPr/>
        </p:nvSpPr>
        <p:spPr bwMode="auto">
          <a:xfrm>
            <a:off x="2403722" y="2995790"/>
            <a:ext cx="518092"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4</a:t>
            </a:r>
          </a:p>
          <a:p>
            <a:pPr algn="ctr"/>
            <a:r>
              <a:rPr lang="fr-FR" sz="1422">
                <a:solidFill>
                  <a:schemeClr val="bg1"/>
                </a:solidFill>
                <a:latin typeface="Comic Sans MS" panose="030F0702030302020204" pitchFamily="66" charset="0"/>
              </a:rPr>
              <a:t>bits</a:t>
            </a:r>
          </a:p>
        </p:txBody>
      </p:sp>
      <p:sp>
        <p:nvSpPr>
          <p:cNvPr id="21532" name="Text Box 28"/>
          <p:cNvSpPr txBox="1">
            <a:spLocks noChangeArrowheads="1"/>
          </p:cNvSpPr>
          <p:nvPr/>
        </p:nvSpPr>
        <p:spPr bwMode="auto">
          <a:xfrm>
            <a:off x="4459711" y="2995790"/>
            <a:ext cx="518092"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4</a:t>
            </a:r>
          </a:p>
          <a:p>
            <a:pPr algn="ctr"/>
            <a:r>
              <a:rPr lang="fr-FR" sz="1422">
                <a:solidFill>
                  <a:schemeClr val="bg1"/>
                </a:solidFill>
                <a:latin typeface="Comic Sans MS" panose="030F0702030302020204" pitchFamily="66" charset="0"/>
              </a:rPr>
              <a:t>bits</a:t>
            </a:r>
          </a:p>
        </p:txBody>
      </p:sp>
      <p:sp>
        <p:nvSpPr>
          <p:cNvPr id="21533" name="Text Box 29"/>
          <p:cNvSpPr txBox="1">
            <a:spLocks noChangeArrowheads="1"/>
          </p:cNvSpPr>
          <p:nvPr/>
        </p:nvSpPr>
        <p:spPr bwMode="auto">
          <a:xfrm>
            <a:off x="6352011" y="2995790"/>
            <a:ext cx="518092"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4</a:t>
            </a:r>
          </a:p>
          <a:p>
            <a:pPr algn="ctr"/>
            <a:r>
              <a:rPr lang="fr-FR" sz="1422">
                <a:solidFill>
                  <a:schemeClr val="bg1"/>
                </a:solidFill>
                <a:latin typeface="Comic Sans MS" panose="030F0702030302020204" pitchFamily="66" charset="0"/>
              </a:rPr>
              <a:t>bits</a:t>
            </a:r>
          </a:p>
        </p:txBody>
      </p:sp>
      <p:sp>
        <p:nvSpPr>
          <p:cNvPr id="21534" name="Text Box 30"/>
          <p:cNvSpPr txBox="1">
            <a:spLocks noChangeArrowheads="1"/>
          </p:cNvSpPr>
          <p:nvPr/>
        </p:nvSpPr>
        <p:spPr bwMode="auto">
          <a:xfrm>
            <a:off x="6716077" y="2995790"/>
            <a:ext cx="518092"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4</a:t>
            </a:r>
          </a:p>
          <a:p>
            <a:pPr algn="ctr"/>
            <a:r>
              <a:rPr lang="fr-FR" sz="1422">
                <a:solidFill>
                  <a:schemeClr val="bg1"/>
                </a:solidFill>
                <a:latin typeface="Comic Sans MS" panose="030F0702030302020204" pitchFamily="66" charset="0"/>
              </a:rPr>
              <a:t>bits</a:t>
            </a:r>
          </a:p>
        </p:txBody>
      </p:sp>
      <p:sp>
        <p:nvSpPr>
          <p:cNvPr id="21535" name="Text Box 31"/>
          <p:cNvSpPr txBox="1">
            <a:spLocks noChangeArrowheads="1"/>
          </p:cNvSpPr>
          <p:nvPr/>
        </p:nvSpPr>
        <p:spPr bwMode="auto">
          <a:xfrm>
            <a:off x="3415816" y="2995790"/>
            <a:ext cx="559769"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208</a:t>
            </a:r>
          </a:p>
          <a:p>
            <a:pPr algn="ctr"/>
            <a:r>
              <a:rPr lang="fr-FR" sz="1422">
                <a:solidFill>
                  <a:schemeClr val="bg1"/>
                </a:solidFill>
                <a:latin typeface="Comic Sans MS" panose="030F0702030302020204" pitchFamily="66" charset="0"/>
              </a:rPr>
              <a:t>bits</a:t>
            </a:r>
          </a:p>
        </p:txBody>
      </p:sp>
      <p:sp>
        <p:nvSpPr>
          <p:cNvPr id="21536" name="Text Box 32"/>
          <p:cNvSpPr txBox="1">
            <a:spLocks noChangeArrowheads="1"/>
          </p:cNvSpPr>
          <p:nvPr/>
        </p:nvSpPr>
        <p:spPr bwMode="auto">
          <a:xfrm>
            <a:off x="5363150" y="2995790"/>
            <a:ext cx="559769"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208</a:t>
            </a:r>
          </a:p>
          <a:p>
            <a:pPr algn="ctr"/>
            <a:r>
              <a:rPr lang="fr-FR" sz="1422">
                <a:solidFill>
                  <a:schemeClr val="bg1"/>
                </a:solidFill>
                <a:latin typeface="Comic Sans MS" panose="030F0702030302020204" pitchFamily="66" charset="0"/>
              </a:rPr>
              <a:t>bits</a:t>
            </a:r>
          </a:p>
        </p:txBody>
      </p:sp>
      <p:sp>
        <p:nvSpPr>
          <p:cNvPr id="21537" name="Text Box 33"/>
          <p:cNvSpPr txBox="1">
            <a:spLocks noChangeArrowheads="1"/>
          </p:cNvSpPr>
          <p:nvPr/>
        </p:nvSpPr>
        <p:spPr bwMode="auto">
          <a:xfrm>
            <a:off x="7704183" y="2995790"/>
            <a:ext cx="559769"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204</a:t>
            </a:r>
          </a:p>
          <a:p>
            <a:pPr algn="ctr"/>
            <a:r>
              <a:rPr lang="fr-FR" sz="1422">
                <a:solidFill>
                  <a:schemeClr val="bg1"/>
                </a:solidFill>
                <a:latin typeface="Comic Sans MS" panose="030F0702030302020204" pitchFamily="66" charset="0"/>
              </a:rPr>
              <a:t>bits</a:t>
            </a:r>
          </a:p>
        </p:txBody>
      </p:sp>
      <p:sp>
        <p:nvSpPr>
          <p:cNvPr id="21538" name="Rectangle 34"/>
          <p:cNvSpPr>
            <a:spLocks noChangeArrowheads="1"/>
          </p:cNvSpPr>
          <p:nvPr/>
        </p:nvSpPr>
        <p:spPr bwMode="auto">
          <a:xfrm>
            <a:off x="438856" y="3125612"/>
            <a:ext cx="7437966" cy="298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666750">
              <a:defRPr sz="2400">
                <a:solidFill>
                  <a:schemeClr val="tx1"/>
                </a:solidFill>
                <a:latin typeface="Times New Roman" panose="02020603050405020304" pitchFamily="18" charset="0"/>
              </a:defRPr>
            </a:lvl1pPr>
            <a:lvl2pPr marL="774700" indent="-292100" defTabSz="666750">
              <a:defRPr sz="2400">
                <a:solidFill>
                  <a:schemeClr val="tx1"/>
                </a:solidFill>
                <a:latin typeface="Times New Roman" panose="02020603050405020304" pitchFamily="18" charset="0"/>
              </a:defRPr>
            </a:lvl2pPr>
            <a:lvl3pPr marL="1244600" indent="-279400" defTabSz="666750">
              <a:defRPr sz="2400">
                <a:solidFill>
                  <a:schemeClr val="tx1"/>
                </a:solidFill>
                <a:latin typeface="Times New Roman" panose="02020603050405020304" pitchFamily="18" charset="0"/>
              </a:defRPr>
            </a:lvl3pPr>
            <a:lvl4pPr marL="1727200" indent="-292100" defTabSz="666750">
              <a:defRPr sz="2400">
                <a:solidFill>
                  <a:schemeClr val="tx1"/>
                </a:solidFill>
                <a:latin typeface="Times New Roman" panose="02020603050405020304" pitchFamily="18" charset="0"/>
              </a:defRPr>
            </a:lvl4pPr>
            <a:lvl5pPr marL="2298700" indent="-381000" defTabSz="666750">
              <a:defRPr sz="2400">
                <a:solidFill>
                  <a:schemeClr val="tx1"/>
                </a:solidFill>
                <a:latin typeface="Times New Roman" panose="02020603050405020304" pitchFamily="18" charset="0"/>
              </a:defRPr>
            </a:lvl5pPr>
            <a:lvl6pPr marL="2755900" indent="-381000" defTabSz="666750" fontAlgn="base">
              <a:spcBef>
                <a:spcPct val="0"/>
              </a:spcBef>
              <a:spcAft>
                <a:spcPct val="0"/>
              </a:spcAft>
              <a:defRPr sz="2400">
                <a:solidFill>
                  <a:schemeClr val="tx1"/>
                </a:solidFill>
                <a:latin typeface="Times New Roman" panose="02020603050405020304" pitchFamily="18" charset="0"/>
              </a:defRPr>
            </a:lvl6pPr>
            <a:lvl7pPr marL="3213100" indent="-381000" defTabSz="666750" fontAlgn="base">
              <a:spcBef>
                <a:spcPct val="0"/>
              </a:spcBef>
              <a:spcAft>
                <a:spcPct val="0"/>
              </a:spcAft>
              <a:defRPr sz="2400">
                <a:solidFill>
                  <a:schemeClr val="tx1"/>
                </a:solidFill>
                <a:latin typeface="Times New Roman" panose="02020603050405020304" pitchFamily="18" charset="0"/>
              </a:defRPr>
            </a:lvl7pPr>
            <a:lvl8pPr marL="3670300" indent="-381000" defTabSz="666750" fontAlgn="base">
              <a:spcBef>
                <a:spcPct val="0"/>
              </a:spcBef>
              <a:spcAft>
                <a:spcPct val="0"/>
              </a:spcAft>
              <a:defRPr sz="2400">
                <a:solidFill>
                  <a:schemeClr val="tx1"/>
                </a:solidFill>
                <a:latin typeface="Times New Roman" panose="02020603050405020304" pitchFamily="18" charset="0"/>
              </a:defRPr>
            </a:lvl8pPr>
            <a:lvl9pPr marL="4127500" indent="-381000" defTabSz="666750" fontAlgn="base">
              <a:spcBef>
                <a:spcPct val="0"/>
              </a:spcBef>
              <a:spcAft>
                <a:spcPct val="0"/>
              </a:spcAf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endParaRPr lang="fr-FR" sz="2133">
              <a:solidFill>
                <a:schemeClr val="bg1"/>
              </a:solidFill>
              <a:latin typeface="Arial" panose="020B0604020202020204" pitchFamily="34" charset="0"/>
            </a:endParaRPr>
          </a:p>
          <a:p>
            <a:pPr lvl="1">
              <a:spcBef>
                <a:spcPct val="20000"/>
              </a:spcBef>
              <a:spcAft>
                <a:spcPct val="40000"/>
              </a:spcAft>
              <a:buClr>
                <a:schemeClr val="accent1"/>
              </a:buClr>
              <a:buSzPct val="100000"/>
              <a:buFont typeface="Wingdings" panose="05000000000000000000" pitchFamily="2" charset="2"/>
              <a:buChar char="l"/>
            </a:pPr>
            <a:r>
              <a:rPr lang="fr-FR" sz="1956">
                <a:solidFill>
                  <a:schemeClr val="bg1"/>
                </a:solidFill>
                <a:latin typeface="Arial" panose="020B0604020202020204" pitchFamily="34" charset="0"/>
              </a:rPr>
              <a:t>Un bit IJ pour chaque signal incident</a:t>
            </a:r>
          </a:p>
          <a:p>
            <a:pPr lvl="1">
              <a:spcBef>
                <a:spcPct val="20000"/>
              </a:spcBef>
              <a:spcAft>
                <a:spcPct val="40000"/>
              </a:spcAft>
              <a:buClr>
                <a:schemeClr val="accent1"/>
              </a:buClr>
              <a:buSzPct val="100000"/>
              <a:buFont typeface="Wingdings" panose="05000000000000000000" pitchFamily="2" charset="2"/>
              <a:buChar char="l"/>
            </a:pPr>
            <a:r>
              <a:rPr lang="fr-FR" sz="1956">
                <a:solidFill>
                  <a:schemeClr val="bg1"/>
                </a:solidFill>
                <a:latin typeface="Arial" panose="020B0604020202020204" pitchFamily="34" charset="0"/>
              </a:rPr>
              <a:t>52 bits d'informations pour chaque signal incident</a:t>
            </a:r>
          </a:p>
        </p:txBody>
      </p:sp>
      <p:sp>
        <p:nvSpPr>
          <p:cNvPr id="14" name="Rectangle 13"/>
          <p:cNvSpPr/>
          <p:nvPr/>
        </p:nvSpPr>
        <p:spPr>
          <a:xfrm>
            <a:off x="0" y="0"/>
            <a:ext cx="914400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spcBef>
                <a:spcPct val="20000"/>
              </a:spcBef>
              <a:spcAft>
                <a:spcPct val="80000"/>
              </a:spcAft>
            </a:pPr>
            <a:r>
              <a:rPr lang="fr-FR" sz="4000" dirty="0">
                <a:solidFill>
                  <a:schemeClr val="bg1"/>
                </a:solidFill>
                <a:latin typeface="Arial" panose="020B0604020202020204" pitchFamily="34" charset="0"/>
              </a:rPr>
              <a:t>TNM 2/8</a:t>
            </a:r>
          </a:p>
        </p:txBody>
      </p:sp>
    </p:spTree>
    <p:extLst>
      <p:ext uri="{BB962C8B-B14F-4D97-AF65-F5344CB8AC3E}">
        <p14:creationId xmlns:p14="http://schemas.microsoft.com/office/powerpoint/2010/main" val="3896494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69333" y="787400"/>
            <a:ext cx="8669867"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912813">
              <a:tabLst>
                <a:tab pos="4191000" algn="l"/>
                <a:tab pos="7531100" algn="l"/>
              </a:tabLst>
              <a:defRPr sz="2400">
                <a:solidFill>
                  <a:schemeClr val="tx1"/>
                </a:solidFill>
                <a:latin typeface="Times New Roman" panose="02020603050405020304" pitchFamily="18" charset="0"/>
              </a:defRPr>
            </a:lvl1pPr>
            <a:lvl2pPr marL="762000" indent="-279400" defTabSz="912813">
              <a:tabLst>
                <a:tab pos="4191000" algn="l"/>
                <a:tab pos="7531100" algn="l"/>
              </a:tabLst>
              <a:defRPr sz="2400">
                <a:solidFill>
                  <a:schemeClr val="tx1"/>
                </a:solidFill>
                <a:latin typeface="Times New Roman" panose="02020603050405020304" pitchFamily="18" charset="0"/>
              </a:defRPr>
            </a:lvl2pPr>
            <a:lvl3pPr marL="1435100" indent="-381000" defTabSz="912813">
              <a:tabLst>
                <a:tab pos="4191000" algn="l"/>
                <a:tab pos="7531100" algn="l"/>
              </a:tabLst>
              <a:defRPr sz="2400">
                <a:solidFill>
                  <a:schemeClr val="tx1"/>
                </a:solidFill>
                <a:latin typeface="Times New Roman" panose="02020603050405020304" pitchFamily="18" charset="0"/>
              </a:defRPr>
            </a:lvl3pPr>
            <a:lvl4pPr marL="2006600" indent="-381000" defTabSz="912813">
              <a:tabLst>
                <a:tab pos="4191000" algn="l"/>
                <a:tab pos="7531100" algn="l"/>
              </a:tabLst>
              <a:defRPr sz="2400">
                <a:solidFill>
                  <a:schemeClr val="tx1"/>
                </a:solidFill>
                <a:latin typeface="Times New Roman" panose="02020603050405020304" pitchFamily="18" charset="0"/>
              </a:defRPr>
            </a:lvl4pPr>
            <a:lvl5pPr marL="2578100" indent="-381000" defTabSz="912813">
              <a:tabLst>
                <a:tab pos="4191000" algn="l"/>
                <a:tab pos="7531100" algn="l"/>
              </a:tabLst>
              <a:defRPr sz="2400">
                <a:solidFill>
                  <a:schemeClr val="tx1"/>
                </a:solidFill>
                <a:latin typeface="Times New Roman" panose="02020603050405020304" pitchFamily="18" charset="0"/>
              </a:defRPr>
            </a:lvl5pPr>
            <a:lvl6pPr marL="30353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6pPr>
            <a:lvl7pPr marL="34925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7pPr>
            <a:lvl8pPr marL="39497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8pPr>
            <a:lvl9pPr marL="44069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133" dirty="0" smtClean="0">
                <a:solidFill>
                  <a:schemeClr val="bg1"/>
                </a:solidFill>
                <a:latin typeface="Arial" panose="020B0604020202020204" pitchFamily="34" charset="0"/>
              </a:rPr>
              <a:t>4ème </a:t>
            </a:r>
            <a:r>
              <a:rPr lang="fr-FR" sz="2133" dirty="0">
                <a:solidFill>
                  <a:schemeClr val="bg1"/>
                </a:solidFill>
                <a:latin typeface="Arial" panose="020B0604020202020204" pitchFamily="34" charset="0"/>
              </a:rPr>
              <a:t>secteur</a:t>
            </a:r>
          </a:p>
          <a:p>
            <a:pPr lvl="1">
              <a:spcBef>
                <a:spcPct val="20000"/>
              </a:spcBef>
              <a:spcAft>
                <a:spcPct val="100000"/>
              </a:spcAft>
              <a:buClr>
                <a:srgbClr val="FF8700"/>
              </a:buClr>
              <a:buSzPct val="100000"/>
              <a:buFont typeface="Monotype Sorts" charset="2"/>
              <a:buChar char=" "/>
            </a:pPr>
            <a:endParaRPr lang="fr-FR" sz="1778" dirty="0">
              <a:solidFill>
                <a:schemeClr val="bg1"/>
              </a:solidFill>
              <a:latin typeface="Arial" panose="020B0604020202020204" pitchFamily="34" charset="0"/>
            </a:endParaRPr>
          </a:p>
          <a:p>
            <a:pPr lvl="1">
              <a:spcBef>
                <a:spcPct val="20000"/>
              </a:spcBef>
              <a:spcAft>
                <a:spcPct val="80000"/>
              </a:spcAft>
              <a:buClr>
                <a:srgbClr val="FF8700"/>
              </a:buClr>
              <a:buSzPct val="100000"/>
              <a:buFont typeface="Monotype Sorts" charset="2"/>
              <a:buChar char=" "/>
            </a:pPr>
            <a:endParaRPr lang="fr-FR" sz="1778" dirty="0">
              <a:solidFill>
                <a:schemeClr val="bg1"/>
              </a:solidFill>
              <a:latin typeface="Arial" panose="020B0604020202020204" pitchFamily="34" charset="0"/>
            </a:endParaRPr>
          </a:p>
        </p:txBody>
      </p:sp>
      <p:graphicFrame>
        <p:nvGraphicFramePr>
          <p:cNvPr id="22575" name="Group 47"/>
          <p:cNvGraphicFramePr>
            <a:graphicFrameLocks noGrp="1"/>
          </p:cNvGraphicFramePr>
          <p:nvPr>
            <p:extLst>
              <p:ext uri="{D42A27DB-BD31-4B8C-83A1-F6EECF244321}">
                <p14:modId xmlns:p14="http://schemas.microsoft.com/office/powerpoint/2010/main" val="2092457700"/>
              </p:ext>
            </p:extLst>
          </p:nvPr>
        </p:nvGraphicFramePr>
        <p:xfrm>
          <a:off x="177800" y="2245078"/>
          <a:ext cx="8734779" cy="731520"/>
        </p:xfrm>
        <a:graphic>
          <a:graphicData uri="http://schemas.openxmlformats.org/drawingml/2006/table">
            <a:tbl>
              <a:tblPr/>
              <a:tblGrid>
                <a:gridCol w="767644"/>
                <a:gridCol w="1632656"/>
                <a:gridCol w="313267"/>
                <a:gridCol w="1632655"/>
                <a:gridCol w="313267"/>
                <a:gridCol w="1632656"/>
                <a:gridCol w="313267"/>
                <a:gridCol w="313267"/>
                <a:gridCol w="1816100"/>
              </a:tblGrid>
              <a:tr h="731520">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Bloc</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service</a:t>
                      </a:r>
                    </a:p>
                  </a:txBody>
                  <a:tcPr marL="81280" marR="81280" marT="40640" marB="406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Bloc informations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Entrelacées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4 x 50 bits</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I</a:t>
                      </a:r>
                    </a:p>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J</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Bloc informations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Entrelacées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4 x 52 bits</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I</a:t>
                      </a:r>
                    </a:p>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J</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Bloc informations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Entrelacées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smtClean="0">
                          <a:ln>
                            <a:noFill/>
                          </a:ln>
                          <a:solidFill>
                            <a:schemeClr val="tx1"/>
                          </a:solidFill>
                          <a:effectLst/>
                          <a:latin typeface="Comic Sans MS" panose="030F0702030302020204" pitchFamily="66" charset="0"/>
                        </a:rPr>
                        <a:t>4 x 52 bits</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I</a:t>
                      </a:r>
                    </a:p>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J</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chemeClr val="folHlink">
                            <a:gamma/>
                            <a:shade val="86275"/>
                            <a:invGamma/>
                          </a:schemeClr>
                        </a:gs>
                      </a:gsLst>
                      <a:path path="shape">
                        <a:fillToRect l="50000" t="50000" r="50000" b="50000"/>
                      </a:path>
                    </a:gra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P</a:t>
                      </a:r>
                    </a:p>
                    <a:p>
                      <a:pPr marL="0" marR="0" lvl="0" indent="0" algn="l"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800" b="0" i="0" u="none" strike="noStrike" cap="none" normalizeH="0" baseline="0" smtClean="0">
                          <a:ln>
                            <a:noFill/>
                          </a:ln>
                          <a:solidFill>
                            <a:schemeClr val="tx1"/>
                          </a:solidFill>
                          <a:effectLst/>
                          <a:latin typeface="Comic Sans MS" panose="030F0702030302020204" pitchFamily="66" charset="0"/>
                        </a:rPr>
                        <a:t>J</a:t>
                      </a:r>
                    </a:p>
                  </a:txBody>
                  <a:tcPr marL="81280" marR="81280" marT="40640" marB="406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chemeClr val="folHlink">
                            <a:gamma/>
                            <a:shade val="86275"/>
                            <a:invGamma/>
                          </a:schemeClr>
                        </a:gs>
                      </a:gsLst>
                      <a:path path="shape">
                        <a:fillToRect l="50000" t="50000" r="50000" b="50000"/>
                      </a:path>
                    </a:gradFill>
                  </a:tcPr>
                </a:tc>
                <a:tc>
                  <a:txBody>
                    <a:bodyPr/>
                    <a:lstStyle>
                      <a:lvl1pPr defTabSz="949325">
                        <a:spcBef>
                          <a:spcPct val="40000"/>
                        </a:spcBef>
                        <a:spcAft>
                          <a:spcPct val="40000"/>
                        </a:spcAft>
                        <a:buClr>
                          <a:schemeClr val="accent2"/>
                        </a:buClr>
                        <a:buSzPct val="100000"/>
                        <a:buFont typeface="Wingdings" panose="05000000000000000000" pitchFamily="2" charset="2"/>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defRPr sz="1600">
                          <a:solidFill>
                            <a:schemeClr val="tx1"/>
                          </a:solidFill>
                          <a:latin typeface="Arial" panose="020B0604020202020204" pitchFamily="34" charset="0"/>
                        </a:defRPr>
                      </a:lvl4pPr>
                      <a:lvl5pPr marL="2311400" defTabSz="949325">
                        <a:spcBef>
                          <a:spcPct val="20000"/>
                        </a:spcBef>
                        <a:defRPr>
                          <a:solidFill>
                            <a:schemeClr val="tx1"/>
                          </a:solidFill>
                          <a:latin typeface="Times New Roman" panose="02020603050405020304" pitchFamily="18" charset="0"/>
                        </a:defRPr>
                      </a:lvl5pPr>
                      <a:lvl6pPr marL="2768600" defTabSz="949325" fontAlgn="base">
                        <a:spcBef>
                          <a:spcPct val="20000"/>
                        </a:spcBef>
                        <a:spcAft>
                          <a:spcPct val="0"/>
                        </a:spcAft>
                        <a:defRPr>
                          <a:solidFill>
                            <a:schemeClr val="tx1"/>
                          </a:solidFill>
                          <a:latin typeface="Times New Roman" panose="02020603050405020304" pitchFamily="18" charset="0"/>
                        </a:defRPr>
                      </a:lvl6pPr>
                      <a:lvl7pPr marL="3225800" defTabSz="949325" fontAlgn="base">
                        <a:spcBef>
                          <a:spcPct val="20000"/>
                        </a:spcBef>
                        <a:spcAft>
                          <a:spcPct val="0"/>
                        </a:spcAft>
                        <a:defRPr>
                          <a:solidFill>
                            <a:schemeClr val="tx1"/>
                          </a:solidFill>
                          <a:latin typeface="Times New Roman" panose="02020603050405020304" pitchFamily="18" charset="0"/>
                        </a:defRPr>
                      </a:lvl7pPr>
                      <a:lvl8pPr marL="3683000" defTabSz="949325" fontAlgn="base">
                        <a:spcBef>
                          <a:spcPct val="20000"/>
                        </a:spcBef>
                        <a:spcAft>
                          <a:spcPct val="0"/>
                        </a:spcAft>
                        <a:defRPr>
                          <a:solidFill>
                            <a:schemeClr val="tx1"/>
                          </a:solidFill>
                          <a:latin typeface="Times New Roman" panose="02020603050405020304" pitchFamily="18" charset="0"/>
                        </a:defRPr>
                      </a:lvl8pPr>
                      <a:lvl9pPr marL="4140200" defTabSz="949325"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dirty="0" smtClean="0">
                          <a:ln>
                            <a:noFill/>
                          </a:ln>
                          <a:solidFill>
                            <a:schemeClr val="tx1"/>
                          </a:solidFill>
                          <a:effectLst/>
                          <a:latin typeface="Comic Sans MS" panose="030F0702030302020204" pitchFamily="66" charset="0"/>
                        </a:rPr>
                        <a:t>Bloc informations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dirty="0" smtClean="0">
                          <a:ln>
                            <a:noFill/>
                          </a:ln>
                          <a:solidFill>
                            <a:schemeClr val="tx1"/>
                          </a:solidFill>
                          <a:effectLst/>
                          <a:latin typeface="Comic Sans MS" panose="030F0702030302020204" pitchFamily="66" charset="0"/>
                        </a:rPr>
                        <a:t>Entrelacées</a:t>
                      </a:r>
                    </a:p>
                    <a:p>
                      <a:pPr marL="0" marR="0" lvl="0" indent="0" algn="ctr" defTabSz="949325" rtl="0" eaLnBrk="0" fontAlgn="base" latinLnBrk="0" hangingPunct="0">
                        <a:lnSpc>
                          <a:spcPct val="100000"/>
                        </a:lnSpc>
                        <a:spcBef>
                          <a:spcPct val="0"/>
                        </a:spcBef>
                        <a:spcAft>
                          <a:spcPct val="0"/>
                        </a:spcAft>
                        <a:buClr>
                          <a:schemeClr val="accent2"/>
                        </a:buClr>
                        <a:buSzPct val="100000"/>
                        <a:buFont typeface="Wingdings" panose="05000000000000000000" pitchFamily="2" charset="2"/>
                        <a:buNone/>
                        <a:tabLst/>
                      </a:pPr>
                      <a:r>
                        <a:rPr kumimoji="0" lang="fr-FR" sz="1400" b="0" i="0" u="none" strike="noStrike" cap="none" normalizeH="0" baseline="0" dirty="0" smtClean="0">
                          <a:ln>
                            <a:noFill/>
                          </a:ln>
                          <a:solidFill>
                            <a:schemeClr val="tx1"/>
                          </a:solidFill>
                          <a:effectLst/>
                          <a:latin typeface="Comic Sans MS" panose="030F0702030302020204" pitchFamily="66" charset="0"/>
                        </a:rPr>
                        <a:t>4 x 51 bits</a:t>
                      </a:r>
                    </a:p>
                  </a:txBody>
                  <a:tcPr marL="81280" marR="81280" marT="40640" marB="406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chemeClr val="folHlink">
                            <a:gamma/>
                            <a:shade val="86275"/>
                            <a:invGamma/>
                          </a:schemeClr>
                        </a:gs>
                      </a:gsLst>
                      <a:path path="shape">
                        <a:fillToRect l="50000" t="50000" r="50000" b="50000"/>
                      </a:path>
                    </a:gradFill>
                  </a:tcPr>
                </a:tc>
              </a:tr>
            </a:tbl>
          </a:graphicData>
        </a:graphic>
      </p:graphicFrame>
      <p:sp>
        <p:nvSpPr>
          <p:cNvPr id="22553" name="Text Box 25"/>
          <p:cNvSpPr txBox="1">
            <a:spLocks noChangeArrowheads="1"/>
          </p:cNvSpPr>
          <p:nvPr/>
        </p:nvSpPr>
        <p:spPr bwMode="auto">
          <a:xfrm>
            <a:off x="263067" y="2995790"/>
            <a:ext cx="518092"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dirty="0">
                <a:solidFill>
                  <a:schemeClr val="bg1"/>
                </a:solidFill>
                <a:latin typeface="Comic Sans MS" panose="030F0702030302020204" pitchFamily="66" charset="0"/>
              </a:rPr>
              <a:t>12</a:t>
            </a:r>
          </a:p>
          <a:p>
            <a:pPr algn="ctr"/>
            <a:r>
              <a:rPr lang="fr-FR" sz="1422" dirty="0">
                <a:solidFill>
                  <a:schemeClr val="bg1"/>
                </a:solidFill>
                <a:latin typeface="Comic Sans MS" panose="030F0702030302020204" pitchFamily="66" charset="0"/>
              </a:rPr>
              <a:t>bits</a:t>
            </a:r>
          </a:p>
        </p:txBody>
      </p:sp>
      <p:sp>
        <p:nvSpPr>
          <p:cNvPr id="22554" name="Text Box 26"/>
          <p:cNvSpPr txBox="1">
            <a:spLocks noChangeArrowheads="1"/>
          </p:cNvSpPr>
          <p:nvPr/>
        </p:nvSpPr>
        <p:spPr bwMode="auto">
          <a:xfrm>
            <a:off x="1402160" y="2995790"/>
            <a:ext cx="559769"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200</a:t>
            </a:r>
          </a:p>
          <a:p>
            <a:pPr algn="ctr"/>
            <a:r>
              <a:rPr lang="fr-FR" sz="1422">
                <a:solidFill>
                  <a:schemeClr val="bg1"/>
                </a:solidFill>
                <a:latin typeface="Comic Sans MS" panose="030F0702030302020204" pitchFamily="66" charset="0"/>
              </a:rPr>
              <a:t>bits</a:t>
            </a:r>
          </a:p>
        </p:txBody>
      </p:sp>
      <p:sp>
        <p:nvSpPr>
          <p:cNvPr id="22555" name="Text Box 27"/>
          <p:cNvSpPr txBox="1">
            <a:spLocks noChangeArrowheads="1"/>
          </p:cNvSpPr>
          <p:nvPr/>
        </p:nvSpPr>
        <p:spPr bwMode="auto">
          <a:xfrm>
            <a:off x="2403722" y="2995790"/>
            <a:ext cx="518092"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4</a:t>
            </a:r>
          </a:p>
          <a:p>
            <a:pPr algn="ctr"/>
            <a:r>
              <a:rPr lang="fr-FR" sz="1422">
                <a:solidFill>
                  <a:schemeClr val="bg1"/>
                </a:solidFill>
                <a:latin typeface="Comic Sans MS" panose="030F0702030302020204" pitchFamily="66" charset="0"/>
              </a:rPr>
              <a:t>bits</a:t>
            </a:r>
          </a:p>
        </p:txBody>
      </p:sp>
      <p:sp>
        <p:nvSpPr>
          <p:cNvPr id="22556" name="Text Box 28"/>
          <p:cNvSpPr txBox="1">
            <a:spLocks noChangeArrowheads="1"/>
          </p:cNvSpPr>
          <p:nvPr/>
        </p:nvSpPr>
        <p:spPr bwMode="auto">
          <a:xfrm>
            <a:off x="4459711" y="2995790"/>
            <a:ext cx="518092"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4</a:t>
            </a:r>
          </a:p>
          <a:p>
            <a:pPr algn="ctr"/>
            <a:r>
              <a:rPr lang="fr-FR" sz="1422">
                <a:solidFill>
                  <a:schemeClr val="bg1"/>
                </a:solidFill>
                <a:latin typeface="Comic Sans MS" panose="030F0702030302020204" pitchFamily="66" charset="0"/>
              </a:rPr>
              <a:t>bits</a:t>
            </a:r>
          </a:p>
        </p:txBody>
      </p:sp>
      <p:sp>
        <p:nvSpPr>
          <p:cNvPr id="22557" name="Text Box 29"/>
          <p:cNvSpPr txBox="1">
            <a:spLocks noChangeArrowheads="1"/>
          </p:cNvSpPr>
          <p:nvPr/>
        </p:nvSpPr>
        <p:spPr bwMode="auto">
          <a:xfrm>
            <a:off x="6352011" y="2995790"/>
            <a:ext cx="518092"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4</a:t>
            </a:r>
          </a:p>
          <a:p>
            <a:pPr algn="ctr"/>
            <a:r>
              <a:rPr lang="fr-FR" sz="1422">
                <a:solidFill>
                  <a:schemeClr val="bg1"/>
                </a:solidFill>
                <a:latin typeface="Comic Sans MS" panose="030F0702030302020204" pitchFamily="66" charset="0"/>
              </a:rPr>
              <a:t>bits</a:t>
            </a:r>
          </a:p>
        </p:txBody>
      </p:sp>
      <p:sp>
        <p:nvSpPr>
          <p:cNvPr id="22558" name="Text Box 30"/>
          <p:cNvSpPr txBox="1">
            <a:spLocks noChangeArrowheads="1"/>
          </p:cNvSpPr>
          <p:nvPr/>
        </p:nvSpPr>
        <p:spPr bwMode="auto">
          <a:xfrm>
            <a:off x="6716077" y="2995790"/>
            <a:ext cx="518092"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4</a:t>
            </a:r>
          </a:p>
          <a:p>
            <a:pPr algn="ctr"/>
            <a:r>
              <a:rPr lang="fr-FR" sz="1422">
                <a:solidFill>
                  <a:schemeClr val="bg1"/>
                </a:solidFill>
                <a:latin typeface="Comic Sans MS" panose="030F0702030302020204" pitchFamily="66" charset="0"/>
              </a:rPr>
              <a:t>bits</a:t>
            </a:r>
          </a:p>
        </p:txBody>
      </p:sp>
      <p:sp>
        <p:nvSpPr>
          <p:cNvPr id="22559" name="Text Box 31"/>
          <p:cNvSpPr txBox="1">
            <a:spLocks noChangeArrowheads="1"/>
          </p:cNvSpPr>
          <p:nvPr/>
        </p:nvSpPr>
        <p:spPr bwMode="auto">
          <a:xfrm>
            <a:off x="3415816" y="2995790"/>
            <a:ext cx="559769"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208</a:t>
            </a:r>
          </a:p>
          <a:p>
            <a:pPr algn="ctr"/>
            <a:r>
              <a:rPr lang="fr-FR" sz="1422">
                <a:solidFill>
                  <a:schemeClr val="bg1"/>
                </a:solidFill>
                <a:latin typeface="Comic Sans MS" panose="030F0702030302020204" pitchFamily="66" charset="0"/>
              </a:rPr>
              <a:t>bits</a:t>
            </a:r>
          </a:p>
        </p:txBody>
      </p:sp>
      <p:sp>
        <p:nvSpPr>
          <p:cNvPr id="22560" name="Text Box 32"/>
          <p:cNvSpPr txBox="1">
            <a:spLocks noChangeArrowheads="1"/>
          </p:cNvSpPr>
          <p:nvPr/>
        </p:nvSpPr>
        <p:spPr bwMode="auto">
          <a:xfrm>
            <a:off x="5363150" y="2995790"/>
            <a:ext cx="559769"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208</a:t>
            </a:r>
          </a:p>
          <a:p>
            <a:pPr algn="ctr"/>
            <a:r>
              <a:rPr lang="fr-FR" sz="1422">
                <a:solidFill>
                  <a:schemeClr val="bg1"/>
                </a:solidFill>
                <a:latin typeface="Comic Sans MS" panose="030F0702030302020204" pitchFamily="66" charset="0"/>
              </a:rPr>
              <a:t>bits</a:t>
            </a:r>
          </a:p>
        </p:txBody>
      </p:sp>
      <p:sp>
        <p:nvSpPr>
          <p:cNvPr id="22561" name="Text Box 33"/>
          <p:cNvSpPr txBox="1">
            <a:spLocks noChangeArrowheads="1"/>
          </p:cNvSpPr>
          <p:nvPr/>
        </p:nvSpPr>
        <p:spPr bwMode="auto">
          <a:xfrm>
            <a:off x="7704183" y="2995790"/>
            <a:ext cx="559769" cy="55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1600">
                <a:solidFill>
                  <a:schemeClr val="bg1"/>
                </a:solidFill>
                <a:latin typeface="Comic Sans MS" panose="030F0702030302020204" pitchFamily="66" charset="0"/>
              </a:rPr>
              <a:t>204</a:t>
            </a:r>
          </a:p>
          <a:p>
            <a:pPr algn="ctr"/>
            <a:r>
              <a:rPr lang="fr-FR" sz="1422">
                <a:solidFill>
                  <a:schemeClr val="bg1"/>
                </a:solidFill>
                <a:latin typeface="Comic Sans MS" panose="030F0702030302020204" pitchFamily="66" charset="0"/>
              </a:rPr>
              <a:t>bits</a:t>
            </a:r>
          </a:p>
        </p:txBody>
      </p:sp>
      <p:sp>
        <p:nvSpPr>
          <p:cNvPr id="22562" name="Rectangle 34"/>
          <p:cNvSpPr>
            <a:spLocks noChangeArrowheads="1"/>
          </p:cNvSpPr>
          <p:nvPr/>
        </p:nvSpPr>
        <p:spPr bwMode="auto">
          <a:xfrm>
            <a:off x="438856" y="3125612"/>
            <a:ext cx="7437966" cy="298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666750">
              <a:defRPr sz="2400">
                <a:solidFill>
                  <a:schemeClr val="tx1"/>
                </a:solidFill>
                <a:latin typeface="Times New Roman" panose="02020603050405020304" pitchFamily="18" charset="0"/>
              </a:defRPr>
            </a:lvl1pPr>
            <a:lvl2pPr marL="774700" indent="-292100" defTabSz="666750">
              <a:defRPr sz="2400">
                <a:solidFill>
                  <a:schemeClr val="tx1"/>
                </a:solidFill>
                <a:latin typeface="Times New Roman" panose="02020603050405020304" pitchFamily="18" charset="0"/>
              </a:defRPr>
            </a:lvl2pPr>
            <a:lvl3pPr marL="1244600" indent="-279400" defTabSz="666750">
              <a:defRPr sz="2400">
                <a:solidFill>
                  <a:schemeClr val="tx1"/>
                </a:solidFill>
                <a:latin typeface="Times New Roman" panose="02020603050405020304" pitchFamily="18" charset="0"/>
              </a:defRPr>
            </a:lvl3pPr>
            <a:lvl4pPr marL="1727200" indent="-292100" defTabSz="666750">
              <a:defRPr sz="2400">
                <a:solidFill>
                  <a:schemeClr val="tx1"/>
                </a:solidFill>
                <a:latin typeface="Times New Roman" panose="02020603050405020304" pitchFamily="18" charset="0"/>
              </a:defRPr>
            </a:lvl4pPr>
            <a:lvl5pPr marL="2298700" indent="-381000" defTabSz="666750">
              <a:defRPr sz="2400">
                <a:solidFill>
                  <a:schemeClr val="tx1"/>
                </a:solidFill>
                <a:latin typeface="Times New Roman" panose="02020603050405020304" pitchFamily="18" charset="0"/>
              </a:defRPr>
            </a:lvl5pPr>
            <a:lvl6pPr marL="2755900" indent="-381000" defTabSz="666750" fontAlgn="base">
              <a:spcBef>
                <a:spcPct val="0"/>
              </a:spcBef>
              <a:spcAft>
                <a:spcPct val="0"/>
              </a:spcAft>
              <a:defRPr sz="2400">
                <a:solidFill>
                  <a:schemeClr val="tx1"/>
                </a:solidFill>
                <a:latin typeface="Times New Roman" panose="02020603050405020304" pitchFamily="18" charset="0"/>
              </a:defRPr>
            </a:lvl6pPr>
            <a:lvl7pPr marL="3213100" indent="-381000" defTabSz="666750" fontAlgn="base">
              <a:spcBef>
                <a:spcPct val="0"/>
              </a:spcBef>
              <a:spcAft>
                <a:spcPct val="0"/>
              </a:spcAft>
              <a:defRPr sz="2400">
                <a:solidFill>
                  <a:schemeClr val="tx1"/>
                </a:solidFill>
                <a:latin typeface="Times New Roman" panose="02020603050405020304" pitchFamily="18" charset="0"/>
              </a:defRPr>
            </a:lvl7pPr>
            <a:lvl8pPr marL="3670300" indent="-381000" defTabSz="666750" fontAlgn="base">
              <a:spcBef>
                <a:spcPct val="0"/>
              </a:spcBef>
              <a:spcAft>
                <a:spcPct val="0"/>
              </a:spcAft>
              <a:defRPr sz="2400">
                <a:solidFill>
                  <a:schemeClr val="tx1"/>
                </a:solidFill>
                <a:latin typeface="Times New Roman" panose="02020603050405020304" pitchFamily="18" charset="0"/>
              </a:defRPr>
            </a:lvl8pPr>
            <a:lvl9pPr marL="4127500" indent="-381000" defTabSz="666750" fontAlgn="base">
              <a:spcBef>
                <a:spcPct val="0"/>
              </a:spcBef>
              <a:spcAft>
                <a:spcPct val="0"/>
              </a:spcAf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endParaRPr lang="fr-FR" sz="2133" dirty="0">
              <a:solidFill>
                <a:schemeClr val="bg1"/>
              </a:solidFill>
              <a:latin typeface="Arial" panose="020B0604020202020204" pitchFamily="34" charset="0"/>
            </a:endParaRPr>
          </a:p>
          <a:p>
            <a:pPr lvl="1">
              <a:spcBef>
                <a:spcPct val="20000"/>
              </a:spcBef>
              <a:spcAft>
                <a:spcPct val="40000"/>
              </a:spcAft>
              <a:buClr>
                <a:schemeClr val="accent1"/>
              </a:buClr>
              <a:buSzPct val="100000"/>
              <a:buFont typeface="Wingdings" panose="05000000000000000000" pitchFamily="2" charset="2"/>
              <a:buChar char="l"/>
            </a:pPr>
            <a:r>
              <a:rPr lang="fr-FR" sz="1956" dirty="0">
                <a:solidFill>
                  <a:schemeClr val="bg1"/>
                </a:solidFill>
                <a:latin typeface="Arial" panose="020B0604020202020204" pitchFamily="34" charset="0"/>
              </a:rPr>
              <a:t>Un bit IJ pour chaque signal incident</a:t>
            </a:r>
          </a:p>
          <a:p>
            <a:pPr lvl="1">
              <a:spcBef>
                <a:spcPct val="20000"/>
              </a:spcBef>
              <a:spcAft>
                <a:spcPct val="40000"/>
              </a:spcAft>
              <a:buClr>
                <a:schemeClr val="accent1"/>
              </a:buClr>
              <a:buSzPct val="100000"/>
              <a:buFont typeface="Wingdings" panose="05000000000000000000" pitchFamily="2" charset="2"/>
              <a:buChar char="l"/>
            </a:pPr>
            <a:r>
              <a:rPr lang="fr-FR" sz="1956" dirty="0">
                <a:solidFill>
                  <a:schemeClr val="bg1"/>
                </a:solidFill>
                <a:latin typeface="Arial" panose="020B0604020202020204" pitchFamily="34" charset="0"/>
              </a:rPr>
              <a:t>Un emplacement PJ</a:t>
            </a:r>
          </a:p>
          <a:p>
            <a:pPr lvl="2">
              <a:spcBef>
                <a:spcPct val="20000"/>
              </a:spcBef>
              <a:spcAft>
                <a:spcPct val="40000"/>
              </a:spcAft>
              <a:buClr>
                <a:srgbClr val="FF9900"/>
              </a:buClr>
              <a:buSzPct val="100000"/>
              <a:buFont typeface="Wingdings" panose="05000000000000000000" pitchFamily="2" charset="2"/>
              <a:buChar char="v"/>
            </a:pPr>
            <a:r>
              <a:rPr lang="fr-FR" sz="1778" dirty="0">
                <a:solidFill>
                  <a:schemeClr val="bg1"/>
                </a:solidFill>
                <a:latin typeface="Arial" panose="020B0604020202020204" pitchFamily="34" charset="0"/>
              </a:rPr>
              <a:t>Soit un bit J de justification</a:t>
            </a:r>
          </a:p>
          <a:p>
            <a:pPr lvl="2">
              <a:spcBef>
                <a:spcPct val="20000"/>
              </a:spcBef>
              <a:spcAft>
                <a:spcPct val="40000"/>
              </a:spcAft>
              <a:buClr>
                <a:srgbClr val="FF9900"/>
              </a:buClr>
              <a:buSzPct val="100000"/>
              <a:buFont typeface="Wingdings" panose="05000000000000000000" pitchFamily="2" charset="2"/>
              <a:buChar char="v"/>
            </a:pPr>
            <a:r>
              <a:rPr lang="fr-FR" sz="1778" dirty="0">
                <a:solidFill>
                  <a:schemeClr val="bg1"/>
                </a:solidFill>
                <a:latin typeface="Arial" panose="020B0604020202020204" pitchFamily="34" charset="0"/>
              </a:rPr>
              <a:t>Soit un bit d'information</a:t>
            </a:r>
          </a:p>
          <a:p>
            <a:pPr lvl="1">
              <a:spcBef>
                <a:spcPct val="20000"/>
              </a:spcBef>
              <a:spcAft>
                <a:spcPct val="40000"/>
              </a:spcAft>
              <a:buClr>
                <a:schemeClr val="accent1"/>
              </a:buClr>
              <a:buSzPct val="100000"/>
              <a:buFont typeface="Wingdings" panose="05000000000000000000" pitchFamily="2" charset="2"/>
              <a:buChar char="l"/>
            </a:pPr>
            <a:r>
              <a:rPr lang="fr-FR" sz="1956" dirty="0">
                <a:solidFill>
                  <a:schemeClr val="bg1"/>
                </a:solidFill>
                <a:latin typeface="Arial" panose="020B0604020202020204" pitchFamily="34" charset="0"/>
              </a:rPr>
              <a:t>51 bits d'informations pour chaque signal incident</a:t>
            </a:r>
          </a:p>
        </p:txBody>
      </p:sp>
      <p:sp>
        <p:nvSpPr>
          <p:cNvPr id="2" name="Rectangle 1"/>
          <p:cNvSpPr/>
          <p:nvPr/>
        </p:nvSpPr>
        <p:spPr>
          <a:xfrm>
            <a:off x="0" y="0"/>
            <a:ext cx="914400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spcBef>
                <a:spcPct val="20000"/>
              </a:spcBef>
              <a:spcAft>
                <a:spcPct val="80000"/>
              </a:spcAft>
            </a:pPr>
            <a:r>
              <a:rPr lang="fr-FR" sz="4000" dirty="0">
                <a:solidFill>
                  <a:schemeClr val="bg1"/>
                </a:solidFill>
                <a:latin typeface="Arial" panose="020B0604020202020204" pitchFamily="34" charset="0"/>
              </a:rPr>
              <a:t>TNM 2/8</a:t>
            </a:r>
          </a:p>
        </p:txBody>
      </p:sp>
    </p:spTree>
    <p:extLst>
      <p:ext uri="{BB962C8B-B14F-4D97-AF65-F5344CB8AC3E}">
        <p14:creationId xmlns:p14="http://schemas.microsoft.com/office/powerpoint/2010/main" val="3207651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169333" y="3115733"/>
            <a:ext cx="8669867" cy="262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912813">
              <a:tabLst>
                <a:tab pos="4191000" algn="l"/>
                <a:tab pos="7531100" algn="l"/>
              </a:tabLst>
              <a:defRPr sz="2400">
                <a:solidFill>
                  <a:schemeClr val="tx1"/>
                </a:solidFill>
                <a:latin typeface="Times New Roman" panose="02020603050405020304" pitchFamily="18" charset="0"/>
              </a:defRPr>
            </a:lvl1pPr>
            <a:lvl2pPr marL="762000" indent="-279400" defTabSz="912813">
              <a:tabLst>
                <a:tab pos="4191000" algn="l"/>
                <a:tab pos="7531100" algn="l"/>
              </a:tabLst>
              <a:defRPr sz="2400">
                <a:solidFill>
                  <a:schemeClr val="tx1"/>
                </a:solidFill>
                <a:latin typeface="Times New Roman" panose="02020603050405020304" pitchFamily="18" charset="0"/>
              </a:defRPr>
            </a:lvl2pPr>
            <a:lvl3pPr marL="1435100" indent="-381000" defTabSz="912813">
              <a:tabLst>
                <a:tab pos="4191000" algn="l"/>
                <a:tab pos="7531100" algn="l"/>
              </a:tabLst>
              <a:defRPr sz="2400">
                <a:solidFill>
                  <a:schemeClr val="tx1"/>
                </a:solidFill>
                <a:latin typeface="Times New Roman" panose="02020603050405020304" pitchFamily="18" charset="0"/>
              </a:defRPr>
            </a:lvl3pPr>
            <a:lvl4pPr marL="2006600" indent="-381000" defTabSz="912813">
              <a:tabLst>
                <a:tab pos="4191000" algn="l"/>
                <a:tab pos="7531100" algn="l"/>
              </a:tabLst>
              <a:defRPr sz="2400">
                <a:solidFill>
                  <a:schemeClr val="tx1"/>
                </a:solidFill>
                <a:latin typeface="Times New Roman" panose="02020603050405020304" pitchFamily="18" charset="0"/>
              </a:defRPr>
            </a:lvl4pPr>
            <a:lvl5pPr marL="2578100" indent="-381000" defTabSz="912813">
              <a:tabLst>
                <a:tab pos="4191000" algn="l"/>
                <a:tab pos="7531100" algn="l"/>
              </a:tabLst>
              <a:defRPr sz="2400">
                <a:solidFill>
                  <a:schemeClr val="tx1"/>
                </a:solidFill>
                <a:latin typeface="Times New Roman" panose="02020603050405020304" pitchFamily="18" charset="0"/>
              </a:defRPr>
            </a:lvl5pPr>
            <a:lvl6pPr marL="30353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6pPr>
            <a:lvl7pPr marL="34925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7pPr>
            <a:lvl8pPr marL="39497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8pPr>
            <a:lvl9pPr marL="44069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800" dirty="0">
                <a:solidFill>
                  <a:schemeClr val="bg1"/>
                </a:solidFill>
                <a:latin typeface="Arial" panose="020B0604020202020204" pitchFamily="34" charset="0"/>
              </a:rPr>
              <a:t>Calcul des débits maxi et mini des trains incidents</a:t>
            </a:r>
          </a:p>
          <a:p>
            <a:pPr>
              <a:spcBef>
                <a:spcPct val="40000"/>
              </a:spcBef>
              <a:spcAft>
                <a:spcPct val="40000"/>
              </a:spcAft>
              <a:buClr>
                <a:schemeClr val="accent2"/>
              </a:buClr>
              <a:buSzPct val="100000"/>
              <a:buFont typeface="Wingdings" panose="05000000000000000000" pitchFamily="2" charset="2"/>
              <a:buChar char="n"/>
            </a:pPr>
            <a:endParaRPr lang="fr-FR" sz="2000" dirty="0">
              <a:solidFill>
                <a:schemeClr val="bg1"/>
              </a:solidFill>
              <a:latin typeface="Arial" panose="020B0604020202020204" pitchFamily="34" charset="0"/>
            </a:endParaRPr>
          </a:p>
        </p:txBody>
      </p:sp>
      <p:sp>
        <p:nvSpPr>
          <p:cNvPr id="25626" name="Rectangle 26"/>
          <p:cNvSpPr>
            <a:spLocks noChangeArrowheads="1"/>
          </p:cNvSpPr>
          <p:nvPr/>
        </p:nvSpPr>
        <p:spPr bwMode="auto">
          <a:xfrm>
            <a:off x="177800" y="795867"/>
            <a:ext cx="8669867" cy="233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912813">
              <a:tabLst>
                <a:tab pos="4191000" algn="l"/>
                <a:tab pos="7531100" algn="l"/>
              </a:tabLst>
              <a:defRPr sz="2400">
                <a:solidFill>
                  <a:schemeClr val="tx1"/>
                </a:solidFill>
                <a:latin typeface="Times New Roman" panose="02020603050405020304" pitchFamily="18" charset="0"/>
              </a:defRPr>
            </a:lvl1pPr>
            <a:lvl2pPr marL="762000" indent="-279400" defTabSz="912813">
              <a:tabLst>
                <a:tab pos="4191000" algn="l"/>
                <a:tab pos="7531100" algn="l"/>
              </a:tabLst>
              <a:defRPr sz="2400">
                <a:solidFill>
                  <a:schemeClr val="tx1"/>
                </a:solidFill>
                <a:latin typeface="Times New Roman" panose="02020603050405020304" pitchFamily="18" charset="0"/>
              </a:defRPr>
            </a:lvl2pPr>
            <a:lvl3pPr marL="1435100" indent="-381000" defTabSz="912813">
              <a:tabLst>
                <a:tab pos="4191000" algn="l"/>
                <a:tab pos="7531100" algn="l"/>
              </a:tabLst>
              <a:defRPr sz="2400">
                <a:solidFill>
                  <a:schemeClr val="tx1"/>
                </a:solidFill>
                <a:latin typeface="Times New Roman" panose="02020603050405020304" pitchFamily="18" charset="0"/>
              </a:defRPr>
            </a:lvl3pPr>
            <a:lvl4pPr marL="2006600" indent="-381000" defTabSz="912813">
              <a:tabLst>
                <a:tab pos="4191000" algn="l"/>
                <a:tab pos="7531100" algn="l"/>
              </a:tabLst>
              <a:defRPr sz="2400">
                <a:solidFill>
                  <a:schemeClr val="tx1"/>
                </a:solidFill>
                <a:latin typeface="Times New Roman" panose="02020603050405020304" pitchFamily="18" charset="0"/>
              </a:defRPr>
            </a:lvl4pPr>
            <a:lvl5pPr marL="2578100" indent="-381000" defTabSz="912813">
              <a:tabLst>
                <a:tab pos="4191000" algn="l"/>
                <a:tab pos="7531100" algn="l"/>
              </a:tabLst>
              <a:defRPr sz="2400">
                <a:solidFill>
                  <a:schemeClr val="tx1"/>
                </a:solidFill>
                <a:latin typeface="Times New Roman" panose="02020603050405020304" pitchFamily="18" charset="0"/>
              </a:defRPr>
            </a:lvl5pPr>
            <a:lvl6pPr marL="30353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6pPr>
            <a:lvl7pPr marL="34925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7pPr>
            <a:lvl8pPr marL="39497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8pPr>
            <a:lvl9pPr marL="4406900" indent="-381000" defTabSz="912813" fontAlgn="base">
              <a:spcBef>
                <a:spcPct val="0"/>
              </a:spcBef>
              <a:spcAft>
                <a:spcPct val="0"/>
              </a:spcAft>
              <a:tabLst>
                <a:tab pos="4191000" algn="l"/>
                <a:tab pos="7531100" algn="l"/>
              </a:tabLs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800" dirty="0" smtClean="0">
                <a:solidFill>
                  <a:schemeClr val="bg1"/>
                </a:solidFill>
                <a:latin typeface="Arial" panose="020B0604020202020204" pitchFamily="34" charset="0"/>
              </a:rPr>
              <a:t>Calcul </a:t>
            </a:r>
            <a:r>
              <a:rPr lang="fr-FR" sz="2800" dirty="0">
                <a:solidFill>
                  <a:schemeClr val="bg1"/>
                </a:solidFill>
                <a:latin typeface="Arial" panose="020B0604020202020204" pitchFamily="34" charset="0"/>
              </a:rPr>
              <a:t>de la durée de la </a:t>
            </a:r>
            <a:r>
              <a:rPr lang="fr-FR" sz="2800" dirty="0" smtClean="0">
                <a:solidFill>
                  <a:schemeClr val="bg1"/>
                </a:solidFill>
                <a:latin typeface="Arial" panose="020B0604020202020204" pitchFamily="34" charset="0"/>
              </a:rPr>
              <a:t>trame</a:t>
            </a:r>
            <a:endParaRPr lang="fr-FR" sz="2800" dirty="0">
              <a:solidFill>
                <a:schemeClr val="bg1"/>
              </a:solidFill>
              <a:latin typeface="Arial" panose="020B0604020202020204" pitchFamily="34" charset="0"/>
            </a:endParaRPr>
          </a:p>
        </p:txBody>
      </p:sp>
      <p:sp>
        <p:nvSpPr>
          <p:cNvPr id="25627" name="Text Box 27"/>
          <p:cNvSpPr txBox="1">
            <a:spLocks noChangeArrowheads="1"/>
          </p:cNvSpPr>
          <p:nvPr/>
        </p:nvSpPr>
        <p:spPr bwMode="auto">
          <a:xfrm>
            <a:off x="683568" y="1465125"/>
            <a:ext cx="81223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400" dirty="0">
                <a:solidFill>
                  <a:schemeClr val="bg1"/>
                </a:solidFill>
                <a:latin typeface="Comic Sans MS" panose="030F0702030302020204" pitchFamily="66" charset="0"/>
              </a:rPr>
              <a:t>T = Nombre de bits émis par trame / débit de la trame</a:t>
            </a:r>
          </a:p>
          <a:p>
            <a:r>
              <a:rPr lang="fr-FR" sz="2400" dirty="0">
                <a:solidFill>
                  <a:schemeClr val="bg1"/>
                </a:solidFill>
                <a:latin typeface="Comic Sans MS" panose="030F0702030302020204" pitchFamily="66" charset="0"/>
              </a:rPr>
              <a:t>T = 4 x 212 / 8,448 x 10</a:t>
            </a:r>
            <a:r>
              <a:rPr lang="fr-FR" sz="2400" baseline="30000" dirty="0">
                <a:solidFill>
                  <a:schemeClr val="bg1"/>
                </a:solidFill>
                <a:latin typeface="Comic Sans MS" panose="030F0702030302020204" pitchFamily="66" charset="0"/>
              </a:rPr>
              <a:t>6</a:t>
            </a:r>
          </a:p>
          <a:p>
            <a:r>
              <a:rPr lang="fr-FR" sz="2400" dirty="0">
                <a:solidFill>
                  <a:schemeClr val="bg1"/>
                </a:solidFill>
                <a:latin typeface="Comic Sans MS" panose="030F0702030302020204" pitchFamily="66" charset="0"/>
              </a:rPr>
              <a:t>T = 100,379 </a:t>
            </a:r>
            <a:r>
              <a:rPr lang="fr-FR" sz="2400" b="1" dirty="0">
                <a:solidFill>
                  <a:schemeClr val="bg1"/>
                </a:solidFill>
                <a:latin typeface="Comic Sans MS" panose="030F0702030302020204" pitchFamily="66" charset="0"/>
                <a:sym typeface="Symbol" panose="05050102010706020507" pitchFamily="18" charset="2"/>
              </a:rPr>
              <a:t></a:t>
            </a:r>
            <a:r>
              <a:rPr lang="fr-FR" sz="2400" dirty="0">
                <a:solidFill>
                  <a:schemeClr val="bg1"/>
                </a:solidFill>
                <a:latin typeface="Comic Sans MS" panose="030F0702030302020204" pitchFamily="66" charset="0"/>
                <a:sym typeface="Symbol" panose="05050102010706020507" pitchFamily="18" charset="2"/>
              </a:rPr>
              <a:t>s</a:t>
            </a:r>
            <a:endParaRPr lang="fr-FR" sz="2400" dirty="0">
              <a:solidFill>
                <a:schemeClr val="bg1"/>
              </a:solidFill>
              <a:latin typeface="Comic Sans MS" panose="030F0702030302020204" pitchFamily="66" charset="0"/>
            </a:endParaRPr>
          </a:p>
        </p:txBody>
      </p:sp>
      <p:sp>
        <p:nvSpPr>
          <p:cNvPr id="25628" name="Text Box 28"/>
          <p:cNvSpPr txBox="1">
            <a:spLocks noChangeArrowheads="1"/>
          </p:cNvSpPr>
          <p:nvPr/>
        </p:nvSpPr>
        <p:spPr bwMode="auto">
          <a:xfrm>
            <a:off x="1021644" y="3649134"/>
            <a:ext cx="812235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400" dirty="0">
                <a:solidFill>
                  <a:schemeClr val="bg1"/>
                </a:solidFill>
                <a:latin typeface="Comic Sans MS" panose="030F0702030302020204" pitchFamily="66" charset="0"/>
              </a:rPr>
              <a:t>Débit minimum (d)</a:t>
            </a:r>
          </a:p>
          <a:p>
            <a:r>
              <a:rPr lang="fr-FR" sz="2400" dirty="0">
                <a:solidFill>
                  <a:schemeClr val="bg1"/>
                </a:solidFill>
                <a:latin typeface="Comic Sans MS" panose="030F0702030302020204" pitchFamily="66" charset="0"/>
              </a:rPr>
              <a:t>d = Nombre de bits émis / durée de la trame</a:t>
            </a:r>
          </a:p>
          <a:p>
            <a:r>
              <a:rPr lang="fr-FR" sz="2400" dirty="0">
                <a:solidFill>
                  <a:schemeClr val="bg1"/>
                </a:solidFill>
                <a:latin typeface="Comic Sans MS" panose="030F0702030302020204" pitchFamily="66" charset="0"/>
              </a:rPr>
              <a:t>d = 50 + 52 + 52 + 51  / 100,379 x 10</a:t>
            </a:r>
            <a:r>
              <a:rPr lang="fr-FR" sz="2400" baseline="30000" dirty="0">
                <a:solidFill>
                  <a:schemeClr val="bg1"/>
                </a:solidFill>
                <a:latin typeface="Comic Sans MS" panose="030F0702030302020204" pitchFamily="66" charset="0"/>
              </a:rPr>
              <a:t>-6</a:t>
            </a:r>
          </a:p>
          <a:p>
            <a:r>
              <a:rPr lang="fr-FR" sz="2400" dirty="0">
                <a:solidFill>
                  <a:schemeClr val="bg1"/>
                </a:solidFill>
                <a:latin typeface="Comic Sans MS" panose="030F0702030302020204" pitchFamily="66" charset="0"/>
              </a:rPr>
              <a:t>d = 2,042 </a:t>
            </a:r>
            <a:r>
              <a:rPr lang="fr-FR" sz="2400" dirty="0">
                <a:solidFill>
                  <a:schemeClr val="bg1"/>
                </a:solidFill>
                <a:latin typeface="Comic Sans MS" panose="030F0702030302020204" pitchFamily="66" charset="0"/>
                <a:sym typeface="Symbol" panose="05050102010706020507" pitchFamily="18" charset="2"/>
              </a:rPr>
              <a:t>Mbps</a:t>
            </a:r>
            <a:endParaRPr lang="fr-FR" sz="2400" dirty="0">
              <a:solidFill>
                <a:schemeClr val="bg1"/>
              </a:solidFill>
              <a:latin typeface="Comic Sans MS" panose="030F0702030302020204" pitchFamily="66" charset="0"/>
            </a:endParaRPr>
          </a:p>
        </p:txBody>
      </p:sp>
      <p:sp>
        <p:nvSpPr>
          <p:cNvPr id="25629" name="Text Box 29"/>
          <p:cNvSpPr txBox="1">
            <a:spLocks noChangeArrowheads="1"/>
          </p:cNvSpPr>
          <p:nvPr/>
        </p:nvSpPr>
        <p:spPr bwMode="auto">
          <a:xfrm>
            <a:off x="1021644" y="5253111"/>
            <a:ext cx="812235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400" dirty="0">
                <a:solidFill>
                  <a:schemeClr val="bg1"/>
                </a:solidFill>
                <a:latin typeface="Comic Sans MS" panose="030F0702030302020204" pitchFamily="66" charset="0"/>
              </a:rPr>
              <a:t>Débit maximum (D)</a:t>
            </a:r>
          </a:p>
          <a:p>
            <a:r>
              <a:rPr lang="fr-FR" sz="2400" dirty="0">
                <a:solidFill>
                  <a:schemeClr val="bg1"/>
                </a:solidFill>
                <a:latin typeface="Comic Sans MS" panose="030F0702030302020204" pitchFamily="66" charset="0"/>
              </a:rPr>
              <a:t>D = Nombre de bits émis / durée de la trame</a:t>
            </a:r>
          </a:p>
          <a:p>
            <a:r>
              <a:rPr lang="fr-FR" sz="2400" dirty="0">
                <a:solidFill>
                  <a:schemeClr val="bg1"/>
                </a:solidFill>
                <a:latin typeface="Comic Sans MS" panose="030F0702030302020204" pitchFamily="66" charset="0"/>
              </a:rPr>
              <a:t>D = 50 + 52 + 52 + 52  / 100,379 x 10</a:t>
            </a:r>
            <a:r>
              <a:rPr lang="fr-FR" sz="2400" baseline="30000" dirty="0">
                <a:solidFill>
                  <a:schemeClr val="bg1"/>
                </a:solidFill>
                <a:latin typeface="Comic Sans MS" panose="030F0702030302020204" pitchFamily="66" charset="0"/>
              </a:rPr>
              <a:t>-6</a:t>
            </a:r>
          </a:p>
          <a:p>
            <a:r>
              <a:rPr lang="fr-FR" sz="2400" dirty="0">
                <a:solidFill>
                  <a:schemeClr val="bg1"/>
                </a:solidFill>
                <a:latin typeface="Comic Sans MS" panose="030F0702030302020204" pitchFamily="66" charset="0"/>
              </a:rPr>
              <a:t>D = 2,052 </a:t>
            </a:r>
            <a:r>
              <a:rPr lang="fr-FR" sz="2400" dirty="0">
                <a:solidFill>
                  <a:schemeClr val="bg1"/>
                </a:solidFill>
                <a:latin typeface="Comic Sans MS" panose="030F0702030302020204" pitchFamily="66" charset="0"/>
                <a:sym typeface="Symbol" panose="05050102010706020507" pitchFamily="18" charset="2"/>
              </a:rPr>
              <a:t>Mbps</a:t>
            </a:r>
            <a:endParaRPr lang="fr-FR" sz="2400" dirty="0">
              <a:solidFill>
                <a:schemeClr val="bg1"/>
              </a:solidFill>
              <a:latin typeface="Comic Sans MS" panose="030F0702030302020204" pitchFamily="66" charset="0"/>
            </a:endParaRPr>
          </a:p>
        </p:txBody>
      </p:sp>
      <p:sp>
        <p:nvSpPr>
          <p:cNvPr id="2" name="Rectangle 1"/>
          <p:cNvSpPr/>
          <p:nvPr/>
        </p:nvSpPr>
        <p:spPr>
          <a:xfrm>
            <a:off x="0" y="0"/>
            <a:ext cx="9144000"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spcBef>
                <a:spcPct val="20000"/>
              </a:spcBef>
              <a:spcAft>
                <a:spcPct val="80000"/>
              </a:spcAft>
            </a:pPr>
            <a:r>
              <a:rPr lang="fr-FR" sz="4400" dirty="0">
                <a:solidFill>
                  <a:schemeClr val="bg1"/>
                </a:solidFill>
                <a:latin typeface="Arial" panose="020B0604020202020204" pitchFamily="34" charset="0"/>
              </a:rPr>
              <a:t>Calcul des deux débits moyens</a:t>
            </a:r>
          </a:p>
        </p:txBody>
      </p:sp>
    </p:spTree>
    <p:extLst>
      <p:ext uri="{BB962C8B-B14F-4D97-AF65-F5344CB8AC3E}">
        <p14:creationId xmlns:p14="http://schemas.microsoft.com/office/powerpoint/2010/main" val="844016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27"/>
                                        </p:tgtEl>
                                        <p:attrNameLst>
                                          <p:attrName>style.visibility</p:attrName>
                                        </p:attrNameLst>
                                      </p:cBhvr>
                                      <p:to>
                                        <p:strVal val="visible"/>
                                      </p:to>
                                    </p:set>
                                    <p:animEffect transition="in" filter="wipe(up)">
                                      <p:cBhvr>
                                        <p:cTn id="7" dur="500"/>
                                        <p:tgtEl>
                                          <p:spTgt spid="25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wipe(up)">
                                      <p:cBhvr>
                                        <p:cTn id="12" dur="500"/>
                                        <p:tgtEl>
                                          <p:spTgt spid="256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628"/>
                                        </p:tgtEl>
                                        <p:attrNameLst>
                                          <p:attrName>style.visibility</p:attrName>
                                        </p:attrNameLst>
                                      </p:cBhvr>
                                      <p:to>
                                        <p:strVal val="visible"/>
                                      </p:to>
                                    </p:set>
                                    <p:animEffect transition="in" filter="wipe(up)">
                                      <p:cBhvr>
                                        <p:cTn id="17" dur="500"/>
                                        <p:tgtEl>
                                          <p:spTgt spid="256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629"/>
                                        </p:tgtEl>
                                        <p:attrNameLst>
                                          <p:attrName>style.visibility</p:attrName>
                                        </p:attrNameLst>
                                      </p:cBhvr>
                                      <p:to>
                                        <p:strVal val="visible"/>
                                      </p:to>
                                    </p:set>
                                    <p:animEffect transition="in" filter="wipe(up)">
                                      <p:cBhvr>
                                        <p:cTn id="22" dur="500"/>
                                        <p:tgtEl>
                                          <p:spTgt spid="25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utoUpdateAnimBg="0"/>
      <p:bldP spid="25627" grpId="0" autoUpdateAnimBg="0"/>
      <p:bldP spid="25628" grpId="0" autoUpdateAnimBg="0"/>
      <p:bldP spid="2562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762000" y="2133600"/>
            <a:ext cx="347663" cy="365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sz="2000" b="1">
                <a:solidFill>
                  <a:schemeClr val="bg1"/>
                </a:solidFill>
                <a:latin typeface="Times New Roman" panose="02020603050405020304" pitchFamily="18" charset="0"/>
                <a:cs typeface="Times New Roman" panose="02020603050405020304" pitchFamily="18" charset="0"/>
              </a:rPr>
              <a:t>A</a:t>
            </a:r>
          </a:p>
          <a:p>
            <a:pPr eaLnBrk="0" hangingPunct="0"/>
            <a:endParaRPr lang="fr-FR" sz="3200" b="1">
              <a:solidFill>
                <a:schemeClr val="bg1"/>
              </a:solidFill>
              <a:latin typeface="Times New Roman" panose="02020603050405020304" pitchFamily="18" charset="0"/>
              <a:cs typeface="Times New Roman" panose="02020603050405020304" pitchFamily="18" charset="0"/>
            </a:endParaRPr>
          </a:p>
        </p:txBody>
      </p:sp>
      <p:sp>
        <p:nvSpPr>
          <p:cNvPr id="79875" name="Text Box 3"/>
          <p:cNvSpPr txBox="1">
            <a:spLocks noChangeArrowheads="1"/>
          </p:cNvSpPr>
          <p:nvPr/>
        </p:nvSpPr>
        <p:spPr bwMode="auto">
          <a:xfrm>
            <a:off x="7424738" y="2133600"/>
            <a:ext cx="347662" cy="242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fr-FR" sz="2000" b="1">
                <a:solidFill>
                  <a:schemeClr val="bg1"/>
                </a:solidFill>
                <a:latin typeface="Times New Roman" panose="02020603050405020304" pitchFamily="18" charset="0"/>
                <a:cs typeface="Times New Roman" panose="02020603050405020304" pitchFamily="18" charset="0"/>
              </a:rPr>
              <a:t>B</a:t>
            </a:r>
          </a:p>
          <a:p>
            <a:pPr eaLnBrk="0" hangingPunct="0"/>
            <a:endParaRPr lang="fr-FR" sz="3200" b="1">
              <a:solidFill>
                <a:schemeClr val="bg1"/>
              </a:solidFill>
              <a:latin typeface="Times New Roman" panose="02020603050405020304" pitchFamily="18" charset="0"/>
              <a:cs typeface="Times New Roman" panose="02020603050405020304" pitchFamily="18" charset="0"/>
            </a:endParaRPr>
          </a:p>
        </p:txBody>
      </p:sp>
      <p:sp>
        <p:nvSpPr>
          <p:cNvPr id="79876" name="AutoShape 4"/>
          <p:cNvSpPr>
            <a:spLocks noChangeAspect="1" noChangeArrowheads="1" noTextEdit="1"/>
          </p:cNvSpPr>
          <p:nvPr/>
        </p:nvSpPr>
        <p:spPr bwMode="auto">
          <a:xfrm>
            <a:off x="152400" y="1371600"/>
            <a:ext cx="8686800" cy="10414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sz="2400" b="1">
              <a:solidFill>
                <a:schemeClr val="bg1"/>
              </a:solidFill>
              <a:latin typeface="Times New Roman" panose="02020603050405020304" pitchFamily="18" charset="0"/>
              <a:cs typeface="Times New Roman" panose="02020603050405020304" pitchFamily="18" charset="0"/>
            </a:endParaRPr>
          </a:p>
        </p:txBody>
      </p:sp>
      <p:pic>
        <p:nvPicPr>
          <p:cNvPr id="79877"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6150" y="1508125"/>
            <a:ext cx="919163" cy="7699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699">
                <a:solidFill>
                  <a:srgbClr val="000000"/>
                </a:solidFill>
                <a:miter lim="800000"/>
                <a:headEnd/>
                <a:tailEnd/>
              </a14:hiddenLine>
            </a:ext>
          </a:extLst>
        </p:spPr>
      </p:pic>
      <p:pic>
        <p:nvPicPr>
          <p:cNvPr id="79878"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75" y="1508125"/>
            <a:ext cx="920750" cy="7699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699">
                <a:solidFill>
                  <a:srgbClr val="000000"/>
                </a:solidFill>
                <a:miter lim="800000"/>
                <a:headEnd/>
                <a:tailEnd/>
              </a14:hiddenLine>
            </a:ext>
          </a:extLst>
        </p:spPr>
      </p:pic>
      <p:pic>
        <p:nvPicPr>
          <p:cNvPr id="79879"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4225" y="1508125"/>
            <a:ext cx="920750" cy="7699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79880" name="Line 8"/>
          <p:cNvSpPr>
            <a:spLocks noChangeShapeType="1"/>
          </p:cNvSpPr>
          <p:nvPr/>
        </p:nvSpPr>
        <p:spPr bwMode="auto">
          <a:xfrm>
            <a:off x="3084513" y="1855788"/>
            <a:ext cx="868362"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2400" b="1">
              <a:solidFill>
                <a:schemeClr val="bg1"/>
              </a:solidFill>
              <a:latin typeface="Times New Roman" panose="02020603050405020304" pitchFamily="18" charset="0"/>
              <a:cs typeface="Times New Roman" panose="02020603050405020304" pitchFamily="18" charset="0"/>
            </a:endParaRPr>
          </a:p>
        </p:txBody>
      </p:sp>
      <p:sp>
        <p:nvSpPr>
          <p:cNvPr id="79881" name="Line 9"/>
          <p:cNvSpPr>
            <a:spLocks noChangeShapeType="1"/>
          </p:cNvSpPr>
          <p:nvPr/>
        </p:nvSpPr>
        <p:spPr bwMode="auto">
          <a:xfrm flipV="1">
            <a:off x="4821238" y="1855788"/>
            <a:ext cx="1042987"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2400" b="1">
              <a:solidFill>
                <a:schemeClr val="bg1"/>
              </a:solidFill>
              <a:latin typeface="Times New Roman" panose="02020603050405020304" pitchFamily="18" charset="0"/>
              <a:cs typeface="Times New Roman" panose="02020603050405020304" pitchFamily="18" charset="0"/>
            </a:endParaRPr>
          </a:p>
        </p:txBody>
      </p:sp>
      <p:sp>
        <p:nvSpPr>
          <p:cNvPr id="79882" name="Line 10"/>
          <p:cNvSpPr>
            <a:spLocks noChangeShapeType="1"/>
          </p:cNvSpPr>
          <p:nvPr/>
        </p:nvSpPr>
        <p:spPr bwMode="auto">
          <a:xfrm flipH="1">
            <a:off x="1520825" y="1855788"/>
            <a:ext cx="69532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2400" b="1">
              <a:solidFill>
                <a:schemeClr val="bg1"/>
              </a:solidFill>
              <a:latin typeface="Times New Roman" panose="02020603050405020304" pitchFamily="18" charset="0"/>
              <a:cs typeface="Times New Roman" panose="02020603050405020304" pitchFamily="18" charset="0"/>
            </a:endParaRPr>
          </a:p>
        </p:txBody>
      </p:sp>
      <p:sp>
        <p:nvSpPr>
          <p:cNvPr id="79883" name="Line 11"/>
          <p:cNvSpPr>
            <a:spLocks noChangeShapeType="1"/>
          </p:cNvSpPr>
          <p:nvPr/>
        </p:nvSpPr>
        <p:spPr bwMode="auto">
          <a:xfrm flipH="1">
            <a:off x="6732588" y="1901825"/>
            <a:ext cx="69532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2400" b="1">
              <a:solidFill>
                <a:schemeClr val="bg1"/>
              </a:solidFill>
              <a:latin typeface="Times New Roman" panose="02020603050405020304" pitchFamily="18" charset="0"/>
              <a:cs typeface="Times New Roman" panose="02020603050405020304" pitchFamily="18" charset="0"/>
            </a:endParaRPr>
          </a:p>
        </p:txBody>
      </p:sp>
      <p:graphicFrame>
        <p:nvGraphicFramePr>
          <p:cNvPr id="79884" name="Object 12"/>
          <p:cNvGraphicFramePr>
            <a:graphicFrameLocks noChangeAspect="1"/>
          </p:cNvGraphicFramePr>
          <p:nvPr>
            <p:extLst>
              <p:ext uri="{D42A27DB-BD31-4B8C-83A1-F6EECF244321}">
                <p14:modId xmlns:p14="http://schemas.microsoft.com/office/powerpoint/2010/main" val="3252381102"/>
              </p:ext>
            </p:extLst>
          </p:nvPr>
        </p:nvGraphicFramePr>
        <p:xfrm>
          <a:off x="652463" y="1508125"/>
          <a:ext cx="868362" cy="690563"/>
        </p:xfrm>
        <a:graphic>
          <a:graphicData uri="http://schemas.openxmlformats.org/presentationml/2006/ole">
            <mc:AlternateContent xmlns:mc="http://schemas.openxmlformats.org/markup-compatibility/2006">
              <mc:Choice xmlns:v="urn:schemas-microsoft-com:vml" Requires="v">
                <p:oleObj spid="_x0000_s3130" r:id="rId4" imgW="4603090" imgH="3652114" progId="MS_ClipArt_Gallery.5">
                  <p:embed/>
                </p:oleObj>
              </mc:Choice>
              <mc:Fallback>
                <p:oleObj r:id="rId4" imgW="4603090" imgH="3652114"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3" y="1508125"/>
                        <a:ext cx="868362"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885" name="Object 13"/>
          <p:cNvGraphicFramePr>
            <a:graphicFrameLocks noChangeAspect="1"/>
          </p:cNvGraphicFramePr>
          <p:nvPr>
            <p:extLst>
              <p:ext uri="{D42A27DB-BD31-4B8C-83A1-F6EECF244321}">
                <p14:modId xmlns:p14="http://schemas.microsoft.com/office/powerpoint/2010/main" val="929263659"/>
              </p:ext>
            </p:extLst>
          </p:nvPr>
        </p:nvGraphicFramePr>
        <p:xfrm>
          <a:off x="7254875" y="1508125"/>
          <a:ext cx="868363" cy="690563"/>
        </p:xfrm>
        <a:graphic>
          <a:graphicData uri="http://schemas.openxmlformats.org/presentationml/2006/ole">
            <mc:AlternateContent xmlns:mc="http://schemas.openxmlformats.org/markup-compatibility/2006">
              <mc:Choice xmlns:v="urn:schemas-microsoft-com:vml" Requires="v">
                <p:oleObj spid="_x0000_s3131" r:id="rId6" imgW="4603090" imgH="3652114" progId="MS_ClipArt_Gallery.5">
                  <p:embed/>
                </p:oleObj>
              </mc:Choice>
              <mc:Fallback>
                <p:oleObj r:id="rId6" imgW="4603090" imgH="3652114"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875" y="1508125"/>
                        <a:ext cx="868363"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886" name="Text Box 14"/>
          <p:cNvSpPr txBox="1">
            <a:spLocks noChangeArrowheads="1"/>
          </p:cNvSpPr>
          <p:nvPr/>
        </p:nvSpPr>
        <p:spPr bwMode="auto">
          <a:xfrm>
            <a:off x="609600" y="2819400"/>
            <a:ext cx="825661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400" b="1" dirty="0">
                <a:solidFill>
                  <a:schemeClr val="bg1"/>
                </a:solidFill>
                <a:latin typeface="Times New Roman" panose="02020603050405020304" pitchFamily="18" charset="0"/>
                <a:cs typeface="Times New Roman" panose="02020603050405020304" pitchFamily="18" charset="0"/>
              </a:rPr>
              <a:t>Soit un message de 1000 octets.</a:t>
            </a:r>
          </a:p>
          <a:p>
            <a:r>
              <a:rPr lang="fr-FR" sz="2400" b="1" dirty="0">
                <a:solidFill>
                  <a:schemeClr val="bg1"/>
                </a:solidFill>
                <a:latin typeface="Times New Roman" panose="02020603050405020304" pitchFamily="18" charset="0"/>
                <a:cs typeface="Times New Roman" panose="02020603050405020304" pitchFamily="18" charset="0"/>
              </a:rPr>
              <a:t>Le débit sur chaque artère est de 800 bit/s.</a:t>
            </a:r>
          </a:p>
          <a:p>
            <a:r>
              <a:rPr lang="fr-FR" sz="2400" b="1" dirty="0">
                <a:solidFill>
                  <a:schemeClr val="bg1"/>
                </a:solidFill>
                <a:latin typeface="Times New Roman" panose="02020603050405020304" pitchFamily="18" charset="0"/>
                <a:cs typeface="Times New Roman" panose="02020603050405020304" pitchFamily="18" charset="0"/>
              </a:rPr>
              <a:t>Le temps de traitement dans un commutateur est négligeable.</a:t>
            </a:r>
          </a:p>
          <a:p>
            <a:endParaRPr lang="fr-FR" sz="2400" b="1" dirty="0">
              <a:solidFill>
                <a:schemeClr val="bg1"/>
              </a:solidFill>
              <a:latin typeface="Times New Roman" panose="02020603050405020304" pitchFamily="18" charset="0"/>
              <a:cs typeface="Times New Roman" panose="02020603050405020304" pitchFamily="18" charset="0"/>
            </a:endParaRPr>
          </a:p>
        </p:txBody>
      </p:sp>
      <p:sp>
        <p:nvSpPr>
          <p:cNvPr id="79887" name="Text Box 15"/>
          <p:cNvSpPr txBox="1">
            <a:spLocks noChangeArrowheads="1"/>
          </p:cNvSpPr>
          <p:nvPr/>
        </p:nvSpPr>
        <p:spPr bwMode="auto">
          <a:xfrm>
            <a:off x="609600" y="4038600"/>
            <a:ext cx="8534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b="1" dirty="0" smtClean="0">
                <a:solidFill>
                  <a:schemeClr val="bg1"/>
                </a:solidFill>
                <a:latin typeface="Times New Roman" panose="02020603050405020304" pitchFamily="18" charset="0"/>
                <a:cs typeface="Times New Roman" panose="02020603050405020304" pitchFamily="18" charset="0"/>
              </a:rPr>
              <a:t>Calculer </a:t>
            </a:r>
            <a:r>
              <a:rPr lang="fr-FR" sz="2400" b="1" dirty="0">
                <a:solidFill>
                  <a:schemeClr val="bg1"/>
                </a:solidFill>
                <a:latin typeface="Times New Roman" panose="02020603050405020304" pitchFamily="18" charset="0"/>
                <a:cs typeface="Times New Roman" panose="02020603050405020304" pitchFamily="18" charset="0"/>
              </a:rPr>
              <a:t>du temps de transmission d’un message de A vers B en commutation de messages. </a:t>
            </a:r>
          </a:p>
          <a:p>
            <a:endParaRPr lang="fr-FR" sz="2400" b="1" dirty="0">
              <a:solidFill>
                <a:schemeClr val="bg1"/>
              </a:solidFill>
              <a:latin typeface="Times New Roman" panose="02020603050405020304" pitchFamily="18" charset="0"/>
              <a:cs typeface="Times New Roman" panose="02020603050405020304" pitchFamily="18" charset="0"/>
            </a:endParaRPr>
          </a:p>
          <a:p>
            <a:r>
              <a:rPr lang="fr-FR" sz="2400" b="1" dirty="0" smtClean="0">
                <a:solidFill>
                  <a:schemeClr val="bg1"/>
                </a:solidFill>
                <a:latin typeface="Times New Roman" panose="02020603050405020304" pitchFamily="18" charset="0"/>
                <a:cs typeface="Times New Roman" panose="02020603050405020304" pitchFamily="18" charset="0"/>
              </a:rPr>
              <a:t>Calculer la </a:t>
            </a:r>
            <a:r>
              <a:rPr lang="fr-FR" sz="2400" b="1" dirty="0">
                <a:solidFill>
                  <a:schemeClr val="bg1"/>
                </a:solidFill>
                <a:latin typeface="Times New Roman" panose="02020603050405020304" pitchFamily="18" charset="0"/>
                <a:cs typeface="Times New Roman" panose="02020603050405020304" pitchFamily="18" charset="0"/>
              </a:rPr>
              <a:t>transmission d’un message de A vers B en commutation de paquets.</a:t>
            </a:r>
          </a:p>
          <a:p>
            <a:r>
              <a:rPr lang="fr-FR" sz="2400" b="1" dirty="0">
                <a:solidFill>
                  <a:schemeClr val="bg1"/>
                </a:solidFill>
                <a:latin typeface="Times New Roman" panose="02020603050405020304" pitchFamily="18" charset="0"/>
                <a:cs typeface="Times New Roman" panose="02020603050405020304" pitchFamily="18" charset="0"/>
              </a:rPr>
              <a:t>La taille du paquet est de 100 octets </a:t>
            </a:r>
          </a:p>
        </p:txBody>
      </p:sp>
      <p:sp>
        <p:nvSpPr>
          <p:cNvPr id="79888" name="Text Box 16"/>
          <p:cNvSpPr txBox="1">
            <a:spLocks noChangeArrowheads="1"/>
          </p:cNvSpPr>
          <p:nvPr/>
        </p:nvSpPr>
        <p:spPr bwMode="auto">
          <a:xfrm>
            <a:off x="18626" y="-22687"/>
            <a:ext cx="9144000" cy="83099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fr-FR" sz="48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EXERCICE</a:t>
            </a:r>
          </a:p>
        </p:txBody>
      </p:sp>
    </p:spTree>
    <p:extLst>
      <p:ext uri="{BB962C8B-B14F-4D97-AF65-F5344CB8AC3E}">
        <p14:creationId xmlns:p14="http://schemas.microsoft.com/office/powerpoint/2010/main" val="2220094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Rappel sur la numérisation du réseau</a:t>
            </a:r>
            <a:b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Téléphonique</a:t>
            </a:r>
          </a:p>
        </p:txBody>
      </p:sp>
      <p:sp>
        <p:nvSpPr>
          <p:cNvPr id="4" name="Rectangle 3"/>
          <p:cNvSpPr/>
          <p:nvPr/>
        </p:nvSpPr>
        <p:spPr>
          <a:xfrm>
            <a:off x="0" y="1052736"/>
            <a:ext cx="9144000" cy="4893647"/>
          </a:xfrm>
          <a:prstGeom prst="rect">
            <a:avLst/>
          </a:prstGeom>
        </p:spPr>
        <p:txBody>
          <a:bodyPr wrap="square">
            <a:spAutoFit/>
          </a:bodyPr>
          <a:lstStyle/>
          <a:p>
            <a:pPr algn="just"/>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L’intérêt </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 numérique par rapport à </a:t>
            </a:r>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l’analogique:</a:t>
            </a:r>
            <a:endPar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Faible taux d’erreurs en numérique.</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-Analogique: on transmet la forme d’onde.</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Amplificateurs pour compenser les affaiblissements, amplification également du bruit, </a:t>
            </a:r>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 distorsions </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 effet cumulatif.</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-Numérique: on transmet des bits (en bande de base ou modulés).</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Répéteurs qui identifient le signal (détectent la séquence de bits 0/1), le régénèrent et </a:t>
            </a:r>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réémettent </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 d’ajout de bruit, pas d’effet cumulatif.</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Information (voix, images, musique, données) sous forme numérique possibilité </a:t>
            </a:r>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multiplexage</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Débits beaucoup plus élevés en numériques.</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Progrès technologiques: coût des composants numériques est largement inférieur </a:t>
            </a:r>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  celui </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 composants utilisés pour analogique.</a:t>
            </a:r>
          </a:p>
        </p:txBody>
      </p:sp>
    </p:spTree>
    <p:extLst>
      <p:ext uri="{BB962C8B-B14F-4D97-AF65-F5344CB8AC3E}">
        <p14:creationId xmlns:p14="http://schemas.microsoft.com/office/powerpoint/2010/main" val="3827854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Group 2"/>
          <p:cNvGrpSpPr>
            <a:grpSpLocks noChangeAspect="1"/>
          </p:cNvGrpSpPr>
          <p:nvPr/>
        </p:nvGrpSpPr>
        <p:grpSpPr bwMode="auto">
          <a:xfrm>
            <a:off x="862175" y="725600"/>
            <a:ext cx="7924800" cy="950913"/>
            <a:chOff x="1417" y="5329"/>
            <a:chExt cx="9000" cy="1080"/>
          </a:xfrm>
        </p:grpSpPr>
        <p:sp>
          <p:nvSpPr>
            <p:cNvPr id="83971" name="AutoShape 3"/>
            <p:cNvSpPr>
              <a:spLocks noChangeAspect="1" noChangeArrowheads="1" noTextEdit="1"/>
            </p:cNvSpPr>
            <p:nvPr/>
          </p:nvSpPr>
          <p:spPr bwMode="auto">
            <a:xfrm>
              <a:off x="1417" y="5329"/>
              <a:ext cx="900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bg1"/>
                </a:solidFill>
              </a:endParaRPr>
            </a:p>
          </p:txBody>
        </p:sp>
        <p:pic>
          <p:nvPicPr>
            <p:cNvPr id="83972"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7" y="5509"/>
              <a:ext cx="953" cy="79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699">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3973"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7" y="5509"/>
              <a:ext cx="953" cy="79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699">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3974"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7" y="5509"/>
              <a:ext cx="953" cy="79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699">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5" name="Line 7"/>
            <p:cNvSpPr>
              <a:spLocks noChangeShapeType="1"/>
            </p:cNvSpPr>
            <p:nvPr/>
          </p:nvSpPr>
          <p:spPr bwMode="auto">
            <a:xfrm>
              <a:off x="4297" y="5869"/>
              <a:ext cx="900"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chemeClr val="bg1"/>
                </a:solidFill>
              </a:endParaRPr>
            </a:p>
          </p:txBody>
        </p:sp>
        <p:sp>
          <p:nvSpPr>
            <p:cNvPr id="83976" name="Line 8"/>
            <p:cNvSpPr>
              <a:spLocks noChangeShapeType="1"/>
            </p:cNvSpPr>
            <p:nvPr/>
          </p:nvSpPr>
          <p:spPr bwMode="auto">
            <a:xfrm flipV="1">
              <a:off x="6097" y="5869"/>
              <a:ext cx="1080"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chemeClr val="bg1"/>
                </a:solidFill>
              </a:endParaRPr>
            </a:p>
          </p:txBody>
        </p:sp>
        <p:sp>
          <p:nvSpPr>
            <p:cNvPr id="83977" name="Line 9"/>
            <p:cNvSpPr>
              <a:spLocks noChangeShapeType="1"/>
            </p:cNvSpPr>
            <p:nvPr/>
          </p:nvSpPr>
          <p:spPr bwMode="auto">
            <a:xfrm flipH="1">
              <a:off x="2677" y="5869"/>
              <a:ext cx="72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chemeClr val="bg1"/>
                </a:solidFill>
              </a:endParaRPr>
            </a:p>
          </p:txBody>
        </p:sp>
        <p:sp>
          <p:nvSpPr>
            <p:cNvPr id="83978" name="Line 10"/>
            <p:cNvSpPr>
              <a:spLocks noChangeShapeType="1"/>
            </p:cNvSpPr>
            <p:nvPr/>
          </p:nvSpPr>
          <p:spPr bwMode="auto">
            <a:xfrm flipH="1">
              <a:off x="8077" y="5917"/>
              <a:ext cx="72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schemeClr val="bg1"/>
                </a:solidFill>
              </a:endParaRPr>
            </a:p>
          </p:txBody>
        </p:sp>
        <p:graphicFrame>
          <p:nvGraphicFramePr>
            <p:cNvPr id="83979" name="Object 11"/>
            <p:cNvGraphicFramePr>
              <a:graphicFrameLocks noChangeAspect="1"/>
            </p:cNvGraphicFramePr>
            <p:nvPr/>
          </p:nvGraphicFramePr>
          <p:xfrm>
            <a:off x="1777" y="5509"/>
            <a:ext cx="900" cy="715"/>
          </p:xfrm>
          <a:graphic>
            <a:graphicData uri="http://schemas.openxmlformats.org/presentationml/2006/ole">
              <mc:AlternateContent xmlns:mc="http://schemas.openxmlformats.org/markup-compatibility/2006">
                <mc:Choice xmlns:v="urn:schemas-microsoft-com:vml" Requires="v">
                  <p:oleObj spid="_x0000_s4154" name="Clip" r:id="rId4" imgW="4602960" imgH="3652200" progId="MS_ClipArt_Gallery.5">
                    <p:embed/>
                  </p:oleObj>
                </mc:Choice>
                <mc:Fallback>
                  <p:oleObj name="Clip" r:id="rId4" imgW="4602960" imgH="365220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7" y="5509"/>
                          <a:ext cx="900" cy="7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980" name="Object 12"/>
            <p:cNvGraphicFramePr>
              <a:graphicFrameLocks noChangeAspect="1"/>
            </p:cNvGraphicFramePr>
            <p:nvPr/>
          </p:nvGraphicFramePr>
          <p:xfrm>
            <a:off x="8617" y="5509"/>
            <a:ext cx="900" cy="715"/>
          </p:xfrm>
          <a:graphic>
            <a:graphicData uri="http://schemas.openxmlformats.org/presentationml/2006/ole">
              <mc:AlternateContent xmlns:mc="http://schemas.openxmlformats.org/markup-compatibility/2006">
                <mc:Choice xmlns:v="urn:schemas-microsoft-com:vml" Requires="v">
                  <p:oleObj spid="_x0000_s4155" name="Clip" r:id="rId6" imgW="4602960" imgH="3652200" progId="MS_ClipArt_Gallery.5">
                    <p:embed/>
                  </p:oleObj>
                </mc:Choice>
                <mc:Fallback>
                  <p:oleObj name="Clip" r:id="rId6" imgW="4602960" imgH="365220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7" y="5509"/>
                          <a:ext cx="900" cy="7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83981" name="Text Box 13"/>
          <p:cNvSpPr txBox="1">
            <a:spLocks noChangeArrowheads="1"/>
          </p:cNvSpPr>
          <p:nvPr/>
        </p:nvSpPr>
        <p:spPr bwMode="auto">
          <a:xfrm>
            <a:off x="1219200" y="1219200"/>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b="1">
                <a:solidFill>
                  <a:schemeClr val="bg1"/>
                </a:solidFill>
              </a:rPr>
              <a:t>A</a:t>
            </a:r>
          </a:p>
        </p:txBody>
      </p:sp>
      <p:sp>
        <p:nvSpPr>
          <p:cNvPr id="83982" name="Text Box 14"/>
          <p:cNvSpPr txBox="1">
            <a:spLocks noChangeArrowheads="1"/>
          </p:cNvSpPr>
          <p:nvPr/>
        </p:nvSpPr>
        <p:spPr bwMode="auto">
          <a:xfrm>
            <a:off x="7239000" y="1187450"/>
            <a:ext cx="3032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b="1">
                <a:solidFill>
                  <a:schemeClr val="bg1"/>
                </a:solidFill>
              </a:rPr>
              <a:t>B</a:t>
            </a:r>
          </a:p>
        </p:txBody>
      </p:sp>
      <p:sp>
        <p:nvSpPr>
          <p:cNvPr id="83983" name="Text Box 15"/>
          <p:cNvSpPr txBox="1">
            <a:spLocks noChangeArrowheads="1"/>
          </p:cNvSpPr>
          <p:nvPr/>
        </p:nvSpPr>
        <p:spPr bwMode="auto">
          <a:xfrm>
            <a:off x="4759911" y="1542429"/>
            <a:ext cx="402706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Paquet = (100 X 8)/800 = 1s</a:t>
            </a:r>
          </a:p>
          <a:p>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Il y a 10 paquets</a:t>
            </a:r>
          </a:p>
        </p:txBody>
      </p:sp>
      <p:sp>
        <p:nvSpPr>
          <p:cNvPr id="83984" name="Text Box 16"/>
          <p:cNvSpPr txBox="1">
            <a:spLocks noChangeArrowheads="1"/>
          </p:cNvSpPr>
          <p:nvPr/>
        </p:nvSpPr>
        <p:spPr bwMode="auto">
          <a:xfrm>
            <a:off x="426030" y="1523489"/>
            <a:ext cx="41874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T = 4 X (1000 X 8)/800 = 40s</a:t>
            </a:r>
          </a:p>
        </p:txBody>
      </p:sp>
      <p:sp>
        <p:nvSpPr>
          <p:cNvPr id="83985" name="Text Box 17"/>
          <p:cNvSpPr txBox="1">
            <a:spLocks noChangeArrowheads="1"/>
          </p:cNvSpPr>
          <p:nvPr/>
        </p:nvSpPr>
        <p:spPr bwMode="auto">
          <a:xfrm>
            <a:off x="890588" y="2019600"/>
            <a:ext cx="7696200" cy="48936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400" dirty="0">
                <a:solidFill>
                  <a:schemeClr val="bg1"/>
                </a:solidFill>
                <a:latin typeface="Times New Roman" panose="02020603050405020304" pitchFamily="18" charset="0"/>
                <a:cs typeface="Times New Roman" panose="02020603050405020304" pitchFamily="18" charset="0"/>
              </a:rPr>
              <a:t>1s         </a:t>
            </a:r>
            <a:r>
              <a:rPr lang="en-GB" sz="2400" dirty="0" err="1">
                <a:solidFill>
                  <a:schemeClr val="bg1"/>
                </a:solidFill>
                <a:latin typeface="Times New Roman" panose="02020603050405020304" pitchFamily="18" charset="0"/>
                <a:cs typeface="Times New Roman" panose="02020603050405020304" pitchFamily="18" charset="0"/>
              </a:rPr>
              <a:t>Paquet</a:t>
            </a:r>
            <a:r>
              <a:rPr lang="en-GB" sz="2400" dirty="0">
                <a:solidFill>
                  <a:schemeClr val="bg1"/>
                </a:solidFill>
                <a:latin typeface="Times New Roman" panose="02020603050405020304" pitchFamily="18" charset="0"/>
                <a:cs typeface="Times New Roman" panose="02020603050405020304" pitchFamily="18" charset="0"/>
              </a:rPr>
              <a:t> 1</a:t>
            </a:r>
            <a:endParaRPr lang="fr-FR" sz="2400" dirty="0">
              <a:solidFill>
                <a:schemeClr val="bg1"/>
              </a:solidFill>
              <a:latin typeface="Times New Roman" panose="02020603050405020304" pitchFamily="18" charset="0"/>
              <a:cs typeface="Times New Roman" panose="02020603050405020304" pitchFamily="18" charset="0"/>
            </a:endParaRPr>
          </a:p>
          <a:p>
            <a:r>
              <a:rPr lang="en-GB" sz="2400" dirty="0">
                <a:solidFill>
                  <a:schemeClr val="bg1"/>
                </a:solidFill>
                <a:latin typeface="Times New Roman" panose="02020603050405020304" pitchFamily="18" charset="0"/>
                <a:cs typeface="Times New Roman" panose="02020603050405020304" pitchFamily="18" charset="0"/>
              </a:rPr>
              <a:t>2s 	</a:t>
            </a:r>
            <a:r>
              <a:rPr lang="en-GB" sz="2400" dirty="0" err="1">
                <a:solidFill>
                  <a:schemeClr val="bg1"/>
                </a:solidFill>
                <a:latin typeface="Times New Roman" panose="02020603050405020304" pitchFamily="18" charset="0"/>
                <a:cs typeface="Times New Roman" panose="02020603050405020304" pitchFamily="18" charset="0"/>
              </a:rPr>
              <a:t>Paquets</a:t>
            </a:r>
            <a:r>
              <a:rPr lang="en-GB" sz="2400" dirty="0">
                <a:solidFill>
                  <a:schemeClr val="bg1"/>
                </a:solidFill>
                <a:latin typeface="Times New Roman" panose="02020603050405020304" pitchFamily="18" charset="0"/>
                <a:cs typeface="Times New Roman" panose="02020603050405020304" pitchFamily="18" charset="0"/>
              </a:rPr>
              <a:t> 2 1</a:t>
            </a:r>
            <a:endParaRPr lang="fr-FR" sz="2400" dirty="0">
              <a:solidFill>
                <a:schemeClr val="bg1"/>
              </a:solidFill>
              <a:latin typeface="Times New Roman" panose="02020603050405020304" pitchFamily="18" charset="0"/>
              <a:cs typeface="Times New Roman" panose="02020603050405020304" pitchFamily="18" charset="0"/>
            </a:endParaRPr>
          </a:p>
          <a:p>
            <a:r>
              <a:rPr lang="en-GB" sz="2400" dirty="0">
                <a:solidFill>
                  <a:schemeClr val="bg1"/>
                </a:solidFill>
                <a:latin typeface="Times New Roman" panose="02020603050405020304" pitchFamily="18" charset="0"/>
                <a:cs typeface="Times New Roman" panose="02020603050405020304" pitchFamily="18" charset="0"/>
              </a:rPr>
              <a:t>3s 	</a:t>
            </a:r>
            <a:r>
              <a:rPr lang="en-GB" sz="2400" dirty="0" err="1">
                <a:solidFill>
                  <a:schemeClr val="bg1"/>
                </a:solidFill>
                <a:latin typeface="Times New Roman" panose="02020603050405020304" pitchFamily="18" charset="0"/>
                <a:cs typeface="Times New Roman" panose="02020603050405020304" pitchFamily="18" charset="0"/>
              </a:rPr>
              <a:t>Paquets</a:t>
            </a:r>
            <a:r>
              <a:rPr lang="en-GB" sz="2400" dirty="0">
                <a:solidFill>
                  <a:schemeClr val="bg1"/>
                </a:solidFill>
                <a:latin typeface="Times New Roman" panose="02020603050405020304" pitchFamily="18" charset="0"/>
                <a:cs typeface="Times New Roman" panose="02020603050405020304" pitchFamily="18" charset="0"/>
              </a:rPr>
              <a:t> 3 2 1</a:t>
            </a:r>
            <a:endParaRPr lang="fr-FR" sz="2400" dirty="0">
              <a:solidFill>
                <a:schemeClr val="bg1"/>
              </a:solidFill>
              <a:latin typeface="Times New Roman" panose="02020603050405020304" pitchFamily="18" charset="0"/>
              <a:cs typeface="Times New Roman" panose="02020603050405020304" pitchFamily="18" charset="0"/>
            </a:endParaRPr>
          </a:p>
          <a:p>
            <a:r>
              <a:rPr lang="en-GB" sz="2400" dirty="0">
                <a:solidFill>
                  <a:schemeClr val="bg1"/>
                </a:solidFill>
                <a:latin typeface="Times New Roman" panose="02020603050405020304" pitchFamily="18" charset="0"/>
                <a:cs typeface="Times New Roman" panose="02020603050405020304" pitchFamily="18" charset="0"/>
              </a:rPr>
              <a:t>4s	</a:t>
            </a:r>
            <a:r>
              <a:rPr lang="en-GB" sz="2400" dirty="0" err="1">
                <a:solidFill>
                  <a:schemeClr val="bg1"/>
                </a:solidFill>
                <a:latin typeface="Times New Roman" panose="02020603050405020304" pitchFamily="18" charset="0"/>
                <a:cs typeface="Times New Roman" panose="02020603050405020304" pitchFamily="18" charset="0"/>
              </a:rPr>
              <a:t>Paquets</a:t>
            </a:r>
            <a:r>
              <a:rPr lang="en-GB" sz="2400" dirty="0">
                <a:solidFill>
                  <a:schemeClr val="bg1"/>
                </a:solidFill>
                <a:latin typeface="Times New Roman" panose="02020603050405020304" pitchFamily="18" charset="0"/>
                <a:cs typeface="Times New Roman" panose="02020603050405020304" pitchFamily="18" charset="0"/>
              </a:rPr>
              <a:t> 4 3 2 	     </a:t>
            </a:r>
            <a:r>
              <a:rPr lang="en-GB" sz="2400" dirty="0" err="1">
                <a:solidFill>
                  <a:schemeClr val="bg1"/>
                </a:solidFill>
                <a:latin typeface="Times New Roman" panose="02020603050405020304" pitchFamily="18" charset="0"/>
                <a:cs typeface="Times New Roman" panose="02020603050405020304" pitchFamily="18" charset="0"/>
              </a:rPr>
              <a:t>Paquet</a:t>
            </a:r>
            <a:r>
              <a:rPr lang="en-GB" sz="2400" dirty="0">
                <a:solidFill>
                  <a:schemeClr val="bg1"/>
                </a:solidFill>
                <a:latin typeface="Times New Roman" panose="02020603050405020304" pitchFamily="18" charset="0"/>
                <a:cs typeface="Times New Roman" panose="02020603050405020304" pitchFamily="18" charset="0"/>
              </a:rPr>
              <a:t> 1 </a:t>
            </a:r>
            <a:r>
              <a:rPr lang="en-GB" sz="2400" dirty="0" err="1">
                <a:solidFill>
                  <a:schemeClr val="bg1"/>
                </a:solidFill>
                <a:latin typeface="Times New Roman" panose="02020603050405020304" pitchFamily="18" charset="0"/>
                <a:cs typeface="Times New Roman" panose="02020603050405020304" pitchFamily="18" charset="0"/>
              </a:rPr>
              <a:t>arrivé</a:t>
            </a:r>
            <a:endParaRPr lang="fr-FR" sz="2400" dirty="0">
              <a:solidFill>
                <a:schemeClr val="bg1"/>
              </a:solidFill>
              <a:latin typeface="Times New Roman" panose="02020603050405020304" pitchFamily="18" charset="0"/>
              <a:cs typeface="Times New Roman" panose="02020603050405020304" pitchFamily="18" charset="0"/>
            </a:endParaRPr>
          </a:p>
          <a:p>
            <a:r>
              <a:rPr lang="fr-FR" sz="2400" dirty="0">
                <a:solidFill>
                  <a:schemeClr val="bg1"/>
                </a:solidFill>
                <a:latin typeface="Times New Roman" panose="02020603050405020304" pitchFamily="18" charset="0"/>
                <a:cs typeface="Times New Roman" panose="02020603050405020304" pitchFamily="18" charset="0"/>
              </a:rPr>
              <a:t>5s	Paquets 5 4 3	     Paquets 2 1 arrivés</a:t>
            </a:r>
          </a:p>
          <a:p>
            <a:r>
              <a:rPr lang="fr-FR" sz="2400" dirty="0">
                <a:solidFill>
                  <a:schemeClr val="bg1"/>
                </a:solidFill>
                <a:latin typeface="Times New Roman" panose="02020603050405020304" pitchFamily="18" charset="0"/>
                <a:cs typeface="Times New Roman" panose="02020603050405020304" pitchFamily="18" charset="0"/>
              </a:rPr>
              <a:t>6s	Paquets 6 5 4	     Paquets 3 2 1 arrivés</a:t>
            </a:r>
          </a:p>
          <a:p>
            <a:r>
              <a:rPr lang="fr-FR" sz="2400" dirty="0">
                <a:solidFill>
                  <a:schemeClr val="bg1"/>
                </a:solidFill>
                <a:latin typeface="Times New Roman" panose="02020603050405020304" pitchFamily="18" charset="0"/>
                <a:cs typeface="Times New Roman" panose="02020603050405020304" pitchFamily="18" charset="0"/>
              </a:rPr>
              <a:t>7s	Paquets 7 6 5	     Paquets 4 3 2 1 arrivés</a:t>
            </a:r>
          </a:p>
          <a:p>
            <a:r>
              <a:rPr lang="fr-FR" sz="2400" dirty="0">
                <a:solidFill>
                  <a:schemeClr val="bg1"/>
                </a:solidFill>
                <a:latin typeface="Times New Roman" panose="02020603050405020304" pitchFamily="18" charset="0"/>
                <a:cs typeface="Times New Roman" panose="02020603050405020304" pitchFamily="18" charset="0"/>
              </a:rPr>
              <a:t>8s	Paquets 8 7 6	     Paquets 5 4 3 2 1 arrivés</a:t>
            </a:r>
          </a:p>
          <a:p>
            <a:r>
              <a:rPr lang="fr-FR" sz="2400" dirty="0">
                <a:solidFill>
                  <a:schemeClr val="bg1"/>
                </a:solidFill>
                <a:latin typeface="Times New Roman" panose="02020603050405020304" pitchFamily="18" charset="0"/>
                <a:cs typeface="Times New Roman" panose="02020603050405020304" pitchFamily="18" charset="0"/>
              </a:rPr>
              <a:t>9s	Paquets 9 8 7	     Paquets 6 5 4 3 2 1 arrivés</a:t>
            </a:r>
          </a:p>
          <a:p>
            <a:r>
              <a:rPr lang="fr-FR" sz="2400" dirty="0">
                <a:solidFill>
                  <a:schemeClr val="bg1"/>
                </a:solidFill>
                <a:latin typeface="Times New Roman" panose="02020603050405020304" pitchFamily="18" charset="0"/>
                <a:cs typeface="Times New Roman" panose="02020603050405020304" pitchFamily="18" charset="0"/>
              </a:rPr>
              <a:t>10s	Paquets 10 9 8	     Paquets 7 6 5 4 3 2 1 arrivés</a:t>
            </a:r>
          </a:p>
          <a:p>
            <a:r>
              <a:rPr lang="fr-FR" sz="2400" dirty="0">
                <a:solidFill>
                  <a:schemeClr val="bg1"/>
                </a:solidFill>
                <a:latin typeface="Times New Roman" panose="02020603050405020304" pitchFamily="18" charset="0"/>
                <a:cs typeface="Times New Roman" panose="02020603050405020304" pitchFamily="18" charset="0"/>
              </a:rPr>
              <a:t>11s	Paquets 0 9 8	     Paquets 8 7 6 5 4 3 2 1 arrivés</a:t>
            </a:r>
          </a:p>
          <a:p>
            <a:r>
              <a:rPr lang="fr-FR" sz="2400" dirty="0">
                <a:solidFill>
                  <a:schemeClr val="bg1"/>
                </a:solidFill>
                <a:latin typeface="Times New Roman" panose="02020603050405020304" pitchFamily="18" charset="0"/>
                <a:cs typeface="Times New Roman" panose="02020603050405020304" pitchFamily="18" charset="0"/>
              </a:rPr>
              <a:t>12s	Paquets 0 0 8	     Paquets 9 8 7 6 5 4 3 2 1 arrivés</a:t>
            </a:r>
          </a:p>
          <a:p>
            <a:r>
              <a:rPr lang="fr-FR" sz="2400" dirty="0">
                <a:solidFill>
                  <a:schemeClr val="bg1"/>
                </a:solidFill>
                <a:latin typeface="Times New Roman" panose="02020603050405020304" pitchFamily="18" charset="0"/>
                <a:cs typeface="Times New Roman" panose="02020603050405020304" pitchFamily="18" charset="0"/>
              </a:rPr>
              <a:t>13s	Paquets 0 0 0	     Paquets 10 9 8 7 6 5 4 3 2 1 </a:t>
            </a:r>
            <a:r>
              <a:rPr lang="en-GB" sz="2400" dirty="0" err="1">
                <a:solidFill>
                  <a:schemeClr val="bg1"/>
                </a:solidFill>
                <a:latin typeface="Times New Roman" panose="02020603050405020304" pitchFamily="18" charset="0"/>
                <a:cs typeface="Times New Roman" panose="02020603050405020304" pitchFamily="18" charset="0"/>
              </a:rPr>
              <a:t>arrivés</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83999" name="Text Box 31"/>
          <p:cNvSpPr txBox="1">
            <a:spLocks noChangeArrowheads="1"/>
          </p:cNvSpPr>
          <p:nvPr/>
        </p:nvSpPr>
        <p:spPr bwMode="auto">
          <a:xfrm>
            <a:off x="2114358" y="629976"/>
            <a:ext cx="3305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dirty="0">
                <a:solidFill>
                  <a:schemeClr val="bg1"/>
                </a:solidFill>
              </a:rPr>
              <a:t>1</a:t>
            </a:r>
          </a:p>
        </p:txBody>
      </p:sp>
      <p:sp>
        <p:nvSpPr>
          <p:cNvPr id="84000" name="Text Box 32"/>
          <p:cNvSpPr txBox="1">
            <a:spLocks noChangeArrowheads="1"/>
          </p:cNvSpPr>
          <p:nvPr/>
        </p:nvSpPr>
        <p:spPr bwMode="auto">
          <a:xfrm>
            <a:off x="3538584" y="673124"/>
            <a:ext cx="3305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solidFill>
                  <a:schemeClr val="bg1"/>
                </a:solidFill>
              </a:rPr>
              <a:t>2</a:t>
            </a:r>
          </a:p>
        </p:txBody>
      </p:sp>
      <p:sp>
        <p:nvSpPr>
          <p:cNvPr id="84001" name="Text Box 33"/>
          <p:cNvSpPr txBox="1">
            <a:spLocks noChangeArrowheads="1"/>
          </p:cNvSpPr>
          <p:nvPr/>
        </p:nvSpPr>
        <p:spPr bwMode="auto">
          <a:xfrm>
            <a:off x="5293289" y="673124"/>
            <a:ext cx="3305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dirty="0">
                <a:solidFill>
                  <a:schemeClr val="bg1"/>
                </a:solidFill>
              </a:rPr>
              <a:t>3</a:t>
            </a:r>
          </a:p>
        </p:txBody>
      </p:sp>
      <p:sp>
        <p:nvSpPr>
          <p:cNvPr id="84002" name="Text Box 34"/>
          <p:cNvSpPr txBox="1">
            <a:spLocks noChangeArrowheads="1"/>
          </p:cNvSpPr>
          <p:nvPr/>
        </p:nvSpPr>
        <p:spPr bwMode="auto">
          <a:xfrm>
            <a:off x="6900610" y="664796"/>
            <a:ext cx="3305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dirty="0">
                <a:solidFill>
                  <a:schemeClr val="bg1"/>
                </a:solidFill>
              </a:rPr>
              <a:t>4</a:t>
            </a:r>
          </a:p>
        </p:txBody>
      </p:sp>
      <p:sp>
        <p:nvSpPr>
          <p:cNvPr id="36" name="Text Box 16"/>
          <p:cNvSpPr txBox="1">
            <a:spLocks noChangeArrowheads="1"/>
          </p:cNvSpPr>
          <p:nvPr/>
        </p:nvSpPr>
        <p:spPr bwMode="auto">
          <a:xfrm>
            <a:off x="-26499" y="-85925"/>
            <a:ext cx="9144000" cy="70788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fr-FR"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EXERCICE</a:t>
            </a:r>
          </a:p>
        </p:txBody>
      </p:sp>
    </p:spTree>
    <p:extLst>
      <p:ext uri="{BB962C8B-B14F-4D97-AF65-F5344CB8AC3E}">
        <p14:creationId xmlns:p14="http://schemas.microsoft.com/office/powerpoint/2010/main" val="2304910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304800" y="1763713"/>
            <a:ext cx="8534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32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a un message de 300 000 octets à transmettre.</a:t>
            </a:r>
          </a:p>
          <a:p>
            <a:pPr algn="ctr"/>
            <a:endParaRPr lang="fr-FR" sz="32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fr-FR" sz="32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chaque blocs de 65535 octets on rajoute 8 octets.</a:t>
            </a:r>
          </a:p>
          <a:p>
            <a:pPr algn="ctr"/>
            <a:endParaRPr lang="fr-FR" sz="32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fr-FR" sz="32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Combien faudra –t-il de cellules ?</a:t>
            </a:r>
          </a:p>
        </p:txBody>
      </p:sp>
      <p:sp>
        <p:nvSpPr>
          <p:cNvPr id="4" name="Text Box 16"/>
          <p:cNvSpPr txBox="1">
            <a:spLocks noChangeArrowheads="1"/>
          </p:cNvSpPr>
          <p:nvPr/>
        </p:nvSpPr>
        <p:spPr bwMode="auto">
          <a:xfrm>
            <a:off x="0" y="-22791"/>
            <a:ext cx="9144000" cy="70788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fr-FR"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EXERCICE</a:t>
            </a:r>
          </a:p>
        </p:txBody>
      </p:sp>
    </p:spTree>
    <p:extLst>
      <p:ext uri="{BB962C8B-B14F-4D97-AF65-F5344CB8AC3E}">
        <p14:creationId xmlns:p14="http://schemas.microsoft.com/office/powerpoint/2010/main" val="1572685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Text Box 6"/>
          <p:cNvSpPr txBox="1">
            <a:spLocks noChangeArrowheads="1"/>
          </p:cNvSpPr>
          <p:nvPr/>
        </p:nvSpPr>
        <p:spPr bwMode="auto">
          <a:xfrm>
            <a:off x="974725" y="49847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sz="2800">
              <a:solidFill>
                <a:schemeClr val="bg1"/>
              </a:solidFill>
              <a:latin typeface="Times New Roman" panose="02020603050405020304" pitchFamily="18" charset="0"/>
              <a:cs typeface="Times New Roman" panose="02020603050405020304" pitchFamily="18" charset="0"/>
            </a:endParaRPr>
          </a:p>
        </p:txBody>
      </p:sp>
      <p:sp>
        <p:nvSpPr>
          <p:cNvPr id="85000" name="Text Box 8"/>
          <p:cNvSpPr txBox="1">
            <a:spLocks noChangeArrowheads="1"/>
          </p:cNvSpPr>
          <p:nvPr/>
        </p:nvSpPr>
        <p:spPr bwMode="auto">
          <a:xfrm>
            <a:off x="0" y="751600"/>
            <a:ext cx="910377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dirty="0">
                <a:solidFill>
                  <a:schemeClr val="bg1"/>
                </a:solidFill>
                <a:latin typeface="Times New Roman" panose="02020603050405020304" pitchFamily="18" charset="0"/>
                <a:cs typeface="Times New Roman" panose="02020603050405020304" pitchFamily="18" charset="0"/>
              </a:rPr>
              <a:t>Nombre de blocs :</a:t>
            </a:r>
          </a:p>
          <a:p>
            <a:r>
              <a:rPr lang="fr-FR" sz="2800" dirty="0">
                <a:solidFill>
                  <a:schemeClr val="bg1"/>
                </a:solidFill>
                <a:latin typeface="Times New Roman" panose="02020603050405020304" pitchFamily="18" charset="0"/>
                <a:cs typeface="Times New Roman" panose="02020603050405020304" pitchFamily="18" charset="0"/>
              </a:rPr>
              <a:t>300000/65535 = 4,5 d’ou 4 blocs (65535 x 4 = 262140 octets)</a:t>
            </a:r>
          </a:p>
          <a:p>
            <a:endParaRPr lang="fr-FR" sz="2800" dirty="0">
              <a:solidFill>
                <a:schemeClr val="bg1"/>
              </a:solidFill>
              <a:latin typeface="Times New Roman" panose="02020603050405020304" pitchFamily="18" charset="0"/>
              <a:cs typeface="Times New Roman" panose="02020603050405020304" pitchFamily="18" charset="0"/>
            </a:endParaRPr>
          </a:p>
          <a:p>
            <a:r>
              <a:rPr lang="fr-FR" sz="2800" dirty="0">
                <a:solidFill>
                  <a:schemeClr val="bg1"/>
                </a:solidFill>
                <a:latin typeface="Times New Roman" panose="02020603050405020304" pitchFamily="18" charset="0"/>
                <a:cs typeface="Times New Roman" panose="02020603050405020304" pitchFamily="18" charset="0"/>
              </a:rPr>
              <a:t>300000 – 262140 = 37860 octets</a:t>
            </a:r>
          </a:p>
          <a:p>
            <a:r>
              <a:rPr lang="fr-FR" sz="2800" dirty="0">
                <a:solidFill>
                  <a:schemeClr val="bg1"/>
                </a:solidFill>
                <a:latin typeface="Times New Roman" panose="02020603050405020304" pitchFamily="18" charset="0"/>
                <a:cs typeface="Times New Roman" panose="02020603050405020304" pitchFamily="18" charset="0"/>
              </a:rPr>
              <a:t>Donc on a 4 blocs de 65535 + 1 bloc de 37860</a:t>
            </a:r>
          </a:p>
        </p:txBody>
      </p:sp>
      <p:sp>
        <p:nvSpPr>
          <p:cNvPr id="85001" name="Text Box 9"/>
          <p:cNvSpPr txBox="1">
            <a:spLocks noChangeArrowheads="1"/>
          </p:cNvSpPr>
          <p:nvPr/>
        </p:nvSpPr>
        <p:spPr bwMode="auto">
          <a:xfrm>
            <a:off x="53752" y="3318570"/>
            <a:ext cx="903649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800" dirty="0">
                <a:solidFill>
                  <a:schemeClr val="bg1"/>
                </a:solidFill>
                <a:latin typeface="Times New Roman" panose="02020603050405020304" pitchFamily="18" charset="0"/>
                <a:cs typeface="Times New Roman" panose="02020603050405020304" pitchFamily="18" charset="0"/>
              </a:rPr>
              <a:t>On rajoute 8 octets à chaque blocs</a:t>
            </a:r>
          </a:p>
          <a:p>
            <a:r>
              <a:rPr lang="fr-FR" sz="2800" dirty="0">
                <a:solidFill>
                  <a:schemeClr val="bg1"/>
                </a:solidFill>
                <a:latin typeface="Times New Roman" panose="02020603050405020304" pitchFamily="18" charset="0"/>
                <a:cs typeface="Times New Roman" panose="02020603050405020304" pitchFamily="18" charset="0"/>
              </a:rPr>
              <a:t>Maintenant on Calcul le nombre de cellules du bloc de (65535 + 8)</a:t>
            </a:r>
          </a:p>
          <a:p>
            <a:r>
              <a:rPr lang="fr-FR" sz="2800" dirty="0">
                <a:solidFill>
                  <a:schemeClr val="bg1"/>
                </a:solidFill>
                <a:latin typeface="Times New Roman" panose="02020603050405020304" pitchFamily="18" charset="0"/>
                <a:cs typeface="Times New Roman" panose="02020603050405020304" pitchFamily="18" charset="0"/>
              </a:rPr>
              <a:t>65543/48 = 1365,47 arrondi à 1366 cellules/blocs</a:t>
            </a:r>
          </a:p>
          <a:p>
            <a:endParaRPr lang="fr-FR" sz="2800" dirty="0">
              <a:solidFill>
                <a:schemeClr val="bg1"/>
              </a:solidFill>
              <a:latin typeface="Times New Roman" panose="02020603050405020304" pitchFamily="18" charset="0"/>
              <a:cs typeface="Times New Roman" panose="02020603050405020304" pitchFamily="18" charset="0"/>
            </a:endParaRPr>
          </a:p>
        </p:txBody>
      </p:sp>
      <p:sp>
        <p:nvSpPr>
          <p:cNvPr id="6" name="Text Box 16"/>
          <p:cNvSpPr txBox="1">
            <a:spLocks noChangeArrowheads="1"/>
          </p:cNvSpPr>
          <p:nvPr/>
        </p:nvSpPr>
        <p:spPr bwMode="auto">
          <a:xfrm>
            <a:off x="0" y="-22791"/>
            <a:ext cx="9144000" cy="76944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fr-FR" sz="4400" b="1" dirty="0">
                <a:solidFill>
                  <a:schemeClr val="bg1"/>
                </a:solidFill>
                <a:latin typeface="Times New Roman" panose="02020603050405020304" pitchFamily="18" charset="0"/>
                <a:cs typeface="Times New Roman" panose="02020603050405020304" pitchFamily="18" charset="0"/>
              </a:rPr>
              <a:t>EXERCICE</a:t>
            </a:r>
          </a:p>
        </p:txBody>
      </p:sp>
    </p:spTree>
    <p:extLst>
      <p:ext uri="{BB962C8B-B14F-4D97-AF65-F5344CB8AC3E}">
        <p14:creationId xmlns:p14="http://schemas.microsoft.com/office/powerpoint/2010/main" val="1420775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Text Box 6"/>
          <p:cNvSpPr txBox="1">
            <a:spLocks noChangeArrowheads="1"/>
          </p:cNvSpPr>
          <p:nvPr/>
        </p:nvSpPr>
        <p:spPr bwMode="auto">
          <a:xfrm>
            <a:off x="974725" y="498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sz="2400">
              <a:solidFill>
                <a:schemeClr val="bg1"/>
              </a:solidFill>
              <a:latin typeface="Times New Roman" panose="02020603050405020304" pitchFamily="18" charset="0"/>
              <a:cs typeface="Times New Roman" panose="02020603050405020304" pitchFamily="18" charset="0"/>
            </a:endParaRPr>
          </a:p>
        </p:txBody>
      </p:sp>
      <p:sp>
        <p:nvSpPr>
          <p:cNvPr id="85001" name="Text Box 9"/>
          <p:cNvSpPr txBox="1">
            <a:spLocks noChangeArrowheads="1"/>
          </p:cNvSpPr>
          <p:nvPr/>
        </p:nvSpPr>
        <p:spPr bwMode="auto">
          <a:xfrm>
            <a:off x="184731" y="1556792"/>
            <a:ext cx="903649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Maintenant </a:t>
            </a:r>
            <a:r>
              <a:rPr lang="fr-FR"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Calcul le nombre de cellules du bloc de (37860 + 8)</a:t>
            </a:r>
          </a:p>
          <a:p>
            <a:r>
              <a:rPr lang="fr-FR"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37868/48 = 788,9 arrondi à 789 </a:t>
            </a:r>
            <a:r>
              <a:rPr lang="fr-FR"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cellules</a:t>
            </a:r>
            <a:endParaRPr lang="fr-FR"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TOTAL : (4 x 1366) + 789 = 6253 cellules.</a:t>
            </a:r>
          </a:p>
        </p:txBody>
      </p:sp>
      <p:sp>
        <p:nvSpPr>
          <p:cNvPr id="6" name="Text Box 16"/>
          <p:cNvSpPr txBox="1">
            <a:spLocks noChangeArrowheads="1"/>
          </p:cNvSpPr>
          <p:nvPr/>
        </p:nvSpPr>
        <p:spPr bwMode="auto">
          <a:xfrm>
            <a:off x="0" y="-22791"/>
            <a:ext cx="9144000" cy="70788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fr-FR" sz="4000" b="1" dirty="0">
                <a:solidFill>
                  <a:schemeClr val="bg1"/>
                </a:solidFill>
                <a:latin typeface="Times New Roman" panose="02020603050405020304" pitchFamily="18" charset="0"/>
                <a:cs typeface="Times New Roman" panose="02020603050405020304" pitchFamily="18" charset="0"/>
              </a:rPr>
              <a:t>EXERCICE</a:t>
            </a:r>
          </a:p>
        </p:txBody>
      </p:sp>
    </p:spTree>
    <p:extLst>
      <p:ext uri="{BB962C8B-B14F-4D97-AF65-F5344CB8AC3E}">
        <p14:creationId xmlns:p14="http://schemas.microsoft.com/office/powerpoint/2010/main" val="32125491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47664" y="1412776"/>
            <a:ext cx="6362319"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57263">
              <a:defRPr sz="2400">
                <a:solidFill>
                  <a:schemeClr val="tx1"/>
                </a:solidFill>
                <a:latin typeface="Times New Roman" panose="02020603050405020304" pitchFamily="18" charset="0"/>
              </a:defRPr>
            </a:lvl1pPr>
            <a:lvl2pPr marL="479425" defTabSz="957263">
              <a:defRPr sz="2400">
                <a:solidFill>
                  <a:schemeClr val="tx1"/>
                </a:solidFill>
                <a:latin typeface="Times New Roman" panose="02020603050405020304" pitchFamily="18" charset="0"/>
              </a:defRPr>
            </a:lvl2pPr>
            <a:lvl3pPr marL="957263" defTabSz="957263">
              <a:defRPr sz="2400">
                <a:solidFill>
                  <a:schemeClr val="tx1"/>
                </a:solidFill>
                <a:latin typeface="Times New Roman" panose="02020603050405020304" pitchFamily="18" charset="0"/>
              </a:defRPr>
            </a:lvl3pPr>
            <a:lvl4pPr marL="1436688" defTabSz="957263">
              <a:defRPr sz="2400">
                <a:solidFill>
                  <a:schemeClr val="tx1"/>
                </a:solidFill>
                <a:latin typeface="Times New Roman" panose="02020603050405020304" pitchFamily="18" charset="0"/>
              </a:defRPr>
            </a:lvl4pPr>
            <a:lvl5pPr marL="1914525" defTabSz="957263">
              <a:defRPr sz="2400">
                <a:solidFill>
                  <a:schemeClr val="tx1"/>
                </a:solidFill>
                <a:latin typeface="Times New Roman" panose="02020603050405020304" pitchFamily="18" charset="0"/>
              </a:defRPr>
            </a:lvl5pPr>
            <a:lvl6pPr marL="2371725" defTabSz="957263" fontAlgn="base">
              <a:spcBef>
                <a:spcPct val="0"/>
              </a:spcBef>
              <a:spcAft>
                <a:spcPct val="0"/>
              </a:spcAft>
              <a:defRPr sz="2400">
                <a:solidFill>
                  <a:schemeClr val="tx1"/>
                </a:solidFill>
                <a:latin typeface="Times New Roman" panose="02020603050405020304" pitchFamily="18" charset="0"/>
              </a:defRPr>
            </a:lvl6pPr>
            <a:lvl7pPr marL="2828925" defTabSz="957263" fontAlgn="base">
              <a:spcBef>
                <a:spcPct val="0"/>
              </a:spcBef>
              <a:spcAft>
                <a:spcPct val="0"/>
              </a:spcAft>
              <a:defRPr sz="2400">
                <a:solidFill>
                  <a:schemeClr val="tx1"/>
                </a:solidFill>
                <a:latin typeface="Times New Roman" panose="02020603050405020304" pitchFamily="18" charset="0"/>
              </a:defRPr>
            </a:lvl7pPr>
            <a:lvl8pPr marL="3286125" defTabSz="957263" fontAlgn="base">
              <a:spcBef>
                <a:spcPct val="0"/>
              </a:spcBef>
              <a:spcAft>
                <a:spcPct val="0"/>
              </a:spcAft>
              <a:defRPr sz="2400">
                <a:solidFill>
                  <a:schemeClr val="tx1"/>
                </a:solidFill>
                <a:latin typeface="Times New Roman" panose="02020603050405020304" pitchFamily="18" charset="0"/>
              </a:defRPr>
            </a:lvl8pPr>
            <a:lvl9pPr marL="3743325" defTabSz="957263"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fr-FR" sz="9600" b="1" dirty="0">
                <a:solidFill>
                  <a:srgbClr val="FF0000"/>
                </a:solidFill>
                <a:latin typeface="Arial" panose="020B0604020202020204" pitchFamily="34" charset="0"/>
              </a:rPr>
              <a:t>Hiérarchie </a:t>
            </a:r>
            <a:endParaRPr lang="fr-FR" sz="9600" b="1" dirty="0" smtClean="0">
              <a:solidFill>
                <a:srgbClr val="FF0000"/>
              </a:solidFill>
              <a:latin typeface="Arial" panose="020B0604020202020204" pitchFamily="34" charset="0"/>
            </a:endParaRPr>
          </a:p>
          <a:p>
            <a:pPr algn="ctr">
              <a:spcBef>
                <a:spcPct val="50000"/>
              </a:spcBef>
            </a:pPr>
            <a:r>
              <a:rPr lang="fr-FR" sz="9600" b="1" dirty="0" smtClean="0">
                <a:solidFill>
                  <a:srgbClr val="FF0000"/>
                </a:solidFill>
                <a:latin typeface="Arial" panose="020B0604020202020204" pitchFamily="34" charset="0"/>
              </a:rPr>
              <a:t>Synchrone</a:t>
            </a:r>
            <a:endParaRPr lang="fr-FR" sz="9600" b="1" dirty="0">
              <a:solidFill>
                <a:srgbClr val="FF0000"/>
              </a:solidFill>
              <a:latin typeface="Arial" panose="020B0604020202020204" pitchFamily="34" charset="0"/>
            </a:endParaRPr>
          </a:p>
        </p:txBody>
      </p:sp>
      <p:sp>
        <p:nvSpPr>
          <p:cNvPr id="4099" name="Freeform 3"/>
          <p:cNvSpPr>
            <a:spLocks/>
          </p:cNvSpPr>
          <p:nvPr/>
        </p:nvSpPr>
        <p:spPr bwMode="auto">
          <a:xfrm>
            <a:off x="489656" y="889000"/>
            <a:ext cx="4233" cy="4234"/>
          </a:xfrm>
          <a:custGeom>
            <a:avLst/>
            <a:gdLst>
              <a:gd name="T0" fmla="*/ 2 w 3"/>
              <a:gd name="T1" fmla="*/ 2 h 3"/>
              <a:gd name="T2" fmla="*/ 0 w 3"/>
              <a:gd name="T3" fmla="*/ 2 h 3"/>
              <a:gd name="T4" fmla="*/ 0 w 3"/>
              <a:gd name="T5" fmla="*/ 0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lnTo>
                  <a:pt x="0" y="2"/>
                </a:lnTo>
                <a:lnTo>
                  <a:pt x="0" y="0"/>
                </a:lnTo>
                <a:lnTo>
                  <a:pt x="2" y="0"/>
                </a:lnTo>
                <a:lnTo>
                  <a:pt x="2" y="2"/>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Tree>
    <p:extLst>
      <p:ext uri="{BB962C8B-B14F-4D97-AF65-F5344CB8AC3E}">
        <p14:creationId xmlns:p14="http://schemas.microsoft.com/office/powerpoint/2010/main" val="253528331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188640"/>
            <a:ext cx="7429499" cy="720080"/>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fr-FR" dirty="0"/>
              <a:t>SONET/SDH</a:t>
            </a:r>
          </a:p>
        </p:txBody>
      </p:sp>
      <p:sp>
        <p:nvSpPr>
          <p:cNvPr id="3" name="Espace réservé du contenu 2"/>
          <p:cNvSpPr>
            <a:spLocks noGrp="1"/>
          </p:cNvSpPr>
          <p:nvPr>
            <p:ph idx="1"/>
          </p:nvPr>
        </p:nvSpPr>
        <p:spPr>
          <a:xfrm>
            <a:off x="251520" y="1268760"/>
            <a:ext cx="9001000" cy="3541714"/>
          </a:xfrm>
        </p:spPr>
        <p:txBody>
          <a:bodyPr>
            <a:noAutofit/>
          </a:bodyPr>
          <a:lstStyle/>
          <a:p>
            <a:pPr marL="0" indent="0" algn="just">
              <a:buNone/>
            </a:pPr>
            <a:r>
              <a:rPr lang="fr-FR" dirty="0">
                <a:solidFill>
                  <a:schemeClr val="bg1"/>
                </a:solidFill>
                <a:latin typeface="Times New Roman" panose="02020603050405020304" pitchFamily="18" charset="0"/>
                <a:cs typeface="Times New Roman" panose="02020603050405020304" pitchFamily="18" charset="0"/>
              </a:rPr>
              <a:t>■ Les inconvénients du PDH ont conduit à la </a:t>
            </a:r>
            <a:r>
              <a:rPr lang="fr-FR" dirty="0" smtClean="0">
                <a:solidFill>
                  <a:schemeClr val="bg1"/>
                </a:solidFill>
                <a:latin typeface="Times New Roman" panose="02020603050405020304" pitchFamily="18" charset="0"/>
                <a:cs typeface="Times New Roman" panose="02020603050405020304" pitchFamily="18" charset="0"/>
              </a:rPr>
              <a:t>définition d'une </a:t>
            </a:r>
            <a:r>
              <a:rPr lang="fr-FR" dirty="0">
                <a:solidFill>
                  <a:schemeClr val="bg1"/>
                </a:solidFill>
                <a:latin typeface="Times New Roman" panose="02020603050405020304" pitchFamily="18" charset="0"/>
                <a:cs typeface="Times New Roman" panose="02020603050405020304" pitchFamily="18" charset="0"/>
              </a:rPr>
              <a:t>hiérarchie standard plus souple. De plus, il </a:t>
            </a:r>
            <a:r>
              <a:rPr lang="fr-FR" dirty="0" smtClean="0">
                <a:solidFill>
                  <a:schemeClr val="bg1"/>
                </a:solidFill>
                <a:latin typeface="Times New Roman" panose="02020603050405020304" pitchFamily="18" charset="0"/>
                <a:cs typeface="Times New Roman" panose="02020603050405020304" pitchFamily="18" charset="0"/>
              </a:rPr>
              <a:t>est devenu </a:t>
            </a:r>
            <a:r>
              <a:rPr lang="fr-FR" dirty="0">
                <a:solidFill>
                  <a:schemeClr val="bg1"/>
                </a:solidFill>
                <a:latin typeface="Times New Roman" panose="02020603050405020304" pitchFamily="18" charset="0"/>
                <a:cs typeface="Times New Roman" panose="02020603050405020304" pitchFamily="18" charset="0"/>
              </a:rPr>
              <a:t>très vite nécessaire de pouvoir </a:t>
            </a:r>
            <a:r>
              <a:rPr lang="fr-FR" dirty="0" smtClean="0">
                <a:solidFill>
                  <a:schemeClr val="bg1"/>
                </a:solidFill>
                <a:latin typeface="Times New Roman" panose="02020603050405020304" pitchFamily="18" charset="0"/>
                <a:cs typeface="Times New Roman" panose="02020603050405020304" pitchFamily="18" charset="0"/>
              </a:rPr>
              <a:t>interconnecter un </a:t>
            </a:r>
            <a:r>
              <a:rPr lang="fr-FR" dirty="0">
                <a:solidFill>
                  <a:schemeClr val="bg1"/>
                </a:solidFill>
                <a:latin typeface="Times New Roman" panose="02020603050405020304" pitchFamily="18" charset="0"/>
                <a:cs typeface="Times New Roman" panose="02020603050405020304" pitchFamily="18" charset="0"/>
              </a:rPr>
              <a:t>grand nombre de systèmes provenant </a:t>
            </a:r>
            <a:r>
              <a:rPr lang="fr-FR" dirty="0" smtClean="0">
                <a:solidFill>
                  <a:schemeClr val="bg1"/>
                </a:solidFill>
                <a:latin typeface="Times New Roman" panose="02020603050405020304" pitchFamily="18" charset="0"/>
                <a:cs typeface="Times New Roman" panose="02020603050405020304" pitchFamily="18" charset="0"/>
              </a:rPr>
              <a:t>de différents </a:t>
            </a:r>
            <a:r>
              <a:rPr lang="fr-FR" dirty="0">
                <a:solidFill>
                  <a:schemeClr val="bg1"/>
                </a:solidFill>
                <a:latin typeface="Times New Roman" panose="02020603050405020304" pitchFamily="18" charset="0"/>
                <a:cs typeface="Times New Roman" panose="02020603050405020304" pitchFamily="18" charset="0"/>
              </a:rPr>
              <a:t>opérateurs (américains, européens </a:t>
            </a:r>
            <a:r>
              <a:rPr lang="fr-FR" dirty="0" smtClean="0">
                <a:solidFill>
                  <a:schemeClr val="bg1"/>
                </a:solidFill>
                <a:latin typeface="Times New Roman" panose="02020603050405020304" pitchFamily="18" charset="0"/>
                <a:cs typeface="Times New Roman" panose="02020603050405020304" pitchFamily="18" charset="0"/>
              </a:rPr>
              <a:t>et japonais</a:t>
            </a:r>
            <a:r>
              <a:rPr lang="fr-FR" dirty="0">
                <a:solidFill>
                  <a:schemeClr val="bg1"/>
                </a:solidFill>
                <a:latin typeface="Times New Roman" panose="02020603050405020304" pitchFamily="18" charset="0"/>
                <a:cs typeface="Times New Roman" panose="02020603050405020304" pitchFamily="18" charset="0"/>
              </a:rPr>
              <a:t>).</a:t>
            </a:r>
          </a:p>
          <a:p>
            <a:pPr marL="0" indent="0" algn="just">
              <a:buNone/>
            </a:pPr>
            <a:r>
              <a:rPr lang="fr-FR" dirty="0">
                <a:solidFill>
                  <a:schemeClr val="bg1"/>
                </a:solidFill>
                <a:latin typeface="Times New Roman" panose="02020603050405020304" pitchFamily="18" charset="0"/>
                <a:cs typeface="Times New Roman" panose="02020603050405020304" pitchFamily="18" charset="0"/>
              </a:rPr>
              <a:t>■ SONET (</a:t>
            </a:r>
            <a:r>
              <a:rPr lang="fr-FR" dirty="0" err="1">
                <a:solidFill>
                  <a:schemeClr val="bg1"/>
                </a:solidFill>
                <a:latin typeface="Times New Roman" panose="02020603050405020304" pitchFamily="18" charset="0"/>
                <a:cs typeface="Times New Roman" panose="02020603050405020304" pitchFamily="18" charset="0"/>
              </a:rPr>
              <a:t>Synchronous</a:t>
            </a:r>
            <a:r>
              <a:rPr lang="fr-FR" dirty="0">
                <a:solidFill>
                  <a:schemeClr val="bg1"/>
                </a:solidFill>
                <a:latin typeface="Times New Roman" panose="02020603050405020304" pitchFamily="18" charset="0"/>
                <a:cs typeface="Times New Roman" panose="02020603050405020304" pitchFamily="18" charset="0"/>
              </a:rPr>
              <a:t> Optical </a:t>
            </a:r>
            <a:r>
              <a:rPr lang="fr-FR" dirty="0" err="1">
                <a:solidFill>
                  <a:schemeClr val="bg1"/>
                </a:solidFill>
                <a:latin typeface="Times New Roman" panose="02020603050405020304" pitchFamily="18" charset="0"/>
                <a:cs typeface="Times New Roman" panose="02020603050405020304" pitchFamily="18" charset="0"/>
              </a:rPr>
              <a:t>NETwork</a:t>
            </a:r>
            <a:r>
              <a:rPr lang="fr-FR" dirty="0">
                <a:solidFill>
                  <a:schemeClr val="bg1"/>
                </a:solidFill>
                <a:latin typeface="Times New Roman" panose="02020603050405020304" pitchFamily="18" charset="0"/>
                <a:cs typeface="Times New Roman" panose="02020603050405020304" pitchFamily="18" charset="0"/>
              </a:rPr>
              <a:t>) a été</a:t>
            </a:r>
          </a:p>
          <a:p>
            <a:pPr marL="0" indent="0" algn="just">
              <a:buNone/>
            </a:pPr>
            <a:r>
              <a:rPr lang="fr-FR" dirty="0">
                <a:solidFill>
                  <a:schemeClr val="bg1"/>
                </a:solidFill>
                <a:latin typeface="Times New Roman" panose="02020603050405020304" pitchFamily="18" charset="0"/>
                <a:cs typeface="Times New Roman" panose="02020603050405020304" pitchFamily="18" charset="0"/>
              </a:rPr>
              <a:t>développé par </a:t>
            </a:r>
            <a:r>
              <a:rPr lang="fr-FR" dirty="0" err="1">
                <a:solidFill>
                  <a:schemeClr val="bg1"/>
                </a:solidFill>
                <a:latin typeface="Times New Roman" panose="02020603050405020304" pitchFamily="18" charset="0"/>
                <a:cs typeface="Times New Roman" panose="02020603050405020304" pitchFamily="18" charset="0"/>
              </a:rPr>
              <a:t>Bellcore</a:t>
            </a:r>
            <a:r>
              <a:rPr lang="fr-FR" dirty="0">
                <a:solidFill>
                  <a:schemeClr val="bg1"/>
                </a:solidFill>
                <a:latin typeface="Times New Roman" panose="02020603050405020304" pitchFamily="18" charset="0"/>
                <a:cs typeface="Times New Roman" panose="02020603050405020304" pitchFamily="18" charset="0"/>
              </a:rPr>
              <a:t> à partir de 1985. Le CCITT</a:t>
            </a:r>
          </a:p>
          <a:p>
            <a:pPr marL="0" indent="0" algn="just">
              <a:buNone/>
            </a:pPr>
            <a:r>
              <a:rPr lang="fr-FR" dirty="0">
                <a:solidFill>
                  <a:schemeClr val="bg1"/>
                </a:solidFill>
                <a:latin typeface="Times New Roman" panose="02020603050405020304" pitchFamily="18" charset="0"/>
                <a:cs typeface="Times New Roman" panose="02020603050405020304" pitchFamily="18" charset="0"/>
              </a:rPr>
              <a:t>s'est joint à l'effort et a également proposé des</a:t>
            </a:r>
          </a:p>
          <a:p>
            <a:pPr marL="0" indent="0" algn="just">
              <a:buNone/>
            </a:pPr>
            <a:r>
              <a:rPr lang="fr-FR" dirty="0" err="1">
                <a:solidFill>
                  <a:schemeClr val="bg1"/>
                </a:solidFill>
                <a:latin typeface="Times New Roman" panose="02020603050405020304" pitchFamily="18" charset="0"/>
                <a:cs typeface="Times New Roman" panose="02020603050405020304" pitchFamily="18" charset="0"/>
              </a:rPr>
              <a:t>recommendations</a:t>
            </a:r>
            <a:r>
              <a:rPr lang="fr-FR" dirty="0">
                <a:solidFill>
                  <a:schemeClr val="bg1"/>
                </a:solidFill>
                <a:latin typeface="Times New Roman" panose="02020603050405020304" pitchFamily="18" charset="0"/>
                <a:cs typeface="Times New Roman" panose="02020603050405020304" pitchFamily="18" charset="0"/>
              </a:rPr>
              <a:t> similaires appelées SDH</a:t>
            </a:r>
          </a:p>
          <a:p>
            <a:pPr marL="0" indent="0" algn="just">
              <a:buNone/>
            </a:pPr>
            <a:r>
              <a:rPr lang="fr-FR" dirty="0">
                <a:solidFill>
                  <a:schemeClr val="bg1"/>
                </a:solidFill>
                <a:latin typeface="Times New Roman" panose="02020603050405020304" pitchFamily="18" charset="0"/>
                <a:cs typeface="Times New Roman" panose="02020603050405020304" pitchFamily="18" charset="0"/>
              </a:rPr>
              <a:t>(</a:t>
            </a:r>
            <a:r>
              <a:rPr lang="fr-FR" dirty="0" err="1">
                <a:solidFill>
                  <a:schemeClr val="bg1"/>
                </a:solidFill>
                <a:latin typeface="Times New Roman" panose="02020603050405020304" pitchFamily="18" charset="0"/>
                <a:cs typeface="Times New Roman" panose="02020603050405020304" pitchFamily="18" charset="0"/>
              </a:rPr>
              <a:t>Synchronous</a:t>
            </a:r>
            <a:r>
              <a:rPr lang="fr-FR" dirty="0">
                <a:solidFill>
                  <a:schemeClr val="bg1"/>
                </a:solidFill>
                <a:latin typeface="Times New Roman" panose="02020603050405020304" pitchFamily="18" charset="0"/>
                <a:cs typeface="Times New Roman" panose="02020603050405020304" pitchFamily="18" charset="0"/>
              </a:rPr>
              <a:t> Digital </a:t>
            </a:r>
            <a:r>
              <a:rPr lang="fr-FR" dirty="0" err="1">
                <a:solidFill>
                  <a:schemeClr val="bg1"/>
                </a:solidFill>
                <a:latin typeface="Times New Roman" panose="02020603050405020304" pitchFamily="18" charset="0"/>
                <a:cs typeface="Times New Roman" panose="02020603050405020304" pitchFamily="18" charset="0"/>
              </a:rPr>
              <a:t>Hierarchy</a:t>
            </a:r>
            <a:r>
              <a:rPr lang="fr-FR" dirty="0">
                <a:solidFill>
                  <a:schemeClr val="bg1"/>
                </a:solidFill>
                <a:latin typeface="Times New Roman" panose="02020603050405020304" pitchFamily="18" charset="0"/>
                <a:cs typeface="Times New Roman" panose="02020603050405020304" pitchFamily="18" charset="0"/>
              </a:rPr>
              <a:t>). </a:t>
            </a:r>
          </a:p>
          <a:p>
            <a:pPr marL="0" indent="0" algn="just">
              <a:buNone/>
            </a:pPr>
            <a:r>
              <a:rPr lang="fr-FR" dirty="0">
                <a:solidFill>
                  <a:schemeClr val="bg1"/>
                </a:solidFill>
                <a:latin typeface="Times New Roman" panose="02020603050405020304" pitchFamily="18" charset="0"/>
                <a:cs typeface="Times New Roman" panose="02020603050405020304" pitchFamily="18" charset="0"/>
              </a:rPr>
              <a:t>■ Transporte tous types de trafic (IP, ATM…), fiable, </a:t>
            </a:r>
          </a:p>
          <a:p>
            <a:pPr marL="0" indent="0" algn="just">
              <a:buNone/>
            </a:pPr>
            <a:r>
              <a:rPr lang="fr-FR" dirty="0">
                <a:solidFill>
                  <a:schemeClr val="bg1"/>
                </a:solidFill>
                <a:latin typeface="Times New Roman" panose="02020603050405020304" pitchFamily="18" charset="0"/>
                <a:cs typeface="Times New Roman" panose="02020603050405020304" pitchFamily="18" charset="0"/>
              </a:rPr>
              <a:t>tolérant aux pannes (double anneau avec résilience).</a:t>
            </a:r>
          </a:p>
        </p:txBody>
      </p:sp>
    </p:spTree>
    <p:extLst>
      <p:ext uri="{BB962C8B-B14F-4D97-AF65-F5344CB8AC3E}">
        <p14:creationId xmlns:p14="http://schemas.microsoft.com/office/powerpoint/2010/main" val="2677997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pied de page 3"/>
          <p:cNvSpPr>
            <a:spLocks noGrp="1"/>
          </p:cNvSpPr>
          <p:nvPr>
            <p:ph type="ftr" sz="quarter" idx="10"/>
          </p:nvPr>
        </p:nvSpPr>
        <p:spPr/>
        <p:style>
          <a:lnRef idx="1">
            <a:schemeClr val="accent4"/>
          </a:lnRef>
          <a:fillRef idx="2">
            <a:schemeClr val="accent4"/>
          </a:fillRef>
          <a:effectRef idx="1">
            <a:schemeClr val="accent4"/>
          </a:effectRef>
          <a:fontRef idx="minor">
            <a:schemeClr val="dk1"/>
          </a:fontRef>
        </p:style>
        <p:txBody>
          <a:bodyP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algn="l"/>
            <a:r>
              <a:rPr lang="fr-FR" altLang="fr-FR" sz="1000" b="0"/>
              <a:t>Licence RT 2009 – Les réseaux d’opérateurs</a:t>
            </a:r>
          </a:p>
        </p:txBody>
      </p:sp>
      <p:sp>
        <p:nvSpPr>
          <p:cNvPr id="94210" name="Rectangle 2"/>
          <p:cNvSpPr>
            <a:spLocks noGrp="1" noChangeArrowheads="1"/>
          </p:cNvSpPr>
          <p:nvPr>
            <p:ph type="title"/>
          </p:nvPr>
        </p:nvSpPr>
        <p:spPr>
          <a:xfrm>
            <a:off x="1603505" y="151013"/>
            <a:ext cx="5920824" cy="838849"/>
          </a:xfr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fr-FR" altLang="fr-FR" sz="2400" dirty="0" smtClean="0"/>
              <a:t>Les réseaux de transport – PDH/SDH</a:t>
            </a:r>
          </a:p>
        </p:txBody>
      </p:sp>
      <p:grpSp>
        <p:nvGrpSpPr>
          <p:cNvPr id="44036" name="Group 21"/>
          <p:cNvGrpSpPr>
            <a:grpSpLocks/>
          </p:cNvGrpSpPr>
          <p:nvPr/>
        </p:nvGrpSpPr>
        <p:grpSpPr bwMode="auto">
          <a:xfrm>
            <a:off x="684213" y="1341438"/>
            <a:ext cx="7920037" cy="4895850"/>
            <a:chOff x="385" y="754"/>
            <a:chExt cx="5171" cy="3175"/>
          </a:xfrm>
        </p:grpSpPr>
        <p:sp>
          <p:nvSpPr>
            <p:cNvPr id="44037" name="AutoShape 5"/>
            <p:cNvSpPr>
              <a:spLocks noChangeArrowheads="1"/>
            </p:cNvSpPr>
            <p:nvPr/>
          </p:nvSpPr>
          <p:spPr bwMode="auto">
            <a:xfrm>
              <a:off x="3016" y="3521"/>
              <a:ext cx="2540" cy="408"/>
            </a:xfrm>
            <a:prstGeom prst="roundRect">
              <a:avLst>
                <a:gd name="adj" fmla="val 16667"/>
              </a:avLst>
            </a:prstGeom>
            <a:ln/>
            <a:extLst/>
          </p:spPr>
          <p:style>
            <a:lnRef idx="1">
              <a:schemeClr val="accent4"/>
            </a:lnRef>
            <a:fillRef idx="2">
              <a:schemeClr val="accent4"/>
            </a:fillRef>
            <a:effectRef idx="1">
              <a:schemeClr val="accent4"/>
            </a:effectRef>
            <a:fontRef idx="minor">
              <a:schemeClr val="dk1"/>
            </a:fontRef>
          </p:style>
          <p:txBody>
            <a:bodyPr wrap="none"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fr-FR" altLang="fr-FR" sz="3200">
                  <a:solidFill>
                    <a:schemeClr val="bg1"/>
                  </a:solidFill>
                </a:rPr>
                <a:t>SDH</a:t>
              </a:r>
            </a:p>
          </p:txBody>
        </p:sp>
        <p:sp>
          <p:nvSpPr>
            <p:cNvPr id="44038" name="AutoShape 6"/>
            <p:cNvSpPr>
              <a:spLocks noChangeArrowheads="1"/>
            </p:cNvSpPr>
            <p:nvPr/>
          </p:nvSpPr>
          <p:spPr bwMode="auto">
            <a:xfrm>
              <a:off x="385" y="3521"/>
              <a:ext cx="2086" cy="408"/>
            </a:xfrm>
            <a:prstGeom prst="roundRect">
              <a:avLst>
                <a:gd name="adj" fmla="val 16667"/>
              </a:avLst>
            </a:prstGeom>
            <a:ln/>
            <a:extLst/>
          </p:spPr>
          <p:style>
            <a:lnRef idx="1">
              <a:schemeClr val="accent4"/>
            </a:lnRef>
            <a:fillRef idx="2">
              <a:schemeClr val="accent4"/>
            </a:fillRef>
            <a:effectRef idx="1">
              <a:schemeClr val="accent4"/>
            </a:effectRef>
            <a:fontRef idx="minor">
              <a:schemeClr val="dk1"/>
            </a:fontRef>
          </p:style>
          <p:txBody>
            <a:bodyPr wrap="none"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fr-FR" altLang="fr-FR" sz="3200">
                  <a:solidFill>
                    <a:schemeClr val="bg1"/>
                  </a:solidFill>
                </a:rPr>
                <a:t>PDH</a:t>
              </a:r>
            </a:p>
          </p:txBody>
        </p:sp>
        <p:sp>
          <p:nvSpPr>
            <p:cNvPr id="44039" name="AutoShape 7"/>
            <p:cNvSpPr>
              <a:spLocks noChangeArrowheads="1"/>
            </p:cNvSpPr>
            <p:nvPr/>
          </p:nvSpPr>
          <p:spPr bwMode="auto">
            <a:xfrm>
              <a:off x="431" y="754"/>
              <a:ext cx="680" cy="226"/>
            </a:xfrm>
            <a:prstGeom prst="roundRect">
              <a:avLst>
                <a:gd name="adj" fmla="val 16667"/>
              </a:avLst>
            </a:prstGeom>
            <a:ln/>
            <a:extLst/>
          </p:spPr>
          <p:style>
            <a:lnRef idx="1">
              <a:schemeClr val="accent4"/>
            </a:lnRef>
            <a:fillRef idx="2">
              <a:schemeClr val="accent4"/>
            </a:fillRef>
            <a:effectRef idx="1">
              <a:schemeClr val="accent4"/>
            </a:effectRef>
            <a:fontRef idx="minor">
              <a:schemeClr val="dk1"/>
            </a:fontRef>
          </p:style>
          <p:txBody>
            <a:bodyPr wrap="none"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fr-FR" altLang="fr-FR" sz="1800">
                  <a:solidFill>
                    <a:schemeClr val="bg1"/>
                  </a:solidFill>
                </a:rPr>
                <a:t>E1 (2M)</a:t>
              </a:r>
            </a:p>
          </p:txBody>
        </p:sp>
        <p:sp>
          <p:nvSpPr>
            <p:cNvPr id="44040" name="AutoShape 8"/>
            <p:cNvSpPr>
              <a:spLocks noChangeArrowheads="1"/>
            </p:cNvSpPr>
            <p:nvPr/>
          </p:nvSpPr>
          <p:spPr bwMode="auto">
            <a:xfrm>
              <a:off x="431" y="1026"/>
              <a:ext cx="952" cy="226"/>
            </a:xfrm>
            <a:prstGeom prst="roundRect">
              <a:avLst>
                <a:gd name="adj" fmla="val 16667"/>
              </a:avLst>
            </a:prstGeom>
            <a:ln/>
            <a:extLst/>
          </p:spPr>
          <p:style>
            <a:lnRef idx="1">
              <a:schemeClr val="accent4"/>
            </a:lnRef>
            <a:fillRef idx="2">
              <a:schemeClr val="accent4"/>
            </a:fillRef>
            <a:effectRef idx="1">
              <a:schemeClr val="accent4"/>
            </a:effectRef>
            <a:fontRef idx="minor">
              <a:schemeClr val="dk1"/>
            </a:fontRef>
          </p:style>
          <p:txBody>
            <a:bodyPr wrap="none"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fr-FR" altLang="fr-FR" sz="1800">
                  <a:solidFill>
                    <a:schemeClr val="bg1"/>
                  </a:solidFill>
                </a:rPr>
                <a:t>E2 (8M)</a:t>
              </a:r>
            </a:p>
          </p:txBody>
        </p:sp>
        <p:sp>
          <p:nvSpPr>
            <p:cNvPr id="44041" name="AutoShape 9"/>
            <p:cNvSpPr>
              <a:spLocks noChangeArrowheads="1"/>
            </p:cNvSpPr>
            <p:nvPr/>
          </p:nvSpPr>
          <p:spPr bwMode="auto">
            <a:xfrm>
              <a:off x="431" y="1299"/>
              <a:ext cx="1179" cy="226"/>
            </a:xfrm>
            <a:prstGeom prst="roundRect">
              <a:avLst>
                <a:gd name="adj" fmla="val 16667"/>
              </a:avLst>
            </a:prstGeom>
            <a:ln/>
            <a:extLst/>
          </p:spPr>
          <p:style>
            <a:lnRef idx="1">
              <a:schemeClr val="accent4"/>
            </a:lnRef>
            <a:fillRef idx="2">
              <a:schemeClr val="accent4"/>
            </a:fillRef>
            <a:effectRef idx="1">
              <a:schemeClr val="accent4"/>
            </a:effectRef>
            <a:fontRef idx="minor">
              <a:schemeClr val="dk1"/>
            </a:fontRef>
          </p:style>
          <p:txBody>
            <a:bodyPr wrap="none"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fr-FR" altLang="fr-FR" sz="1800">
                  <a:solidFill>
                    <a:schemeClr val="bg1"/>
                  </a:solidFill>
                </a:rPr>
                <a:t>E3 (34M)</a:t>
              </a:r>
            </a:p>
          </p:txBody>
        </p:sp>
        <p:sp>
          <p:nvSpPr>
            <p:cNvPr id="44042" name="AutoShape 10"/>
            <p:cNvSpPr>
              <a:spLocks noChangeArrowheads="1"/>
            </p:cNvSpPr>
            <p:nvPr/>
          </p:nvSpPr>
          <p:spPr bwMode="auto">
            <a:xfrm>
              <a:off x="431" y="1616"/>
              <a:ext cx="1496" cy="226"/>
            </a:xfrm>
            <a:prstGeom prst="roundRect">
              <a:avLst>
                <a:gd name="adj" fmla="val 16667"/>
              </a:avLst>
            </a:prstGeom>
            <a:ln/>
            <a:extLst/>
          </p:spPr>
          <p:style>
            <a:lnRef idx="1">
              <a:schemeClr val="accent4"/>
            </a:lnRef>
            <a:fillRef idx="2">
              <a:schemeClr val="accent4"/>
            </a:fillRef>
            <a:effectRef idx="1">
              <a:schemeClr val="accent4"/>
            </a:effectRef>
            <a:fontRef idx="minor">
              <a:schemeClr val="dk1"/>
            </a:fontRef>
          </p:style>
          <p:txBody>
            <a:bodyPr wrap="none"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fr-FR" altLang="fr-FR" sz="1800">
                  <a:solidFill>
                    <a:schemeClr val="bg1"/>
                  </a:solidFill>
                </a:rPr>
                <a:t>E4 (140M)</a:t>
              </a:r>
            </a:p>
          </p:txBody>
        </p:sp>
        <p:sp>
          <p:nvSpPr>
            <p:cNvPr id="44043" name="AutoShape 11"/>
            <p:cNvSpPr>
              <a:spLocks noChangeArrowheads="1"/>
            </p:cNvSpPr>
            <p:nvPr/>
          </p:nvSpPr>
          <p:spPr bwMode="auto">
            <a:xfrm>
              <a:off x="431" y="1888"/>
              <a:ext cx="1859" cy="226"/>
            </a:xfrm>
            <a:prstGeom prst="roundRect">
              <a:avLst>
                <a:gd name="adj" fmla="val 16667"/>
              </a:avLst>
            </a:prstGeom>
            <a:ln/>
            <a:extLst/>
          </p:spPr>
          <p:style>
            <a:lnRef idx="1">
              <a:schemeClr val="accent4"/>
            </a:lnRef>
            <a:fillRef idx="2">
              <a:schemeClr val="accent4"/>
            </a:fillRef>
            <a:effectRef idx="1">
              <a:schemeClr val="accent4"/>
            </a:effectRef>
            <a:fontRef idx="minor">
              <a:schemeClr val="dk1"/>
            </a:fontRef>
          </p:style>
          <p:txBody>
            <a:bodyPr wrap="none"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fr-FR" altLang="fr-FR" sz="1800">
                  <a:solidFill>
                    <a:schemeClr val="bg1"/>
                  </a:solidFill>
                </a:rPr>
                <a:t>E5 (565M)</a:t>
              </a:r>
            </a:p>
          </p:txBody>
        </p:sp>
        <p:sp>
          <p:nvSpPr>
            <p:cNvPr id="44044" name="AutoShape 13"/>
            <p:cNvSpPr>
              <a:spLocks noChangeArrowheads="1"/>
            </p:cNvSpPr>
            <p:nvPr/>
          </p:nvSpPr>
          <p:spPr bwMode="auto">
            <a:xfrm>
              <a:off x="3061" y="1661"/>
              <a:ext cx="998" cy="226"/>
            </a:xfrm>
            <a:prstGeom prst="roundRect">
              <a:avLst>
                <a:gd name="adj" fmla="val 16667"/>
              </a:avLst>
            </a:prstGeom>
            <a:ln/>
            <a:extLst/>
          </p:spPr>
          <p:style>
            <a:lnRef idx="1">
              <a:schemeClr val="accent4"/>
            </a:lnRef>
            <a:fillRef idx="2">
              <a:schemeClr val="accent4"/>
            </a:fillRef>
            <a:effectRef idx="1">
              <a:schemeClr val="accent4"/>
            </a:effectRef>
            <a:fontRef idx="minor">
              <a:schemeClr val="dk1"/>
            </a:fontRef>
          </p:style>
          <p:txBody>
            <a:bodyPr wrap="none"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fr-FR" altLang="fr-FR" sz="1800">
                  <a:solidFill>
                    <a:schemeClr val="bg1"/>
                  </a:solidFill>
                </a:rPr>
                <a:t>STM1 (155M)</a:t>
              </a:r>
            </a:p>
          </p:txBody>
        </p:sp>
        <p:sp>
          <p:nvSpPr>
            <p:cNvPr id="44045" name="AutoShape 14"/>
            <p:cNvSpPr>
              <a:spLocks noChangeArrowheads="1"/>
            </p:cNvSpPr>
            <p:nvPr/>
          </p:nvSpPr>
          <p:spPr bwMode="auto">
            <a:xfrm>
              <a:off x="3061" y="1933"/>
              <a:ext cx="1407" cy="226"/>
            </a:xfrm>
            <a:prstGeom prst="roundRect">
              <a:avLst>
                <a:gd name="adj" fmla="val 16667"/>
              </a:avLst>
            </a:prstGeom>
            <a:ln/>
            <a:extLst/>
          </p:spPr>
          <p:style>
            <a:lnRef idx="1">
              <a:schemeClr val="accent4"/>
            </a:lnRef>
            <a:fillRef idx="2">
              <a:schemeClr val="accent4"/>
            </a:fillRef>
            <a:effectRef idx="1">
              <a:schemeClr val="accent4"/>
            </a:effectRef>
            <a:fontRef idx="minor">
              <a:schemeClr val="dk1"/>
            </a:fontRef>
          </p:style>
          <p:txBody>
            <a:bodyPr wrap="none"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fr-FR" altLang="fr-FR" sz="1800">
                  <a:solidFill>
                    <a:schemeClr val="bg1"/>
                  </a:solidFill>
                </a:rPr>
                <a:t>STM4 (622M)</a:t>
              </a:r>
            </a:p>
          </p:txBody>
        </p:sp>
        <p:sp>
          <p:nvSpPr>
            <p:cNvPr id="44046" name="AutoShape 15"/>
            <p:cNvSpPr>
              <a:spLocks noChangeArrowheads="1"/>
            </p:cNvSpPr>
            <p:nvPr/>
          </p:nvSpPr>
          <p:spPr bwMode="auto">
            <a:xfrm>
              <a:off x="3061" y="2206"/>
              <a:ext cx="1859" cy="226"/>
            </a:xfrm>
            <a:prstGeom prst="roundRect">
              <a:avLst>
                <a:gd name="adj" fmla="val 16667"/>
              </a:avLst>
            </a:prstGeom>
            <a:ln/>
            <a:extLst/>
          </p:spPr>
          <p:style>
            <a:lnRef idx="1">
              <a:schemeClr val="accent4"/>
            </a:lnRef>
            <a:fillRef idx="2">
              <a:schemeClr val="accent4"/>
            </a:fillRef>
            <a:effectRef idx="1">
              <a:schemeClr val="accent4"/>
            </a:effectRef>
            <a:fontRef idx="minor">
              <a:schemeClr val="dk1"/>
            </a:fontRef>
          </p:style>
          <p:txBody>
            <a:bodyPr wrap="none"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fr-FR" altLang="fr-FR" sz="1800">
                  <a:solidFill>
                    <a:schemeClr val="bg1"/>
                  </a:solidFill>
                </a:rPr>
                <a:t>STM16 (2,5G)</a:t>
              </a:r>
            </a:p>
          </p:txBody>
        </p:sp>
        <p:sp>
          <p:nvSpPr>
            <p:cNvPr id="44047" name="AutoShape 16"/>
            <p:cNvSpPr>
              <a:spLocks noChangeArrowheads="1"/>
            </p:cNvSpPr>
            <p:nvPr/>
          </p:nvSpPr>
          <p:spPr bwMode="auto">
            <a:xfrm>
              <a:off x="3061" y="2478"/>
              <a:ext cx="2223" cy="226"/>
            </a:xfrm>
            <a:prstGeom prst="roundRect">
              <a:avLst>
                <a:gd name="adj" fmla="val 16667"/>
              </a:avLst>
            </a:prstGeom>
            <a:ln/>
            <a:extLst/>
          </p:spPr>
          <p:style>
            <a:lnRef idx="1">
              <a:schemeClr val="accent4"/>
            </a:lnRef>
            <a:fillRef idx="2">
              <a:schemeClr val="accent4"/>
            </a:fillRef>
            <a:effectRef idx="1">
              <a:schemeClr val="accent4"/>
            </a:effectRef>
            <a:fontRef idx="minor">
              <a:schemeClr val="dk1"/>
            </a:fontRef>
          </p:style>
          <p:txBody>
            <a:bodyPr wrap="none"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fr-FR" altLang="fr-FR" sz="1800">
                  <a:solidFill>
                    <a:schemeClr val="bg1"/>
                  </a:solidFill>
                </a:rPr>
                <a:t>STM64 (10G)</a:t>
              </a:r>
            </a:p>
          </p:txBody>
        </p:sp>
        <p:sp>
          <p:nvSpPr>
            <p:cNvPr id="44048" name="AutoShape 17"/>
            <p:cNvSpPr>
              <a:spLocks noChangeArrowheads="1"/>
            </p:cNvSpPr>
            <p:nvPr/>
          </p:nvSpPr>
          <p:spPr bwMode="auto">
            <a:xfrm>
              <a:off x="3061" y="2750"/>
              <a:ext cx="2495" cy="226"/>
            </a:xfrm>
            <a:prstGeom prst="roundRect">
              <a:avLst>
                <a:gd name="adj" fmla="val 16667"/>
              </a:avLst>
            </a:prstGeom>
            <a:ln/>
            <a:extLst/>
          </p:spPr>
          <p:style>
            <a:lnRef idx="1">
              <a:schemeClr val="accent4"/>
            </a:lnRef>
            <a:fillRef idx="2">
              <a:schemeClr val="accent4"/>
            </a:fillRef>
            <a:effectRef idx="1">
              <a:schemeClr val="accent4"/>
            </a:effectRef>
            <a:fontRef idx="minor">
              <a:schemeClr val="dk1"/>
            </a:fontRef>
          </p:style>
          <p:txBody>
            <a:bodyPr wrap="none"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fr-FR" altLang="fr-FR" sz="1800">
                  <a:solidFill>
                    <a:schemeClr val="bg1"/>
                  </a:solidFill>
                </a:rPr>
                <a:t>STM256 (40G)</a:t>
              </a:r>
            </a:p>
          </p:txBody>
        </p:sp>
        <p:sp>
          <p:nvSpPr>
            <p:cNvPr id="44049" name="AutoShape 18"/>
            <p:cNvSpPr>
              <a:spLocks noChangeArrowheads="1"/>
            </p:cNvSpPr>
            <p:nvPr/>
          </p:nvSpPr>
          <p:spPr bwMode="auto">
            <a:xfrm>
              <a:off x="2608" y="3521"/>
              <a:ext cx="227" cy="408"/>
            </a:xfrm>
            <a:prstGeom prst="rightArrow">
              <a:avLst>
                <a:gd name="adj1" fmla="val 50000"/>
                <a:gd name="adj2" fmla="val 25000"/>
              </a:avLst>
            </a:prstGeom>
            <a:ln/>
            <a:extLst/>
          </p:spPr>
          <p:style>
            <a:lnRef idx="1">
              <a:schemeClr val="accent4"/>
            </a:lnRef>
            <a:fillRef idx="2">
              <a:schemeClr val="accent4"/>
            </a:fillRef>
            <a:effectRef idx="1">
              <a:schemeClr val="accent4"/>
            </a:effectRef>
            <a:fontRef idx="minor">
              <a:schemeClr val="dk1"/>
            </a:fontRef>
          </p:style>
          <p:txBody>
            <a:bodyPr wrap="none"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a:p>
          </p:txBody>
        </p:sp>
        <p:sp>
          <p:nvSpPr>
            <p:cNvPr id="44050" name="AutoShape 19"/>
            <p:cNvSpPr>
              <a:spLocks noChangeArrowheads="1"/>
            </p:cNvSpPr>
            <p:nvPr/>
          </p:nvSpPr>
          <p:spPr bwMode="auto">
            <a:xfrm>
              <a:off x="2064" y="1706"/>
              <a:ext cx="952" cy="136"/>
            </a:xfrm>
            <a:prstGeom prst="rightArrow">
              <a:avLst>
                <a:gd name="adj1" fmla="val 39704"/>
                <a:gd name="adj2" fmla="val 58074"/>
              </a:avLst>
            </a:prstGeom>
            <a:ln/>
            <a:extLst/>
          </p:spPr>
          <p:style>
            <a:lnRef idx="1">
              <a:schemeClr val="accent4"/>
            </a:lnRef>
            <a:fillRef idx="2">
              <a:schemeClr val="accent4"/>
            </a:fillRef>
            <a:effectRef idx="1">
              <a:schemeClr val="accent4"/>
            </a:effectRef>
            <a:fontRef idx="minor">
              <a:schemeClr val="dk1"/>
            </a:fontRef>
          </p:style>
          <p:txBody>
            <a:bodyPr wrap="none"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a:p>
          </p:txBody>
        </p:sp>
        <p:sp>
          <p:nvSpPr>
            <p:cNvPr id="44051" name="AutoShape 20"/>
            <p:cNvSpPr>
              <a:spLocks noChangeArrowheads="1"/>
            </p:cNvSpPr>
            <p:nvPr/>
          </p:nvSpPr>
          <p:spPr bwMode="auto">
            <a:xfrm>
              <a:off x="2336" y="1933"/>
              <a:ext cx="680" cy="181"/>
            </a:xfrm>
            <a:prstGeom prst="rightArrow">
              <a:avLst>
                <a:gd name="adj1" fmla="val 37019"/>
                <a:gd name="adj2" fmla="val 54701"/>
              </a:avLst>
            </a:prstGeom>
            <a:ln/>
            <a:extLst/>
          </p:spPr>
          <p:style>
            <a:lnRef idx="1">
              <a:schemeClr val="accent4"/>
            </a:lnRef>
            <a:fillRef idx="2">
              <a:schemeClr val="accent4"/>
            </a:fillRef>
            <a:effectRef idx="1">
              <a:schemeClr val="accent4"/>
            </a:effectRef>
            <a:fontRef idx="minor">
              <a:schemeClr val="dk1"/>
            </a:fontRef>
          </p:style>
          <p:txBody>
            <a:bodyPr wrap="none"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endParaRPr lang="fr-FR" altLang="fr-FR"/>
            </a:p>
          </p:txBody>
        </p:sp>
      </p:grpSp>
    </p:spTree>
    <p:extLst>
      <p:ext uri="{BB962C8B-B14F-4D97-AF65-F5344CB8AC3E}">
        <p14:creationId xmlns:p14="http://schemas.microsoft.com/office/powerpoint/2010/main" val="13883061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270933" y="908720"/>
            <a:ext cx="8602133"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666750">
              <a:defRPr sz="2400">
                <a:solidFill>
                  <a:schemeClr val="tx1"/>
                </a:solidFill>
                <a:latin typeface="Times New Roman" panose="02020603050405020304" pitchFamily="18" charset="0"/>
              </a:defRPr>
            </a:lvl1pPr>
            <a:lvl2pPr marL="774700" indent="-292100" defTabSz="666750">
              <a:defRPr sz="2400">
                <a:solidFill>
                  <a:schemeClr val="tx1"/>
                </a:solidFill>
                <a:latin typeface="Times New Roman" panose="02020603050405020304" pitchFamily="18" charset="0"/>
              </a:defRPr>
            </a:lvl2pPr>
            <a:lvl3pPr marL="1244600" indent="-279400" defTabSz="666750">
              <a:defRPr sz="2400">
                <a:solidFill>
                  <a:schemeClr val="tx1"/>
                </a:solidFill>
                <a:latin typeface="Times New Roman" panose="02020603050405020304" pitchFamily="18" charset="0"/>
              </a:defRPr>
            </a:lvl3pPr>
            <a:lvl4pPr marL="1727200" indent="-292100" defTabSz="666750">
              <a:defRPr sz="2400">
                <a:solidFill>
                  <a:schemeClr val="tx1"/>
                </a:solidFill>
                <a:latin typeface="Times New Roman" panose="02020603050405020304" pitchFamily="18" charset="0"/>
              </a:defRPr>
            </a:lvl4pPr>
            <a:lvl5pPr marL="2298700" indent="-381000" defTabSz="666750">
              <a:defRPr sz="2400">
                <a:solidFill>
                  <a:schemeClr val="tx1"/>
                </a:solidFill>
                <a:latin typeface="Times New Roman" panose="02020603050405020304" pitchFamily="18" charset="0"/>
              </a:defRPr>
            </a:lvl5pPr>
            <a:lvl6pPr marL="2755900" indent="-381000" defTabSz="666750" fontAlgn="base">
              <a:spcBef>
                <a:spcPct val="0"/>
              </a:spcBef>
              <a:spcAft>
                <a:spcPct val="0"/>
              </a:spcAft>
              <a:defRPr sz="2400">
                <a:solidFill>
                  <a:schemeClr val="tx1"/>
                </a:solidFill>
                <a:latin typeface="Times New Roman" panose="02020603050405020304" pitchFamily="18" charset="0"/>
              </a:defRPr>
            </a:lvl6pPr>
            <a:lvl7pPr marL="3213100" indent="-381000" defTabSz="666750" fontAlgn="base">
              <a:spcBef>
                <a:spcPct val="0"/>
              </a:spcBef>
              <a:spcAft>
                <a:spcPct val="0"/>
              </a:spcAft>
              <a:defRPr sz="2400">
                <a:solidFill>
                  <a:schemeClr val="tx1"/>
                </a:solidFill>
                <a:latin typeface="Times New Roman" panose="02020603050405020304" pitchFamily="18" charset="0"/>
              </a:defRPr>
            </a:lvl7pPr>
            <a:lvl8pPr marL="3670300" indent="-381000" defTabSz="666750" fontAlgn="base">
              <a:spcBef>
                <a:spcPct val="0"/>
              </a:spcBef>
              <a:spcAft>
                <a:spcPct val="0"/>
              </a:spcAft>
              <a:defRPr sz="2400">
                <a:solidFill>
                  <a:schemeClr val="tx1"/>
                </a:solidFill>
                <a:latin typeface="Times New Roman" panose="02020603050405020304" pitchFamily="18" charset="0"/>
              </a:defRPr>
            </a:lvl8pPr>
            <a:lvl9pPr marL="4127500" indent="-381000" defTabSz="666750" fontAlgn="base">
              <a:spcBef>
                <a:spcPct val="0"/>
              </a:spcBef>
              <a:spcAft>
                <a:spcPct val="0"/>
              </a:spcAf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800" dirty="0" smtClean="0">
                <a:solidFill>
                  <a:schemeClr val="bg1"/>
                </a:solidFill>
                <a:effectLst>
                  <a:outerShdw blurRad="38100" dist="38100" dir="2700000" algn="tl">
                    <a:srgbClr val="000000">
                      <a:alpha val="43137"/>
                    </a:srgbClr>
                  </a:outerShdw>
                </a:effectLst>
                <a:cs typeface="Times New Roman" panose="02020603050405020304" pitchFamily="18" charset="0"/>
              </a:rPr>
              <a:t>Les </a:t>
            </a:r>
            <a:r>
              <a:rPr lang="fr-FR" sz="2800" dirty="0">
                <a:solidFill>
                  <a:schemeClr val="bg1"/>
                </a:solidFill>
                <a:effectLst>
                  <a:outerShdw blurRad="38100" dist="38100" dir="2700000" algn="tl">
                    <a:srgbClr val="000000">
                      <a:alpha val="43137"/>
                    </a:srgbClr>
                  </a:outerShdw>
                </a:effectLst>
                <a:cs typeface="Times New Roman" panose="02020603050405020304" pitchFamily="18" charset="0"/>
              </a:rPr>
              <a:t>supports physiques sont maintenant numériques et une nouvelle hiérarchie a du être développée :</a:t>
            </a:r>
          </a:p>
          <a:p>
            <a:pPr lvl="1">
              <a:spcBef>
                <a:spcPct val="20000"/>
              </a:spcBef>
              <a:spcAft>
                <a:spcPct val="40000"/>
              </a:spcAft>
              <a:buClr>
                <a:schemeClr val="accent1"/>
              </a:buClr>
              <a:buSzPct val="100000"/>
              <a:buFont typeface="Wingdings" panose="05000000000000000000" pitchFamily="2" charset="2"/>
              <a:buChar char="l"/>
            </a:pPr>
            <a:r>
              <a:rPr lang="fr-FR" dirty="0">
                <a:solidFill>
                  <a:schemeClr val="bg1"/>
                </a:solidFill>
                <a:effectLst>
                  <a:outerShdw blurRad="38100" dist="38100" dir="2700000" algn="tl">
                    <a:srgbClr val="000000">
                      <a:alpha val="43137"/>
                    </a:srgbClr>
                  </a:outerShdw>
                </a:effectLst>
                <a:cs typeface="Times New Roman" panose="02020603050405020304" pitchFamily="18" charset="0"/>
              </a:rPr>
              <a:t>SONET ( </a:t>
            </a:r>
            <a:r>
              <a:rPr lang="fr-FR" dirty="0" err="1">
                <a:solidFill>
                  <a:schemeClr val="bg1"/>
                </a:solidFill>
                <a:effectLst>
                  <a:outerShdw blurRad="38100" dist="38100" dir="2700000" algn="tl">
                    <a:srgbClr val="000000">
                      <a:alpha val="43137"/>
                    </a:srgbClr>
                  </a:outerShdw>
                </a:effectLst>
                <a:cs typeface="Times New Roman" panose="02020603050405020304" pitchFamily="18" charset="0"/>
              </a:rPr>
              <a:t>Synchronous</a:t>
            </a:r>
            <a:r>
              <a:rPr lang="fr-FR" dirty="0">
                <a:solidFill>
                  <a:schemeClr val="bg1"/>
                </a:solidFill>
                <a:effectLst>
                  <a:outerShdw blurRad="38100" dist="38100" dir="2700000" algn="tl">
                    <a:srgbClr val="000000">
                      <a:alpha val="43137"/>
                    </a:srgbClr>
                  </a:outerShdw>
                </a:effectLst>
                <a:cs typeface="Times New Roman" panose="02020603050405020304" pitchFamily="18" charset="0"/>
              </a:rPr>
              <a:t> Optical </a:t>
            </a:r>
            <a:r>
              <a:rPr lang="fr-FR" dirty="0" err="1">
                <a:solidFill>
                  <a:schemeClr val="bg1"/>
                </a:solidFill>
                <a:effectLst>
                  <a:outerShdw blurRad="38100" dist="38100" dir="2700000" algn="tl">
                    <a:srgbClr val="000000">
                      <a:alpha val="43137"/>
                    </a:srgbClr>
                  </a:outerShdw>
                </a:effectLst>
                <a:cs typeface="Times New Roman" panose="02020603050405020304" pitchFamily="18" charset="0"/>
              </a:rPr>
              <a:t>NETwork</a:t>
            </a:r>
            <a:r>
              <a:rPr lang="fr-FR" dirty="0">
                <a:solidFill>
                  <a:schemeClr val="bg1"/>
                </a:solidFill>
                <a:effectLst>
                  <a:outerShdw blurRad="38100" dist="38100" dir="2700000" algn="tl">
                    <a:srgbClr val="000000">
                      <a:alpha val="43137"/>
                    </a:srgbClr>
                  </a:outerShdw>
                </a:effectLst>
                <a:cs typeface="Times New Roman" panose="02020603050405020304" pitchFamily="18" charset="0"/>
              </a:rPr>
              <a:t> ) en Amérique du nord</a:t>
            </a:r>
          </a:p>
          <a:p>
            <a:pPr lvl="1">
              <a:spcBef>
                <a:spcPct val="20000"/>
              </a:spcBef>
              <a:spcAft>
                <a:spcPct val="40000"/>
              </a:spcAft>
              <a:buClr>
                <a:schemeClr val="accent1"/>
              </a:buClr>
              <a:buSzPct val="100000"/>
              <a:buFont typeface="Wingdings" panose="05000000000000000000" pitchFamily="2" charset="2"/>
              <a:buChar char="l"/>
            </a:pPr>
            <a:r>
              <a:rPr lang="fr-FR" dirty="0">
                <a:solidFill>
                  <a:schemeClr val="bg1"/>
                </a:solidFill>
                <a:effectLst>
                  <a:outerShdw blurRad="38100" dist="38100" dir="2700000" algn="tl">
                    <a:srgbClr val="000000">
                      <a:alpha val="43137"/>
                    </a:srgbClr>
                  </a:outerShdw>
                </a:effectLst>
                <a:cs typeface="Times New Roman" panose="02020603050405020304" pitchFamily="18" charset="0"/>
              </a:rPr>
              <a:t>SDH en Europe</a:t>
            </a:r>
          </a:p>
          <a:p>
            <a:pPr>
              <a:spcBef>
                <a:spcPct val="40000"/>
              </a:spcBef>
              <a:spcAft>
                <a:spcPct val="40000"/>
              </a:spcAft>
              <a:buClr>
                <a:schemeClr val="accent2"/>
              </a:buClr>
              <a:buSzPct val="100000"/>
              <a:buFont typeface="Wingdings" panose="05000000000000000000" pitchFamily="2" charset="2"/>
              <a:buChar char="n"/>
            </a:pPr>
            <a:r>
              <a:rPr lang="fr-FR" sz="2800" dirty="0">
                <a:solidFill>
                  <a:schemeClr val="bg1"/>
                </a:solidFill>
                <a:effectLst>
                  <a:outerShdw blurRad="38100" dist="38100" dir="2700000" algn="tl">
                    <a:srgbClr val="000000">
                      <a:alpha val="43137"/>
                    </a:srgbClr>
                  </a:outerShdw>
                </a:effectLst>
                <a:cs typeface="Times New Roman" panose="02020603050405020304" pitchFamily="18" charset="0"/>
              </a:rPr>
              <a:t>Ces nouvelles hiérarchies prennent toujours en compte la numérisation de la parole suivant un échantillonnage toutes </a:t>
            </a:r>
            <a:r>
              <a:rPr lang="fr-FR" sz="2800" dirty="0" smtClean="0">
                <a:solidFill>
                  <a:schemeClr val="bg1"/>
                </a:solidFill>
                <a:effectLst>
                  <a:outerShdw blurRad="38100" dist="38100" dir="2700000" algn="tl">
                    <a:srgbClr val="000000">
                      <a:alpha val="43137"/>
                    </a:srgbClr>
                  </a:outerShdw>
                </a:effectLst>
                <a:cs typeface="Times New Roman" panose="02020603050405020304" pitchFamily="18" charset="0"/>
              </a:rPr>
              <a:t>les 125 </a:t>
            </a:r>
            <a:r>
              <a:rPr lang="fr-FR" sz="2800" dirty="0">
                <a:solidFill>
                  <a:schemeClr val="bg1"/>
                </a:solidFill>
                <a:effectLst>
                  <a:outerShdw blurRad="38100" dist="38100" dir="2700000" algn="tl">
                    <a:srgbClr val="000000">
                      <a:alpha val="43137"/>
                    </a:srgbClr>
                  </a:outerShdw>
                </a:effectLst>
                <a:cs typeface="Times New Roman" panose="02020603050405020304" pitchFamily="18" charset="0"/>
              </a:rPr>
              <a:t>µs, mais elles sont complètement synchrones :</a:t>
            </a:r>
          </a:p>
          <a:p>
            <a:pPr>
              <a:spcBef>
                <a:spcPct val="40000"/>
              </a:spcBef>
              <a:spcAft>
                <a:spcPct val="40000"/>
              </a:spcAft>
              <a:buClr>
                <a:schemeClr val="accent2"/>
              </a:buClr>
              <a:buSzPct val="100000"/>
              <a:buFont typeface="Wingdings" panose="05000000000000000000" pitchFamily="2" charset="2"/>
              <a:buChar char="n"/>
            </a:pPr>
            <a:r>
              <a:rPr lang="fr-FR" dirty="0" smtClean="0">
                <a:solidFill>
                  <a:schemeClr val="bg1"/>
                </a:solidFill>
                <a:effectLst>
                  <a:outerShdw blurRad="38100" dist="38100" dir="2700000" algn="tl">
                    <a:srgbClr val="000000">
                      <a:alpha val="43137"/>
                    </a:srgbClr>
                  </a:outerShdw>
                </a:effectLst>
                <a:cs typeface="Times New Roman" panose="02020603050405020304" pitchFamily="18" charset="0"/>
              </a:rPr>
              <a:t>une </a:t>
            </a:r>
            <a:r>
              <a:rPr lang="fr-FR" dirty="0">
                <a:solidFill>
                  <a:schemeClr val="bg1"/>
                </a:solidFill>
                <a:effectLst>
                  <a:outerShdw blurRad="38100" dist="38100" dir="2700000" algn="tl">
                    <a:srgbClr val="000000">
                      <a:alpha val="43137"/>
                    </a:srgbClr>
                  </a:outerShdw>
                </a:effectLst>
                <a:cs typeface="Times New Roman" panose="02020603050405020304" pitchFamily="18" charset="0"/>
              </a:rPr>
              <a:t>trame est émise toutes les 125 µs,</a:t>
            </a:r>
          </a:p>
          <a:p>
            <a:pPr lvl="1">
              <a:spcBef>
                <a:spcPct val="20000"/>
              </a:spcBef>
              <a:spcAft>
                <a:spcPct val="40000"/>
              </a:spcAft>
              <a:buClr>
                <a:schemeClr val="accent1"/>
              </a:buClr>
              <a:buSzPct val="100000"/>
              <a:buFont typeface="Wingdings" panose="05000000000000000000" pitchFamily="2" charset="2"/>
              <a:buChar char="l"/>
            </a:pPr>
            <a:r>
              <a:rPr lang="fr-FR" dirty="0">
                <a:solidFill>
                  <a:schemeClr val="bg1"/>
                </a:solidFill>
                <a:effectLst>
                  <a:outerShdw blurRad="38100" dist="38100" dir="2700000" algn="tl">
                    <a:srgbClr val="000000">
                      <a:alpha val="43137"/>
                    </a:srgbClr>
                  </a:outerShdw>
                </a:effectLst>
                <a:cs typeface="Times New Roman" panose="02020603050405020304" pitchFamily="18" charset="0"/>
              </a:rPr>
              <a:t>la longueur de la trame dépend de la vitesse de transmission.</a:t>
            </a:r>
          </a:p>
        </p:txBody>
      </p:sp>
      <p:sp>
        <p:nvSpPr>
          <p:cNvPr id="2" name="Rectangle 1"/>
          <p:cNvSpPr/>
          <p:nvPr/>
        </p:nvSpPr>
        <p:spPr>
          <a:xfrm>
            <a:off x="0" y="0"/>
            <a:ext cx="914400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spcBef>
                <a:spcPct val="20000"/>
              </a:spcBef>
              <a:spcAft>
                <a:spcPct val="60000"/>
              </a:spcAft>
            </a:pPr>
            <a:r>
              <a:rPr lang="fr-FR" sz="4000" i="1" dirty="0">
                <a:solidFill>
                  <a:schemeClr val="tx1"/>
                </a:solidFill>
                <a:latin typeface="Arial" panose="020B0604020202020204" pitchFamily="34" charset="0"/>
              </a:rPr>
              <a:t>Hiérarchie synchrone</a:t>
            </a:r>
          </a:p>
        </p:txBody>
      </p:sp>
    </p:spTree>
    <p:extLst>
      <p:ext uri="{BB962C8B-B14F-4D97-AF65-F5344CB8AC3E}">
        <p14:creationId xmlns:p14="http://schemas.microsoft.com/office/powerpoint/2010/main" val="103280777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395536" y="1124744"/>
            <a:ext cx="8602133"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666750">
              <a:defRPr sz="2400">
                <a:solidFill>
                  <a:schemeClr val="tx1"/>
                </a:solidFill>
                <a:latin typeface="Times New Roman" panose="02020603050405020304" pitchFamily="18" charset="0"/>
              </a:defRPr>
            </a:lvl1pPr>
            <a:lvl2pPr marL="774700" indent="-292100" defTabSz="666750">
              <a:defRPr sz="2400">
                <a:solidFill>
                  <a:schemeClr val="tx1"/>
                </a:solidFill>
                <a:latin typeface="Times New Roman" panose="02020603050405020304" pitchFamily="18" charset="0"/>
              </a:defRPr>
            </a:lvl2pPr>
            <a:lvl3pPr marL="1244600" indent="-279400" defTabSz="666750">
              <a:defRPr sz="2400">
                <a:solidFill>
                  <a:schemeClr val="tx1"/>
                </a:solidFill>
                <a:latin typeface="Times New Roman" panose="02020603050405020304" pitchFamily="18" charset="0"/>
              </a:defRPr>
            </a:lvl3pPr>
            <a:lvl4pPr marL="1727200" indent="-292100" defTabSz="666750">
              <a:defRPr sz="2400">
                <a:solidFill>
                  <a:schemeClr val="tx1"/>
                </a:solidFill>
                <a:latin typeface="Times New Roman" panose="02020603050405020304" pitchFamily="18" charset="0"/>
              </a:defRPr>
            </a:lvl4pPr>
            <a:lvl5pPr marL="2298700" indent="-381000" defTabSz="666750">
              <a:defRPr sz="2400">
                <a:solidFill>
                  <a:schemeClr val="tx1"/>
                </a:solidFill>
                <a:latin typeface="Times New Roman" panose="02020603050405020304" pitchFamily="18" charset="0"/>
              </a:defRPr>
            </a:lvl5pPr>
            <a:lvl6pPr marL="2755900" indent="-381000" defTabSz="666750" fontAlgn="base">
              <a:spcBef>
                <a:spcPct val="0"/>
              </a:spcBef>
              <a:spcAft>
                <a:spcPct val="0"/>
              </a:spcAft>
              <a:defRPr sz="2400">
                <a:solidFill>
                  <a:schemeClr val="tx1"/>
                </a:solidFill>
                <a:latin typeface="Times New Roman" panose="02020603050405020304" pitchFamily="18" charset="0"/>
              </a:defRPr>
            </a:lvl6pPr>
            <a:lvl7pPr marL="3213100" indent="-381000" defTabSz="666750" fontAlgn="base">
              <a:spcBef>
                <a:spcPct val="0"/>
              </a:spcBef>
              <a:spcAft>
                <a:spcPct val="0"/>
              </a:spcAft>
              <a:defRPr sz="2400">
                <a:solidFill>
                  <a:schemeClr val="tx1"/>
                </a:solidFill>
                <a:latin typeface="Times New Roman" panose="02020603050405020304" pitchFamily="18" charset="0"/>
              </a:defRPr>
            </a:lvl7pPr>
            <a:lvl8pPr marL="3670300" indent="-381000" defTabSz="666750" fontAlgn="base">
              <a:spcBef>
                <a:spcPct val="0"/>
              </a:spcBef>
              <a:spcAft>
                <a:spcPct val="0"/>
              </a:spcAft>
              <a:defRPr sz="2400">
                <a:solidFill>
                  <a:schemeClr val="tx1"/>
                </a:solidFill>
                <a:latin typeface="Times New Roman" panose="02020603050405020304" pitchFamily="18" charset="0"/>
              </a:defRPr>
            </a:lvl8pPr>
            <a:lvl9pPr marL="4127500" indent="-381000" defTabSz="666750" fontAlgn="base">
              <a:spcBef>
                <a:spcPct val="0"/>
              </a:spcBef>
              <a:spcAft>
                <a:spcPct val="0"/>
              </a:spcAft>
              <a:defRPr sz="2400">
                <a:solidFill>
                  <a:schemeClr val="tx1"/>
                </a:solidFill>
                <a:latin typeface="Times New Roman" panose="02020603050405020304" pitchFamily="18" charset="0"/>
              </a:defRPr>
            </a:lvl9pPr>
          </a:lstStyle>
          <a:p>
            <a:pPr algn="just">
              <a:spcBef>
                <a:spcPct val="40000"/>
              </a:spcBef>
              <a:spcAft>
                <a:spcPct val="40000"/>
              </a:spcAft>
              <a:buClr>
                <a:schemeClr val="accent2"/>
              </a:buClr>
              <a:buSzPct val="100000"/>
              <a:buFont typeface="Wingdings" panose="05000000000000000000" pitchFamily="2" charset="2"/>
              <a:buChar char="n"/>
            </a:pPr>
            <a:r>
              <a:rPr lang="fr-FR" dirty="0" smtClean="0">
                <a:solidFill>
                  <a:schemeClr val="bg1"/>
                </a:solidFill>
                <a:effectLst>
                  <a:outerShdw blurRad="38100" dist="38100" dir="2700000" algn="tl">
                    <a:srgbClr val="000000">
                      <a:alpha val="43137"/>
                    </a:srgbClr>
                  </a:outerShdw>
                </a:effectLst>
                <a:cs typeface="Times New Roman" panose="02020603050405020304" pitchFamily="18" charset="0"/>
              </a:rPr>
              <a:t>SONET </a:t>
            </a:r>
            <a:r>
              <a:rPr lang="fr-FR" dirty="0">
                <a:solidFill>
                  <a:schemeClr val="bg1"/>
                </a:solidFill>
                <a:effectLst>
                  <a:outerShdw blurRad="38100" dist="38100" dir="2700000" algn="tl">
                    <a:srgbClr val="000000">
                      <a:alpha val="43137"/>
                    </a:srgbClr>
                  </a:outerShdw>
                </a:effectLst>
                <a:cs typeface="Times New Roman" panose="02020603050405020304" pitchFamily="18" charset="0"/>
              </a:rPr>
              <a:t>est au départ une proposition de BELLCORE (BELL </a:t>
            </a:r>
            <a:r>
              <a:rPr lang="fr-FR" dirty="0" err="1">
                <a:solidFill>
                  <a:schemeClr val="bg1"/>
                </a:solidFill>
                <a:effectLst>
                  <a:outerShdw blurRad="38100" dist="38100" dir="2700000" algn="tl">
                    <a:srgbClr val="000000">
                      <a:alpha val="43137"/>
                    </a:srgbClr>
                  </a:outerShdw>
                </a:effectLst>
                <a:cs typeface="Times New Roman" panose="02020603050405020304" pitchFamily="18" charset="0"/>
              </a:rPr>
              <a:t>COmmunication</a:t>
            </a:r>
            <a:r>
              <a:rPr lang="fr-FR"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fr-FR" dirty="0" err="1">
                <a:solidFill>
                  <a:schemeClr val="bg1"/>
                </a:solidFill>
                <a:effectLst>
                  <a:outerShdw blurRad="38100" dist="38100" dir="2700000" algn="tl">
                    <a:srgbClr val="000000">
                      <a:alpha val="43137"/>
                    </a:srgbClr>
                  </a:outerShdw>
                </a:effectLst>
                <a:cs typeface="Times New Roman" panose="02020603050405020304" pitchFamily="18" charset="0"/>
              </a:rPr>
              <a:t>REsearch</a:t>
            </a:r>
            <a:r>
              <a:rPr lang="fr-FR" dirty="0">
                <a:solidFill>
                  <a:schemeClr val="bg1"/>
                </a:solidFill>
                <a:effectLst>
                  <a:outerShdw blurRad="38100" dist="38100" dir="2700000" algn="tl">
                    <a:srgbClr val="000000">
                      <a:alpha val="43137"/>
                    </a:srgbClr>
                  </a:outerShdw>
                </a:effectLst>
                <a:cs typeface="Times New Roman" panose="02020603050405020304" pitchFamily="18" charset="0"/>
              </a:rPr>
              <a:t>) puis un compromis a été trouvé entre les intérêts américains, européens et japonais pour l'interconnexion des différents réseaux des opérateurs et les réseaux nationaux.</a:t>
            </a:r>
          </a:p>
          <a:p>
            <a:pPr algn="just">
              <a:spcBef>
                <a:spcPct val="40000"/>
              </a:spcBef>
              <a:spcAft>
                <a:spcPct val="40000"/>
              </a:spcAft>
              <a:buClr>
                <a:schemeClr val="accent2"/>
              </a:buClr>
              <a:buSzPct val="100000"/>
              <a:buFont typeface="Wingdings" panose="05000000000000000000" pitchFamily="2" charset="2"/>
              <a:buChar char="n"/>
            </a:pPr>
            <a:r>
              <a:rPr lang="fr-FR" dirty="0">
                <a:solidFill>
                  <a:schemeClr val="bg1"/>
                </a:solidFill>
                <a:effectLst>
                  <a:outerShdw blurRad="38100" dist="38100" dir="2700000" algn="tl">
                    <a:srgbClr val="000000">
                      <a:alpha val="43137"/>
                    </a:srgbClr>
                  </a:outerShdw>
                </a:effectLst>
                <a:cs typeface="Times New Roman" panose="02020603050405020304" pitchFamily="18" charset="0"/>
              </a:rPr>
              <a:t>SONET est devenu une recommandation de l'UIT-T.</a:t>
            </a:r>
            <a:br>
              <a:rPr lang="fr-FR" dirty="0">
                <a:solidFill>
                  <a:schemeClr val="bg1"/>
                </a:solidFill>
                <a:effectLst>
                  <a:outerShdw blurRad="38100" dist="38100" dir="2700000" algn="tl">
                    <a:srgbClr val="000000">
                      <a:alpha val="43137"/>
                    </a:srgbClr>
                  </a:outerShdw>
                </a:effectLst>
                <a:cs typeface="Times New Roman" panose="02020603050405020304" pitchFamily="18" charset="0"/>
              </a:rPr>
            </a:br>
            <a:r>
              <a:rPr lang="fr-FR" dirty="0">
                <a:solidFill>
                  <a:schemeClr val="bg1"/>
                </a:solidFill>
                <a:effectLst>
                  <a:outerShdw blurRad="38100" dist="38100" dir="2700000" algn="tl">
                    <a:srgbClr val="000000">
                      <a:alpha val="43137"/>
                    </a:srgbClr>
                  </a:outerShdw>
                </a:effectLst>
                <a:cs typeface="Times New Roman" panose="02020603050405020304" pitchFamily="18" charset="0"/>
              </a:rPr>
              <a:t>C'est une technique de transport entre deux nœuds qui permet l'interconnexion des réseaux.</a:t>
            </a:r>
          </a:p>
          <a:p>
            <a:pPr algn="just">
              <a:spcBef>
                <a:spcPct val="40000"/>
              </a:spcBef>
              <a:spcAft>
                <a:spcPct val="40000"/>
              </a:spcAft>
              <a:buClr>
                <a:schemeClr val="accent2"/>
              </a:buClr>
              <a:buSzPct val="100000"/>
              <a:buFont typeface="Wingdings" panose="05000000000000000000" pitchFamily="2" charset="2"/>
              <a:buChar char="n"/>
            </a:pPr>
            <a:r>
              <a:rPr lang="fr-FR" dirty="0">
                <a:solidFill>
                  <a:schemeClr val="bg1"/>
                </a:solidFill>
                <a:effectLst>
                  <a:outerShdw blurRad="38100" dist="38100" dir="2700000" algn="tl">
                    <a:srgbClr val="000000">
                      <a:alpha val="43137"/>
                    </a:srgbClr>
                  </a:outerShdw>
                </a:effectLst>
                <a:cs typeface="Times New Roman" panose="02020603050405020304" pitchFamily="18" charset="0"/>
              </a:rPr>
              <a:t>La hiérarchie des débits étant différente sur les trois continents, il a fallu trouver un compromis pour le niveau de base.</a:t>
            </a:r>
            <a:br>
              <a:rPr lang="fr-FR" dirty="0">
                <a:solidFill>
                  <a:schemeClr val="bg1"/>
                </a:solidFill>
                <a:effectLst>
                  <a:outerShdw blurRad="38100" dist="38100" dir="2700000" algn="tl">
                    <a:srgbClr val="000000">
                      <a:alpha val="43137"/>
                    </a:srgbClr>
                  </a:outerShdw>
                </a:effectLst>
                <a:cs typeface="Times New Roman" panose="02020603050405020304" pitchFamily="18" charset="0"/>
              </a:rPr>
            </a:br>
            <a:r>
              <a:rPr lang="fr-FR" dirty="0">
                <a:solidFill>
                  <a:schemeClr val="bg1"/>
                </a:solidFill>
                <a:effectLst>
                  <a:outerShdw blurRad="38100" dist="38100" dir="2700000" algn="tl">
                    <a:srgbClr val="000000">
                      <a:alpha val="43137"/>
                    </a:srgbClr>
                  </a:outerShdw>
                </a:effectLst>
                <a:cs typeface="Times New Roman" panose="02020603050405020304" pitchFamily="18" charset="0"/>
              </a:rPr>
              <a:t>C'est le débit de 51,84 Mbps qui forme le premier niveau STS-1</a:t>
            </a:r>
            <a:br>
              <a:rPr lang="fr-FR" dirty="0">
                <a:solidFill>
                  <a:schemeClr val="bg1"/>
                </a:solidFill>
                <a:effectLst>
                  <a:outerShdw blurRad="38100" dist="38100" dir="2700000" algn="tl">
                    <a:srgbClr val="000000">
                      <a:alpha val="43137"/>
                    </a:srgbClr>
                  </a:outerShdw>
                </a:effectLst>
                <a:cs typeface="Times New Roman" panose="02020603050405020304" pitchFamily="18" charset="0"/>
              </a:rPr>
            </a:br>
            <a:r>
              <a:rPr lang="fr-FR"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fr-FR" dirty="0" err="1">
                <a:solidFill>
                  <a:schemeClr val="bg1"/>
                </a:solidFill>
                <a:effectLst>
                  <a:outerShdw blurRad="38100" dist="38100" dir="2700000" algn="tl">
                    <a:srgbClr val="000000">
                      <a:alpha val="43137"/>
                    </a:srgbClr>
                  </a:outerShdw>
                </a:effectLst>
                <a:cs typeface="Times New Roman" panose="02020603050405020304" pitchFamily="18" charset="0"/>
              </a:rPr>
              <a:t>Synchronous</a:t>
            </a:r>
            <a:r>
              <a:rPr lang="fr-FR" dirty="0">
                <a:solidFill>
                  <a:schemeClr val="bg1"/>
                </a:solidFill>
                <a:effectLst>
                  <a:outerShdw blurRad="38100" dist="38100" dir="2700000" algn="tl">
                    <a:srgbClr val="000000">
                      <a:alpha val="43137"/>
                    </a:srgbClr>
                  </a:outerShdw>
                </a:effectLst>
                <a:cs typeface="Times New Roman" panose="02020603050405020304" pitchFamily="18" charset="0"/>
              </a:rPr>
              <a:t> Transport Signal, </a:t>
            </a:r>
            <a:r>
              <a:rPr lang="fr-FR" dirty="0" err="1">
                <a:solidFill>
                  <a:schemeClr val="bg1"/>
                </a:solidFill>
                <a:effectLst>
                  <a:outerShdw blurRad="38100" dist="38100" dir="2700000" algn="tl">
                    <a:srgbClr val="000000">
                      <a:alpha val="43137"/>
                    </a:srgbClr>
                  </a:outerShdw>
                </a:effectLst>
                <a:cs typeface="Times New Roman" panose="02020603050405020304" pitchFamily="18" charset="0"/>
              </a:rPr>
              <a:t>level</a:t>
            </a:r>
            <a:r>
              <a:rPr lang="fr-FR" dirty="0">
                <a:solidFill>
                  <a:schemeClr val="bg1"/>
                </a:solidFill>
                <a:effectLst>
                  <a:outerShdw blurRad="38100" dist="38100" dir="2700000" algn="tl">
                    <a:srgbClr val="000000">
                      <a:alpha val="43137"/>
                    </a:srgbClr>
                  </a:outerShdw>
                </a:effectLst>
                <a:cs typeface="Times New Roman" panose="02020603050405020304" pitchFamily="18" charset="0"/>
              </a:rPr>
              <a:t> 1 ).</a:t>
            </a:r>
          </a:p>
        </p:txBody>
      </p:sp>
      <p:sp>
        <p:nvSpPr>
          <p:cNvPr id="2" name="Rectangle 1"/>
          <p:cNvSpPr/>
          <p:nvPr/>
        </p:nvSpPr>
        <p:spPr>
          <a:xfrm>
            <a:off x="0" y="0"/>
            <a:ext cx="91440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spcBef>
                <a:spcPct val="20000"/>
              </a:spcBef>
              <a:spcAft>
                <a:spcPct val="60000"/>
              </a:spcAft>
            </a:pPr>
            <a:r>
              <a:rPr lang="fr-FR" sz="4000" i="1" dirty="0">
                <a:solidFill>
                  <a:schemeClr val="tx1"/>
                </a:solidFill>
                <a:latin typeface="Arial" panose="020B0604020202020204" pitchFamily="34" charset="0"/>
              </a:rPr>
              <a:t>SONET</a:t>
            </a:r>
          </a:p>
        </p:txBody>
      </p:sp>
    </p:spTree>
    <p:extLst>
      <p:ext uri="{BB962C8B-B14F-4D97-AF65-F5344CB8AC3E}">
        <p14:creationId xmlns:p14="http://schemas.microsoft.com/office/powerpoint/2010/main" val="194327982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270933" y="1268760"/>
            <a:ext cx="8602133" cy="43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666750">
              <a:defRPr sz="2400">
                <a:solidFill>
                  <a:schemeClr val="tx1"/>
                </a:solidFill>
                <a:latin typeface="Times New Roman" panose="02020603050405020304" pitchFamily="18" charset="0"/>
              </a:defRPr>
            </a:lvl1pPr>
            <a:lvl2pPr marL="774700" indent="-292100" defTabSz="666750">
              <a:defRPr sz="2400">
                <a:solidFill>
                  <a:schemeClr val="tx1"/>
                </a:solidFill>
                <a:latin typeface="Times New Roman" panose="02020603050405020304" pitchFamily="18" charset="0"/>
              </a:defRPr>
            </a:lvl2pPr>
            <a:lvl3pPr marL="1244600" indent="-279400" defTabSz="666750">
              <a:defRPr sz="2400">
                <a:solidFill>
                  <a:schemeClr val="tx1"/>
                </a:solidFill>
                <a:latin typeface="Times New Roman" panose="02020603050405020304" pitchFamily="18" charset="0"/>
              </a:defRPr>
            </a:lvl3pPr>
            <a:lvl4pPr marL="1727200" indent="-292100" defTabSz="666750">
              <a:defRPr sz="2400">
                <a:solidFill>
                  <a:schemeClr val="tx1"/>
                </a:solidFill>
                <a:latin typeface="Times New Roman" panose="02020603050405020304" pitchFamily="18" charset="0"/>
              </a:defRPr>
            </a:lvl4pPr>
            <a:lvl5pPr marL="2298700" indent="-381000" defTabSz="666750">
              <a:defRPr sz="2400">
                <a:solidFill>
                  <a:schemeClr val="tx1"/>
                </a:solidFill>
                <a:latin typeface="Times New Roman" panose="02020603050405020304" pitchFamily="18" charset="0"/>
              </a:defRPr>
            </a:lvl5pPr>
            <a:lvl6pPr marL="2755900" indent="-381000" defTabSz="666750" fontAlgn="base">
              <a:spcBef>
                <a:spcPct val="0"/>
              </a:spcBef>
              <a:spcAft>
                <a:spcPct val="0"/>
              </a:spcAft>
              <a:defRPr sz="2400">
                <a:solidFill>
                  <a:schemeClr val="tx1"/>
                </a:solidFill>
                <a:latin typeface="Times New Roman" panose="02020603050405020304" pitchFamily="18" charset="0"/>
              </a:defRPr>
            </a:lvl6pPr>
            <a:lvl7pPr marL="3213100" indent="-381000" defTabSz="666750" fontAlgn="base">
              <a:spcBef>
                <a:spcPct val="0"/>
              </a:spcBef>
              <a:spcAft>
                <a:spcPct val="0"/>
              </a:spcAft>
              <a:defRPr sz="2400">
                <a:solidFill>
                  <a:schemeClr val="tx1"/>
                </a:solidFill>
                <a:latin typeface="Times New Roman" panose="02020603050405020304" pitchFamily="18" charset="0"/>
              </a:defRPr>
            </a:lvl7pPr>
            <a:lvl8pPr marL="3670300" indent="-381000" defTabSz="666750" fontAlgn="base">
              <a:spcBef>
                <a:spcPct val="0"/>
              </a:spcBef>
              <a:spcAft>
                <a:spcPct val="0"/>
              </a:spcAft>
              <a:defRPr sz="2400">
                <a:solidFill>
                  <a:schemeClr val="tx1"/>
                </a:solidFill>
                <a:latin typeface="Times New Roman" panose="02020603050405020304" pitchFamily="18" charset="0"/>
              </a:defRPr>
            </a:lvl8pPr>
            <a:lvl9pPr marL="4127500" indent="-381000" defTabSz="666750" fontAlgn="base">
              <a:spcBef>
                <a:spcPct val="0"/>
              </a:spcBef>
              <a:spcAft>
                <a:spcPct val="0"/>
              </a:spcAf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800" dirty="0" smtClean="0">
                <a:solidFill>
                  <a:schemeClr val="bg1"/>
                </a:solidFill>
                <a:cs typeface="Times New Roman" panose="02020603050405020304" pitchFamily="18" charset="0"/>
              </a:rPr>
              <a:t>La </a:t>
            </a:r>
            <a:r>
              <a:rPr lang="fr-FR" sz="2800" dirty="0">
                <a:solidFill>
                  <a:schemeClr val="bg1"/>
                </a:solidFill>
                <a:cs typeface="Times New Roman" panose="02020603050405020304" pitchFamily="18" charset="0"/>
              </a:rPr>
              <a:t>recommandation SDH a été normalisée par L'UIT-T (1988).</a:t>
            </a:r>
          </a:p>
          <a:p>
            <a:pPr lvl="1">
              <a:spcBef>
                <a:spcPct val="20000"/>
              </a:spcBef>
              <a:spcAft>
                <a:spcPct val="40000"/>
              </a:spcAft>
              <a:buClr>
                <a:schemeClr val="accent1"/>
              </a:buClr>
              <a:buSzPct val="100000"/>
              <a:buFont typeface="Wingdings" panose="05000000000000000000" pitchFamily="2" charset="2"/>
              <a:buChar char="l"/>
            </a:pPr>
            <a:r>
              <a:rPr lang="fr-FR" dirty="0">
                <a:solidFill>
                  <a:schemeClr val="bg1"/>
                </a:solidFill>
                <a:cs typeface="Times New Roman" panose="02020603050405020304" pitchFamily="18" charset="0"/>
              </a:rPr>
              <a:t>G.707 - </a:t>
            </a:r>
            <a:r>
              <a:rPr lang="fr-FR" dirty="0" err="1">
                <a:solidFill>
                  <a:schemeClr val="bg1"/>
                </a:solidFill>
                <a:cs typeface="Times New Roman" panose="02020603050405020304" pitchFamily="18" charset="0"/>
              </a:rPr>
              <a:t>Synchronous</a:t>
            </a:r>
            <a:r>
              <a:rPr lang="fr-FR" dirty="0">
                <a:solidFill>
                  <a:schemeClr val="bg1"/>
                </a:solidFill>
                <a:cs typeface="Times New Roman" panose="02020603050405020304" pitchFamily="18" charset="0"/>
              </a:rPr>
              <a:t> digital bit rate</a:t>
            </a:r>
          </a:p>
          <a:p>
            <a:pPr lvl="1">
              <a:spcBef>
                <a:spcPct val="20000"/>
              </a:spcBef>
              <a:spcAft>
                <a:spcPct val="40000"/>
              </a:spcAft>
              <a:buClr>
                <a:schemeClr val="accent1"/>
              </a:buClr>
              <a:buSzPct val="100000"/>
              <a:buFont typeface="Wingdings" panose="05000000000000000000" pitchFamily="2" charset="2"/>
              <a:buChar char="l"/>
            </a:pPr>
            <a:r>
              <a:rPr lang="fr-FR" dirty="0">
                <a:solidFill>
                  <a:schemeClr val="bg1"/>
                </a:solidFill>
                <a:cs typeface="Times New Roman" panose="02020603050405020304" pitchFamily="18" charset="0"/>
              </a:rPr>
              <a:t>G.708 - Network </a:t>
            </a:r>
            <a:r>
              <a:rPr lang="fr-FR" dirty="0" err="1">
                <a:solidFill>
                  <a:schemeClr val="bg1"/>
                </a:solidFill>
                <a:cs typeface="Times New Roman" panose="02020603050405020304" pitchFamily="18" charset="0"/>
              </a:rPr>
              <a:t>Node</a:t>
            </a:r>
            <a:r>
              <a:rPr lang="fr-FR" dirty="0">
                <a:solidFill>
                  <a:schemeClr val="bg1"/>
                </a:solidFill>
                <a:cs typeface="Times New Roman" panose="02020603050405020304" pitchFamily="18" charset="0"/>
              </a:rPr>
              <a:t> Interface for SDH</a:t>
            </a:r>
          </a:p>
          <a:p>
            <a:pPr lvl="1">
              <a:spcBef>
                <a:spcPct val="20000"/>
              </a:spcBef>
              <a:spcAft>
                <a:spcPct val="40000"/>
              </a:spcAft>
              <a:buClr>
                <a:schemeClr val="accent1"/>
              </a:buClr>
              <a:buSzPct val="100000"/>
              <a:buFont typeface="Wingdings" panose="05000000000000000000" pitchFamily="2" charset="2"/>
              <a:buChar char="l"/>
            </a:pPr>
            <a:r>
              <a:rPr lang="fr-FR" dirty="0">
                <a:solidFill>
                  <a:schemeClr val="bg1"/>
                </a:solidFill>
                <a:cs typeface="Times New Roman" panose="02020603050405020304" pitchFamily="18" charset="0"/>
              </a:rPr>
              <a:t>G.709 - </a:t>
            </a:r>
            <a:r>
              <a:rPr lang="fr-FR" dirty="0" err="1">
                <a:solidFill>
                  <a:schemeClr val="bg1"/>
                </a:solidFill>
                <a:cs typeface="Times New Roman" panose="02020603050405020304" pitchFamily="18" charset="0"/>
              </a:rPr>
              <a:t>Synchronous</a:t>
            </a:r>
            <a:r>
              <a:rPr lang="fr-FR" dirty="0">
                <a:solidFill>
                  <a:schemeClr val="bg1"/>
                </a:solidFill>
                <a:cs typeface="Times New Roman" panose="02020603050405020304" pitchFamily="18" charset="0"/>
              </a:rPr>
              <a:t> </a:t>
            </a:r>
            <a:r>
              <a:rPr lang="fr-FR" dirty="0" err="1">
                <a:solidFill>
                  <a:schemeClr val="bg1"/>
                </a:solidFill>
                <a:cs typeface="Times New Roman" panose="02020603050405020304" pitchFamily="18" charset="0"/>
              </a:rPr>
              <a:t>multiplexing</a:t>
            </a:r>
            <a:r>
              <a:rPr lang="fr-FR" dirty="0">
                <a:solidFill>
                  <a:schemeClr val="bg1"/>
                </a:solidFill>
                <a:cs typeface="Times New Roman" panose="02020603050405020304" pitchFamily="18" charset="0"/>
              </a:rPr>
              <a:t> structure</a:t>
            </a:r>
          </a:p>
          <a:p>
            <a:pPr>
              <a:spcBef>
                <a:spcPct val="40000"/>
              </a:spcBef>
              <a:spcAft>
                <a:spcPct val="40000"/>
              </a:spcAft>
              <a:buClr>
                <a:schemeClr val="accent2"/>
              </a:buClr>
              <a:buSzPct val="100000"/>
              <a:buFont typeface="Wingdings" panose="05000000000000000000" pitchFamily="2" charset="2"/>
              <a:buChar char="n"/>
            </a:pPr>
            <a:r>
              <a:rPr lang="fr-FR" sz="2800" dirty="0">
                <a:solidFill>
                  <a:schemeClr val="bg1"/>
                </a:solidFill>
                <a:cs typeface="Times New Roman" panose="02020603050405020304" pitchFamily="18" charset="0"/>
              </a:rPr>
              <a:t>La hiérarchie SDH reprend celle de SONET.</a:t>
            </a:r>
          </a:p>
          <a:p>
            <a:pPr>
              <a:spcBef>
                <a:spcPct val="40000"/>
              </a:spcBef>
              <a:spcAft>
                <a:spcPct val="40000"/>
              </a:spcAft>
              <a:buClr>
                <a:schemeClr val="accent2"/>
              </a:buClr>
              <a:buSzPct val="100000"/>
              <a:buFont typeface="Wingdings" panose="05000000000000000000" pitchFamily="2" charset="2"/>
              <a:buChar char="n"/>
            </a:pPr>
            <a:r>
              <a:rPr lang="fr-FR" sz="2800" dirty="0">
                <a:solidFill>
                  <a:schemeClr val="bg1"/>
                </a:solidFill>
                <a:cs typeface="Times New Roman" panose="02020603050405020304" pitchFamily="18" charset="0"/>
              </a:rPr>
              <a:t>Le niveau 1 de SDH est le niveau 3 de SONET.</a:t>
            </a:r>
          </a:p>
        </p:txBody>
      </p:sp>
      <p:sp>
        <p:nvSpPr>
          <p:cNvPr id="2" name="Rectangle 1"/>
          <p:cNvSpPr/>
          <p:nvPr/>
        </p:nvSpPr>
        <p:spPr>
          <a:xfrm>
            <a:off x="0" y="0"/>
            <a:ext cx="9144000"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20000"/>
              </a:spcBef>
              <a:spcAft>
                <a:spcPct val="60000"/>
              </a:spcAft>
            </a:pPr>
            <a:r>
              <a:rPr lang="fr-FR" sz="4000" dirty="0" err="1">
                <a:solidFill>
                  <a:schemeClr val="tx1"/>
                </a:solidFill>
                <a:latin typeface="Arial" panose="020B0604020202020204" pitchFamily="34" charset="0"/>
              </a:rPr>
              <a:t>Synchronous</a:t>
            </a:r>
            <a:r>
              <a:rPr lang="fr-FR" sz="4000" dirty="0">
                <a:solidFill>
                  <a:schemeClr val="tx1"/>
                </a:solidFill>
                <a:latin typeface="Arial" panose="020B0604020202020204" pitchFamily="34" charset="0"/>
              </a:rPr>
              <a:t> Digital </a:t>
            </a:r>
            <a:r>
              <a:rPr lang="fr-FR" sz="4000" dirty="0" err="1">
                <a:solidFill>
                  <a:schemeClr val="tx1"/>
                </a:solidFill>
                <a:latin typeface="Arial" panose="020B0604020202020204" pitchFamily="34" charset="0"/>
              </a:rPr>
              <a:t>Hierarchy</a:t>
            </a:r>
            <a:endParaRPr lang="fr-FR" sz="4000" dirty="0">
              <a:solidFill>
                <a:schemeClr val="tx1"/>
              </a:solidFill>
              <a:latin typeface="Arial" panose="020B0604020202020204" pitchFamily="34" charset="0"/>
            </a:endParaRPr>
          </a:p>
        </p:txBody>
      </p:sp>
    </p:spTree>
    <p:extLst>
      <p:ext uri="{BB962C8B-B14F-4D97-AF65-F5344CB8AC3E}">
        <p14:creationId xmlns:p14="http://schemas.microsoft.com/office/powerpoint/2010/main" val="171647626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Rappel sur la numérisation du réseau</a:t>
            </a:r>
            <a:b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Téléphonique</a:t>
            </a:r>
          </a:p>
        </p:txBody>
      </p:sp>
      <p:sp>
        <p:nvSpPr>
          <p:cNvPr id="5" name="Rectangle 4"/>
          <p:cNvSpPr/>
          <p:nvPr/>
        </p:nvSpPr>
        <p:spPr>
          <a:xfrm>
            <a:off x="107504" y="1124744"/>
            <a:ext cx="9036496" cy="1631216"/>
          </a:xfrm>
          <a:prstGeom prst="rect">
            <a:avLst/>
          </a:prstGeom>
        </p:spPr>
        <p:txBody>
          <a:bodyPr wrap="square">
            <a:spAutoFit/>
          </a:bodyPr>
          <a:lstStyle/>
          <a:p>
            <a:r>
              <a:rPr lang="fr-FR"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Pour obtenir un signal numérique à partir d'un signal analogique, on procède en trois étapes;</a:t>
            </a:r>
            <a:br>
              <a:rPr lang="fr-FR"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sz="20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Echantillonnage</a:t>
            </a:r>
            <a:r>
              <a:rPr lang="fr-FR"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prélever régulièrement des échantillons d’un signal analogique avec une certaine fréquence</a:t>
            </a:r>
            <a:br>
              <a:rPr lang="fr-FR"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2"/>
          <a:stretch>
            <a:fillRect/>
          </a:stretch>
        </p:blipFill>
        <p:spPr>
          <a:xfrm>
            <a:off x="233264" y="2564904"/>
            <a:ext cx="8784976" cy="4104456"/>
          </a:xfrm>
          <a:prstGeom prst="rect">
            <a:avLst/>
          </a:prstGeom>
        </p:spPr>
      </p:pic>
    </p:spTree>
    <p:extLst>
      <p:ext uri="{BB962C8B-B14F-4D97-AF65-F5344CB8AC3E}">
        <p14:creationId xmlns:p14="http://schemas.microsoft.com/office/powerpoint/2010/main" val="26174867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184856" y="787400"/>
            <a:ext cx="8602133"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666750">
              <a:defRPr sz="2400">
                <a:solidFill>
                  <a:schemeClr val="tx1"/>
                </a:solidFill>
                <a:latin typeface="Times New Roman" panose="02020603050405020304" pitchFamily="18" charset="0"/>
              </a:defRPr>
            </a:lvl1pPr>
            <a:lvl2pPr marL="774700" indent="-292100" defTabSz="666750">
              <a:defRPr sz="2400">
                <a:solidFill>
                  <a:schemeClr val="tx1"/>
                </a:solidFill>
                <a:latin typeface="Times New Roman" panose="02020603050405020304" pitchFamily="18" charset="0"/>
              </a:defRPr>
            </a:lvl2pPr>
            <a:lvl3pPr marL="1244600" indent="-279400" defTabSz="666750">
              <a:defRPr sz="2400">
                <a:solidFill>
                  <a:schemeClr val="tx1"/>
                </a:solidFill>
                <a:latin typeface="Times New Roman" panose="02020603050405020304" pitchFamily="18" charset="0"/>
              </a:defRPr>
            </a:lvl3pPr>
            <a:lvl4pPr marL="1727200" indent="-292100" defTabSz="666750">
              <a:defRPr sz="2400">
                <a:solidFill>
                  <a:schemeClr val="tx1"/>
                </a:solidFill>
                <a:latin typeface="Times New Roman" panose="02020603050405020304" pitchFamily="18" charset="0"/>
              </a:defRPr>
            </a:lvl4pPr>
            <a:lvl5pPr marL="2298700" indent="-381000" defTabSz="666750">
              <a:defRPr sz="2400">
                <a:solidFill>
                  <a:schemeClr val="tx1"/>
                </a:solidFill>
                <a:latin typeface="Times New Roman" panose="02020603050405020304" pitchFamily="18" charset="0"/>
              </a:defRPr>
            </a:lvl5pPr>
            <a:lvl6pPr marL="2755900" indent="-381000" defTabSz="666750" fontAlgn="base">
              <a:spcBef>
                <a:spcPct val="0"/>
              </a:spcBef>
              <a:spcAft>
                <a:spcPct val="0"/>
              </a:spcAft>
              <a:defRPr sz="2400">
                <a:solidFill>
                  <a:schemeClr val="tx1"/>
                </a:solidFill>
                <a:latin typeface="Times New Roman" panose="02020603050405020304" pitchFamily="18" charset="0"/>
              </a:defRPr>
            </a:lvl6pPr>
            <a:lvl7pPr marL="3213100" indent="-381000" defTabSz="666750" fontAlgn="base">
              <a:spcBef>
                <a:spcPct val="0"/>
              </a:spcBef>
              <a:spcAft>
                <a:spcPct val="0"/>
              </a:spcAft>
              <a:defRPr sz="2400">
                <a:solidFill>
                  <a:schemeClr val="tx1"/>
                </a:solidFill>
                <a:latin typeface="Times New Roman" panose="02020603050405020304" pitchFamily="18" charset="0"/>
              </a:defRPr>
            </a:lvl7pPr>
            <a:lvl8pPr marL="3670300" indent="-381000" defTabSz="666750" fontAlgn="base">
              <a:spcBef>
                <a:spcPct val="0"/>
              </a:spcBef>
              <a:spcAft>
                <a:spcPct val="0"/>
              </a:spcAft>
              <a:defRPr sz="2400">
                <a:solidFill>
                  <a:schemeClr val="tx1"/>
                </a:solidFill>
                <a:latin typeface="Times New Roman" panose="02020603050405020304" pitchFamily="18" charset="0"/>
              </a:defRPr>
            </a:lvl8pPr>
            <a:lvl9pPr marL="4127500" indent="-381000" defTabSz="666750" fontAlgn="base">
              <a:spcBef>
                <a:spcPct val="0"/>
              </a:spcBef>
              <a:spcAft>
                <a:spcPct val="0"/>
              </a:spcAft>
              <a:defRPr sz="2400">
                <a:solidFill>
                  <a:schemeClr val="tx1"/>
                </a:solidFill>
                <a:latin typeface="Times New Roman" panose="02020603050405020304" pitchFamily="18" charset="0"/>
              </a:defRPr>
            </a:lvl9pPr>
          </a:lstStyle>
          <a:p>
            <a:pPr>
              <a:spcBef>
                <a:spcPct val="40000"/>
              </a:spcBef>
              <a:spcAft>
                <a:spcPct val="20000"/>
              </a:spcAft>
              <a:buClr>
                <a:schemeClr val="accent2"/>
              </a:buClr>
              <a:buSzPct val="100000"/>
              <a:buFont typeface="Wingdings" panose="05000000000000000000" pitchFamily="2" charset="2"/>
              <a:buChar char="n"/>
            </a:pPr>
            <a:r>
              <a:rPr lang="fr-FR" sz="2133" dirty="0" smtClean="0">
                <a:solidFill>
                  <a:schemeClr val="bg1"/>
                </a:solidFill>
                <a:latin typeface="Arial" panose="020B0604020202020204" pitchFamily="34" charset="0"/>
              </a:rPr>
              <a:t>La </a:t>
            </a:r>
            <a:r>
              <a:rPr lang="fr-FR" sz="2133" dirty="0">
                <a:solidFill>
                  <a:schemeClr val="bg1"/>
                </a:solidFill>
                <a:latin typeface="Arial" panose="020B0604020202020204" pitchFamily="34" charset="0"/>
              </a:rPr>
              <a:t>trame de base est appelée STM-1 ( </a:t>
            </a:r>
            <a:r>
              <a:rPr lang="fr-FR" sz="2133" dirty="0" err="1">
                <a:solidFill>
                  <a:schemeClr val="bg1"/>
                </a:solidFill>
                <a:latin typeface="Arial" panose="020B0604020202020204" pitchFamily="34" charset="0"/>
              </a:rPr>
              <a:t>Synchronous</a:t>
            </a:r>
            <a:r>
              <a:rPr lang="fr-FR" sz="2133" dirty="0">
                <a:solidFill>
                  <a:schemeClr val="bg1"/>
                </a:solidFill>
                <a:latin typeface="Arial" panose="020B0604020202020204" pitchFamily="34" charset="0"/>
              </a:rPr>
              <a:t> Transport Module </a:t>
            </a:r>
            <a:r>
              <a:rPr lang="fr-FR" sz="2133" dirty="0" err="1">
                <a:solidFill>
                  <a:schemeClr val="bg1"/>
                </a:solidFill>
                <a:latin typeface="Arial" panose="020B0604020202020204" pitchFamily="34" charset="0"/>
              </a:rPr>
              <a:t>level</a:t>
            </a:r>
            <a:r>
              <a:rPr lang="fr-FR" sz="2133" dirty="0">
                <a:solidFill>
                  <a:schemeClr val="bg1"/>
                </a:solidFill>
                <a:latin typeface="Arial" panose="020B0604020202020204" pitchFamily="34" charset="0"/>
              </a:rPr>
              <a:t> 1 )</a:t>
            </a:r>
            <a:br>
              <a:rPr lang="fr-FR" sz="2133" dirty="0">
                <a:solidFill>
                  <a:schemeClr val="bg1"/>
                </a:solidFill>
                <a:latin typeface="Arial" panose="020B0604020202020204" pitchFamily="34" charset="0"/>
              </a:rPr>
            </a:br>
            <a:endParaRPr lang="fr-FR" sz="2133" dirty="0">
              <a:solidFill>
                <a:schemeClr val="bg1"/>
              </a:solidFill>
              <a:latin typeface="Arial" panose="020B0604020202020204" pitchFamily="34" charset="0"/>
            </a:endParaRPr>
          </a:p>
        </p:txBody>
      </p:sp>
      <p:grpSp>
        <p:nvGrpSpPr>
          <p:cNvPr id="20604" name="Group 124"/>
          <p:cNvGrpSpPr>
            <a:grpSpLocks/>
          </p:cNvGrpSpPr>
          <p:nvPr/>
        </p:nvGrpSpPr>
        <p:grpSpPr bwMode="auto">
          <a:xfrm>
            <a:off x="539553" y="1916832"/>
            <a:ext cx="7992888" cy="1667205"/>
            <a:chOff x="1797" y="1744"/>
            <a:chExt cx="3079" cy="550"/>
          </a:xfrm>
        </p:grpSpPr>
        <p:sp>
          <p:nvSpPr>
            <p:cNvPr id="20504" name="Rectangle 24"/>
            <p:cNvSpPr>
              <a:spLocks noChangeArrowheads="1"/>
            </p:cNvSpPr>
            <p:nvPr/>
          </p:nvSpPr>
          <p:spPr bwMode="auto">
            <a:xfrm>
              <a:off x="3300" y="1744"/>
              <a:ext cx="1576" cy="55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49325">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buChar char="u"/>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buChar char="§"/>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buFont typeface="Wingdings" panose="05000000000000000000" pitchFamily="2" charset="2"/>
                <a:buNone/>
              </a:pPr>
              <a:r>
                <a:rPr lang="fr-FR" sz="3600" b="1">
                  <a:solidFill>
                    <a:schemeClr val="bg1"/>
                  </a:solidFill>
                  <a:latin typeface="Times New Roman" panose="02020603050405020304" pitchFamily="18" charset="0"/>
                  <a:cs typeface="Times New Roman" panose="02020603050405020304" pitchFamily="18" charset="0"/>
                </a:rPr>
                <a:t>Débit</a:t>
              </a:r>
            </a:p>
          </p:txBody>
        </p:sp>
        <p:sp>
          <p:nvSpPr>
            <p:cNvPr id="20503" name="Rectangle 23"/>
            <p:cNvSpPr>
              <a:spLocks noChangeArrowheads="1"/>
            </p:cNvSpPr>
            <p:nvPr/>
          </p:nvSpPr>
          <p:spPr bwMode="auto">
            <a:xfrm>
              <a:off x="1797" y="1744"/>
              <a:ext cx="1503" cy="55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49325">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buChar char="u"/>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buChar char="§"/>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buFont typeface="Wingdings" panose="05000000000000000000" pitchFamily="2" charset="2"/>
                <a:buNone/>
              </a:pPr>
              <a:r>
                <a:rPr lang="fr-FR" sz="3600" b="1">
                  <a:solidFill>
                    <a:schemeClr val="bg1"/>
                  </a:solidFill>
                  <a:latin typeface="Times New Roman" panose="02020603050405020304" pitchFamily="18" charset="0"/>
                  <a:cs typeface="Times New Roman" panose="02020603050405020304" pitchFamily="18" charset="0"/>
                </a:rPr>
                <a:t>SDH</a:t>
              </a:r>
            </a:p>
          </p:txBody>
        </p:sp>
        <p:sp>
          <p:nvSpPr>
            <p:cNvPr id="20518" name="Line 38"/>
            <p:cNvSpPr>
              <a:spLocks noChangeShapeType="1"/>
            </p:cNvSpPr>
            <p:nvPr/>
          </p:nvSpPr>
          <p:spPr bwMode="auto">
            <a:xfrm>
              <a:off x="1797" y="2294"/>
              <a:ext cx="307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solidFill>
                  <a:schemeClr val="bg1"/>
                </a:solidFill>
                <a:latin typeface="Times New Roman" panose="02020603050405020304" pitchFamily="18" charset="0"/>
                <a:cs typeface="Times New Roman" panose="02020603050405020304" pitchFamily="18" charset="0"/>
              </a:endParaRPr>
            </a:p>
          </p:txBody>
        </p:sp>
      </p:grpSp>
      <p:grpSp>
        <p:nvGrpSpPr>
          <p:cNvPr id="20605" name="Group 125"/>
          <p:cNvGrpSpPr>
            <a:grpSpLocks/>
          </p:cNvGrpSpPr>
          <p:nvPr/>
        </p:nvGrpSpPr>
        <p:grpSpPr bwMode="auto">
          <a:xfrm>
            <a:off x="539553" y="3054359"/>
            <a:ext cx="7992888" cy="869978"/>
            <a:chOff x="1797" y="2294"/>
            <a:chExt cx="3079" cy="287"/>
          </a:xfrm>
        </p:grpSpPr>
        <p:sp>
          <p:nvSpPr>
            <p:cNvPr id="20506" name="Rectangle 26"/>
            <p:cNvSpPr>
              <a:spLocks noChangeArrowheads="1"/>
            </p:cNvSpPr>
            <p:nvPr/>
          </p:nvSpPr>
          <p:spPr bwMode="auto">
            <a:xfrm>
              <a:off x="3300" y="2294"/>
              <a:ext cx="1576" cy="287"/>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9325">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buChar char="u"/>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buChar char="§"/>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buFont typeface="Wingdings" panose="05000000000000000000" pitchFamily="2" charset="2"/>
                <a:buNone/>
              </a:pPr>
              <a:r>
                <a:rPr lang="fr-FR" sz="2800">
                  <a:solidFill>
                    <a:schemeClr val="bg1"/>
                  </a:solidFill>
                  <a:latin typeface="Times New Roman" panose="02020603050405020304" pitchFamily="18" charset="0"/>
                  <a:cs typeface="Times New Roman" panose="02020603050405020304" pitchFamily="18" charset="0"/>
                </a:rPr>
                <a:t>155 Mbps</a:t>
              </a:r>
            </a:p>
          </p:txBody>
        </p:sp>
        <p:sp>
          <p:nvSpPr>
            <p:cNvPr id="20505" name="Rectangle 25"/>
            <p:cNvSpPr>
              <a:spLocks noChangeArrowheads="1"/>
            </p:cNvSpPr>
            <p:nvPr/>
          </p:nvSpPr>
          <p:spPr bwMode="auto">
            <a:xfrm>
              <a:off x="1797" y="2294"/>
              <a:ext cx="1503" cy="287"/>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9325">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buChar char="u"/>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buChar char="§"/>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buFont typeface="Wingdings" panose="05000000000000000000" pitchFamily="2" charset="2"/>
                <a:buNone/>
              </a:pPr>
              <a:r>
                <a:rPr lang="fr-FR" sz="2800" b="1">
                  <a:solidFill>
                    <a:schemeClr val="bg1"/>
                  </a:solidFill>
                  <a:latin typeface="Times New Roman" panose="02020603050405020304" pitchFamily="18" charset="0"/>
                  <a:cs typeface="Times New Roman" panose="02020603050405020304" pitchFamily="18" charset="0"/>
                </a:rPr>
                <a:t>STM - 1</a:t>
              </a:r>
            </a:p>
          </p:txBody>
        </p:sp>
        <p:sp>
          <p:nvSpPr>
            <p:cNvPr id="20519" name="Line 39"/>
            <p:cNvSpPr>
              <a:spLocks noChangeShapeType="1"/>
            </p:cNvSpPr>
            <p:nvPr/>
          </p:nvSpPr>
          <p:spPr bwMode="auto">
            <a:xfrm>
              <a:off x="1797" y="2581"/>
              <a:ext cx="307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solidFill>
                  <a:schemeClr val="bg1"/>
                </a:solidFill>
                <a:latin typeface="Times New Roman" panose="02020603050405020304" pitchFamily="18" charset="0"/>
                <a:cs typeface="Times New Roman" panose="02020603050405020304" pitchFamily="18" charset="0"/>
              </a:endParaRPr>
            </a:p>
          </p:txBody>
        </p:sp>
      </p:grpSp>
      <p:grpSp>
        <p:nvGrpSpPr>
          <p:cNvPr id="20606" name="Group 126"/>
          <p:cNvGrpSpPr>
            <a:grpSpLocks/>
          </p:cNvGrpSpPr>
          <p:nvPr/>
        </p:nvGrpSpPr>
        <p:grpSpPr bwMode="auto">
          <a:xfrm>
            <a:off x="539553" y="3459348"/>
            <a:ext cx="7992888" cy="869976"/>
            <a:chOff x="1797" y="2581"/>
            <a:chExt cx="3079" cy="287"/>
          </a:xfrm>
        </p:grpSpPr>
        <p:sp>
          <p:nvSpPr>
            <p:cNvPr id="20508" name="Rectangle 28"/>
            <p:cNvSpPr>
              <a:spLocks noChangeArrowheads="1"/>
            </p:cNvSpPr>
            <p:nvPr/>
          </p:nvSpPr>
          <p:spPr bwMode="auto">
            <a:xfrm>
              <a:off x="3300" y="2581"/>
              <a:ext cx="1576" cy="287"/>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9325">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buChar char="u"/>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buChar char="§"/>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buFont typeface="Wingdings" panose="05000000000000000000" pitchFamily="2" charset="2"/>
                <a:buNone/>
              </a:pPr>
              <a:r>
                <a:rPr lang="fr-FR" sz="2800">
                  <a:solidFill>
                    <a:schemeClr val="bg1"/>
                  </a:solidFill>
                  <a:latin typeface="Times New Roman" panose="02020603050405020304" pitchFamily="18" charset="0"/>
                  <a:cs typeface="Times New Roman" panose="02020603050405020304" pitchFamily="18" charset="0"/>
                </a:rPr>
                <a:t>622 Mbps</a:t>
              </a:r>
            </a:p>
          </p:txBody>
        </p:sp>
        <p:sp>
          <p:nvSpPr>
            <p:cNvPr id="20507" name="Rectangle 27"/>
            <p:cNvSpPr>
              <a:spLocks noChangeArrowheads="1"/>
            </p:cNvSpPr>
            <p:nvPr/>
          </p:nvSpPr>
          <p:spPr bwMode="auto">
            <a:xfrm>
              <a:off x="1797" y="2581"/>
              <a:ext cx="1503" cy="287"/>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9325">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buChar char="u"/>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buChar char="§"/>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buFont typeface="Wingdings" panose="05000000000000000000" pitchFamily="2" charset="2"/>
                <a:buNone/>
              </a:pPr>
              <a:r>
                <a:rPr lang="fr-FR" sz="2800" b="1">
                  <a:solidFill>
                    <a:schemeClr val="bg1"/>
                  </a:solidFill>
                  <a:latin typeface="Times New Roman" panose="02020603050405020304" pitchFamily="18" charset="0"/>
                  <a:cs typeface="Times New Roman" panose="02020603050405020304" pitchFamily="18" charset="0"/>
                </a:rPr>
                <a:t>STM – 4</a:t>
              </a:r>
            </a:p>
          </p:txBody>
        </p:sp>
        <p:sp>
          <p:nvSpPr>
            <p:cNvPr id="20520" name="Line 40"/>
            <p:cNvSpPr>
              <a:spLocks noChangeShapeType="1"/>
            </p:cNvSpPr>
            <p:nvPr/>
          </p:nvSpPr>
          <p:spPr bwMode="auto">
            <a:xfrm>
              <a:off x="1797" y="2868"/>
              <a:ext cx="307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solidFill>
                  <a:schemeClr val="bg1"/>
                </a:solidFill>
                <a:latin typeface="Times New Roman" panose="02020603050405020304" pitchFamily="18" charset="0"/>
                <a:cs typeface="Times New Roman" panose="02020603050405020304" pitchFamily="18" charset="0"/>
              </a:endParaRPr>
            </a:p>
          </p:txBody>
        </p:sp>
      </p:grpSp>
      <p:grpSp>
        <p:nvGrpSpPr>
          <p:cNvPr id="20607" name="Group 127"/>
          <p:cNvGrpSpPr>
            <a:grpSpLocks/>
          </p:cNvGrpSpPr>
          <p:nvPr/>
        </p:nvGrpSpPr>
        <p:grpSpPr bwMode="auto">
          <a:xfrm>
            <a:off x="539553" y="3864337"/>
            <a:ext cx="7992888" cy="869978"/>
            <a:chOff x="1797" y="2868"/>
            <a:chExt cx="3079" cy="287"/>
          </a:xfrm>
        </p:grpSpPr>
        <p:sp>
          <p:nvSpPr>
            <p:cNvPr id="20510" name="Rectangle 30"/>
            <p:cNvSpPr>
              <a:spLocks noChangeArrowheads="1"/>
            </p:cNvSpPr>
            <p:nvPr/>
          </p:nvSpPr>
          <p:spPr bwMode="auto">
            <a:xfrm>
              <a:off x="3300" y="2868"/>
              <a:ext cx="1576" cy="287"/>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9325">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buChar char="u"/>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buChar char="§"/>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buFont typeface="Wingdings" panose="05000000000000000000" pitchFamily="2" charset="2"/>
                <a:buNone/>
              </a:pPr>
              <a:r>
                <a:rPr lang="fr-FR" sz="2800">
                  <a:solidFill>
                    <a:schemeClr val="bg1"/>
                  </a:solidFill>
                  <a:latin typeface="Times New Roman" panose="02020603050405020304" pitchFamily="18" charset="0"/>
                  <a:cs typeface="Times New Roman" panose="02020603050405020304" pitchFamily="18" charset="0"/>
                </a:rPr>
                <a:t>2,5 Gbps</a:t>
              </a:r>
            </a:p>
          </p:txBody>
        </p:sp>
        <p:sp>
          <p:nvSpPr>
            <p:cNvPr id="20509" name="Rectangle 29"/>
            <p:cNvSpPr>
              <a:spLocks noChangeArrowheads="1"/>
            </p:cNvSpPr>
            <p:nvPr/>
          </p:nvSpPr>
          <p:spPr bwMode="auto">
            <a:xfrm>
              <a:off x="1797" y="2868"/>
              <a:ext cx="1503" cy="287"/>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9325">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buChar char="u"/>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buChar char="§"/>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buFont typeface="Wingdings" panose="05000000000000000000" pitchFamily="2" charset="2"/>
                <a:buNone/>
              </a:pPr>
              <a:r>
                <a:rPr lang="fr-FR" sz="2800" b="1">
                  <a:solidFill>
                    <a:schemeClr val="bg1"/>
                  </a:solidFill>
                  <a:latin typeface="Times New Roman" panose="02020603050405020304" pitchFamily="18" charset="0"/>
                  <a:cs typeface="Times New Roman" panose="02020603050405020304" pitchFamily="18" charset="0"/>
                </a:rPr>
                <a:t>STM – 16</a:t>
              </a:r>
            </a:p>
          </p:txBody>
        </p:sp>
        <p:sp>
          <p:nvSpPr>
            <p:cNvPr id="20521" name="Line 41"/>
            <p:cNvSpPr>
              <a:spLocks noChangeShapeType="1"/>
            </p:cNvSpPr>
            <p:nvPr/>
          </p:nvSpPr>
          <p:spPr bwMode="auto">
            <a:xfrm>
              <a:off x="1797" y="3155"/>
              <a:ext cx="307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solidFill>
                  <a:schemeClr val="bg1"/>
                </a:solidFill>
                <a:latin typeface="Times New Roman" panose="02020603050405020304" pitchFamily="18" charset="0"/>
                <a:cs typeface="Times New Roman" panose="02020603050405020304" pitchFamily="18" charset="0"/>
              </a:endParaRPr>
            </a:p>
          </p:txBody>
        </p:sp>
      </p:grpSp>
      <p:grpSp>
        <p:nvGrpSpPr>
          <p:cNvPr id="20608" name="Group 128"/>
          <p:cNvGrpSpPr>
            <a:grpSpLocks/>
          </p:cNvGrpSpPr>
          <p:nvPr/>
        </p:nvGrpSpPr>
        <p:grpSpPr bwMode="auto">
          <a:xfrm>
            <a:off x="539553" y="4269326"/>
            <a:ext cx="7992888" cy="869976"/>
            <a:chOff x="1797" y="3155"/>
            <a:chExt cx="3079" cy="287"/>
          </a:xfrm>
        </p:grpSpPr>
        <p:sp>
          <p:nvSpPr>
            <p:cNvPr id="20512" name="Rectangle 32"/>
            <p:cNvSpPr>
              <a:spLocks noChangeArrowheads="1"/>
            </p:cNvSpPr>
            <p:nvPr/>
          </p:nvSpPr>
          <p:spPr bwMode="auto">
            <a:xfrm>
              <a:off x="3300" y="3155"/>
              <a:ext cx="1576" cy="287"/>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9325">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buChar char="u"/>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buChar char="§"/>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buFont typeface="Wingdings" panose="05000000000000000000" pitchFamily="2" charset="2"/>
                <a:buNone/>
              </a:pPr>
              <a:r>
                <a:rPr lang="fr-FR" sz="2800">
                  <a:solidFill>
                    <a:schemeClr val="bg1"/>
                  </a:solidFill>
                  <a:latin typeface="Times New Roman" panose="02020603050405020304" pitchFamily="18" charset="0"/>
                  <a:cs typeface="Times New Roman" panose="02020603050405020304" pitchFamily="18" charset="0"/>
                </a:rPr>
                <a:t>10 Gbps</a:t>
              </a:r>
            </a:p>
          </p:txBody>
        </p:sp>
        <p:sp>
          <p:nvSpPr>
            <p:cNvPr id="20511" name="Rectangle 31"/>
            <p:cNvSpPr>
              <a:spLocks noChangeArrowheads="1"/>
            </p:cNvSpPr>
            <p:nvPr/>
          </p:nvSpPr>
          <p:spPr bwMode="auto">
            <a:xfrm>
              <a:off x="1797" y="3155"/>
              <a:ext cx="1503" cy="287"/>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9325">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buChar char="u"/>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buChar char="§"/>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buFont typeface="Wingdings" panose="05000000000000000000" pitchFamily="2" charset="2"/>
                <a:buNone/>
              </a:pPr>
              <a:r>
                <a:rPr lang="fr-FR" sz="2800" b="1">
                  <a:solidFill>
                    <a:schemeClr val="bg1"/>
                  </a:solidFill>
                  <a:latin typeface="Times New Roman" panose="02020603050405020304" pitchFamily="18" charset="0"/>
                  <a:cs typeface="Times New Roman" panose="02020603050405020304" pitchFamily="18" charset="0"/>
                </a:rPr>
                <a:t>STM – 64</a:t>
              </a:r>
            </a:p>
          </p:txBody>
        </p:sp>
        <p:sp>
          <p:nvSpPr>
            <p:cNvPr id="20522" name="Line 42"/>
            <p:cNvSpPr>
              <a:spLocks noChangeShapeType="1"/>
            </p:cNvSpPr>
            <p:nvPr/>
          </p:nvSpPr>
          <p:spPr bwMode="auto">
            <a:xfrm>
              <a:off x="1797" y="3442"/>
              <a:ext cx="307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solidFill>
                  <a:schemeClr val="bg1"/>
                </a:solidFill>
                <a:latin typeface="Times New Roman" panose="02020603050405020304" pitchFamily="18" charset="0"/>
                <a:cs typeface="Times New Roman" panose="02020603050405020304" pitchFamily="18" charset="0"/>
              </a:endParaRPr>
            </a:p>
          </p:txBody>
        </p:sp>
      </p:grpSp>
      <p:grpSp>
        <p:nvGrpSpPr>
          <p:cNvPr id="20609" name="Group 129"/>
          <p:cNvGrpSpPr>
            <a:grpSpLocks/>
          </p:cNvGrpSpPr>
          <p:nvPr/>
        </p:nvGrpSpPr>
        <p:grpSpPr bwMode="auto">
          <a:xfrm>
            <a:off x="539553" y="4674315"/>
            <a:ext cx="7992888" cy="869978"/>
            <a:chOff x="1797" y="3442"/>
            <a:chExt cx="3079" cy="287"/>
          </a:xfrm>
        </p:grpSpPr>
        <p:sp>
          <p:nvSpPr>
            <p:cNvPr id="20514" name="Rectangle 34"/>
            <p:cNvSpPr>
              <a:spLocks noChangeArrowheads="1"/>
            </p:cNvSpPr>
            <p:nvPr/>
          </p:nvSpPr>
          <p:spPr bwMode="auto">
            <a:xfrm>
              <a:off x="3300" y="3442"/>
              <a:ext cx="1576" cy="287"/>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9325">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buChar char="u"/>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buChar char="§"/>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buFont typeface="Wingdings" panose="05000000000000000000" pitchFamily="2" charset="2"/>
                <a:buNone/>
              </a:pPr>
              <a:r>
                <a:rPr lang="fr-FR" sz="2800">
                  <a:solidFill>
                    <a:schemeClr val="bg1"/>
                  </a:solidFill>
                  <a:latin typeface="Times New Roman" panose="02020603050405020304" pitchFamily="18" charset="0"/>
                  <a:cs typeface="Times New Roman" panose="02020603050405020304" pitchFamily="18" charset="0"/>
                </a:rPr>
                <a:t>20 Gbps</a:t>
              </a:r>
            </a:p>
          </p:txBody>
        </p:sp>
        <p:sp>
          <p:nvSpPr>
            <p:cNvPr id="20513" name="Rectangle 33"/>
            <p:cNvSpPr>
              <a:spLocks noChangeArrowheads="1"/>
            </p:cNvSpPr>
            <p:nvPr/>
          </p:nvSpPr>
          <p:spPr bwMode="auto">
            <a:xfrm>
              <a:off x="1797" y="3442"/>
              <a:ext cx="1503" cy="287"/>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9325">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buChar char="u"/>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buChar char="§"/>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buFont typeface="Wingdings" panose="05000000000000000000" pitchFamily="2" charset="2"/>
                <a:buNone/>
              </a:pPr>
              <a:r>
                <a:rPr lang="fr-FR" sz="2800" b="1">
                  <a:solidFill>
                    <a:schemeClr val="bg1"/>
                  </a:solidFill>
                  <a:latin typeface="Times New Roman" panose="02020603050405020304" pitchFamily="18" charset="0"/>
                  <a:cs typeface="Times New Roman" panose="02020603050405020304" pitchFamily="18" charset="0"/>
                </a:rPr>
                <a:t>STM – 128</a:t>
              </a:r>
            </a:p>
          </p:txBody>
        </p:sp>
        <p:sp>
          <p:nvSpPr>
            <p:cNvPr id="20523" name="Line 43"/>
            <p:cNvSpPr>
              <a:spLocks noChangeShapeType="1"/>
            </p:cNvSpPr>
            <p:nvPr/>
          </p:nvSpPr>
          <p:spPr bwMode="auto">
            <a:xfrm>
              <a:off x="1797" y="3729"/>
              <a:ext cx="307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solidFill>
                  <a:schemeClr val="bg1"/>
                </a:solidFill>
                <a:latin typeface="Times New Roman" panose="02020603050405020304" pitchFamily="18" charset="0"/>
                <a:cs typeface="Times New Roman" panose="02020603050405020304" pitchFamily="18" charset="0"/>
              </a:endParaRPr>
            </a:p>
          </p:txBody>
        </p:sp>
      </p:grpSp>
      <p:grpSp>
        <p:nvGrpSpPr>
          <p:cNvPr id="20610" name="Group 130"/>
          <p:cNvGrpSpPr>
            <a:grpSpLocks/>
          </p:cNvGrpSpPr>
          <p:nvPr/>
        </p:nvGrpSpPr>
        <p:grpSpPr bwMode="auto">
          <a:xfrm>
            <a:off x="539553" y="5079304"/>
            <a:ext cx="7992888" cy="869976"/>
            <a:chOff x="1797" y="3729"/>
            <a:chExt cx="3079" cy="287"/>
          </a:xfrm>
        </p:grpSpPr>
        <p:sp>
          <p:nvSpPr>
            <p:cNvPr id="20516" name="Rectangle 36"/>
            <p:cNvSpPr>
              <a:spLocks noChangeArrowheads="1"/>
            </p:cNvSpPr>
            <p:nvPr/>
          </p:nvSpPr>
          <p:spPr bwMode="auto">
            <a:xfrm>
              <a:off x="3300" y="3729"/>
              <a:ext cx="1576" cy="287"/>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9325">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buChar char="u"/>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buChar char="§"/>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buFont typeface="Wingdings" panose="05000000000000000000" pitchFamily="2" charset="2"/>
                <a:buNone/>
              </a:pPr>
              <a:r>
                <a:rPr lang="fr-FR" sz="2800">
                  <a:solidFill>
                    <a:schemeClr val="bg1"/>
                  </a:solidFill>
                  <a:latin typeface="Times New Roman" panose="02020603050405020304" pitchFamily="18" charset="0"/>
                  <a:cs typeface="Times New Roman" panose="02020603050405020304" pitchFamily="18" charset="0"/>
                </a:rPr>
                <a:t>40 Gbps</a:t>
              </a:r>
            </a:p>
          </p:txBody>
        </p:sp>
        <p:sp>
          <p:nvSpPr>
            <p:cNvPr id="20515" name="Rectangle 35"/>
            <p:cNvSpPr>
              <a:spLocks noChangeArrowheads="1"/>
            </p:cNvSpPr>
            <p:nvPr/>
          </p:nvSpPr>
          <p:spPr bwMode="auto">
            <a:xfrm>
              <a:off x="1797" y="3729"/>
              <a:ext cx="1503" cy="287"/>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9325">
                <a:spcBef>
                  <a:spcPct val="40000"/>
                </a:spcBef>
                <a:spcAft>
                  <a:spcPct val="40000"/>
                </a:spcAft>
                <a:buClr>
                  <a:schemeClr val="accent2"/>
                </a:buClr>
                <a:buSzPct val="100000"/>
                <a:buFont typeface="Wingdings" panose="05000000000000000000" pitchFamily="2" charset="2"/>
                <a:buChar char="n"/>
                <a:defRPr sz="2000">
                  <a:solidFill>
                    <a:schemeClr val="tx1"/>
                  </a:solidFill>
                  <a:latin typeface="Arial" panose="020B0604020202020204" pitchFamily="34" charset="0"/>
                </a:defRPr>
              </a:lvl1pPr>
              <a:lvl2pPr marL="487363" defTabSz="949325">
                <a:spcBef>
                  <a:spcPct val="20000"/>
                </a:spcBef>
                <a:spcAft>
                  <a:spcPct val="40000"/>
                </a:spcAft>
                <a:buClr>
                  <a:schemeClr val="accent1"/>
                </a:buClr>
                <a:buSzPct val="100000"/>
                <a:buFont typeface="Wingdings" panose="05000000000000000000" pitchFamily="2" charset="2"/>
                <a:buChar char="l"/>
                <a:defRPr sz="2000">
                  <a:solidFill>
                    <a:schemeClr val="tx1"/>
                  </a:solidFill>
                  <a:latin typeface="Arial" panose="020B0604020202020204" pitchFamily="34" charset="0"/>
                </a:defRPr>
              </a:lvl2pPr>
              <a:lvl3pPr marL="974725" defTabSz="949325">
                <a:spcBef>
                  <a:spcPct val="20000"/>
                </a:spcBef>
                <a:spcAft>
                  <a:spcPct val="40000"/>
                </a:spcAft>
                <a:buClr>
                  <a:schemeClr val="accent2"/>
                </a:buClr>
                <a:buSzPct val="100000"/>
                <a:buFont typeface="Wingdings" panose="05000000000000000000" pitchFamily="2" charset="2"/>
                <a:buChar char="u"/>
                <a:defRPr>
                  <a:solidFill>
                    <a:schemeClr val="tx1"/>
                  </a:solidFill>
                  <a:latin typeface="Arial" panose="020B0604020202020204" pitchFamily="34" charset="0"/>
                </a:defRPr>
              </a:lvl3pPr>
              <a:lvl4pPr marL="1477963" defTabSz="949325">
                <a:spcBef>
                  <a:spcPct val="20000"/>
                </a:spcBef>
                <a:spcAft>
                  <a:spcPct val="40000"/>
                </a:spcAft>
                <a:buClr>
                  <a:srgbClr val="114FFB"/>
                </a:buClr>
                <a:buSzPct val="100000"/>
                <a:buFont typeface="Wingdings" panose="05000000000000000000" pitchFamily="2" charset="2"/>
                <a:buChar char="§"/>
                <a:defRPr sz="1600">
                  <a:solidFill>
                    <a:schemeClr val="tx1"/>
                  </a:solidFill>
                  <a:latin typeface="Arial" panose="020B0604020202020204" pitchFamily="34" charset="0"/>
                </a:defRPr>
              </a:lvl4pPr>
              <a:lvl5pPr marL="2311400" defTabSz="949325">
                <a:spcBef>
                  <a:spcPct val="20000"/>
                </a:spcBef>
                <a:buChar char="»"/>
                <a:defRPr>
                  <a:solidFill>
                    <a:schemeClr val="tx1"/>
                  </a:solidFill>
                  <a:latin typeface="Times New Roman" panose="02020603050405020304" pitchFamily="18" charset="0"/>
                </a:defRPr>
              </a:lvl5pPr>
              <a:lvl6pPr marL="2768600" defTabSz="949325" fontAlgn="base">
                <a:spcBef>
                  <a:spcPct val="20000"/>
                </a:spcBef>
                <a:spcAft>
                  <a:spcPct val="0"/>
                </a:spcAft>
                <a:buChar char="»"/>
                <a:defRPr>
                  <a:solidFill>
                    <a:schemeClr val="tx1"/>
                  </a:solidFill>
                  <a:latin typeface="Times New Roman" panose="02020603050405020304" pitchFamily="18" charset="0"/>
                </a:defRPr>
              </a:lvl6pPr>
              <a:lvl7pPr marL="3225800" defTabSz="949325" fontAlgn="base">
                <a:spcBef>
                  <a:spcPct val="20000"/>
                </a:spcBef>
                <a:spcAft>
                  <a:spcPct val="0"/>
                </a:spcAft>
                <a:buChar char="»"/>
                <a:defRPr>
                  <a:solidFill>
                    <a:schemeClr val="tx1"/>
                  </a:solidFill>
                  <a:latin typeface="Times New Roman" panose="02020603050405020304" pitchFamily="18" charset="0"/>
                </a:defRPr>
              </a:lvl7pPr>
              <a:lvl8pPr marL="3683000" defTabSz="949325" fontAlgn="base">
                <a:spcBef>
                  <a:spcPct val="20000"/>
                </a:spcBef>
                <a:spcAft>
                  <a:spcPct val="0"/>
                </a:spcAft>
                <a:buChar char="»"/>
                <a:defRPr>
                  <a:solidFill>
                    <a:schemeClr val="tx1"/>
                  </a:solidFill>
                  <a:latin typeface="Times New Roman" panose="02020603050405020304" pitchFamily="18" charset="0"/>
                </a:defRPr>
              </a:lvl8pPr>
              <a:lvl9pPr marL="4140200" defTabSz="949325" fontAlgn="base">
                <a:spcBef>
                  <a:spcPct val="20000"/>
                </a:spcBef>
                <a:spcAft>
                  <a:spcPct val="0"/>
                </a:spcAft>
                <a:buChar char="»"/>
                <a:defRPr>
                  <a:solidFill>
                    <a:schemeClr val="tx1"/>
                  </a:solidFill>
                  <a:latin typeface="Times New Roman" panose="02020603050405020304" pitchFamily="18" charset="0"/>
                </a:defRPr>
              </a:lvl9pPr>
            </a:lstStyle>
            <a:p>
              <a:pPr algn="ctr">
                <a:buFont typeface="Wingdings" panose="05000000000000000000" pitchFamily="2" charset="2"/>
                <a:buNone/>
              </a:pPr>
              <a:r>
                <a:rPr lang="fr-FR" sz="2800" b="1">
                  <a:solidFill>
                    <a:schemeClr val="bg1"/>
                  </a:solidFill>
                  <a:latin typeface="Times New Roman" panose="02020603050405020304" pitchFamily="18" charset="0"/>
                  <a:cs typeface="Times New Roman" panose="02020603050405020304" pitchFamily="18" charset="0"/>
                </a:rPr>
                <a:t>STM – 256</a:t>
              </a:r>
            </a:p>
          </p:txBody>
        </p:sp>
        <p:sp>
          <p:nvSpPr>
            <p:cNvPr id="20524" name="Line 44"/>
            <p:cNvSpPr>
              <a:spLocks noChangeShapeType="1"/>
            </p:cNvSpPr>
            <p:nvPr/>
          </p:nvSpPr>
          <p:spPr bwMode="auto">
            <a:xfrm>
              <a:off x="1797" y="4016"/>
              <a:ext cx="307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2000">
                <a:solidFill>
                  <a:schemeClr val="bg1"/>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1371" y="0"/>
            <a:ext cx="914400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20000"/>
              </a:spcBef>
              <a:spcAft>
                <a:spcPct val="40000"/>
              </a:spcAft>
            </a:pPr>
            <a:r>
              <a:rPr lang="fr-FR"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SDH</a:t>
            </a:r>
          </a:p>
        </p:txBody>
      </p:sp>
    </p:spTree>
    <p:extLst>
      <p:ext uri="{BB962C8B-B14F-4D97-AF65-F5344CB8AC3E}">
        <p14:creationId xmlns:p14="http://schemas.microsoft.com/office/powerpoint/2010/main" val="27565564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604"/>
                                        </p:tgtEl>
                                        <p:attrNameLst>
                                          <p:attrName>style.visibility</p:attrName>
                                        </p:attrNameLst>
                                      </p:cBhvr>
                                      <p:to>
                                        <p:strVal val="visible"/>
                                      </p:to>
                                    </p:set>
                                    <p:animEffect transition="in" filter="wipe(left)">
                                      <p:cBhvr>
                                        <p:cTn id="7" dur="500"/>
                                        <p:tgtEl>
                                          <p:spTgt spid="2060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0605"/>
                                        </p:tgtEl>
                                        <p:attrNameLst>
                                          <p:attrName>style.visibility</p:attrName>
                                        </p:attrNameLst>
                                      </p:cBhvr>
                                      <p:to>
                                        <p:strVal val="visible"/>
                                      </p:to>
                                    </p:set>
                                    <p:animEffect transition="in" filter="wipe(left)">
                                      <p:cBhvr>
                                        <p:cTn id="11" dur="500"/>
                                        <p:tgtEl>
                                          <p:spTgt spid="20605"/>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606"/>
                                        </p:tgtEl>
                                        <p:attrNameLst>
                                          <p:attrName>style.visibility</p:attrName>
                                        </p:attrNameLst>
                                      </p:cBhvr>
                                      <p:to>
                                        <p:strVal val="visible"/>
                                      </p:to>
                                    </p:set>
                                    <p:animEffect transition="in" filter="wipe(left)">
                                      <p:cBhvr>
                                        <p:cTn id="15" dur="500"/>
                                        <p:tgtEl>
                                          <p:spTgt spid="20606"/>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607"/>
                                        </p:tgtEl>
                                        <p:attrNameLst>
                                          <p:attrName>style.visibility</p:attrName>
                                        </p:attrNameLst>
                                      </p:cBhvr>
                                      <p:to>
                                        <p:strVal val="visible"/>
                                      </p:to>
                                    </p:set>
                                    <p:animEffect transition="in" filter="wipe(left)">
                                      <p:cBhvr>
                                        <p:cTn id="19" dur="500"/>
                                        <p:tgtEl>
                                          <p:spTgt spid="20607"/>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20608"/>
                                        </p:tgtEl>
                                        <p:attrNameLst>
                                          <p:attrName>style.visibility</p:attrName>
                                        </p:attrNameLst>
                                      </p:cBhvr>
                                      <p:to>
                                        <p:strVal val="visible"/>
                                      </p:to>
                                    </p:set>
                                    <p:animEffect transition="in" filter="wipe(left)">
                                      <p:cBhvr>
                                        <p:cTn id="23" dur="500"/>
                                        <p:tgtEl>
                                          <p:spTgt spid="20608"/>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20609"/>
                                        </p:tgtEl>
                                        <p:attrNameLst>
                                          <p:attrName>style.visibility</p:attrName>
                                        </p:attrNameLst>
                                      </p:cBhvr>
                                      <p:to>
                                        <p:strVal val="visible"/>
                                      </p:to>
                                    </p:set>
                                    <p:animEffect transition="in" filter="wipe(left)">
                                      <p:cBhvr>
                                        <p:cTn id="27" dur="500"/>
                                        <p:tgtEl>
                                          <p:spTgt spid="20609"/>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20610"/>
                                        </p:tgtEl>
                                        <p:attrNameLst>
                                          <p:attrName>style.visibility</p:attrName>
                                        </p:attrNameLst>
                                      </p:cBhvr>
                                      <p:to>
                                        <p:strVal val="visible"/>
                                      </p:to>
                                    </p:set>
                                    <p:animEffect transition="in" filter="wipe(left)">
                                      <p:cBhvr>
                                        <p:cTn id="31" dur="500"/>
                                        <p:tgtEl>
                                          <p:spTgt spid="20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298074" y="362603"/>
            <a:ext cx="8738422" cy="2133654"/>
          </a:xfrm>
        </p:spPr>
        <p:txBody>
          <a:bodyPr>
            <a:normAutofit/>
          </a:bodyPr>
          <a:lstStyle/>
          <a:p>
            <a:pPr marL="0" indent="0">
              <a:buNone/>
            </a:pPr>
            <a:endPar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raccordement des usagers sur le réseau d'opérateur se fait sur des équipements de multiplexage spécifique : MIE (Multiplexeur à Injection Extraction), ou ADM (</a:t>
            </a:r>
            <a:r>
              <a:rPr lang="fr-FR"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a:t>
            </a:r>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Drop Multiplexer).</a:t>
            </a:r>
          </a:p>
        </p:txBody>
      </p:sp>
      <p:sp>
        <p:nvSpPr>
          <p:cNvPr id="65538" name="Rectangle 2"/>
          <p:cNvSpPr>
            <a:spLocks noGrp="1" noChangeArrowheads="1"/>
          </p:cNvSpPr>
          <p:nvPr>
            <p:ph type="title"/>
          </p:nvPr>
        </p:nvSpPr>
        <p:spPr bwMode="auto">
          <a:xfrm>
            <a:off x="1" y="19313"/>
            <a:ext cx="9144000" cy="601375"/>
          </a:xfrm>
          <a:ln/>
        </p:spPr>
        <p:style>
          <a:lnRef idx="0">
            <a:schemeClr val="accent6"/>
          </a:lnRef>
          <a:fillRef idx="3">
            <a:schemeClr val="accent6"/>
          </a:fillRef>
          <a:effectRef idx="3">
            <a:schemeClr val="accent6"/>
          </a:effectRef>
          <a:fontRef idx="minor">
            <a:schemeClr val="lt1"/>
          </a:fontRef>
        </p:style>
        <p:txBody>
          <a:bodyPr vert="horz" wrap="square" lIns="81280" tIns="40640" rIns="81280" bIns="40640" numCol="1" rtlCol="0" anchor="t" anchorCtr="0" compatLnSpc="1">
            <a:prstTxWarp prst="textNoShape">
              <a:avLst/>
            </a:prstTxWarp>
            <a:normAutofit/>
          </a:bodyPr>
          <a:lstStyle/>
          <a:p>
            <a:pPr algn="ctr"/>
            <a:r>
              <a:rPr lang="fr-FR" i="0" dirty="0">
                <a:solidFill>
                  <a:schemeClr val="bg1"/>
                </a:solidFill>
                <a:latin typeface="Times New Roman" panose="02020603050405020304" pitchFamily="18" charset="0"/>
                <a:cs typeface="Times New Roman" panose="02020603050405020304" pitchFamily="18" charset="0"/>
              </a:rPr>
              <a:t>Topologie des réseaux SDH</a:t>
            </a:r>
          </a:p>
        </p:txBody>
      </p:sp>
      <p:grpSp>
        <p:nvGrpSpPr>
          <p:cNvPr id="65560" name="Group 24"/>
          <p:cNvGrpSpPr>
            <a:grpSpLocks/>
          </p:cNvGrpSpPr>
          <p:nvPr/>
        </p:nvGrpSpPr>
        <p:grpSpPr bwMode="auto">
          <a:xfrm>
            <a:off x="516467" y="4611511"/>
            <a:ext cx="7507111" cy="1051278"/>
            <a:chOff x="366" y="3118"/>
            <a:chExt cx="5320" cy="745"/>
          </a:xfrm>
        </p:grpSpPr>
        <p:sp>
          <p:nvSpPr>
            <p:cNvPr id="65549" name="AutoShape 13"/>
            <p:cNvSpPr>
              <a:spLocks noChangeArrowheads="1"/>
            </p:cNvSpPr>
            <p:nvPr/>
          </p:nvSpPr>
          <p:spPr bwMode="auto">
            <a:xfrm rot="5400000">
              <a:off x="1535" y="2687"/>
              <a:ext cx="218" cy="1491"/>
            </a:xfrm>
            <a:prstGeom prst="can">
              <a:avLst>
                <a:gd name="adj" fmla="val 43190"/>
              </a:avLst>
            </a:prstGeom>
            <a:gradFill rotWithShape="0">
              <a:gsLst>
                <a:gs pos="0">
                  <a:srgbClr val="FF9900"/>
                </a:gs>
                <a:gs pos="100000">
                  <a:srgbClr val="FF9900">
                    <a:gamma/>
                    <a:shade val="46275"/>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latin typeface="Times New Roman" panose="02020603050405020304" pitchFamily="18" charset="0"/>
                <a:cs typeface="Times New Roman" panose="02020603050405020304" pitchFamily="18" charset="0"/>
              </a:endParaRPr>
            </a:p>
          </p:txBody>
        </p:sp>
        <p:sp>
          <p:nvSpPr>
            <p:cNvPr id="65546" name="Rectangle 10"/>
            <p:cNvSpPr>
              <a:spLocks noChangeArrowheads="1"/>
            </p:cNvSpPr>
            <p:nvPr/>
          </p:nvSpPr>
          <p:spPr bwMode="auto">
            <a:xfrm>
              <a:off x="2284" y="3118"/>
              <a:ext cx="1420" cy="745"/>
            </a:xfrm>
            <a:prstGeom prst="rect">
              <a:avLst/>
            </a:prstGeom>
            <a:solidFill>
              <a:schemeClr val="hlink"/>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fr-FR" sz="3378" b="1">
                  <a:solidFill>
                    <a:schemeClr val="bg1"/>
                  </a:solidFill>
                  <a:latin typeface="Times New Roman" panose="02020603050405020304" pitchFamily="18" charset="0"/>
                  <a:cs typeface="Times New Roman" panose="02020603050405020304" pitchFamily="18" charset="0"/>
                </a:rPr>
                <a:t>MIE</a:t>
              </a:r>
            </a:p>
          </p:txBody>
        </p:sp>
        <p:sp>
          <p:nvSpPr>
            <p:cNvPr id="65547" name="AutoShape 11"/>
            <p:cNvSpPr>
              <a:spLocks noChangeArrowheads="1"/>
            </p:cNvSpPr>
            <p:nvPr/>
          </p:nvSpPr>
          <p:spPr bwMode="auto">
            <a:xfrm rot="5400000">
              <a:off x="4349" y="2687"/>
              <a:ext cx="218" cy="1491"/>
            </a:xfrm>
            <a:prstGeom prst="can">
              <a:avLst>
                <a:gd name="adj" fmla="val 43190"/>
              </a:avLst>
            </a:prstGeom>
            <a:gradFill rotWithShape="0">
              <a:gsLst>
                <a:gs pos="0">
                  <a:srgbClr val="FF9900"/>
                </a:gs>
                <a:gs pos="100000">
                  <a:srgbClr val="FF9900">
                    <a:gamma/>
                    <a:shade val="46275"/>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latin typeface="Times New Roman" panose="02020603050405020304" pitchFamily="18" charset="0"/>
                <a:cs typeface="Times New Roman" panose="02020603050405020304" pitchFamily="18" charset="0"/>
              </a:endParaRPr>
            </a:p>
          </p:txBody>
        </p:sp>
        <p:sp>
          <p:nvSpPr>
            <p:cNvPr id="65550" name="Text Box 14"/>
            <p:cNvSpPr txBox="1">
              <a:spLocks noChangeArrowheads="1"/>
            </p:cNvSpPr>
            <p:nvPr/>
          </p:nvSpPr>
          <p:spPr bwMode="auto">
            <a:xfrm>
              <a:off x="5225" y="3288"/>
              <a:ext cx="461"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133">
                  <a:solidFill>
                    <a:schemeClr val="bg1"/>
                  </a:solidFill>
                  <a:latin typeface="Times New Roman" panose="02020603050405020304" pitchFamily="18" charset="0"/>
                  <a:cs typeface="Times New Roman" panose="02020603050405020304" pitchFamily="18" charset="0"/>
                </a:rPr>
                <a:t>F.O.</a:t>
              </a:r>
            </a:p>
          </p:txBody>
        </p:sp>
        <p:sp>
          <p:nvSpPr>
            <p:cNvPr id="65551" name="Text Box 15"/>
            <p:cNvSpPr txBox="1">
              <a:spLocks noChangeArrowheads="1"/>
            </p:cNvSpPr>
            <p:nvPr/>
          </p:nvSpPr>
          <p:spPr bwMode="auto">
            <a:xfrm>
              <a:off x="366" y="3289"/>
              <a:ext cx="461"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133">
                  <a:solidFill>
                    <a:schemeClr val="bg1"/>
                  </a:solidFill>
                  <a:latin typeface="Times New Roman" panose="02020603050405020304" pitchFamily="18" charset="0"/>
                  <a:cs typeface="Times New Roman" panose="02020603050405020304" pitchFamily="18" charset="0"/>
                </a:rPr>
                <a:t>F.O.</a:t>
              </a:r>
            </a:p>
          </p:txBody>
        </p:sp>
      </p:grpSp>
      <p:grpSp>
        <p:nvGrpSpPr>
          <p:cNvPr id="65559" name="Group 23"/>
          <p:cNvGrpSpPr>
            <a:grpSpLocks/>
          </p:cNvGrpSpPr>
          <p:nvPr/>
        </p:nvGrpSpPr>
        <p:grpSpPr bwMode="auto">
          <a:xfrm>
            <a:off x="3896078" y="3378200"/>
            <a:ext cx="738011" cy="1164167"/>
            <a:chOff x="2761" y="2244"/>
            <a:chExt cx="523" cy="825"/>
          </a:xfrm>
        </p:grpSpPr>
        <p:sp>
          <p:nvSpPr>
            <p:cNvPr id="65541" name="AutoShape 5"/>
            <p:cNvSpPr>
              <a:spLocks noChangeArrowheads="1"/>
            </p:cNvSpPr>
            <p:nvPr/>
          </p:nvSpPr>
          <p:spPr bwMode="auto">
            <a:xfrm>
              <a:off x="2761" y="2244"/>
              <a:ext cx="59" cy="825"/>
            </a:xfrm>
            <a:prstGeom prst="can">
              <a:avLst>
                <a:gd name="adj" fmla="val 88300"/>
              </a:avLst>
            </a:prstGeom>
            <a:gradFill rotWithShape="0">
              <a:gsLst>
                <a:gs pos="0">
                  <a:schemeClr val="accent1"/>
                </a:gs>
                <a:gs pos="100000">
                  <a:schemeClr val="accent1">
                    <a:gamma/>
                    <a:shade val="46275"/>
                    <a:invGamma/>
                  </a:schemeClr>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latin typeface="Times New Roman" panose="02020603050405020304" pitchFamily="18" charset="0"/>
                <a:cs typeface="Times New Roman" panose="02020603050405020304" pitchFamily="18" charset="0"/>
              </a:endParaRPr>
            </a:p>
          </p:txBody>
        </p:sp>
        <p:sp>
          <p:nvSpPr>
            <p:cNvPr id="65542" name="AutoShape 6"/>
            <p:cNvSpPr>
              <a:spLocks noChangeArrowheads="1"/>
            </p:cNvSpPr>
            <p:nvPr/>
          </p:nvSpPr>
          <p:spPr bwMode="auto">
            <a:xfrm>
              <a:off x="2877" y="2244"/>
              <a:ext cx="59" cy="825"/>
            </a:xfrm>
            <a:prstGeom prst="can">
              <a:avLst>
                <a:gd name="adj" fmla="val 88300"/>
              </a:avLst>
            </a:prstGeom>
            <a:gradFill rotWithShape="0">
              <a:gsLst>
                <a:gs pos="0">
                  <a:schemeClr val="accent1"/>
                </a:gs>
                <a:gs pos="100000">
                  <a:schemeClr val="accent1">
                    <a:gamma/>
                    <a:shade val="46275"/>
                    <a:invGamma/>
                  </a:schemeClr>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latin typeface="Times New Roman" panose="02020603050405020304" pitchFamily="18" charset="0"/>
                <a:cs typeface="Times New Roman" panose="02020603050405020304" pitchFamily="18" charset="0"/>
              </a:endParaRPr>
            </a:p>
          </p:txBody>
        </p:sp>
        <p:sp>
          <p:nvSpPr>
            <p:cNvPr id="65543" name="AutoShape 7"/>
            <p:cNvSpPr>
              <a:spLocks noChangeArrowheads="1"/>
            </p:cNvSpPr>
            <p:nvPr/>
          </p:nvSpPr>
          <p:spPr bwMode="auto">
            <a:xfrm>
              <a:off x="2993" y="2244"/>
              <a:ext cx="59" cy="825"/>
            </a:xfrm>
            <a:prstGeom prst="can">
              <a:avLst>
                <a:gd name="adj" fmla="val 88300"/>
              </a:avLst>
            </a:prstGeom>
            <a:gradFill rotWithShape="0">
              <a:gsLst>
                <a:gs pos="0">
                  <a:schemeClr val="accent1"/>
                </a:gs>
                <a:gs pos="100000">
                  <a:schemeClr val="accent1">
                    <a:gamma/>
                    <a:shade val="46275"/>
                    <a:invGamma/>
                  </a:schemeClr>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latin typeface="Times New Roman" panose="02020603050405020304" pitchFamily="18" charset="0"/>
                <a:cs typeface="Times New Roman" panose="02020603050405020304" pitchFamily="18" charset="0"/>
              </a:endParaRPr>
            </a:p>
          </p:txBody>
        </p:sp>
        <p:sp>
          <p:nvSpPr>
            <p:cNvPr id="65544" name="AutoShape 8"/>
            <p:cNvSpPr>
              <a:spLocks noChangeArrowheads="1"/>
            </p:cNvSpPr>
            <p:nvPr/>
          </p:nvSpPr>
          <p:spPr bwMode="auto">
            <a:xfrm>
              <a:off x="3109" y="2244"/>
              <a:ext cx="59" cy="825"/>
            </a:xfrm>
            <a:prstGeom prst="can">
              <a:avLst>
                <a:gd name="adj" fmla="val 88300"/>
              </a:avLst>
            </a:prstGeom>
            <a:gradFill rotWithShape="0">
              <a:gsLst>
                <a:gs pos="0">
                  <a:schemeClr val="accent1"/>
                </a:gs>
                <a:gs pos="100000">
                  <a:schemeClr val="accent1">
                    <a:gamma/>
                    <a:shade val="46275"/>
                    <a:invGamma/>
                  </a:schemeClr>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latin typeface="Times New Roman" panose="02020603050405020304" pitchFamily="18" charset="0"/>
                <a:cs typeface="Times New Roman" panose="02020603050405020304" pitchFamily="18" charset="0"/>
              </a:endParaRPr>
            </a:p>
          </p:txBody>
        </p:sp>
        <p:sp>
          <p:nvSpPr>
            <p:cNvPr id="65545" name="AutoShape 9"/>
            <p:cNvSpPr>
              <a:spLocks noChangeArrowheads="1"/>
            </p:cNvSpPr>
            <p:nvPr/>
          </p:nvSpPr>
          <p:spPr bwMode="auto">
            <a:xfrm>
              <a:off x="3225" y="2244"/>
              <a:ext cx="59" cy="825"/>
            </a:xfrm>
            <a:prstGeom prst="can">
              <a:avLst>
                <a:gd name="adj" fmla="val 88300"/>
              </a:avLst>
            </a:prstGeom>
            <a:gradFill rotWithShape="0">
              <a:gsLst>
                <a:gs pos="0">
                  <a:schemeClr val="accent1"/>
                </a:gs>
                <a:gs pos="100000">
                  <a:schemeClr val="accent1">
                    <a:gamma/>
                    <a:shade val="46275"/>
                    <a:invGamma/>
                  </a:schemeClr>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latin typeface="Times New Roman" panose="02020603050405020304" pitchFamily="18" charset="0"/>
                <a:cs typeface="Times New Roman" panose="02020603050405020304" pitchFamily="18" charset="0"/>
              </a:endParaRPr>
            </a:p>
          </p:txBody>
        </p:sp>
      </p:grpSp>
      <p:sp>
        <p:nvSpPr>
          <p:cNvPr id="65553" name="Text Box 17"/>
          <p:cNvSpPr txBox="1">
            <a:spLocks noChangeArrowheads="1"/>
          </p:cNvSpPr>
          <p:nvPr/>
        </p:nvSpPr>
        <p:spPr bwMode="auto">
          <a:xfrm>
            <a:off x="5355167" y="3402190"/>
            <a:ext cx="2525050" cy="74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133" dirty="0">
                <a:solidFill>
                  <a:schemeClr val="bg1"/>
                </a:solidFill>
                <a:latin typeface="Times New Roman" panose="02020603050405020304" pitchFamily="18" charset="0"/>
                <a:cs typeface="Times New Roman" panose="02020603050405020304" pitchFamily="18" charset="0"/>
              </a:rPr>
              <a:t>Affluents</a:t>
            </a:r>
          </a:p>
          <a:p>
            <a:r>
              <a:rPr lang="fr-FR" sz="2133" dirty="0">
                <a:solidFill>
                  <a:schemeClr val="bg1"/>
                </a:solidFill>
                <a:latin typeface="Times New Roman" panose="02020603050405020304" pitchFamily="18" charset="0"/>
                <a:cs typeface="Times New Roman" panose="02020603050405020304" pitchFamily="18" charset="0"/>
              </a:rPr>
              <a:t>2 Mbps, 34 Mbps, …</a:t>
            </a:r>
          </a:p>
        </p:txBody>
      </p:sp>
      <p:sp>
        <p:nvSpPr>
          <p:cNvPr id="65554" name="Text Box 18"/>
          <p:cNvSpPr txBox="1">
            <a:spLocks noChangeArrowheads="1"/>
          </p:cNvSpPr>
          <p:nvPr/>
        </p:nvSpPr>
        <p:spPr bwMode="auto">
          <a:xfrm>
            <a:off x="5503333" y="5456767"/>
            <a:ext cx="1170513"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133">
                <a:solidFill>
                  <a:schemeClr val="bg1"/>
                </a:solidFill>
                <a:latin typeface="Times New Roman" panose="02020603050405020304" pitchFamily="18" charset="0"/>
                <a:cs typeface="Times New Roman" panose="02020603050405020304" pitchFamily="18" charset="0"/>
              </a:rPr>
              <a:t>Agrégats</a:t>
            </a:r>
          </a:p>
        </p:txBody>
      </p:sp>
      <p:grpSp>
        <p:nvGrpSpPr>
          <p:cNvPr id="65557" name="Group 21"/>
          <p:cNvGrpSpPr>
            <a:grpSpLocks/>
          </p:cNvGrpSpPr>
          <p:nvPr/>
        </p:nvGrpSpPr>
        <p:grpSpPr bwMode="auto">
          <a:xfrm>
            <a:off x="196145" y="3402191"/>
            <a:ext cx="8562622" cy="2466623"/>
            <a:chOff x="139" y="2261"/>
            <a:chExt cx="6068" cy="1748"/>
          </a:xfrm>
        </p:grpSpPr>
        <p:sp>
          <p:nvSpPr>
            <p:cNvPr id="65552" name="Line 16"/>
            <p:cNvSpPr>
              <a:spLocks noChangeShapeType="1"/>
            </p:cNvSpPr>
            <p:nvPr/>
          </p:nvSpPr>
          <p:spPr bwMode="auto">
            <a:xfrm>
              <a:off x="139" y="3069"/>
              <a:ext cx="6068" cy="0"/>
            </a:xfrm>
            <a:prstGeom prst="line">
              <a:avLst/>
            </a:prstGeom>
            <a:noFill/>
            <a:ln w="571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65555" name="Text Box 19"/>
            <p:cNvSpPr txBox="1">
              <a:spLocks noChangeArrowheads="1"/>
            </p:cNvSpPr>
            <p:nvPr/>
          </p:nvSpPr>
          <p:spPr bwMode="auto">
            <a:xfrm>
              <a:off x="139" y="2261"/>
              <a:ext cx="1722" cy="298"/>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133">
                  <a:solidFill>
                    <a:schemeClr val="bg1"/>
                  </a:solidFill>
                  <a:latin typeface="Comic Sans MS" panose="030F0702030302020204" pitchFamily="66" charset="0"/>
                </a:rPr>
                <a:t>Réseau d'abonnés</a:t>
              </a:r>
            </a:p>
          </p:txBody>
        </p:sp>
        <p:sp>
          <p:nvSpPr>
            <p:cNvPr id="65556" name="Text Box 20"/>
            <p:cNvSpPr txBox="1">
              <a:spLocks noChangeArrowheads="1"/>
            </p:cNvSpPr>
            <p:nvPr/>
          </p:nvSpPr>
          <p:spPr bwMode="auto">
            <a:xfrm>
              <a:off x="139" y="3711"/>
              <a:ext cx="1898" cy="298"/>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133">
                  <a:solidFill>
                    <a:schemeClr val="bg1"/>
                  </a:solidFill>
                  <a:latin typeface="Comic Sans MS" panose="030F0702030302020204" pitchFamily="66" charset="0"/>
                </a:rPr>
                <a:t>Réseau d'opérateur</a:t>
              </a:r>
            </a:p>
          </p:txBody>
        </p:sp>
      </p:grpSp>
    </p:spTree>
    <p:extLst>
      <p:ext uri="{BB962C8B-B14F-4D97-AF65-F5344CB8AC3E}">
        <p14:creationId xmlns:p14="http://schemas.microsoft.com/office/powerpoint/2010/main" val="3946785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5560"/>
                                        </p:tgtEl>
                                        <p:attrNameLst>
                                          <p:attrName>style.visibility</p:attrName>
                                        </p:attrNameLst>
                                      </p:cBhvr>
                                      <p:to>
                                        <p:strVal val="visible"/>
                                      </p:to>
                                    </p:set>
                                    <p:animEffect transition="in" filter="wipe(left)">
                                      <p:cBhvr>
                                        <p:cTn id="7" dur="500"/>
                                        <p:tgtEl>
                                          <p:spTgt spid="655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5559"/>
                                        </p:tgtEl>
                                        <p:attrNameLst>
                                          <p:attrName>style.visibility</p:attrName>
                                        </p:attrNameLst>
                                      </p:cBhvr>
                                      <p:to>
                                        <p:strVal val="visible"/>
                                      </p:to>
                                    </p:set>
                                    <p:animEffect transition="in" filter="wipe(up)">
                                      <p:cBhvr>
                                        <p:cTn id="12" dur="500"/>
                                        <p:tgtEl>
                                          <p:spTgt spid="65559"/>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5553"/>
                                        </p:tgtEl>
                                        <p:attrNameLst>
                                          <p:attrName>style.visibility</p:attrName>
                                        </p:attrNameLst>
                                      </p:cBhvr>
                                      <p:to>
                                        <p:strVal val="visible"/>
                                      </p:to>
                                    </p:set>
                                    <p:animEffect transition="in" filter="wipe(left)">
                                      <p:cBhvr>
                                        <p:cTn id="16" dur="500"/>
                                        <p:tgtEl>
                                          <p:spTgt spid="65553"/>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5554"/>
                                        </p:tgtEl>
                                        <p:attrNameLst>
                                          <p:attrName>style.visibility</p:attrName>
                                        </p:attrNameLst>
                                      </p:cBhvr>
                                      <p:to>
                                        <p:strVal val="visible"/>
                                      </p:to>
                                    </p:set>
                                    <p:animEffect transition="in" filter="wipe(left)">
                                      <p:cBhvr>
                                        <p:cTn id="20" dur="500"/>
                                        <p:tgtEl>
                                          <p:spTgt spid="6555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65557"/>
                                        </p:tgtEl>
                                        <p:attrNameLst>
                                          <p:attrName>style.visibility</p:attrName>
                                        </p:attrNameLst>
                                      </p:cBhvr>
                                      <p:to>
                                        <p:strVal val="visible"/>
                                      </p:to>
                                    </p:set>
                                    <p:animEffect transition="in" filter="wipe(left)">
                                      <p:cBhvr>
                                        <p:cTn id="25" dur="500"/>
                                        <p:tgtEl>
                                          <p:spTgt spid="65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3" grpId="0" autoUpdateAnimBg="0"/>
      <p:bldP spid="6555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title"/>
          </p:nvPr>
        </p:nvSpPr>
        <p:spPr bwMode="auto">
          <a:xfrm>
            <a:off x="0" y="1103"/>
            <a:ext cx="9144000" cy="763601"/>
          </a:xfrm>
          <a:ln/>
          <a:extLst/>
        </p:spPr>
        <p:style>
          <a:lnRef idx="1">
            <a:schemeClr val="accent3"/>
          </a:lnRef>
          <a:fillRef idx="3">
            <a:schemeClr val="accent3"/>
          </a:fillRef>
          <a:effectRef idx="2">
            <a:schemeClr val="accent3"/>
          </a:effectRef>
          <a:fontRef idx="minor">
            <a:schemeClr val="lt1"/>
          </a:fontRef>
        </p:style>
        <p:txBody>
          <a:bodyPr vert="horz" wrap="square" lIns="81280" tIns="40640" rIns="81280" bIns="40640" numCol="1" rtlCol="0" anchor="t" anchorCtr="0" compatLnSpc="1">
            <a:prstTxWarp prst="textNoShape">
              <a:avLst/>
            </a:prstTxWarp>
            <a:noAutofit/>
          </a:bodyPr>
          <a:lstStyle/>
          <a:p>
            <a:pPr algn="ctr"/>
            <a:r>
              <a:rPr lang="fr-FR" sz="4000" b="1" i="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Topologie des réseaux SDH</a:t>
            </a:r>
          </a:p>
        </p:txBody>
      </p:sp>
      <p:grpSp>
        <p:nvGrpSpPr>
          <p:cNvPr id="3" name="Groupe 2"/>
          <p:cNvGrpSpPr/>
          <p:nvPr/>
        </p:nvGrpSpPr>
        <p:grpSpPr>
          <a:xfrm>
            <a:off x="1093830" y="2492896"/>
            <a:ext cx="6953956" cy="3788834"/>
            <a:chOff x="1866900" y="2407356"/>
            <a:chExt cx="6953956" cy="3788834"/>
          </a:xfrm>
        </p:grpSpPr>
        <p:grpSp>
          <p:nvGrpSpPr>
            <p:cNvPr id="66600" name="Group 40"/>
            <p:cNvGrpSpPr>
              <a:grpSpLocks/>
            </p:cNvGrpSpPr>
            <p:nvPr/>
          </p:nvGrpSpPr>
          <p:grpSpPr bwMode="auto">
            <a:xfrm rot="-5400000">
              <a:off x="4895850" y="5566128"/>
              <a:ext cx="896056" cy="364067"/>
              <a:chOff x="5487" y="2798"/>
              <a:chExt cx="764" cy="258"/>
            </a:xfrm>
          </p:grpSpPr>
          <p:sp>
            <p:nvSpPr>
              <p:cNvPr id="66601" name="Line 41"/>
              <p:cNvSpPr>
                <a:spLocks noChangeShapeType="1"/>
              </p:cNvSpPr>
              <p:nvPr/>
            </p:nvSpPr>
            <p:spPr bwMode="auto">
              <a:xfrm>
                <a:off x="5487" y="2798"/>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66602" name="Line 42"/>
              <p:cNvSpPr>
                <a:spLocks noChangeShapeType="1"/>
              </p:cNvSpPr>
              <p:nvPr/>
            </p:nvSpPr>
            <p:spPr bwMode="auto">
              <a:xfrm>
                <a:off x="5487" y="2884"/>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66603" name="Line 43"/>
              <p:cNvSpPr>
                <a:spLocks noChangeShapeType="1"/>
              </p:cNvSpPr>
              <p:nvPr/>
            </p:nvSpPr>
            <p:spPr bwMode="auto">
              <a:xfrm>
                <a:off x="5487" y="2970"/>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66604" name="Line 44"/>
              <p:cNvSpPr>
                <a:spLocks noChangeShapeType="1"/>
              </p:cNvSpPr>
              <p:nvPr/>
            </p:nvSpPr>
            <p:spPr bwMode="auto">
              <a:xfrm>
                <a:off x="5487" y="3056"/>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grpSp>
        <p:grpSp>
          <p:nvGrpSpPr>
            <p:cNvPr id="66595" name="Group 35"/>
            <p:cNvGrpSpPr>
              <a:grpSpLocks/>
            </p:cNvGrpSpPr>
            <p:nvPr/>
          </p:nvGrpSpPr>
          <p:grpSpPr bwMode="auto">
            <a:xfrm>
              <a:off x="1866900" y="4295423"/>
              <a:ext cx="1078089" cy="364067"/>
              <a:chOff x="5487" y="2798"/>
              <a:chExt cx="764" cy="258"/>
            </a:xfrm>
          </p:grpSpPr>
          <p:sp>
            <p:nvSpPr>
              <p:cNvPr id="66596" name="Line 36"/>
              <p:cNvSpPr>
                <a:spLocks noChangeShapeType="1"/>
              </p:cNvSpPr>
              <p:nvPr/>
            </p:nvSpPr>
            <p:spPr bwMode="auto">
              <a:xfrm>
                <a:off x="5487" y="2798"/>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66597" name="Line 37"/>
              <p:cNvSpPr>
                <a:spLocks noChangeShapeType="1"/>
              </p:cNvSpPr>
              <p:nvPr/>
            </p:nvSpPr>
            <p:spPr bwMode="auto">
              <a:xfrm>
                <a:off x="5487" y="2884"/>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66598" name="Line 38"/>
              <p:cNvSpPr>
                <a:spLocks noChangeShapeType="1"/>
              </p:cNvSpPr>
              <p:nvPr/>
            </p:nvSpPr>
            <p:spPr bwMode="auto">
              <a:xfrm>
                <a:off x="5487" y="2970"/>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66599" name="Line 39"/>
              <p:cNvSpPr>
                <a:spLocks noChangeShapeType="1"/>
              </p:cNvSpPr>
              <p:nvPr/>
            </p:nvSpPr>
            <p:spPr bwMode="auto">
              <a:xfrm>
                <a:off x="5487" y="3056"/>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grpSp>
        <p:sp>
          <p:nvSpPr>
            <p:cNvPr id="66564" name="AutoShape 4"/>
            <p:cNvSpPr>
              <a:spLocks noChangeArrowheads="1"/>
            </p:cNvSpPr>
            <p:nvPr/>
          </p:nvSpPr>
          <p:spPr bwMode="auto">
            <a:xfrm>
              <a:off x="3194756" y="3282244"/>
              <a:ext cx="3966634" cy="2214034"/>
            </a:xfrm>
            <a:prstGeom prst="roundRect">
              <a:avLst>
                <a:gd name="adj" fmla="val 39454"/>
              </a:avLst>
            </a:prstGeom>
            <a:noFill/>
            <a:ln w="1270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66567" name="Rectangle 7"/>
            <p:cNvSpPr>
              <a:spLocks noChangeArrowheads="1"/>
            </p:cNvSpPr>
            <p:nvPr/>
          </p:nvSpPr>
          <p:spPr bwMode="auto">
            <a:xfrm>
              <a:off x="2746022" y="4248856"/>
              <a:ext cx="841022" cy="462844"/>
            </a:xfrm>
            <a:prstGeom prst="rect">
              <a:avLst/>
            </a:prstGeom>
            <a:solidFill>
              <a:schemeClr val="hlink"/>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fr-FR" sz="1600" b="1">
                  <a:solidFill>
                    <a:schemeClr val="bg1"/>
                  </a:solidFill>
                  <a:latin typeface="Comic Sans MS" panose="030F0702030302020204" pitchFamily="66" charset="0"/>
                </a:rPr>
                <a:t>MIE</a:t>
              </a:r>
            </a:p>
          </p:txBody>
        </p:sp>
        <p:sp>
          <p:nvSpPr>
            <p:cNvPr id="66577" name="Rectangle 17"/>
            <p:cNvSpPr>
              <a:spLocks noChangeArrowheads="1"/>
            </p:cNvSpPr>
            <p:nvPr/>
          </p:nvSpPr>
          <p:spPr bwMode="auto">
            <a:xfrm>
              <a:off x="6846711" y="4174067"/>
              <a:ext cx="841022" cy="462844"/>
            </a:xfrm>
            <a:prstGeom prst="rect">
              <a:avLst/>
            </a:prstGeom>
            <a:solidFill>
              <a:schemeClr val="hlink"/>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fr-FR" sz="1600" b="1">
                  <a:solidFill>
                    <a:schemeClr val="bg1"/>
                  </a:solidFill>
                  <a:latin typeface="Comic Sans MS" panose="030F0702030302020204" pitchFamily="66" charset="0"/>
                </a:rPr>
                <a:t>MIE</a:t>
              </a:r>
            </a:p>
          </p:txBody>
        </p:sp>
        <p:sp>
          <p:nvSpPr>
            <p:cNvPr id="66578" name="Rectangle 18"/>
            <p:cNvSpPr>
              <a:spLocks noChangeArrowheads="1"/>
            </p:cNvSpPr>
            <p:nvPr/>
          </p:nvSpPr>
          <p:spPr bwMode="auto">
            <a:xfrm>
              <a:off x="4782256" y="3062111"/>
              <a:ext cx="841022" cy="462844"/>
            </a:xfrm>
            <a:prstGeom prst="rect">
              <a:avLst/>
            </a:prstGeom>
            <a:solidFill>
              <a:schemeClr val="hlink"/>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fr-FR" sz="1600" b="1" dirty="0">
                  <a:solidFill>
                    <a:schemeClr val="bg1"/>
                  </a:solidFill>
                  <a:latin typeface="Comic Sans MS" panose="030F0702030302020204" pitchFamily="66" charset="0"/>
                </a:rPr>
                <a:t>MIE</a:t>
              </a:r>
            </a:p>
          </p:txBody>
        </p:sp>
        <p:sp>
          <p:nvSpPr>
            <p:cNvPr id="66579" name="Rectangle 19"/>
            <p:cNvSpPr>
              <a:spLocks noChangeArrowheads="1"/>
            </p:cNvSpPr>
            <p:nvPr/>
          </p:nvSpPr>
          <p:spPr bwMode="auto">
            <a:xfrm>
              <a:off x="4861278" y="5271911"/>
              <a:ext cx="841022" cy="462844"/>
            </a:xfrm>
            <a:prstGeom prst="rect">
              <a:avLst/>
            </a:prstGeom>
            <a:solidFill>
              <a:schemeClr val="hlink"/>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fr-FR" sz="1600" b="1">
                  <a:solidFill>
                    <a:schemeClr val="bg1"/>
                  </a:solidFill>
                  <a:latin typeface="Comic Sans MS" panose="030F0702030302020204" pitchFamily="66" charset="0"/>
                </a:rPr>
                <a:t>MIE</a:t>
              </a:r>
            </a:p>
          </p:txBody>
        </p:sp>
        <p:grpSp>
          <p:nvGrpSpPr>
            <p:cNvPr id="66594" name="Group 34"/>
            <p:cNvGrpSpPr>
              <a:grpSpLocks/>
            </p:cNvGrpSpPr>
            <p:nvPr/>
          </p:nvGrpSpPr>
          <p:grpSpPr bwMode="auto">
            <a:xfrm>
              <a:off x="7742767" y="4159956"/>
              <a:ext cx="1078089" cy="364067"/>
              <a:chOff x="5487" y="2798"/>
              <a:chExt cx="764" cy="258"/>
            </a:xfrm>
          </p:grpSpPr>
          <p:sp>
            <p:nvSpPr>
              <p:cNvPr id="66590" name="Line 30"/>
              <p:cNvSpPr>
                <a:spLocks noChangeShapeType="1"/>
              </p:cNvSpPr>
              <p:nvPr/>
            </p:nvSpPr>
            <p:spPr bwMode="auto">
              <a:xfrm>
                <a:off x="5487" y="2798"/>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66591" name="Line 31"/>
              <p:cNvSpPr>
                <a:spLocks noChangeShapeType="1"/>
              </p:cNvSpPr>
              <p:nvPr/>
            </p:nvSpPr>
            <p:spPr bwMode="auto">
              <a:xfrm>
                <a:off x="5487" y="2884"/>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66592" name="Line 32"/>
              <p:cNvSpPr>
                <a:spLocks noChangeShapeType="1"/>
              </p:cNvSpPr>
              <p:nvPr/>
            </p:nvSpPr>
            <p:spPr bwMode="auto">
              <a:xfrm>
                <a:off x="5487" y="2970"/>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66593" name="Line 33"/>
              <p:cNvSpPr>
                <a:spLocks noChangeShapeType="1"/>
              </p:cNvSpPr>
              <p:nvPr/>
            </p:nvSpPr>
            <p:spPr bwMode="auto">
              <a:xfrm>
                <a:off x="5487" y="3056"/>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grpSp>
        <p:grpSp>
          <p:nvGrpSpPr>
            <p:cNvPr id="66605" name="Group 45"/>
            <p:cNvGrpSpPr>
              <a:grpSpLocks/>
            </p:cNvGrpSpPr>
            <p:nvPr/>
          </p:nvGrpSpPr>
          <p:grpSpPr bwMode="auto">
            <a:xfrm rot="-5400000">
              <a:off x="4975579" y="2518833"/>
              <a:ext cx="587022" cy="364067"/>
              <a:chOff x="5487" y="2798"/>
              <a:chExt cx="764" cy="258"/>
            </a:xfrm>
          </p:grpSpPr>
          <p:sp>
            <p:nvSpPr>
              <p:cNvPr id="66606" name="Line 46"/>
              <p:cNvSpPr>
                <a:spLocks noChangeShapeType="1"/>
              </p:cNvSpPr>
              <p:nvPr/>
            </p:nvSpPr>
            <p:spPr bwMode="auto">
              <a:xfrm>
                <a:off x="5487" y="2798"/>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66607" name="Line 47"/>
              <p:cNvSpPr>
                <a:spLocks noChangeShapeType="1"/>
              </p:cNvSpPr>
              <p:nvPr/>
            </p:nvSpPr>
            <p:spPr bwMode="auto">
              <a:xfrm>
                <a:off x="5487" y="2884"/>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66608" name="Line 48"/>
              <p:cNvSpPr>
                <a:spLocks noChangeShapeType="1"/>
              </p:cNvSpPr>
              <p:nvPr/>
            </p:nvSpPr>
            <p:spPr bwMode="auto">
              <a:xfrm>
                <a:off x="5487" y="2970"/>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66609" name="Line 49"/>
              <p:cNvSpPr>
                <a:spLocks noChangeShapeType="1"/>
              </p:cNvSpPr>
              <p:nvPr/>
            </p:nvSpPr>
            <p:spPr bwMode="auto">
              <a:xfrm>
                <a:off x="5487" y="3056"/>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grpSp>
      </p:grpSp>
      <p:sp>
        <p:nvSpPr>
          <p:cNvPr id="66610" name="Text Box 50"/>
          <p:cNvSpPr txBox="1">
            <a:spLocks noChangeArrowheads="1"/>
          </p:cNvSpPr>
          <p:nvPr/>
        </p:nvSpPr>
        <p:spPr bwMode="auto">
          <a:xfrm>
            <a:off x="160381" y="1049410"/>
            <a:ext cx="88208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buFont typeface="Arial" panose="020B0604020202020204" pitchFamily="34" charset="0"/>
              <a:buChar char="•"/>
            </a:pPr>
            <a:r>
              <a:rPr lang="fr-FR" sz="2400" dirty="0" smtClean="0">
                <a:solidFill>
                  <a:schemeClr val="bg1"/>
                </a:solidFill>
                <a:latin typeface="Times New Roman" panose="02020603050405020304" pitchFamily="18" charset="0"/>
                <a:cs typeface="Times New Roman" panose="02020603050405020304" pitchFamily="18" charset="0"/>
              </a:rPr>
              <a:t>Il existe </a:t>
            </a:r>
            <a:r>
              <a:rPr lang="fr-FR" sz="2400" dirty="0">
                <a:solidFill>
                  <a:schemeClr val="bg1"/>
                </a:solidFill>
                <a:latin typeface="Times New Roman" panose="02020603050405020304" pitchFamily="18" charset="0"/>
                <a:cs typeface="Times New Roman" panose="02020603050405020304" pitchFamily="18" charset="0"/>
              </a:rPr>
              <a:t>trois types de topologie pour les réseaux SDH </a:t>
            </a:r>
            <a:r>
              <a:rPr lang="fr-FR" sz="2400" dirty="0" smtClean="0">
                <a:solidFill>
                  <a:schemeClr val="bg1"/>
                </a:solidFill>
                <a:latin typeface="Times New Roman" panose="02020603050405020304" pitchFamily="18" charset="0"/>
                <a:cs typeface="Times New Roman" panose="02020603050405020304" pitchFamily="18" charset="0"/>
              </a:rPr>
              <a:t>:</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814986" y="1709598"/>
            <a:ext cx="3387467" cy="584775"/>
          </a:xfrm>
          <a:prstGeom prst="rect">
            <a:avLst/>
          </a:prstGeom>
        </p:spPr>
        <p:txBody>
          <a:bodyPr wrap="none">
            <a:spAutoFit/>
          </a:bodyPr>
          <a:lstStyle/>
          <a:p>
            <a:pPr algn="ctr"/>
            <a:r>
              <a:rPr lang="fr-F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Boucle ou anneau </a:t>
            </a:r>
            <a:endParaRPr lang="fr-F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72303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899592" y="2780928"/>
            <a:ext cx="7776864" cy="2664296"/>
            <a:chOff x="899592" y="3284984"/>
            <a:chExt cx="6899430" cy="537633"/>
          </a:xfrm>
        </p:grpSpPr>
        <p:grpSp>
          <p:nvGrpSpPr>
            <p:cNvPr id="4" name="Groupe 3"/>
            <p:cNvGrpSpPr/>
            <p:nvPr/>
          </p:nvGrpSpPr>
          <p:grpSpPr>
            <a:xfrm>
              <a:off x="899592" y="3284984"/>
              <a:ext cx="5820833" cy="537633"/>
              <a:chOff x="1866900" y="4174067"/>
              <a:chExt cx="5820833" cy="537633"/>
            </a:xfrm>
          </p:grpSpPr>
          <p:sp>
            <p:nvSpPr>
              <p:cNvPr id="67614" name="Line 30"/>
              <p:cNvSpPr>
                <a:spLocks noChangeShapeType="1"/>
              </p:cNvSpPr>
              <p:nvPr/>
            </p:nvSpPr>
            <p:spPr bwMode="auto">
              <a:xfrm>
                <a:off x="3362678" y="4401256"/>
                <a:ext cx="3951111" cy="0"/>
              </a:xfrm>
              <a:prstGeom prst="line">
                <a:avLst/>
              </a:prstGeom>
              <a:noFill/>
              <a:ln w="1270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r-FR" sz="1600">
                  <a:solidFill>
                    <a:schemeClr val="bg1"/>
                  </a:solidFill>
                </a:endParaRPr>
              </a:p>
            </p:txBody>
          </p:sp>
          <p:grpSp>
            <p:nvGrpSpPr>
              <p:cNvPr id="67591" name="Group 7"/>
              <p:cNvGrpSpPr>
                <a:grpSpLocks/>
              </p:cNvGrpSpPr>
              <p:nvPr/>
            </p:nvGrpSpPr>
            <p:grpSpPr bwMode="auto">
              <a:xfrm>
                <a:off x="1866900" y="4295423"/>
                <a:ext cx="1078089" cy="364067"/>
                <a:chOff x="5487" y="2798"/>
                <a:chExt cx="764" cy="258"/>
              </a:xfrm>
            </p:grpSpPr>
            <p:sp>
              <p:nvSpPr>
                <p:cNvPr id="67592" name="Line 8"/>
                <p:cNvSpPr>
                  <a:spLocks noChangeShapeType="1"/>
                </p:cNvSpPr>
                <p:nvPr/>
              </p:nvSpPr>
              <p:spPr bwMode="auto">
                <a:xfrm>
                  <a:off x="5487" y="2798"/>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r-FR" sz="1600">
                    <a:solidFill>
                      <a:schemeClr val="bg1"/>
                    </a:solidFill>
                  </a:endParaRPr>
                </a:p>
              </p:txBody>
            </p:sp>
            <p:sp>
              <p:nvSpPr>
                <p:cNvPr id="67593" name="Line 9"/>
                <p:cNvSpPr>
                  <a:spLocks noChangeShapeType="1"/>
                </p:cNvSpPr>
                <p:nvPr/>
              </p:nvSpPr>
              <p:spPr bwMode="auto">
                <a:xfrm>
                  <a:off x="5487" y="2884"/>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r-FR" sz="1600">
                    <a:solidFill>
                      <a:schemeClr val="bg1"/>
                    </a:solidFill>
                  </a:endParaRPr>
                </a:p>
              </p:txBody>
            </p:sp>
            <p:sp>
              <p:nvSpPr>
                <p:cNvPr id="67594" name="Line 10"/>
                <p:cNvSpPr>
                  <a:spLocks noChangeShapeType="1"/>
                </p:cNvSpPr>
                <p:nvPr/>
              </p:nvSpPr>
              <p:spPr bwMode="auto">
                <a:xfrm>
                  <a:off x="5487" y="2970"/>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r-FR" sz="1600">
                    <a:solidFill>
                      <a:schemeClr val="bg1"/>
                    </a:solidFill>
                  </a:endParaRPr>
                </a:p>
              </p:txBody>
            </p:sp>
            <p:sp>
              <p:nvSpPr>
                <p:cNvPr id="67595" name="Line 11"/>
                <p:cNvSpPr>
                  <a:spLocks noChangeShapeType="1"/>
                </p:cNvSpPr>
                <p:nvPr/>
              </p:nvSpPr>
              <p:spPr bwMode="auto">
                <a:xfrm>
                  <a:off x="5487" y="3056"/>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r-FR" sz="1600">
                    <a:solidFill>
                      <a:schemeClr val="bg1"/>
                    </a:solidFill>
                  </a:endParaRPr>
                </a:p>
              </p:txBody>
            </p:sp>
          </p:grpSp>
          <p:sp>
            <p:nvSpPr>
              <p:cNvPr id="67599" name="Rectangle 15"/>
              <p:cNvSpPr>
                <a:spLocks noChangeArrowheads="1"/>
              </p:cNvSpPr>
              <p:nvPr/>
            </p:nvSpPr>
            <p:spPr bwMode="auto">
              <a:xfrm>
                <a:off x="2746022" y="4248856"/>
                <a:ext cx="841022" cy="462844"/>
              </a:xfrm>
              <a:prstGeom prst="rect">
                <a:avLst/>
              </a:prstGeom>
              <a:solidFill>
                <a:schemeClr val="hlink"/>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fr-FR" sz="1600" b="1">
                    <a:solidFill>
                      <a:schemeClr val="bg1"/>
                    </a:solidFill>
                    <a:latin typeface="Comic Sans MS" panose="030F0702030302020204" pitchFamily="66" charset="0"/>
                  </a:rPr>
                  <a:t>MIE</a:t>
                </a:r>
              </a:p>
            </p:txBody>
          </p:sp>
          <p:sp>
            <p:nvSpPr>
              <p:cNvPr id="67600" name="Rectangle 16"/>
              <p:cNvSpPr>
                <a:spLocks noChangeArrowheads="1"/>
              </p:cNvSpPr>
              <p:nvPr/>
            </p:nvSpPr>
            <p:spPr bwMode="auto">
              <a:xfrm>
                <a:off x="6846711" y="4174067"/>
                <a:ext cx="841022" cy="462844"/>
              </a:xfrm>
              <a:prstGeom prst="rect">
                <a:avLst/>
              </a:prstGeom>
              <a:solidFill>
                <a:schemeClr val="hlink"/>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fr-FR" sz="1600" b="1" dirty="0">
                    <a:solidFill>
                      <a:schemeClr val="bg1"/>
                    </a:solidFill>
                    <a:latin typeface="Comic Sans MS" panose="030F0702030302020204" pitchFamily="66" charset="0"/>
                  </a:rPr>
                  <a:t>MIE</a:t>
                </a:r>
              </a:p>
            </p:txBody>
          </p:sp>
        </p:grpSp>
        <p:grpSp>
          <p:nvGrpSpPr>
            <p:cNvPr id="67603" name="Group 19"/>
            <p:cNvGrpSpPr>
              <a:grpSpLocks/>
            </p:cNvGrpSpPr>
            <p:nvPr/>
          </p:nvGrpSpPr>
          <p:grpSpPr bwMode="auto">
            <a:xfrm>
              <a:off x="6720933" y="3341440"/>
              <a:ext cx="1078089" cy="364068"/>
              <a:chOff x="5481" y="2838"/>
              <a:chExt cx="764" cy="258"/>
            </a:xfrm>
          </p:grpSpPr>
          <p:sp>
            <p:nvSpPr>
              <p:cNvPr id="67604" name="Line 20"/>
              <p:cNvSpPr>
                <a:spLocks noChangeShapeType="1"/>
              </p:cNvSpPr>
              <p:nvPr/>
            </p:nvSpPr>
            <p:spPr bwMode="auto">
              <a:xfrm>
                <a:off x="5481" y="2838"/>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67605" name="Line 21"/>
              <p:cNvSpPr>
                <a:spLocks noChangeShapeType="1"/>
              </p:cNvSpPr>
              <p:nvPr/>
            </p:nvSpPr>
            <p:spPr bwMode="auto">
              <a:xfrm>
                <a:off x="5481" y="2924"/>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67606" name="Line 22"/>
              <p:cNvSpPr>
                <a:spLocks noChangeShapeType="1"/>
              </p:cNvSpPr>
              <p:nvPr/>
            </p:nvSpPr>
            <p:spPr bwMode="auto">
              <a:xfrm>
                <a:off x="5481" y="3010"/>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67607" name="Line 23"/>
              <p:cNvSpPr>
                <a:spLocks noChangeShapeType="1"/>
              </p:cNvSpPr>
              <p:nvPr/>
            </p:nvSpPr>
            <p:spPr bwMode="auto">
              <a:xfrm>
                <a:off x="5481" y="3096"/>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grpSp>
      </p:grpSp>
      <p:sp>
        <p:nvSpPr>
          <p:cNvPr id="19" name="Rectangle 3"/>
          <p:cNvSpPr>
            <a:spLocks noGrp="1" noChangeArrowheads="1"/>
          </p:cNvSpPr>
          <p:nvPr>
            <p:ph type="title"/>
          </p:nvPr>
        </p:nvSpPr>
        <p:spPr bwMode="auto">
          <a:xfrm>
            <a:off x="0" y="1103"/>
            <a:ext cx="9144000" cy="763601"/>
          </a:xfrm>
          <a:ln/>
          <a:extLst/>
        </p:spPr>
        <p:style>
          <a:lnRef idx="1">
            <a:schemeClr val="accent3"/>
          </a:lnRef>
          <a:fillRef idx="3">
            <a:schemeClr val="accent3"/>
          </a:fillRef>
          <a:effectRef idx="2">
            <a:schemeClr val="accent3"/>
          </a:effectRef>
          <a:fontRef idx="minor">
            <a:schemeClr val="lt1"/>
          </a:fontRef>
        </p:style>
        <p:txBody>
          <a:bodyPr vert="horz" wrap="square" lIns="81280" tIns="40640" rIns="81280" bIns="40640" numCol="1" rtlCol="0" anchor="t" anchorCtr="0" compatLnSpc="1">
            <a:prstTxWarp prst="textNoShape">
              <a:avLst/>
            </a:prstTxWarp>
            <a:noAutofit/>
          </a:bodyPr>
          <a:lstStyle/>
          <a:p>
            <a:pPr algn="ctr"/>
            <a:r>
              <a:rPr lang="fr-FR" sz="4000" b="1" i="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Topologie des réseaux SDH</a:t>
            </a:r>
          </a:p>
        </p:txBody>
      </p:sp>
      <p:sp>
        <p:nvSpPr>
          <p:cNvPr id="23" name="Text Box 50"/>
          <p:cNvSpPr txBox="1">
            <a:spLocks noChangeArrowheads="1"/>
          </p:cNvSpPr>
          <p:nvPr/>
        </p:nvSpPr>
        <p:spPr bwMode="auto">
          <a:xfrm>
            <a:off x="160381" y="1049410"/>
            <a:ext cx="88208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buFont typeface="Arial" panose="020B0604020202020204" pitchFamily="34" charset="0"/>
              <a:buChar char="•"/>
            </a:pPr>
            <a:r>
              <a:rPr lang="fr-FR" sz="2400" dirty="0" smtClean="0">
                <a:solidFill>
                  <a:schemeClr val="bg1"/>
                </a:solidFill>
                <a:latin typeface="Times New Roman" panose="02020603050405020304" pitchFamily="18" charset="0"/>
                <a:cs typeface="Times New Roman" panose="02020603050405020304" pitchFamily="18" charset="0"/>
              </a:rPr>
              <a:t>Il existe </a:t>
            </a:r>
            <a:r>
              <a:rPr lang="fr-FR" sz="2400" dirty="0">
                <a:solidFill>
                  <a:schemeClr val="bg1"/>
                </a:solidFill>
                <a:latin typeface="Times New Roman" panose="02020603050405020304" pitchFamily="18" charset="0"/>
                <a:cs typeface="Times New Roman" panose="02020603050405020304" pitchFamily="18" charset="0"/>
              </a:rPr>
              <a:t>trois types de topologie pour les réseaux SDH </a:t>
            </a:r>
            <a:r>
              <a:rPr lang="fr-FR" sz="2400" dirty="0" smtClean="0">
                <a:solidFill>
                  <a:schemeClr val="bg1"/>
                </a:solidFill>
                <a:latin typeface="Times New Roman" panose="02020603050405020304" pitchFamily="18" charset="0"/>
                <a:cs typeface="Times New Roman" panose="02020603050405020304" pitchFamily="18" charset="0"/>
              </a:rPr>
              <a:t>:</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4085366" y="1709598"/>
            <a:ext cx="846707" cy="584775"/>
          </a:xfrm>
          <a:prstGeom prst="rect">
            <a:avLst/>
          </a:prstGeom>
        </p:spPr>
        <p:txBody>
          <a:bodyPr wrap="none">
            <a:spAutoFit/>
          </a:bodyPr>
          <a:lstStyle/>
          <a:p>
            <a:pPr algn="ctr"/>
            <a:r>
              <a:rPr lang="fr-FR"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Bus</a:t>
            </a:r>
            <a:endParaRPr lang="fr-F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2310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37" name="Text Box 29"/>
          <p:cNvSpPr txBox="1">
            <a:spLocks noChangeArrowheads="1"/>
          </p:cNvSpPr>
          <p:nvPr/>
        </p:nvSpPr>
        <p:spPr bwMode="auto">
          <a:xfrm>
            <a:off x="3680659" y="1615266"/>
            <a:ext cx="14542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Etoile </a:t>
            </a:r>
          </a:p>
        </p:txBody>
      </p:sp>
      <p:grpSp>
        <p:nvGrpSpPr>
          <p:cNvPr id="4" name="Groupe 3"/>
          <p:cNvGrpSpPr/>
          <p:nvPr/>
        </p:nvGrpSpPr>
        <p:grpSpPr>
          <a:xfrm>
            <a:off x="1187624" y="2708920"/>
            <a:ext cx="6962423" cy="3114322"/>
            <a:chOff x="1866900" y="2932289"/>
            <a:chExt cx="6962423" cy="3114322"/>
          </a:xfrm>
        </p:grpSpPr>
        <p:sp>
          <p:nvSpPr>
            <p:cNvPr id="68650" name="Line 42"/>
            <p:cNvSpPr>
              <a:spLocks noChangeShapeType="1"/>
            </p:cNvSpPr>
            <p:nvPr/>
          </p:nvSpPr>
          <p:spPr bwMode="auto">
            <a:xfrm>
              <a:off x="3348567" y="3294945"/>
              <a:ext cx="3866444" cy="2424289"/>
            </a:xfrm>
            <a:prstGeom prst="line">
              <a:avLst/>
            </a:prstGeom>
            <a:noFill/>
            <a:ln w="1270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68651" name="Line 43"/>
            <p:cNvSpPr>
              <a:spLocks noChangeShapeType="1"/>
            </p:cNvSpPr>
            <p:nvPr/>
          </p:nvSpPr>
          <p:spPr bwMode="auto">
            <a:xfrm flipV="1">
              <a:off x="3259667" y="3108678"/>
              <a:ext cx="4020256" cy="2634544"/>
            </a:xfrm>
            <a:prstGeom prst="line">
              <a:avLst/>
            </a:prstGeom>
            <a:noFill/>
            <a:ln w="1270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grpSp>
          <p:nvGrpSpPr>
            <p:cNvPr id="68615" name="Group 7"/>
            <p:cNvGrpSpPr>
              <a:grpSpLocks/>
            </p:cNvGrpSpPr>
            <p:nvPr/>
          </p:nvGrpSpPr>
          <p:grpSpPr bwMode="auto">
            <a:xfrm>
              <a:off x="1866900" y="3067756"/>
              <a:ext cx="1078089" cy="364067"/>
              <a:chOff x="5487" y="2798"/>
              <a:chExt cx="764" cy="258"/>
            </a:xfrm>
          </p:grpSpPr>
          <p:sp>
            <p:nvSpPr>
              <p:cNvPr id="68616" name="Line 8"/>
              <p:cNvSpPr>
                <a:spLocks noChangeShapeType="1"/>
              </p:cNvSpPr>
              <p:nvPr/>
            </p:nvSpPr>
            <p:spPr bwMode="auto">
              <a:xfrm>
                <a:off x="5487" y="2798"/>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68617" name="Line 9"/>
              <p:cNvSpPr>
                <a:spLocks noChangeShapeType="1"/>
              </p:cNvSpPr>
              <p:nvPr/>
            </p:nvSpPr>
            <p:spPr bwMode="auto">
              <a:xfrm>
                <a:off x="5487" y="2884"/>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68618" name="Line 10"/>
              <p:cNvSpPr>
                <a:spLocks noChangeShapeType="1"/>
              </p:cNvSpPr>
              <p:nvPr/>
            </p:nvSpPr>
            <p:spPr bwMode="auto">
              <a:xfrm>
                <a:off x="5487" y="2970"/>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68619" name="Line 11"/>
              <p:cNvSpPr>
                <a:spLocks noChangeShapeType="1"/>
              </p:cNvSpPr>
              <p:nvPr/>
            </p:nvSpPr>
            <p:spPr bwMode="auto">
              <a:xfrm>
                <a:off x="5487" y="3056"/>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grpSp>
        <p:sp>
          <p:nvSpPr>
            <p:cNvPr id="68622" name="AutoShape 14"/>
            <p:cNvSpPr>
              <a:spLocks noChangeArrowheads="1"/>
            </p:cNvSpPr>
            <p:nvPr/>
          </p:nvSpPr>
          <p:spPr bwMode="auto">
            <a:xfrm>
              <a:off x="2816578" y="2946400"/>
              <a:ext cx="4834467" cy="3026834"/>
            </a:xfrm>
            <a:prstGeom prst="roundRect">
              <a:avLst>
                <a:gd name="adj" fmla="val 39454"/>
              </a:avLst>
            </a:prstGeom>
            <a:noFill/>
            <a:ln w="1270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p>
          </p:txBody>
        </p:sp>
        <p:sp>
          <p:nvSpPr>
            <p:cNvPr id="68623" name="Rectangle 15"/>
            <p:cNvSpPr>
              <a:spLocks noChangeArrowheads="1"/>
            </p:cNvSpPr>
            <p:nvPr/>
          </p:nvSpPr>
          <p:spPr bwMode="auto">
            <a:xfrm>
              <a:off x="2746022" y="3021190"/>
              <a:ext cx="841022" cy="462844"/>
            </a:xfrm>
            <a:prstGeom prst="rect">
              <a:avLst/>
            </a:prstGeom>
            <a:solidFill>
              <a:schemeClr val="hlink"/>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fr-FR" sz="1600" b="1">
                  <a:solidFill>
                    <a:srgbClr val="FFFF99"/>
                  </a:solidFill>
                  <a:latin typeface="Comic Sans MS" panose="030F0702030302020204" pitchFamily="66" charset="0"/>
                </a:rPr>
                <a:t>MIE</a:t>
              </a:r>
            </a:p>
          </p:txBody>
        </p:sp>
        <p:sp>
          <p:nvSpPr>
            <p:cNvPr id="68624" name="Rectangle 16"/>
            <p:cNvSpPr>
              <a:spLocks noChangeArrowheads="1"/>
            </p:cNvSpPr>
            <p:nvPr/>
          </p:nvSpPr>
          <p:spPr bwMode="auto">
            <a:xfrm>
              <a:off x="6846711" y="2946400"/>
              <a:ext cx="841022" cy="462844"/>
            </a:xfrm>
            <a:prstGeom prst="rect">
              <a:avLst/>
            </a:prstGeom>
            <a:solidFill>
              <a:schemeClr val="hlink"/>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fr-FR" sz="1600" b="1">
                  <a:solidFill>
                    <a:srgbClr val="FFFF99"/>
                  </a:solidFill>
                  <a:latin typeface="Comic Sans MS" panose="030F0702030302020204" pitchFamily="66" charset="0"/>
                </a:rPr>
                <a:t>MIE</a:t>
              </a:r>
            </a:p>
          </p:txBody>
        </p:sp>
        <p:sp>
          <p:nvSpPr>
            <p:cNvPr id="68625" name="Rectangle 17"/>
            <p:cNvSpPr>
              <a:spLocks noChangeArrowheads="1"/>
            </p:cNvSpPr>
            <p:nvPr/>
          </p:nvSpPr>
          <p:spPr bwMode="auto">
            <a:xfrm>
              <a:off x="4782256" y="4205111"/>
              <a:ext cx="841022" cy="462844"/>
            </a:xfrm>
            <a:prstGeom prst="rect">
              <a:avLst/>
            </a:prstGeom>
            <a:solidFill>
              <a:schemeClr val="hlink"/>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fr-FR" sz="1600" b="1">
                  <a:solidFill>
                    <a:srgbClr val="FFFF99"/>
                  </a:solidFill>
                  <a:latin typeface="Comic Sans MS" panose="030F0702030302020204" pitchFamily="66" charset="0"/>
                </a:rPr>
                <a:t>MIE</a:t>
              </a:r>
            </a:p>
          </p:txBody>
        </p:sp>
        <p:grpSp>
          <p:nvGrpSpPr>
            <p:cNvPr id="68627" name="Group 19"/>
            <p:cNvGrpSpPr>
              <a:grpSpLocks/>
            </p:cNvGrpSpPr>
            <p:nvPr/>
          </p:nvGrpSpPr>
          <p:grpSpPr bwMode="auto">
            <a:xfrm>
              <a:off x="7742767" y="2932289"/>
              <a:ext cx="1078089" cy="364067"/>
              <a:chOff x="5487" y="2798"/>
              <a:chExt cx="764" cy="258"/>
            </a:xfrm>
          </p:grpSpPr>
          <p:sp>
            <p:nvSpPr>
              <p:cNvPr id="68628" name="Line 20"/>
              <p:cNvSpPr>
                <a:spLocks noChangeShapeType="1"/>
              </p:cNvSpPr>
              <p:nvPr/>
            </p:nvSpPr>
            <p:spPr bwMode="auto">
              <a:xfrm>
                <a:off x="5487" y="2798"/>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68629" name="Line 21"/>
              <p:cNvSpPr>
                <a:spLocks noChangeShapeType="1"/>
              </p:cNvSpPr>
              <p:nvPr/>
            </p:nvSpPr>
            <p:spPr bwMode="auto">
              <a:xfrm>
                <a:off x="5487" y="2884"/>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68630" name="Line 22"/>
              <p:cNvSpPr>
                <a:spLocks noChangeShapeType="1"/>
              </p:cNvSpPr>
              <p:nvPr/>
            </p:nvSpPr>
            <p:spPr bwMode="auto">
              <a:xfrm>
                <a:off x="5487" y="2970"/>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68631" name="Line 23"/>
              <p:cNvSpPr>
                <a:spLocks noChangeShapeType="1"/>
              </p:cNvSpPr>
              <p:nvPr/>
            </p:nvSpPr>
            <p:spPr bwMode="auto">
              <a:xfrm>
                <a:off x="5487" y="3056"/>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grpSp>
        <p:grpSp>
          <p:nvGrpSpPr>
            <p:cNvPr id="68638" name="Group 30"/>
            <p:cNvGrpSpPr>
              <a:grpSpLocks/>
            </p:cNvGrpSpPr>
            <p:nvPr/>
          </p:nvGrpSpPr>
          <p:grpSpPr bwMode="auto">
            <a:xfrm>
              <a:off x="1875367" y="5630334"/>
              <a:ext cx="1078089" cy="364067"/>
              <a:chOff x="5487" y="2798"/>
              <a:chExt cx="764" cy="258"/>
            </a:xfrm>
          </p:grpSpPr>
          <p:sp>
            <p:nvSpPr>
              <p:cNvPr id="68639" name="Line 31"/>
              <p:cNvSpPr>
                <a:spLocks noChangeShapeType="1"/>
              </p:cNvSpPr>
              <p:nvPr/>
            </p:nvSpPr>
            <p:spPr bwMode="auto">
              <a:xfrm>
                <a:off x="5487" y="2798"/>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68640" name="Line 32"/>
              <p:cNvSpPr>
                <a:spLocks noChangeShapeType="1"/>
              </p:cNvSpPr>
              <p:nvPr/>
            </p:nvSpPr>
            <p:spPr bwMode="auto">
              <a:xfrm>
                <a:off x="5487" y="2884"/>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68641" name="Line 33"/>
              <p:cNvSpPr>
                <a:spLocks noChangeShapeType="1"/>
              </p:cNvSpPr>
              <p:nvPr/>
            </p:nvSpPr>
            <p:spPr bwMode="auto">
              <a:xfrm>
                <a:off x="5487" y="2970"/>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68642" name="Line 34"/>
              <p:cNvSpPr>
                <a:spLocks noChangeShapeType="1"/>
              </p:cNvSpPr>
              <p:nvPr/>
            </p:nvSpPr>
            <p:spPr bwMode="auto">
              <a:xfrm>
                <a:off x="5487" y="3056"/>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grpSp>
        <p:sp>
          <p:nvSpPr>
            <p:cNvPr id="68643" name="Rectangle 35"/>
            <p:cNvSpPr>
              <a:spLocks noChangeArrowheads="1"/>
            </p:cNvSpPr>
            <p:nvPr/>
          </p:nvSpPr>
          <p:spPr bwMode="auto">
            <a:xfrm>
              <a:off x="2754489" y="5583767"/>
              <a:ext cx="841022" cy="462844"/>
            </a:xfrm>
            <a:prstGeom prst="rect">
              <a:avLst/>
            </a:prstGeom>
            <a:solidFill>
              <a:schemeClr val="hlink"/>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fr-FR" sz="1600" b="1">
                  <a:solidFill>
                    <a:srgbClr val="FFFF99"/>
                  </a:solidFill>
                  <a:latin typeface="Comic Sans MS" panose="030F0702030302020204" pitchFamily="66" charset="0"/>
                </a:rPr>
                <a:t>MIE</a:t>
              </a:r>
            </a:p>
          </p:txBody>
        </p:sp>
        <p:sp>
          <p:nvSpPr>
            <p:cNvPr id="68644" name="Rectangle 36"/>
            <p:cNvSpPr>
              <a:spLocks noChangeArrowheads="1"/>
            </p:cNvSpPr>
            <p:nvPr/>
          </p:nvSpPr>
          <p:spPr bwMode="auto">
            <a:xfrm>
              <a:off x="6855178" y="5508978"/>
              <a:ext cx="841022" cy="462844"/>
            </a:xfrm>
            <a:prstGeom prst="rect">
              <a:avLst/>
            </a:prstGeom>
            <a:solidFill>
              <a:schemeClr val="hlink"/>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fr-FR" sz="1600" b="1">
                  <a:solidFill>
                    <a:srgbClr val="FFFF99"/>
                  </a:solidFill>
                  <a:latin typeface="Comic Sans MS" panose="030F0702030302020204" pitchFamily="66" charset="0"/>
                </a:rPr>
                <a:t>MIE</a:t>
              </a:r>
            </a:p>
          </p:txBody>
        </p:sp>
        <p:grpSp>
          <p:nvGrpSpPr>
            <p:cNvPr id="68645" name="Group 37"/>
            <p:cNvGrpSpPr>
              <a:grpSpLocks/>
            </p:cNvGrpSpPr>
            <p:nvPr/>
          </p:nvGrpSpPr>
          <p:grpSpPr bwMode="auto">
            <a:xfrm>
              <a:off x="7751234" y="5494867"/>
              <a:ext cx="1078089" cy="364067"/>
              <a:chOff x="5487" y="2798"/>
              <a:chExt cx="764" cy="258"/>
            </a:xfrm>
          </p:grpSpPr>
          <p:sp>
            <p:nvSpPr>
              <p:cNvPr id="68646" name="Line 38"/>
              <p:cNvSpPr>
                <a:spLocks noChangeShapeType="1"/>
              </p:cNvSpPr>
              <p:nvPr/>
            </p:nvSpPr>
            <p:spPr bwMode="auto">
              <a:xfrm>
                <a:off x="5487" y="2798"/>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68647" name="Line 39"/>
              <p:cNvSpPr>
                <a:spLocks noChangeShapeType="1"/>
              </p:cNvSpPr>
              <p:nvPr/>
            </p:nvSpPr>
            <p:spPr bwMode="auto">
              <a:xfrm>
                <a:off x="5487" y="2884"/>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68648" name="Line 40"/>
              <p:cNvSpPr>
                <a:spLocks noChangeShapeType="1"/>
              </p:cNvSpPr>
              <p:nvPr/>
            </p:nvSpPr>
            <p:spPr bwMode="auto">
              <a:xfrm>
                <a:off x="5487" y="2970"/>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68649" name="Line 41"/>
              <p:cNvSpPr>
                <a:spLocks noChangeShapeType="1"/>
              </p:cNvSpPr>
              <p:nvPr/>
            </p:nvSpPr>
            <p:spPr bwMode="auto">
              <a:xfrm>
                <a:off x="5487" y="3056"/>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grpSp>
        <p:grpSp>
          <p:nvGrpSpPr>
            <p:cNvPr id="68652" name="Group 44"/>
            <p:cNvGrpSpPr>
              <a:grpSpLocks/>
            </p:cNvGrpSpPr>
            <p:nvPr/>
          </p:nvGrpSpPr>
          <p:grpSpPr bwMode="auto">
            <a:xfrm rot="-5400000">
              <a:off x="4975579" y="3647722"/>
              <a:ext cx="587022" cy="364067"/>
              <a:chOff x="5487" y="2798"/>
              <a:chExt cx="764" cy="258"/>
            </a:xfrm>
          </p:grpSpPr>
          <p:sp>
            <p:nvSpPr>
              <p:cNvPr id="68653" name="Line 45"/>
              <p:cNvSpPr>
                <a:spLocks noChangeShapeType="1"/>
              </p:cNvSpPr>
              <p:nvPr/>
            </p:nvSpPr>
            <p:spPr bwMode="auto">
              <a:xfrm>
                <a:off x="5487" y="2798"/>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68654" name="Line 46"/>
              <p:cNvSpPr>
                <a:spLocks noChangeShapeType="1"/>
              </p:cNvSpPr>
              <p:nvPr/>
            </p:nvSpPr>
            <p:spPr bwMode="auto">
              <a:xfrm>
                <a:off x="5487" y="2884"/>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68655" name="Line 47"/>
              <p:cNvSpPr>
                <a:spLocks noChangeShapeType="1"/>
              </p:cNvSpPr>
              <p:nvPr/>
            </p:nvSpPr>
            <p:spPr bwMode="auto">
              <a:xfrm>
                <a:off x="5487" y="2970"/>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
            <p:nvSpPr>
              <p:cNvPr id="68656" name="Line 48"/>
              <p:cNvSpPr>
                <a:spLocks noChangeShapeType="1"/>
              </p:cNvSpPr>
              <p:nvPr/>
            </p:nvSpPr>
            <p:spPr bwMode="auto">
              <a:xfrm>
                <a:off x="5487" y="3056"/>
                <a:ext cx="764" cy="0"/>
              </a:xfrm>
              <a:prstGeom prst="line">
                <a:avLst/>
              </a:prstGeom>
              <a:noFill/>
              <a:ln w="5715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grpSp>
      </p:grpSp>
      <p:sp>
        <p:nvSpPr>
          <p:cNvPr id="39" name="Rectangle 3"/>
          <p:cNvSpPr>
            <a:spLocks noGrp="1" noChangeArrowheads="1"/>
          </p:cNvSpPr>
          <p:nvPr>
            <p:ph type="title"/>
          </p:nvPr>
        </p:nvSpPr>
        <p:spPr bwMode="auto">
          <a:xfrm>
            <a:off x="0" y="1103"/>
            <a:ext cx="9144000" cy="763601"/>
          </a:xfrm>
          <a:ln/>
          <a:extLst/>
        </p:spPr>
        <p:style>
          <a:lnRef idx="1">
            <a:schemeClr val="accent3"/>
          </a:lnRef>
          <a:fillRef idx="3">
            <a:schemeClr val="accent3"/>
          </a:fillRef>
          <a:effectRef idx="2">
            <a:schemeClr val="accent3"/>
          </a:effectRef>
          <a:fontRef idx="minor">
            <a:schemeClr val="lt1"/>
          </a:fontRef>
        </p:style>
        <p:txBody>
          <a:bodyPr vert="horz" wrap="square" lIns="81280" tIns="40640" rIns="81280" bIns="40640" numCol="1" rtlCol="0" anchor="t" anchorCtr="0" compatLnSpc="1">
            <a:prstTxWarp prst="textNoShape">
              <a:avLst/>
            </a:prstTxWarp>
            <a:noAutofit/>
          </a:bodyPr>
          <a:lstStyle/>
          <a:p>
            <a:pPr algn="ctr"/>
            <a:r>
              <a:rPr lang="fr-FR" sz="4000" b="1" i="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Topologie des réseaux SDH</a:t>
            </a:r>
          </a:p>
        </p:txBody>
      </p:sp>
      <p:sp>
        <p:nvSpPr>
          <p:cNvPr id="42" name="Text Box 50"/>
          <p:cNvSpPr txBox="1">
            <a:spLocks noChangeArrowheads="1"/>
          </p:cNvSpPr>
          <p:nvPr/>
        </p:nvSpPr>
        <p:spPr bwMode="auto">
          <a:xfrm>
            <a:off x="160381" y="1049410"/>
            <a:ext cx="88208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buFont typeface="Arial" panose="020B0604020202020204" pitchFamily="34" charset="0"/>
              <a:buChar char="•"/>
            </a:pPr>
            <a:r>
              <a:rPr lang="fr-FR" sz="2400" dirty="0" smtClean="0">
                <a:solidFill>
                  <a:schemeClr val="bg1"/>
                </a:solidFill>
                <a:latin typeface="Times New Roman" panose="02020603050405020304" pitchFamily="18" charset="0"/>
                <a:cs typeface="Times New Roman" panose="02020603050405020304" pitchFamily="18" charset="0"/>
              </a:rPr>
              <a:t>Il existe </a:t>
            </a:r>
            <a:r>
              <a:rPr lang="fr-FR" sz="2400" dirty="0">
                <a:solidFill>
                  <a:schemeClr val="bg1"/>
                </a:solidFill>
                <a:latin typeface="Times New Roman" panose="02020603050405020304" pitchFamily="18" charset="0"/>
                <a:cs typeface="Times New Roman" panose="02020603050405020304" pitchFamily="18" charset="0"/>
              </a:rPr>
              <a:t>trois types de topologie pour les réseaux SDH </a:t>
            </a:r>
            <a:r>
              <a:rPr lang="fr-FR" sz="2400" dirty="0" smtClean="0">
                <a:solidFill>
                  <a:schemeClr val="bg1"/>
                </a:solidFill>
                <a:latin typeface="Times New Roman" panose="02020603050405020304" pitchFamily="18" charset="0"/>
                <a:cs typeface="Times New Roman" panose="02020603050405020304" pitchFamily="18" charset="0"/>
              </a:rPr>
              <a:t>:</a:t>
            </a:r>
            <a:endParaRPr lang="fr-FR"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3601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489656" y="1196752"/>
            <a:ext cx="8138446"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57263">
              <a:defRPr sz="2400">
                <a:solidFill>
                  <a:schemeClr val="tx1"/>
                </a:solidFill>
                <a:latin typeface="Times New Roman" panose="02020603050405020304" pitchFamily="18" charset="0"/>
              </a:defRPr>
            </a:lvl1pPr>
            <a:lvl2pPr marL="479425" defTabSz="957263">
              <a:defRPr sz="2400">
                <a:solidFill>
                  <a:schemeClr val="tx1"/>
                </a:solidFill>
                <a:latin typeface="Times New Roman" panose="02020603050405020304" pitchFamily="18" charset="0"/>
              </a:defRPr>
            </a:lvl2pPr>
            <a:lvl3pPr marL="957263" defTabSz="957263">
              <a:defRPr sz="2400">
                <a:solidFill>
                  <a:schemeClr val="tx1"/>
                </a:solidFill>
                <a:latin typeface="Times New Roman" panose="02020603050405020304" pitchFamily="18" charset="0"/>
              </a:defRPr>
            </a:lvl3pPr>
            <a:lvl4pPr marL="1436688" defTabSz="957263">
              <a:defRPr sz="2400">
                <a:solidFill>
                  <a:schemeClr val="tx1"/>
                </a:solidFill>
                <a:latin typeface="Times New Roman" panose="02020603050405020304" pitchFamily="18" charset="0"/>
              </a:defRPr>
            </a:lvl4pPr>
            <a:lvl5pPr marL="1914525" defTabSz="957263">
              <a:defRPr sz="2400">
                <a:solidFill>
                  <a:schemeClr val="tx1"/>
                </a:solidFill>
                <a:latin typeface="Times New Roman" panose="02020603050405020304" pitchFamily="18" charset="0"/>
              </a:defRPr>
            </a:lvl5pPr>
            <a:lvl6pPr marL="2371725" defTabSz="957263" fontAlgn="base">
              <a:spcBef>
                <a:spcPct val="0"/>
              </a:spcBef>
              <a:spcAft>
                <a:spcPct val="0"/>
              </a:spcAft>
              <a:defRPr sz="2400">
                <a:solidFill>
                  <a:schemeClr val="tx1"/>
                </a:solidFill>
                <a:latin typeface="Times New Roman" panose="02020603050405020304" pitchFamily="18" charset="0"/>
              </a:defRPr>
            </a:lvl6pPr>
            <a:lvl7pPr marL="2828925" defTabSz="957263" fontAlgn="base">
              <a:spcBef>
                <a:spcPct val="0"/>
              </a:spcBef>
              <a:spcAft>
                <a:spcPct val="0"/>
              </a:spcAft>
              <a:defRPr sz="2400">
                <a:solidFill>
                  <a:schemeClr val="tx1"/>
                </a:solidFill>
                <a:latin typeface="Times New Roman" panose="02020603050405020304" pitchFamily="18" charset="0"/>
              </a:defRPr>
            </a:lvl7pPr>
            <a:lvl8pPr marL="3286125" defTabSz="957263" fontAlgn="base">
              <a:spcBef>
                <a:spcPct val="0"/>
              </a:spcBef>
              <a:spcAft>
                <a:spcPct val="0"/>
              </a:spcAft>
              <a:defRPr sz="2400">
                <a:solidFill>
                  <a:schemeClr val="tx1"/>
                </a:solidFill>
                <a:latin typeface="Times New Roman" panose="02020603050405020304" pitchFamily="18" charset="0"/>
              </a:defRPr>
            </a:lvl8pPr>
            <a:lvl9pPr marL="3743325" defTabSz="957263"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fr-FR" sz="80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SDH</a:t>
            </a:r>
          </a:p>
          <a:p>
            <a:pPr algn="ctr">
              <a:spcBef>
                <a:spcPct val="50000"/>
              </a:spcBef>
            </a:pPr>
            <a:r>
              <a:rPr lang="fr-FR" sz="7200" b="1" dirty="0" err="1">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Synchronous</a:t>
            </a:r>
            <a:r>
              <a:rPr lang="fr-FR" sz="72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Digital </a:t>
            </a:r>
            <a:r>
              <a:rPr lang="fr-FR" sz="7200" b="1" dirty="0" err="1">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Hierarchy</a:t>
            </a:r>
            <a:endParaRPr lang="fr-FR" sz="72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spcBef>
                <a:spcPct val="50000"/>
              </a:spcBef>
            </a:pPr>
            <a:r>
              <a:rPr lang="fr-FR" sz="72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Architecture</a:t>
            </a:r>
          </a:p>
        </p:txBody>
      </p:sp>
      <p:sp>
        <p:nvSpPr>
          <p:cNvPr id="63491" name="Freeform 3"/>
          <p:cNvSpPr>
            <a:spLocks/>
          </p:cNvSpPr>
          <p:nvPr/>
        </p:nvSpPr>
        <p:spPr bwMode="auto">
          <a:xfrm>
            <a:off x="489656" y="889000"/>
            <a:ext cx="4233" cy="4234"/>
          </a:xfrm>
          <a:custGeom>
            <a:avLst/>
            <a:gdLst>
              <a:gd name="T0" fmla="*/ 2 w 3"/>
              <a:gd name="T1" fmla="*/ 2 h 3"/>
              <a:gd name="T2" fmla="*/ 0 w 3"/>
              <a:gd name="T3" fmla="*/ 2 h 3"/>
              <a:gd name="T4" fmla="*/ 0 w 3"/>
              <a:gd name="T5" fmla="*/ 0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lnTo>
                  <a:pt x="0" y="2"/>
                </a:lnTo>
                <a:lnTo>
                  <a:pt x="0" y="0"/>
                </a:lnTo>
                <a:lnTo>
                  <a:pt x="2" y="0"/>
                </a:lnTo>
                <a:lnTo>
                  <a:pt x="2" y="2"/>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p>
        </p:txBody>
      </p:sp>
    </p:spTree>
    <p:extLst>
      <p:ext uri="{BB962C8B-B14F-4D97-AF65-F5344CB8AC3E}">
        <p14:creationId xmlns:p14="http://schemas.microsoft.com/office/powerpoint/2010/main" val="365575282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150" y="870246"/>
            <a:ext cx="9036645" cy="595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666750">
              <a:defRPr sz="2400">
                <a:solidFill>
                  <a:schemeClr val="tx1"/>
                </a:solidFill>
                <a:latin typeface="Times New Roman" panose="02020603050405020304" pitchFamily="18" charset="0"/>
              </a:defRPr>
            </a:lvl1pPr>
            <a:lvl2pPr marL="774700" indent="-292100" defTabSz="666750">
              <a:defRPr sz="2400">
                <a:solidFill>
                  <a:schemeClr val="tx1"/>
                </a:solidFill>
                <a:latin typeface="Times New Roman" panose="02020603050405020304" pitchFamily="18" charset="0"/>
              </a:defRPr>
            </a:lvl2pPr>
            <a:lvl3pPr marL="1244600" indent="-279400" defTabSz="666750">
              <a:defRPr sz="2400">
                <a:solidFill>
                  <a:schemeClr val="tx1"/>
                </a:solidFill>
                <a:latin typeface="Times New Roman" panose="02020603050405020304" pitchFamily="18" charset="0"/>
              </a:defRPr>
            </a:lvl3pPr>
            <a:lvl4pPr marL="1727200" indent="-292100" defTabSz="666750">
              <a:defRPr sz="2400">
                <a:solidFill>
                  <a:schemeClr val="tx1"/>
                </a:solidFill>
                <a:latin typeface="Times New Roman" panose="02020603050405020304" pitchFamily="18" charset="0"/>
              </a:defRPr>
            </a:lvl4pPr>
            <a:lvl5pPr marL="2298700" indent="-381000" defTabSz="666750">
              <a:defRPr sz="2400">
                <a:solidFill>
                  <a:schemeClr val="tx1"/>
                </a:solidFill>
                <a:latin typeface="Times New Roman" panose="02020603050405020304" pitchFamily="18" charset="0"/>
              </a:defRPr>
            </a:lvl5pPr>
            <a:lvl6pPr marL="2755900" indent="-381000" defTabSz="666750" fontAlgn="base">
              <a:spcBef>
                <a:spcPct val="0"/>
              </a:spcBef>
              <a:spcAft>
                <a:spcPct val="0"/>
              </a:spcAft>
              <a:defRPr sz="2400">
                <a:solidFill>
                  <a:schemeClr val="tx1"/>
                </a:solidFill>
                <a:latin typeface="Times New Roman" panose="02020603050405020304" pitchFamily="18" charset="0"/>
              </a:defRPr>
            </a:lvl6pPr>
            <a:lvl7pPr marL="3213100" indent="-381000" defTabSz="666750" fontAlgn="base">
              <a:spcBef>
                <a:spcPct val="0"/>
              </a:spcBef>
              <a:spcAft>
                <a:spcPct val="0"/>
              </a:spcAft>
              <a:defRPr sz="2400">
                <a:solidFill>
                  <a:schemeClr val="tx1"/>
                </a:solidFill>
                <a:latin typeface="Times New Roman" panose="02020603050405020304" pitchFamily="18" charset="0"/>
              </a:defRPr>
            </a:lvl7pPr>
            <a:lvl8pPr marL="3670300" indent="-381000" defTabSz="666750" fontAlgn="base">
              <a:spcBef>
                <a:spcPct val="0"/>
              </a:spcBef>
              <a:spcAft>
                <a:spcPct val="0"/>
              </a:spcAft>
              <a:defRPr sz="2400">
                <a:solidFill>
                  <a:schemeClr val="tx1"/>
                </a:solidFill>
                <a:latin typeface="Times New Roman" panose="02020603050405020304" pitchFamily="18" charset="0"/>
              </a:defRPr>
            </a:lvl8pPr>
            <a:lvl9pPr marL="4127500" indent="-381000" defTabSz="666750" fontAlgn="base">
              <a:spcBef>
                <a:spcPct val="0"/>
              </a:spcBef>
              <a:spcAft>
                <a:spcPct val="0"/>
              </a:spcAft>
              <a:defRPr sz="2400">
                <a:solidFill>
                  <a:schemeClr val="tx1"/>
                </a:solidFill>
                <a:latin typeface="Times New Roman" panose="02020603050405020304" pitchFamily="18" charset="0"/>
              </a:defRPr>
            </a:lvl9pPr>
          </a:lstStyle>
          <a:p>
            <a:pPr algn="just">
              <a:spcBef>
                <a:spcPct val="40000"/>
              </a:spcBef>
              <a:spcAft>
                <a:spcPct val="40000"/>
              </a:spcAft>
              <a:buClr>
                <a:schemeClr val="accent2"/>
              </a:buClr>
              <a:buSzPct val="100000"/>
              <a:buFont typeface="Wingdings" panose="05000000000000000000" pitchFamily="2" charset="2"/>
              <a:buChar char="n"/>
            </a:pPr>
            <a:r>
              <a:rPr lang="fr-FR" sz="2800" dirty="0" smtClean="0">
                <a:solidFill>
                  <a:schemeClr val="bg1"/>
                </a:solidFill>
                <a:cs typeface="Times New Roman" panose="02020603050405020304" pitchFamily="18" charset="0"/>
              </a:rPr>
              <a:t>La </a:t>
            </a:r>
            <a:r>
              <a:rPr lang="fr-FR" sz="2800" dirty="0">
                <a:solidFill>
                  <a:schemeClr val="bg1"/>
                </a:solidFill>
                <a:cs typeface="Times New Roman" panose="02020603050405020304" pitchFamily="18" charset="0"/>
              </a:rPr>
              <a:t>trame SDH de base</a:t>
            </a:r>
          </a:p>
          <a:p>
            <a:pPr lvl="1" algn="just">
              <a:spcBef>
                <a:spcPct val="20000"/>
              </a:spcBef>
              <a:spcAft>
                <a:spcPct val="40000"/>
              </a:spcAft>
              <a:buClr>
                <a:schemeClr val="accent1"/>
              </a:buClr>
              <a:buSzPct val="100000"/>
              <a:buFont typeface="Wingdings" panose="05000000000000000000" pitchFamily="2" charset="2"/>
              <a:buChar char="l"/>
            </a:pPr>
            <a:r>
              <a:rPr lang="fr-FR" dirty="0">
                <a:solidFill>
                  <a:schemeClr val="bg1"/>
                </a:solidFill>
                <a:cs typeface="Times New Roman" panose="02020603050405020304" pitchFamily="18" charset="0"/>
              </a:rPr>
              <a:t>Le temps de base correspond toujours à 125 µs ( 8 000 trames par seconde ).</a:t>
            </a:r>
          </a:p>
          <a:p>
            <a:pPr lvl="1" algn="just">
              <a:spcBef>
                <a:spcPct val="20000"/>
              </a:spcBef>
              <a:spcAft>
                <a:spcPct val="40000"/>
              </a:spcAft>
              <a:buClr>
                <a:schemeClr val="accent1"/>
              </a:buClr>
              <a:buSzPct val="100000"/>
              <a:buFont typeface="Wingdings" panose="05000000000000000000" pitchFamily="2" charset="2"/>
              <a:buChar char="l"/>
            </a:pPr>
            <a:r>
              <a:rPr lang="fr-FR" dirty="0">
                <a:solidFill>
                  <a:schemeClr val="bg1"/>
                </a:solidFill>
                <a:cs typeface="Times New Roman" panose="02020603050405020304" pitchFamily="18" charset="0"/>
              </a:rPr>
              <a:t>Chaque trame comprend 9 rangées de 270 octets.</a:t>
            </a:r>
          </a:p>
          <a:p>
            <a:pPr lvl="1" algn="just">
              <a:spcBef>
                <a:spcPct val="20000"/>
              </a:spcBef>
              <a:spcAft>
                <a:spcPct val="40000"/>
              </a:spcAft>
              <a:buClr>
                <a:schemeClr val="accent1"/>
              </a:buClr>
              <a:buSzPct val="100000"/>
              <a:buFont typeface="Wingdings" panose="05000000000000000000" pitchFamily="2" charset="2"/>
              <a:buChar char="l"/>
            </a:pPr>
            <a:r>
              <a:rPr lang="fr-FR" dirty="0">
                <a:solidFill>
                  <a:schemeClr val="bg1"/>
                </a:solidFill>
                <a:cs typeface="Times New Roman" panose="02020603050405020304" pitchFamily="18" charset="0"/>
              </a:rPr>
              <a:t>La zone de supervision comprend 9 octets en début de rangée pour délimiter et </a:t>
            </a:r>
            <a:r>
              <a:rPr lang="fr-FR" dirty="0" smtClean="0">
                <a:solidFill>
                  <a:schemeClr val="bg1"/>
                </a:solidFill>
                <a:cs typeface="Times New Roman" panose="02020603050405020304" pitchFamily="18" charset="0"/>
              </a:rPr>
              <a:t>gérer </a:t>
            </a:r>
            <a:r>
              <a:rPr lang="fr-FR" dirty="0">
                <a:solidFill>
                  <a:schemeClr val="bg1"/>
                </a:solidFill>
                <a:cs typeface="Times New Roman" panose="02020603050405020304" pitchFamily="18" charset="0"/>
              </a:rPr>
              <a:t>la trame.</a:t>
            </a:r>
          </a:p>
          <a:p>
            <a:pPr lvl="1" algn="just">
              <a:spcBef>
                <a:spcPct val="20000"/>
              </a:spcBef>
              <a:spcAft>
                <a:spcPct val="40000"/>
              </a:spcAft>
              <a:buClr>
                <a:schemeClr val="accent1"/>
              </a:buClr>
              <a:buSzPct val="100000"/>
              <a:buFont typeface="Wingdings" panose="05000000000000000000" pitchFamily="2" charset="2"/>
              <a:buChar char="l"/>
            </a:pPr>
            <a:r>
              <a:rPr lang="fr-FR" dirty="0">
                <a:solidFill>
                  <a:schemeClr val="bg1"/>
                </a:solidFill>
                <a:cs typeface="Times New Roman" panose="02020603050405020304" pitchFamily="18" charset="0"/>
              </a:rPr>
              <a:t>L'information transportée est indiquée par un pointeur situé dans la zone de supervision.</a:t>
            </a:r>
          </a:p>
          <a:p>
            <a:pPr lvl="1" algn="just">
              <a:spcBef>
                <a:spcPct val="20000"/>
              </a:spcBef>
              <a:spcAft>
                <a:spcPct val="40000"/>
              </a:spcAft>
              <a:buClr>
                <a:schemeClr val="accent1"/>
              </a:buClr>
              <a:buSzPct val="100000"/>
              <a:buFont typeface="Wingdings" panose="05000000000000000000" pitchFamily="2" charset="2"/>
              <a:buChar char="l"/>
            </a:pPr>
            <a:r>
              <a:rPr lang="fr-FR" dirty="0">
                <a:solidFill>
                  <a:schemeClr val="bg1"/>
                </a:solidFill>
                <a:cs typeface="Times New Roman" panose="02020603050405020304" pitchFamily="18" charset="0"/>
              </a:rPr>
              <a:t>La zone d'information forme un conteneur virtuel, l'information peut déborder d'une trame sur la suivante, la fin est repérée par un "pointeur de fin" dans la zone de supervision.</a:t>
            </a:r>
          </a:p>
        </p:txBody>
      </p:sp>
      <p:sp>
        <p:nvSpPr>
          <p:cNvPr id="2" name="Rectangle 1"/>
          <p:cNvSpPr/>
          <p:nvPr/>
        </p:nvSpPr>
        <p:spPr>
          <a:xfrm>
            <a:off x="-150" y="0"/>
            <a:ext cx="9144149"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spcBef>
                <a:spcPct val="20000"/>
              </a:spcBef>
              <a:spcAft>
                <a:spcPct val="60000"/>
              </a:spcAft>
            </a:pPr>
            <a:r>
              <a:rPr lang="fr-FR" sz="4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SDH</a:t>
            </a:r>
            <a:endParaRPr lang="fr-FR" sz="4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54470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 y="0"/>
            <a:ext cx="9144149"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spcBef>
                <a:spcPct val="20000"/>
              </a:spcBef>
              <a:spcAft>
                <a:spcPct val="60000"/>
              </a:spcAft>
            </a:pPr>
            <a:r>
              <a:rPr lang="fr-FR" sz="4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SDH</a:t>
            </a:r>
            <a:endParaRPr lang="fr-FR" sz="4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3"/>
          <a:stretch>
            <a:fillRect/>
          </a:stretch>
        </p:blipFill>
        <p:spPr>
          <a:xfrm>
            <a:off x="-1" y="830997"/>
            <a:ext cx="9143999" cy="6027003"/>
          </a:xfrm>
          <a:prstGeom prst="rect">
            <a:avLst/>
          </a:prstGeom>
        </p:spPr>
      </p:pic>
    </p:spTree>
    <p:extLst>
      <p:ext uri="{BB962C8B-B14F-4D97-AF65-F5344CB8AC3E}">
        <p14:creationId xmlns:p14="http://schemas.microsoft.com/office/powerpoint/2010/main" val="289006167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 y="0"/>
            <a:ext cx="9144149"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spcBef>
                <a:spcPct val="20000"/>
              </a:spcBef>
              <a:spcAft>
                <a:spcPct val="60000"/>
              </a:spcAft>
            </a:pPr>
            <a:r>
              <a:rPr lang="fr-FR" sz="4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SDH</a:t>
            </a:r>
            <a:endParaRPr lang="fr-FR" sz="4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stretch>
            <a:fillRect/>
          </a:stretch>
        </p:blipFill>
        <p:spPr>
          <a:xfrm>
            <a:off x="-108520" y="830997"/>
            <a:ext cx="9252520" cy="6027003"/>
          </a:xfrm>
          <a:prstGeom prst="rect">
            <a:avLst/>
          </a:prstGeom>
        </p:spPr>
      </p:pic>
    </p:spTree>
    <p:extLst>
      <p:ext uri="{BB962C8B-B14F-4D97-AF65-F5344CB8AC3E}">
        <p14:creationId xmlns:p14="http://schemas.microsoft.com/office/powerpoint/2010/main" val="284682149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184856" y="787400"/>
            <a:ext cx="8602133"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666750">
              <a:defRPr sz="2400">
                <a:solidFill>
                  <a:schemeClr val="tx1"/>
                </a:solidFill>
                <a:latin typeface="Times New Roman" panose="02020603050405020304" pitchFamily="18" charset="0"/>
              </a:defRPr>
            </a:lvl1pPr>
            <a:lvl2pPr marL="774700" indent="-292100" defTabSz="666750">
              <a:defRPr sz="2400">
                <a:solidFill>
                  <a:schemeClr val="tx1"/>
                </a:solidFill>
                <a:latin typeface="Times New Roman" panose="02020603050405020304" pitchFamily="18" charset="0"/>
              </a:defRPr>
            </a:lvl2pPr>
            <a:lvl3pPr marL="1244600" indent="-279400" defTabSz="666750">
              <a:defRPr sz="2400">
                <a:solidFill>
                  <a:schemeClr val="tx1"/>
                </a:solidFill>
                <a:latin typeface="Times New Roman" panose="02020603050405020304" pitchFamily="18" charset="0"/>
              </a:defRPr>
            </a:lvl3pPr>
            <a:lvl4pPr marL="1727200" indent="-292100" defTabSz="666750">
              <a:defRPr sz="2400">
                <a:solidFill>
                  <a:schemeClr val="tx1"/>
                </a:solidFill>
                <a:latin typeface="Times New Roman" panose="02020603050405020304" pitchFamily="18" charset="0"/>
              </a:defRPr>
            </a:lvl4pPr>
            <a:lvl5pPr marL="2298700" indent="-381000" defTabSz="666750">
              <a:defRPr sz="2400">
                <a:solidFill>
                  <a:schemeClr val="tx1"/>
                </a:solidFill>
                <a:latin typeface="Times New Roman" panose="02020603050405020304" pitchFamily="18" charset="0"/>
              </a:defRPr>
            </a:lvl5pPr>
            <a:lvl6pPr marL="2755900" indent="-381000" defTabSz="666750" fontAlgn="base">
              <a:spcBef>
                <a:spcPct val="0"/>
              </a:spcBef>
              <a:spcAft>
                <a:spcPct val="0"/>
              </a:spcAft>
              <a:defRPr sz="2400">
                <a:solidFill>
                  <a:schemeClr val="tx1"/>
                </a:solidFill>
                <a:latin typeface="Times New Roman" panose="02020603050405020304" pitchFamily="18" charset="0"/>
              </a:defRPr>
            </a:lvl6pPr>
            <a:lvl7pPr marL="3213100" indent="-381000" defTabSz="666750" fontAlgn="base">
              <a:spcBef>
                <a:spcPct val="0"/>
              </a:spcBef>
              <a:spcAft>
                <a:spcPct val="0"/>
              </a:spcAft>
              <a:defRPr sz="2400">
                <a:solidFill>
                  <a:schemeClr val="tx1"/>
                </a:solidFill>
                <a:latin typeface="Times New Roman" panose="02020603050405020304" pitchFamily="18" charset="0"/>
              </a:defRPr>
            </a:lvl7pPr>
            <a:lvl8pPr marL="3670300" indent="-381000" defTabSz="666750" fontAlgn="base">
              <a:spcBef>
                <a:spcPct val="0"/>
              </a:spcBef>
              <a:spcAft>
                <a:spcPct val="0"/>
              </a:spcAft>
              <a:defRPr sz="2400">
                <a:solidFill>
                  <a:schemeClr val="tx1"/>
                </a:solidFill>
                <a:latin typeface="Times New Roman" panose="02020603050405020304" pitchFamily="18" charset="0"/>
              </a:defRPr>
            </a:lvl8pPr>
            <a:lvl9pPr marL="4127500" indent="-381000" defTabSz="666750" fontAlgn="base">
              <a:spcBef>
                <a:spcPct val="0"/>
              </a:spcBef>
              <a:spcAft>
                <a:spcPct val="0"/>
              </a:spcAf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133" dirty="0" smtClean="0">
                <a:solidFill>
                  <a:schemeClr val="bg1"/>
                </a:solidFill>
                <a:cs typeface="Times New Roman" panose="02020603050405020304" pitchFamily="18" charset="0"/>
              </a:rPr>
              <a:t>La </a:t>
            </a:r>
            <a:r>
              <a:rPr lang="fr-FR" sz="2133" dirty="0">
                <a:solidFill>
                  <a:schemeClr val="bg1"/>
                </a:solidFill>
                <a:cs typeface="Times New Roman" panose="02020603050405020304" pitchFamily="18" charset="0"/>
              </a:rPr>
              <a:t>trame SDH de base ( STM-1 )</a:t>
            </a:r>
          </a:p>
        </p:txBody>
      </p:sp>
      <p:sp>
        <p:nvSpPr>
          <p:cNvPr id="22" name="Rectangle 21"/>
          <p:cNvSpPr/>
          <p:nvPr/>
        </p:nvSpPr>
        <p:spPr>
          <a:xfrm>
            <a:off x="-150" y="0"/>
            <a:ext cx="9144149"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spcBef>
                <a:spcPct val="20000"/>
              </a:spcBef>
              <a:spcAft>
                <a:spcPct val="60000"/>
              </a:spcAft>
            </a:pPr>
            <a:r>
              <a:rPr lang="fr-FR" sz="4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SDH</a:t>
            </a:r>
            <a:endParaRPr lang="fr-FR" sz="4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3"/>
          <a:stretch>
            <a:fillRect/>
          </a:stretch>
        </p:blipFill>
        <p:spPr>
          <a:xfrm>
            <a:off x="184856" y="1268760"/>
            <a:ext cx="8602133" cy="5184575"/>
          </a:xfrm>
          <a:prstGeom prst="rect">
            <a:avLst/>
          </a:prstGeom>
        </p:spPr>
      </p:pic>
    </p:spTree>
    <p:extLst>
      <p:ext uri="{BB962C8B-B14F-4D97-AF65-F5344CB8AC3E}">
        <p14:creationId xmlns:p14="http://schemas.microsoft.com/office/powerpoint/2010/main" val="1038546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Rappel sur la numérisation du réseau</a:t>
            </a:r>
            <a:b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Téléphonique</a:t>
            </a:r>
          </a:p>
        </p:txBody>
      </p:sp>
      <p:sp>
        <p:nvSpPr>
          <p:cNvPr id="5" name="Rectangle 4"/>
          <p:cNvSpPr/>
          <p:nvPr/>
        </p:nvSpPr>
        <p:spPr>
          <a:xfrm>
            <a:off x="107504" y="1124744"/>
            <a:ext cx="9036496" cy="707886"/>
          </a:xfrm>
          <a:prstGeom prst="rect">
            <a:avLst/>
          </a:prstGeom>
        </p:spPr>
        <p:txBody>
          <a:bodyPr wrap="square">
            <a:spAutoFit/>
          </a:bodyPr>
          <a:lstStyle/>
          <a:p>
            <a:r>
              <a:rPr lang="fr-FR"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-Repliement de spectre si la fréquence max du signal </a:t>
            </a:r>
            <a:r>
              <a:rPr lang="fr-FR"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fm</a:t>
            </a:r>
            <a:r>
              <a:rPr lang="fr-FR"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est supérieure à la moitié de la</a:t>
            </a:r>
          </a:p>
          <a:p>
            <a:r>
              <a:rPr lang="fr-FR"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fréquence d'échantillonnage </a:t>
            </a:r>
            <a:r>
              <a:rPr lang="fr-FR"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a:t>
            </a:r>
            <a:endPar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2627784" y="1872853"/>
            <a:ext cx="4464496" cy="1872208"/>
          </a:xfrm>
          <a:prstGeom prst="rect">
            <a:avLst/>
          </a:prstGeom>
        </p:spPr>
      </p:pic>
      <p:sp>
        <p:nvSpPr>
          <p:cNvPr id="4" name="Rectangle 3"/>
          <p:cNvSpPr/>
          <p:nvPr/>
        </p:nvSpPr>
        <p:spPr>
          <a:xfrm>
            <a:off x="107504" y="3810851"/>
            <a:ext cx="8928992" cy="2677656"/>
          </a:xfrm>
          <a:prstGeom prst="rect">
            <a:avLst/>
          </a:prstGeom>
        </p:spPr>
        <p:txBody>
          <a:bodyPr wrap="square">
            <a:spAutoFit/>
          </a:bodyPr>
          <a:lstStyle/>
          <a:p>
            <a:pPr algn="just"/>
            <a:r>
              <a:rPr lang="fr-FR" sz="2400" dirty="0">
                <a:solidFill>
                  <a:srgbClr val="000000"/>
                </a:solidFill>
                <a:latin typeface="Times New Roman" panose="02020603050405020304" pitchFamily="18" charset="0"/>
                <a:cs typeface="Times New Roman" panose="02020603050405020304" pitchFamily="18" charset="0"/>
              </a:rPr>
              <a:t>-</a:t>
            </a:r>
            <a:r>
              <a:rPr lang="fr-FR" sz="2400" b="1" dirty="0">
                <a:solidFill>
                  <a:srgbClr val="000000"/>
                </a:solidFill>
                <a:latin typeface="Times New Roman" panose="02020603050405020304" pitchFamily="18" charset="0"/>
                <a:cs typeface="Times New Roman" panose="02020603050405020304" pitchFamily="18" charset="0"/>
              </a:rPr>
              <a:t>La solution</a:t>
            </a:r>
            <a:r>
              <a:rPr lang="fr-FR" sz="2400" dirty="0">
                <a:solidFill>
                  <a:srgbClr val="000000"/>
                </a:solidFill>
                <a:latin typeface="Times New Roman" panose="02020603050405020304" pitchFamily="18" charset="0"/>
                <a:cs typeface="Times New Roman" panose="02020603050405020304" pitchFamily="18" charset="0"/>
              </a:rPr>
              <a:t>: Faire un échantillonnage à très haute fréquence pour déterminer la fréquence max </a:t>
            </a:r>
            <a:r>
              <a:rPr lang="fr-FR" sz="2400" dirty="0" err="1">
                <a:solidFill>
                  <a:srgbClr val="000000"/>
                </a:solidFill>
                <a:latin typeface="Times New Roman" panose="02020603050405020304" pitchFamily="18" charset="0"/>
                <a:cs typeface="Times New Roman" panose="02020603050405020304" pitchFamily="18" charset="0"/>
              </a:rPr>
              <a:t>fm</a:t>
            </a:r>
            <a:r>
              <a:rPr lang="fr-FR" sz="2400" dirty="0">
                <a:solidFill>
                  <a:srgbClr val="000000"/>
                </a:solidFill>
                <a:latin typeface="Times New Roman" panose="02020603050405020304" pitchFamily="18" charset="0"/>
                <a:cs typeface="Times New Roman" panose="02020603050405020304" pitchFamily="18" charset="0"/>
              </a:rPr>
              <a:t>, puis définir une fréquence d'échantillonnage pour laquelle la condition de Shannon est respectée </a:t>
            </a:r>
            <a:r>
              <a:rPr lang="fr-FR" sz="2400" dirty="0" err="1">
                <a:solidFill>
                  <a:srgbClr val="000000"/>
                </a:solidFill>
                <a:latin typeface="Times New Roman" panose="02020603050405020304" pitchFamily="18" charset="0"/>
                <a:cs typeface="Times New Roman" panose="02020603050405020304" pitchFamily="18" charset="0"/>
              </a:rPr>
              <a:t>fe</a:t>
            </a:r>
            <a:r>
              <a:rPr lang="fr-FR" sz="2400" dirty="0">
                <a:solidFill>
                  <a:srgbClr val="000000"/>
                </a:solidFill>
                <a:latin typeface="Times New Roman" panose="02020603050405020304" pitchFamily="18" charset="0"/>
                <a:cs typeface="Times New Roman" panose="02020603050405020304" pitchFamily="18" charset="0"/>
              </a:rPr>
              <a:t> &gt; 2.fm</a:t>
            </a:r>
            <a:r>
              <a:rPr lang="fr-FR" sz="2400" dirty="0" smtClean="0">
                <a:solidFill>
                  <a:srgbClr val="000000"/>
                </a:solidFill>
                <a:latin typeface="Times New Roman" panose="02020603050405020304" pitchFamily="18" charset="0"/>
                <a:cs typeface="Times New Roman" panose="02020603050405020304" pitchFamily="18" charset="0"/>
              </a:rPr>
              <a:t>.</a:t>
            </a:r>
          </a:p>
          <a:p>
            <a:pPr algn="just"/>
            <a:r>
              <a:rPr lang="fr-FR" sz="2400" b="1" dirty="0" smtClean="0">
                <a:solidFill>
                  <a:srgbClr val="000000"/>
                </a:solidFill>
                <a:latin typeface="Times New Roman" panose="02020603050405020304" pitchFamily="18" charset="0"/>
                <a:cs typeface="Times New Roman" panose="02020603050405020304" pitchFamily="18" charset="0"/>
              </a:rPr>
              <a:t>-</a:t>
            </a:r>
            <a:r>
              <a:rPr lang="fr-FR" sz="2400" b="1" dirty="0">
                <a:solidFill>
                  <a:srgbClr val="000000"/>
                </a:solidFill>
                <a:latin typeface="Times New Roman" panose="02020603050405020304" pitchFamily="18" charset="0"/>
                <a:cs typeface="Times New Roman" panose="02020603050405020304" pitchFamily="18" charset="0"/>
              </a:rPr>
              <a:t>En téléphonie</a:t>
            </a:r>
            <a:r>
              <a:rPr lang="fr-FR" sz="2400" dirty="0">
                <a:solidFill>
                  <a:srgbClr val="000000"/>
                </a:solidFill>
                <a:latin typeface="Times New Roman" panose="02020603050405020304" pitchFamily="18" charset="0"/>
                <a:cs typeface="Times New Roman" panose="02020603050405020304" pitchFamily="18" charset="0"/>
              </a:rPr>
              <a:t>: norme CCITT (Comité Consultatif International Téléphonique et Télégraphique) G.711 ; Échantillonnage: 8kHz ; Quantification: sur 8 bits ; Débit : 64kb/s</a:t>
            </a:r>
            <a:r>
              <a:rPr lang="fr-FR" sz="2400" dirty="0" smtClean="0">
                <a:solidFill>
                  <a:srgbClr val="000000"/>
                </a:solidFill>
                <a:latin typeface="Times New Roman" panose="02020603050405020304" pitchFamily="18" charset="0"/>
                <a:cs typeface="Times New Roman" panose="02020603050405020304" pitchFamily="18" charset="0"/>
              </a:rPr>
              <a:t>.</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41664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184856" y="787400"/>
            <a:ext cx="8959143" cy="16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666750">
              <a:defRPr sz="2400">
                <a:solidFill>
                  <a:schemeClr val="tx1"/>
                </a:solidFill>
                <a:latin typeface="Times New Roman" panose="02020603050405020304" pitchFamily="18" charset="0"/>
              </a:defRPr>
            </a:lvl1pPr>
            <a:lvl2pPr marL="774700" indent="-292100" defTabSz="666750">
              <a:defRPr sz="2400">
                <a:solidFill>
                  <a:schemeClr val="tx1"/>
                </a:solidFill>
                <a:latin typeface="Times New Roman" panose="02020603050405020304" pitchFamily="18" charset="0"/>
              </a:defRPr>
            </a:lvl2pPr>
            <a:lvl3pPr marL="1244600" indent="-279400" defTabSz="666750">
              <a:defRPr sz="2400">
                <a:solidFill>
                  <a:schemeClr val="tx1"/>
                </a:solidFill>
                <a:latin typeface="Times New Roman" panose="02020603050405020304" pitchFamily="18" charset="0"/>
              </a:defRPr>
            </a:lvl3pPr>
            <a:lvl4pPr marL="1727200" indent="-292100" defTabSz="666750">
              <a:defRPr sz="2400">
                <a:solidFill>
                  <a:schemeClr val="tx1"/>
                </a:solidFill>
                <a:latin typeface="Times New Roman" panose="02020603050405020304" pitchFamily="18" charset="0"/>
              </a:defRPr>
            </a:lvl4pPr>
            <a:lvl5pPr marL="2298700" indent="-381000" defTabSz="666750">
              <a:defRPr sz="2400">
                <a:solidFill>
                  <a:schemeClr val="tx1"/>
                </a:solidFill>
                <a:latin typeface="Times New Roman" panose="02020603050405020304" pitchFamily="18" charset="0"/>
              </a:defRPr>
            </a:lvl5pPr>
            <a:lvl6pPr marL="2755900" indent="-381000" defTabSz="666750" fontAlgn="base">
              <a:spcBef>
                <a:spcPct val="0"/>
              </a:spcBef>
              <a:spcAft>
                <a:spcPct val="0"/>
              </a:spcAft>
              <a:defRPr sz="2400">
                <a:solidFill>
                  <a:schemeClr val="tx1"/>
                </a:solidFill>
                <a:latin typeface="Times New Roman" panose="02020603050405020304" pitchFamily="18" charset="0"/>
              </a:defRPr>
            </a:lvl6pPr>
            <a:lvl7pPr marL="3213100" indent="-381000" defTabSz="666750" fontAlgn="base">
              <a:spcBef>
                <a:spcPct val="0"/>
              </a:spcBef>
              <a:spcAft>
                <a:spcPct val="0"/>
              </a:spcAft>
              <a:defRPr sz="2400">
                <a:solidFill>
                  <a:schemeClr val="tx1"/>
                </a:solidFill>
                <a:latin typeface="Times New Roman" panose="02020603050405020304" pitchFamily="18" charset="0"/>
              </a:defRPr>
            </a:lvl7pPr>
            <a:lvl8pPr marL="3670300" indent="-381000" defTabSz="666750" fontAlgn="base">
              <a:spcBef>
                <a:spcPct val="0"/>
              </a:spcBef>
              <a:spcAft>
                <a:spcPct val="0"/>
              </a:spcAft>
              <a:defRPr sz="2400">
                <a:solidFill>
                  <a:schemeClr val="tx1"/>
                </a:solidFill>
                <a:latin typeface="Times New Roman" panose="02020603050405020304" pitchFamily="18" charset="0"/>
              </a:defRPr>
            </a:lvl8pPr>
            <a:lvl9pPr marL="4127500" indent="-381000" defTabSz="666750" fontAlgn="base">
              <a:spcBef>
                <a:spcPct val="0"/>
              </a:spcBef>
              <a:spcAft>
                <a:spcPct val="0"/>
              </a:spcAft>
              <a:defRPr sz="2400">
                <a:solidFill>
                  <a:schemeClr val="tx1"/>
                </a:solidFill>
                <a:latin typeface="Times New Roman" panose="02020603050405020304" pitchFamily="18" charset="0"/>
              </a:defRPr>
            </a:lvl9pPr>
          </a:lstStyle>
          <a:p>
            <a:pPr marL="0" indent="0">
              <a:spcBef>
                <a:spcPct val="40000"/>
              </a:spcBef>
              <a:spcAft>
                <a:spcPct val="40000"/>
              </a:spcAft>
              <a:buClr>
                <a:schemeClr val="accent2"/>
              </a:buClr>
              <a:buSzPct val="100000"/>
            </a:pPr>
            <a:endParaRPr lang="fr-FR" sz="2133" dirty="0" smtClean="0">
              <a:solidFill>
                <a:schemeClr val="bg1"/>
              </a:solidFill>
              <a:latin typeface="Arial" panose="020B0604020202020204" pitchFamily="34" charset="0"/>
            </a:endParaRPr>
          </a:p>
          <a:p>
            <a:pPr algn="just">
              <a:spcBef>
                <a:spcPct val="40000"/>
              </a:spcBef>
              <a:spcAft>
                <a:spcPct val="40000"/>
              </a:spcAft>
              <a:buClr>
                <a:schemeClr val="accent2"/>
              </a:buClr>
              <a:buSzPct val="100000"/>
              <a:buFont typeface="Wingdings" panose="05000000000000000000" pitchFamily="2" charset="2"/>
              <a:buChar char="n"/>
            </a:pPr>
            <a:r>
              <a:rPr lang="fr-FR" sz="2133" dirty="0">
                <a:solidFill>
                  <a:schemeClr val="bg1"/>
                </a:solidFill>
                <a:cs typeface="Times New Roman" panose="02020603050405020304" pitchFamily="18" charset="0"/>
              </a:rPr>
              <a:t>Suivant le type de trame utilisée, SDH permet des débits hiérarchisés de </a:t>
            </a:r>
            <a:r>
              <a:rPr lang="fr-FR" sz="2133" dirty="0" smtClean="0">
                <a:solidFill>
                  <a:schemeClr val="bg1"/>
                </a:solidFill>
                <a:cs typeface="Times New Roman" panose="02020603050405020304" pitchFamily="18" charset="0"/>
              </a:rPr>
              <a:t>quelques centaines </a:t>
            </a:r>
            <a:r>
              <a:rPr lang="fr-FR" sz="2133" dirty="0">
                <a:solidFill>
                  <a:schemeClr val="bg1"/>
                </a:solidFill>
                <a:cs typeface="Times New Roman" panose="02020603050405020304" pitchFamily="18" charset="0"/>
              </a:rPr>
              <a:t>de mégabits par seconde à plusieurs gigabits par seconde</a:t>
            </a:r>
            <a:endParaRPr lang="fr-FR" sz="2133" dirty="0">
              <a:solidFill>
                <a:schemeClr val="bg1"/>
              </a:solidFill>
              <a:cs typeface="Times New Roman" panose="02020603050405020304" pitchFamily="18" charset="0"/>
            </a:endParaRPr>
          </a:p>
        </p:txBody>
      </p:sp>
      <p:sp>
        <p:nvSpPr>
          <p:cNvPr id="22" name="Rectangle 21"/>
          <p:cNvSpPr/>
          <p:nvPr/>
        </p:nvSpPr>
        <p:spPr>
          <a:xfrm>
            <a:off x="-150" y="0"/>
            <a:ext cx="9144149"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spcBef>
                <a:spcPct val="20000"/>
              </a:spcBef>
              <a:spcAft>
                <a:spcPct val="60000"/>
              </a:spcAft>
            </a:pPr>
            <a:r>
              <a:rPr lang="fr-FR" sz="4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SDH</a:t>
            </a:r>
            <a:endParaRPr lang="fr-FR" sz="4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rotWithShape="1">
          <a:blip r:embed="rId3"/>
          <a:srcRect l="1799" t="4715" b="10416"/>
          <a:stretch/>
        </p:blipFill>
        <p:spPr>
          <a:xfrm>
            <a:off x="-151" y="2492896"/>
            <a:ext cx="9144149" cy="1440160"/>
          </a:xfrm>
          <a:prstGeom prst="rect">
            <a:avLst/>
          </a:prstGeom>
        </p:spPr>
      </p:pic>
    </p:spTree>
    <p:extLst>
      <p:ext uri="{BB962C8B-B14F-4D97-AF65-F5344CB8AC3E}">
        <p14:creationId xmlns:p14="http://schemas.microsoft.com/office/powerpoint/2010/main" val="344487052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9" y="-40874"/>
            <a:ext cx="9144000" cy="707886"/>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spcBef>
                <a:spcPct val="20000"/>
              </a:spcBef>
              <a:spcAft>
                <a:spcPct val="40000"/>
              </a:spcAft>
            </a:pPr>
            <a:r>
              <a:rPr lang="fr-FR" sz="4000" dirty="0">
                <a:solidFill>
                  <a:schemeClr val="tx1"/>
                </a:solidFill>
                <a:latin typeface="Times New Roman" panose="02020603050405020304" pitchFamily="18" charset="0"/>
                <a:cs typeface="Times New Roman" panose="02020603050405020304" pitchFamily="18" charset="0"/>
              </a:rPr>
              <a:t>Trame de base SDH</a:t>
            </a:r>
            <a:endParaRPr lang="fr-FR" sz="40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274" y="836712"/>
            <a:ext cx="8720190" cy="4985980"/>
          </a:xfrm>
          <a:prstGeom prst="rect">
            <a:avLst/>
          </a:prstGeom>
        </p:spPr>
        <p:txBody>
          <a:bodyPr wrap="square">
            <a:spAutoFit/>
          </a:bodyPr>
          <a:lstStyle/>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Les données sont transportées dans des trames synchrones </a:t>
            </a:r>
            <a:r>
              <a:rPr lang="fr-FR" sz="2000" i="1" dirty="0">
                <a:solidFill>
                  <a:srgbClr val="000000"/>
                </a:solidFill>
                <a:latin typeface="Times New Roman" panose="02020603050405020304" pitchFamily="18" charset="0"/>
                <a:cs typeface="Times New Roman" panose="02020603050405020304" pitchFamily="18" charset="0"/>
              </a:rPr>
              <a:t>{</a:t>
            </a:r>
            <a:r>
              <a:rPr lang="fr-FR" sz="2000" i="1" dirty="0" err="1">
                <a:solidFill>
                  <a:srgbClr val="000000"/>
                </a:solidFill>
                <a:latin typeface="Times New Roman" panose="02020603050405020304" pitchFamily="18" charset="0"/>
                <a:cs typeface="Times New Roman" panose="02020603050405020304" pitchFamily="18" charset="0"/>
              </a:rPr>
              <a:t>Synchronous</a:t>
            </a:r>
            <a:r>
              <a:rPr lang="fr-FR" sz="2000" i="1" dirty="0">
                <a:solidFill>
                  <a:srgbClr val="000000"/>
                </a:solidFill>
                <a:latin typeface="Times New Roman" panose="02020603050405020304" pitchFamily="18" charset="0"/>
                <a:cs typeface="Times New Roman" panose="02020603050405020304" pitchFamily="18" charset="0"/>
              </a:rPr>
              <a:t> Transport Module) </a:t>
            </a:r>
            <a:r>
              <a:rPr lang="fr-FR" sz="2000" dirty="0">
                <a:solidFill>
                  <a:srgbClr val="000000"/>
                </a:solidFill>
                <a:latin typeface="Times New Roman" panose="02020603050405020304" pitchFamily="18" charset="0"/>
                <a:cs typeface="Times New Roman" panose="02020603050405020304" pitchFamily="18" charset="0"/>
              </a:rPr>
              <a:t>et « empaquetées » dans des conteneurs virtuels </a:t>
            </a:r>
            <a:r>
              <a:rPr lang="fr-FR" sz="2000" i="1" dirty="0">
                <a:solidFill>
                  <a:srgbClr val="000000"/>
                </a:solidFill>
                <a:latin typeface="Times New Roman" panose="02020603050405020304" pitchFamily="18" charset="0"/>
                <a:cs typeface="Times New Roman" panose="02020603050405020304" pitchFamily="18" charset="0"/>
              </a:rPr>
              <a:t>{Virtual </a:t>
            </a:r>
            <a:r>
              <a:rPr lang="fr-FR" sz="2000" i="1" dirty="0" smtClean="0">
                <a:solidFill>
                  <a:srgbClr val="000000"/>
                </a:solidFill>
                <a:latin typeface="Times New Roman" panose="02020603050405020304" pitchFamily="18" charset="0"/>
                <a:cs typeface="Times New Roman" panose="02020603050405020304" pitchFamily="18" charset="0"/>
              </a:rPr>
              <a:t>Container)</a:t>
            </a:r>
            <a:r>
              <a:rPr lang="fr-FR" sz="2000" dirty="0" smtClean="0">
                <a:solidFill>
                  <a:srgbClr val="000000"/>
                </a:solidFill>
                <a:latin typeface="Times New Roman" panose="02020603050405020304" pitchFamily="18" charset="0"/>
                <a:cs typeface="Times New Roman" panose="02020603050405020304" pitchFamily="18" charset="0"/>
              </a:rPr>
              <a:t> qui </a:t>
            </a:r>
            <a:r>
              <a:rPr lang="fr-FR" sz="2000" dirty="0">
                <a:solidFill>
                  <a:srgbClr val="000000"/>
                </a:solidFill>
                <a:latin typeface="Times New Roman" panose="02020603050405020304" pitchFamily="18" charset="0"/>
                <a:cs typeface="Times New Roman" panose="02020603050405020304" pitchFamily="18" charset="0"/>
              </a:rPr>
              <a:t>englobent les données d’un même paquet réparties sur plusieurs trames. </a:t>
            </a:r>
            <a:r>
              <a:rPr lang="fr-FR" sz="2000" dirty="0" smtClean="0">
                <a:solidFill>
                  <a:srgbClr val="000000"/>
                </a:solidFill>
                <a:latin typeface="Times New Roman" panose="02020603050405020304" pitchFamily="18" charset="0"/>
                <a:cs typeface="Times New Roman" panose="02020603050405020304" pitchFamily="18" charset="0"/>
              </a:rPr>
              <a:t>Les trames </a:t>
            </a:r>
            <a:r>
              <a:rPr lang="fr-FR" sz="2000" dirty="0">
                <a:solidFill>
                  <a:srgbClr val="000000"/>
                </a:solidFill>
                <a:latin typeface="Times New Roman" panose="02020603050405020304" pitchFamily="18" charset="0"/>
                <a:cs typeface="Times New Roman" panose="02020603050405020304" pitchFamily="18" charset="0"/>
              </a:rPr>
              <a:t>sont émises toutes les 125 </a:t>
            </a:r>
            <a:r>
              <a:rPr lang="fr-FR" sz="2000" dirty="0" err="1" smtClean="0">
                <a:solidFill>
                  <a:srgbClr val="000000"/>
                </a:solidFill>
                <a:latin typeface="Times New Roman" panose="02020603050405020304" pitchFamily="18" charset="0"/>
                <a:cs typeface="Times New Roman" panose="02020603050405020304" pitchFamily="18" charset="0"/>
              </a:rPr>
              <a:t>ps</a:t>
            </a:r>
            <a:r>
              <a:rPr lang="fr-FR" sz="2000" dirty="0" smtClean="0">
                <a:solidFill>
                  <a:srgbClr val="000000"/>
                </a:solidFill>
                <a:latin typeface="Times New Roman" panose="02020603050405020304" pitchFamily="18" charset="0"/>
                <a:cs typeface="Times New Roman" panose="02020603050405020304" pitchFamily="18" charset="0"/>
              </a:rPr>
              <a:t>.</a:t>
            </a:r>
          </a:p>
          <a:p>
            <a:pPr algn="just">
              <a:lnSpc>
                <a:spcPct val="150000"/>
              </a:lnSpc>
            </a:pPr>
            <a:r>
              <a:rPr lang="fr-FR" sz="2000" dirty="0" smtClean="0">
                <a:solidFill>
                  <a:srgbClr val="000000"/>
                </a:solidFill>
                <a:latin typeface="Times New Roman" panose="02020603050405020304" pitchFamily="18" charset="0"/>
                <a:cs typeface="Times New Roman" panose="02020603050405020304" pitchFamily="18" charset="0"/>
              </a:rPr>
              <a:t>La </a:t>
            </a:r>
            <a:r>
              <a:rPr lang="fr-FR" sz="2000" dirty="0">
                <a:solidFill>
                  <a:srgbClr val="000000"/>
                </a:solidFill>
                <a:latin typeface="Times New Roman" panose="02020603050405020304" pitchFamily="18" charset="0"/>
                <a:cs typeface="Times New Roman" panose="02020603050405020304" pitchFamily="18" charset="0"/>
              </a:rPr>
              <a:t>trame de base STM-1 comporte 9 x 270 octets (9 rangées de 270 octets).</a:t>
            </a:r>
            <a:br>
              <a:rPr lang="fr-FR" sz="2000" dirty="0">
                <a:solidFill>
                  <a:srgbClr val="000000"/>
                </a:solidFill>
                <a:latin typeface="Times New Roman" panose="02020603050405020304" pitchFamily="18" charset="0"/>
                <a:cs typeface="Times New Roman" panose="02020603050405020304" pitchFamily="18" charset="0"/>
              </a:rPr>
            </a:br>
            <a:r>
              <a:rPr lang="fr-FR" sz="2000" dirty="0">
                <a:solidFill>
                  <a:srgbClr val="000000"/>
                </a:solidFill>
                <a:latin typeface="Times New Roman" panose="02020603050405020304" pitchFamily="18" charset="0"/>
                <a:cs typeface="Times New Roman" panose="02020603050405020304" pitchFamily="18" charset="0"/>
              </a:rPr>
              <a:t>Chaque rangée contient une partie en-tête et une partie données </a:t>
            </a:r>
            <a:r>
              <a:rPr lang="fr-FR" sz="2000" dirty="0" smtClean="0">
                <a:solidFill>
                  <a:srgbClr val="000000"/>
                </a:solidFill>
                <a:latin typeface="Times New Roman" panose="02020603050405020304" pitchFamily="18" charset="0"/>
                <a:cs typeface="Times New Roman" panose="02020603050405020304" pitchFamily="18" charset="0"/>
              </a:rPr>
              <a:t>:</a:t>
            </a:r>
          </a:p>
          <a:p>
            <a:pPr algn="just">
              <a:lnSpc>
                <a:spcPct val="150000"/>
              </a:lnSpc>
            </a:pPr>
            <a:r>
              <a:rPr lang="fr-FR" sz="2000" b="1" dirty="0" smtClean="0">
                <a:solidFill>
                  <a:srgbClr val="000000"/>
                </a:solidFill>
                <a:latin typeface="Times New Roman" panose="02020603050405020304" pitchFamily="18" charset="0"/>
                <a:cs typeface="Times New Roman" panose="02020603050405020304" pitchFamily="18" charset="0"/>
              </a:rPr>
              <a:t>• TOH </a:t>
            </a:r>
            <a:r>
              <a:rPr lang="fr-FR" sz="2000" i="1" dirty="0" smtClean="0">
                <a:solidFill>
                  <a:srgbClr val="000000"/>
                </a:solidFill>
                <a:latin typeface="Times New Roman" panose="02020603050405020304" pitchFamily="18" charset="0"/>
                <a:cs typeface="Times New Roman" panose="02020603050405020304" pitchFamily="18" charset="0"/>
              </a:rPr>
              <a:t>(Transport </a:t>
            </a:r>
            <a:r>
              <a:rPr lang="fr-FR" sz="2000" i="1" dirty="0" err="1" smtClean="0">
                <a:solidFill>
                  <a:srgbClr val="000000"/>
                </a:solidFill>
                <a:latin typeface="Times New Roman" panose="02020603050405020304" pitchFamily="18" charset="0"/>
                <a:cs typeface="Times New Roman" panose="02020603050405020304" pitchFamily="18" charset="0"/>
              </a:rPr>
              <a:t>OverHead</a:t>
            </a:r>
            <a:r>
              <a:rPr lang="fr-FR" sz="2000" i="1" dirty="0" smtClean="0">
                <a:solidFill>
                  <a:srgbClr val="000000"/>
                </a:solidFill>
                <a:latin typeface="Times New Roman" panose="02020603050405020304" pitchFamily="18" charset="0"/>
                <a:cs typeface="Times New Roman" panose="02020603050405020304" pitchFamily="18" charset="0"/>
              </a:rPr>
              <a:t>) </a:t>
            </a:r>
            <a:r>
              <a:rPr lang="fr-FR" sz="2000" dirty="0" smtClean="0">
                <a:solidFill>
                  <a:srgbClr val="000000"/>
                </a:solidFill>
                <a:latin typeface="Times New Roman" panose="02020603050405020304" pitchFamily="18" charset="0"/>
                <a:cs typeface="Times New Roman" panose="02020603050405020304" pitchFamily="18" charset="0"/>
              </a:rPr>
              <a:t>: en-tête de transport sur 9 octets (par rangée),</a:t>
            </a:r>
            <a:br>
              <a:rPr lang="fr-FR" sz="2000" dirty="0" smtClean="0">
                <a:solidFill>
                  <a:srgbClr val="000000"/>
                </a:solidFill>
                <a:latin typeface="Times New Roman" panose="02020603050405020304" pitchFamily="18" charset="0"/>
                <a:cs typeface="Times New Roman" panose="02020603050405020304" pitchFamily="18" charset="0"/>
              </a:rPr>
            </a:br>
            <a:r>
              <a:rPr lang="fr-FR" sz="2000" dirty="0" smtClean="0">
                <a:solidFill>
                  <a:srgbClr val="000000"/>
                </a:solidFill>
                <a:latin typeface="Times New Roman" panose="02020603050405020304" pitchFamily="18" charset="0"/>
                <a:cs typeface="Times New Roman" panose="02020603050405020304" pitchFamily="18" charset="0"/>
              </a:rPr>
              <a:t>contient des fanions, des informations d’erreur de trames, et la valeur du décalage</a:t>
            </a:r>
            <a:br>
              <a:rPr lang="fr-FR" sz="2000" dirty="0" smtClean="0">
                <a:solidFill>
                  <a:srgbClr val="000000"/>
                </a:solidFill>
                <a:latin typeface="Times New Roman" panose="02020603050405020304" pitchFamily="18" charset="0"/>
                <a:cs typeface="Times New Roman" panose="02020603050405020304" pitchFamily="18" charset="0"/>
              </a:rPr>
            </a:br>
            <a:r>
              <a:rPr lang="fr-FR" sz="2000" dirty="0" smtClean="0">
                <a:solidFill>
                  <a:srgbClr val="000000"/>
                </a:solidFill>
                <a:latin typeface="Times New Roman" panose="02020603050405020304" pitchFamily="18" charset="0"/>
                <a:cs typeface="Times New Roman" panose="02020603050405020304" pitchFamily="18" charset="0"/>
              </a:rPr>
              <a:t>du paquet de données ;</a:t>
            </a:r>
          </a:p>
          <a:p>
            <a:pPr algn="just">
              <a:lnSpc>
                <a:spcPct val="150000"/>
              </a:lnSpc>
            </a:pP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39310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9" y="-40874"/>
            <a:ext cx="9144000" cy="707886"/>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spcBef>
                <a:spcPct val="20000"/>
              </a:spcBef>
              <a:spcAft>
                <a:spcPct val="40000"/>
              </a:spcAft>
            </a:pPr>
            <a:r>
              <a:rPr lang="fr-FR" sz="4000" dirty="0">
                <a:solidFill>
                  <a:schemeClr val="tx1"/>
                </a:solidFill>
                <a:latin typeface="Times New Roman" panose="02020603050405020304" pitchFamily="18" charset="0"/>
                <a:cs typeface="Times New Roman" panose="02020603050405020304" pitchFamily="18" charset="0"/>
              </a:rPr>
              <a:t>Trame de base SDH</a:t>
            </a:r>
            <a:endParaRPr lang="fr-FR" sz="40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236" y="1196752"/>
            <a:ext cx="8720190" cy="3323987"/>
          </a:xfrm>
          <a:prstGeom prst="rect">
            <a:avLst/>
          </a:prstGeom>
        </p:spPr>
        <p:txBody>
          <a:bodyPr wrap="square">
            <a:spAutoFit/>
          </a:bodyPr>
          <a:lstStyle/>
          <a:p>
            <a:pPr algn="just">
              <a:lnSpc>
                <a:spcPct val="150000"/>
              </a:lnSpc>
            </a:pPr>
            <a:r>
              <a:rPr lang="fr-FR" sz="2000" b="1" dirty="0" smtClean="0">
                <a:solidFill>
                  <a:srgbClr val="000000"/>
                </a:solidFill>
                <a:latin typeface="Times New Roman" panose="02020603050405020304" pitchFamily="18" charset="0"/>
                <a:cs typeface="Times New Roman" panose="02020603050405020304" pitchFamily="18" charset="0"/>
              </a:rPr>
              <a:t>• </a:t>
            </a:r>
            <a:r>
              <a:rPr lang="fr-FR" sz="2000" b="1" dirty="0">
                <a:solidFill>
                  <a:srgbClr val="000000"/>
                </a:solidFill>
                <a:latin typeface="Times New Roman" panose="02020603050405020304" pitchFamily="18" charset="0"/>
                <a:cs typeface="Times New Roman" panose="02020603050405020304" pitchFamily="18" charset="0"/>
              </a:rPr>
              <a:t>POH </a:t>
            </a:r>
            <a:r>
              <a:rPr lang="fr-FR" sz="2000" i="1" dirty="0">
                <a:solidFill>
                  <a:srgbClr val="000000"/>
                </a:solidFill>
                <a:latin typeface="Times New Roman" panose="02020603050405020304" pitchFamily="18" charset="0"/>
                <a:cs typeface="Times New Roman" panose="02020603050405020304" pitchFamily="18" charset="0"/>
              </a:rPr>
              <a:t>(</a:t>
            </a:r>
            <a:r>
              <a:rPr lang="fr-FR" sz="2000" i="1" dirty="0" err="1">
                <a:solidFill>
                  <a:srgbClr val="000000"/>
                </a:solidFill>
                <a:latin typeface="Times New Roman" panose="02020603050405020304" pitchFamily="18" charset="0"/>
                <a:cs typeface="Times New Roman" panose="02020603050405020304" pitchFamily="18" charset="0"/>
              </a:rPr>
              <a:t>Path</a:t>
            </a:r>
            <a:r>
              <a:rPr lang="fr-FR" sz="2000" i="1" dirty="0">
                <a:solidFill>
                  <a:srgbClr val="000000"/>
                </a:solidFill>
                <a:latin typeface="Times New Roman" panose="02020603050405020304" pitchFamily="18" charset="0"/>
                <a:cs typeface="Times New Roman" panose="02020603050405020304" pitchFamily="18" charset="0"/>
              </a:rPr>
              <a:t> </a:t>
            </a:r>
            <a:r>
              <a:rPr lang="fr-FR" sz="2000" i="1" dirty="0" err="1">
                <a:solidFill>
                  <a:srgbClr val="000000"/>
                </a:solidFill>
                <a:latin typeface="Times New Roman" panose="02020603050405020304" pitchFamily="18" charset="0"/>
                <a:cs typeface="Times New Roman" panose="02020603050405020304" pitchFamily="18" charset="0"/>
              </a:rPr>
              <a:t>OverHead</a:t>
            </a:r>
            <a:r>
              <a:rPr lang="fr-FR" sz="2000" i="1" dirty="0">
                <a:solidFill>
                  <a:srgbClr val="000000"/>
                </a:solidFill>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cs typeface="Times New Roman" panose="02020603050405020304" pitchFamily="18" charset="0"/>
              </a:rPr>
              <a:t>: en-tête de routage sur 1 octet, contient un identificateur</a:t>
            </a:r>
            <a:br>
              <a:rPr lang="fr-FR" sz="2000" dirty="0">
                <a:solidFill>
                  <a:srgbClr val="000000"/>
                </a:solidFill>
                <a:latin typeface="Times New Roman" panose="02020603050405020304" pitchFamily="18" charset="0"/>
                <a:cs typeface="Times New Roman" panose="02020603050405020304" pitchFamily="18" charset="0"/>
              </a:rPr>
            </a:br>
            <a:r>
              <a:rPr lang="fr-FR" sz="2000" dirty="0">
                <a:solidFill>
                  <a:srgbClr val="000000"/>
                </a:solidFill>
                <a:latin typeface="Times New Roman" panose="02020603050405020304" pitchFamily="18" charset="0"/>
                <a:cs typeface="Times New Roman" panose="02020603050405020304" pitchFamily="18" charset="0"/>
              </a:rPr>
              <a:t>de chemin (adressage au format E.164) contrôlé par une information d’erreur ;</a:t>
            </a:r>
            <a:br>
              <a:rPr lang="fr-FR" sz="2000" dirty="0">
                <a:solidFill>
                  <a:srgbClr val="000000"/>
                </a:solidFill>
                <a:latin typeface="Times New Roman" panose="02020603050405020304" pitchFamily="18" charset="0"/>
                <a:cs typeface="Times New Roman" panose="02020603050405020304" pitchFamily="18" charset="0"/>
              </a:rPr>
            </a:br>
            <a:r>
              <a:rPr lang="fr-FR" sz="2000" b="1" dirty="0">
                <a:solidFill>
                  <a:srgbClr val="000000"/>
                </a:solidFill>
                <a:latin typeface="Times New Roman" panose="02020603050405020304" pitchFamily="18" charset="0"/>
                <a:cs typeface="Times New Roman" panose="02020603050405020304" pitchFamily="18" charset="0"/>
              </a:rPr>
              <a:t>• Champ des données </a:t>
            </a:r>
            <a:r>
              <a:rPr lang="fr-FR" sz="2000" dirty="0">
                <a:solidFill>
                  <a:srgbClr val="000000"/>
                </a:solidFill>
                <a:latin typeface="Times New Roman" panose="02020603050405020304" pitchFamily="18" charset="0"/>
                <a:cs typeface="Times New Roman" panose="02020603050405020304" pitchFamily="18" charset="0"/>
              </a:rPr>
              <a:t>: plage de 9 x 261 octets dans laquelle sont placés les</a:t>
            </a:r>
            <a:br>
              <a:rPr lang="fr-FR" sz="2000" dirty="0">
                <a:solidFill>
                  <a:srgbClr val="000000"/>
                </a:solidFill>
                <a:latin typeface="Times New Roman" panose="02020603050405020304" pitchFamily="18" charset="0"/>
                <a:cs typeface="Times New Roman" panose="02020603050405020304" pitchFamily="18" charset="0"/>
              </a:rPr>
            </a:br>
            <a:r>
              <a:rPr lang="fr-FR" sz="2000" dirty="0">
                <a:solidFill>
                  <a:srgbClr val="000000"/>
                </a:solidFill>
                <a:latin typeface="Times New Roman" panose="02020603050405020304" pitchFamily="18" charset="0"/>
                <a:cs typeface="Times New Roman" panose="02020603050405020304" pitchFamily="18" charset="0"/>
              </a:rPr>
              <a:t>paquets de données </a:t>
            </a:r>
            <a:r>
              <a:rPr lang="fr-FR" sz="2000" i="1" dirty="0">
                <a:solidFill>
                  <a:srgbClr val="000000"/>
                </a:solidFill>
                <a:latin typeface="Times New Roman" panose="02020603050405020304" pitchFamily="18" charset="0"/>
                <a:cs typeface="Times New Roman" panose="02020603050405020304" pitchFamily="18" charset="0"/>
              </a:rPr>
              <a:t>(</a:t>
            </a:r>
            <a:r>
              <a:rPr lang="fr-FR" sz="2000" i="1" dirty="0" err="1">
                <a:solidFill>
                  <a:srgbClr val="000000"/>
                </a:solidFill>
                <a:latin typeface="Times New Roman" panose="02020603050405020304" pitchFamily="18" charset="0"/>
                <a:cs typeface="Times New Roman" panose="02020603050405020304" pitchFamily="18" charset="0"/>
              </a:rPr>
              <a:t>Synchronous</a:t>
            </a:r>
            <a:r>
              <a:rPr lang="fr-FR" sz="2000" i="1" dirty="0">
                <a:solidFill>
                  <a:srgbClr val="000000"/>
                </a:solidFill>
                <a:latin typeface="Times New Roman" panose="02020603050405020304" pitchFamily="18" charset="0"/>
                <a:cs typeface="Times New Roman" panose="02020603050405020304" pitchFamily="18" charset="0"/>
              </a:rPr>
              <a:t> </a:t>
            </a:r>
            <a:r>
              <a:rPr lang="fr-FR" sz="2000" i="1" dirty="0" err="1">
                <a:solidFill>
                  <a:srgbClr val="000000"/>
                </a:solidFill>
                <a:latin typeface="Times New Roman" panose="02020603050405020304" pitchFamily="18" charset="0"/>
                <a:cs typeface="Times New Roman" panose="02020603050405020304" pitchFamily="18" charset="0"/>
              </a:rPr>
              <a:t>Payload</a:t>
            </a:r>
            <a:r>
              <a:rPr lang="fr-FR" sz="2000" i="1" dirty="0">
                <a:solidFill>
                  <a:srgbClr val="000000"/>
                </a:solidFill>
                <a:latin typeface="Times New Roman" panose="02020603050405020304" pitchFamily="18" charset="0"/>
                <a:cs typeface="Times New Roman" panose="02020603050405020304" pitchFamily="18" charset="0"/>
              </a:rPr>
              <a:t> </a:t>
            </a:r>
            <a:r>
              <a:rPr lang="fr-FR" sz="2000" i="1" dirty="0" err="1">
                <a:solidFill>
                  <a:srgbClr val="000000"/>
                </a:solidFill>
                <a:latin typeface="Times New Roman" panose="02020603050405020304" pitchFamily="18" charset="0"/>
                <a:cs typeface="Times New Roman" panose="02020603050405020304" pitchFamily="18" charset="0"/>
              </a:rPr>
              <a:t>Envelope</a:t>
            </a:r>
            <a:r>
              <a:rPr lang="fr-FR" sz="2000" i="1" dirty="0">
                <a:solidFill>
                  <a:srgbClr val="000000"/>
                </a:solidFill>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cs typeface="Times New Roman" panose="02020603050405020304" pitchFamily="18" charset="0"/>
              </a:rPr>
              <a:t>Pour pouvoir adapter en</a:t>
            </a:r>
            <a:br>
              <a:rPr lang="fr-FR" sz="2000" dirty="0">
                <a:solidFill>
                  <a:srgbClr val="000000"/>
                </a:solidFill>
                <a:latin typeface="Times New Roman" panose="02020603050405020304" pitchFamily="18" charset="0"/>
                <a:cs typeface="Times New Roman" panose="02020603050405020304" pitchFamily="18" charset="0"/>
              </a:rPr>
            </a:br>
            <a:r>
              <a:rPr lang="fr-FR" sz="2000" dirty="0">
                <a:solidFill>
                  <a:srgbClr val="000000"/>
                </a:solidFill>
                <a:latin typeface="Times New Roman" panose="02020603050405020304" pitchFamily="18" charset="0"/>
                <a:cs typeface="Times New Roman" panose="02020603050405020304" pitchFamily="18" charset="0"/>
              </a:rPr>
              <a:t>temps et en longueur le format des paquets de données aux réseaux et aux protocoles de niveaux supérieurs, un décalage dont la valeur se trouve dans l’en-tête </a:t>
            </a:r>
            <a:r>
              <a:rPr lang="fr-FR" sz="2000" dirty="0" smtClean="0">
                <a:solidFill>
                  <a:srgbClr val="000000"/>
                </a:solidFill>
                <a:latin typeface="Times New Roman" panose="02020603050405020304" pitchFamily="18" charset="0"/>
                <a:cs typeface="Times New Roman" panose="02020603050405020304" pitchFamily="18" charset="0"/>
              </a:rPr>
              <a:t>de transport </a:t>
            </a:r>
            <a:r>
              <a:rPr lang="fr-FR" sz="2000" dirty="0">
                <a:solidFill>
                  <a:srgbClr val="000000"/>
                </a:solidFill>
                <a:latin typeface="Times New Roman" panose="02020603050405020304" pitchFamily="18" charset="0"/>
                <a:cs typeface="Times New Roman" panose="02020603050405020304" pitchFamily="18" charset="0"/>
              </a:rPr>
              <a:t>TOH est introduit</a:t>
            </a:r>
            <a:r>
              <a:rPr lang="fr-FR" sz="2000" dirty="0" smtClean="0">
                <a:solidFill>
                  <a:srgbClr val="000000"/>
                </a:solidFill>
                <a:latin typeface="Times New Roman" panose="02020603050405020304" pitchFamily="18" charset="0"/>
                <a:cs typeface="Times New Roman" panose="02020603050405020304" pitchFamily="18" charset="0"/>
              </a:rPr>
              <a:t>.</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952500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8" name="Rectangle 38"/>
          <p:cNvSpPr>
            <a:spLocks noChangeArrowheads="1"/>
          </p:cNvSpPr>
          <p:nvPr/>
        </p:nvSpPr>
        <p:spPr bwMode="auto">
          <a:xfrm>
            <a:off x="3324578" y="2307168"/>
            <a:ext cx="440267" cy="1643944"/>
          </a:xfrm>
          <a:prstGeom prst="rect">
            <a:avLst/>
          </a:prstGeom>
          <a:solidFill>
            <a:schemeClr val="bg2"/>
          </a:solidFill>
          <a:ln w="12700">
            <a:miter lim="800000"/>
            <a:headEnd/>
            <a:tailEnd/>
          </a:ln>
          <a:effectLst/>
          <a:scene3d>
            <a:camera prst="legacyPerspectiveTopRight"/>
            <a:lightRig rig="legacyFlat3" dir="b"/>
          </a:scene3d>
          <a:sp3d extrusionH="114030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sz="1600">
              <a:solidFill>
                <a:schemeClr val="bg1"/>
              </a:solidFill>
            </a:endParaRPr>
          </a:p>
        </p:txBody>
      </p:sp>
      <p:sp>
        <p:nvSpPr>
          <p:cNvPr id="40997" name="Rectangle 37"/>
          <p:cNvSpPr>
            <a:spLocks noChangeArrowheads="1"/>
          </p:cNvSpPr>
          <p:nvPr/>
        </p:nvSpPr>
        <p:spPr bwMode="auto">
          <a:xfrm>
            <a:off x="3018367" y="2504723"/>
            <a:ext cx="567267" cy="1923344"/>
          </a:xfrm>
          <a:prstGeom prst="rect">
            <a:avLst/>
          </a:prstGeom>
          <a:solidFill>
            <a:schemeClr val="accent1"/>
          </a:solidFill>
          <a:ln w="12700">
            <a:miter lim="800000"/>
            <a:headEnd/>
            <a:tailEnd/>
          </a:ln>
          <a:effectLst/>
          <a:scene3d>
            <a:camera prst="legacyPerspectiveTopRight"/>
            <a:lightRig rig="legacyFlat3" dir="b"/>
          </a:scene3d>
          <a:sp3d extrusionH="18018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sz="1600">
              <a:solidFill>
                <a:schemeClr val="bg1"/>
              </a:solidFill>
            </a:endParaRPr>
          </a:p>
        </p:txBody>
      </p:sp>
      <p:sp>
        <p:nvSpPr>
          <p:cNvPr id="40996" name="Rectangle 36"/>
          <p:cNvSpPr>
            <a:spLocks noChangeArrowheads="1"/>
          </p:cNvSpPr>
          <p:nvPr/>
        </p:nvSpPr>
        <p:spPr bwMode="auto">
          <a:xfrm>
            <a:off x="2714978" y="2690990"/>
            <a:ext cx="721078" cy="2175933"/>
          </a:xfrm>
          <a:prstGeom prst="rect">
            <a:avLst/>
          </a:prstGeom>
          <a:solidFill>
            <a:schemeClr val="bg2"/>
          </a:solidFill>
          <a:ln w="12700">
            <a:miter lim="800000"/>
            <a:headEnd/>
            <a:tailEnd/>
          </a:ln>
          <a:effectLst/>
          <a:scene3d>
            <a:camera prst="legacyPerspectiveTopRight"/>
            <a:lightRig rig="legacyFlat3" dir="b"/>
          </a:scene3d>
          <a:sp3d extrusionH="18018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sz="1600">
              <a:solidFill>
                <a:schemeClr val="bg1"/>
              </a:solidFill>
            </a:endParaRPr>
          </a:p>
        </p:txBody>
      </p:sp>
      <p:sp>
        <p:nvSpPr>
          <p:cNvPr id="40963" name="Rectangle 3"/>
          <p:cNvSpPr>
            <a:spLocks noChangeArrowheads="1"/>
          </p:cNvSpPr>
          <p:nvPr/>
        </p:nvSpPr>
        <p:spPr bwMode="auto">
          <a:xfrm>
            <a:off x="1365956" y="3321755"/>
            <a:ext cx="1072444" cy="2483556"/>
          </a:xfrm>
          <a:prstGeom prst="rect">
            <a:avLst/>
          </a:prstGeom>
          <a:gradFill rotWithShape="0">
            <a:gsLst>
              <a:gs pos="0">
                <a:schemeClr val="accent2"/>
              </a:gs>
              <a:gs pos="100000">
                <a:schemeClr val="accent2">
                  <a:gamma/>
                  <a:shade val="46275"/>
                  <a:invGamma/>
                </a:schemeClr>
              </a:gs>
            </a:gsLst>
            <a:path path="shape">
              <a:fillToRect l="50000" t="50000" r="50000" b="50000"/>
            </a:path>
          </a:gradFill>
          <a:ln w="12700">
            <a:miter lim="800000"/>
            <a:headEnd/>
            <a:tailEnd/>
          </a:ln>
          <a:effectLst/>
          <a:scene3d>
            <a:camera prst="legacyPerspectiveTopRight"/>
            <a:lightRig rig="legacyFlat3" dir="b"/>
          </a:scene3d>
          <a:sp3d extrusionH="36306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sz="1600">
              <a:solidFill>
                <a:schemeClr val="bg1"/>
              </a:solidFill>
            </a:endParaRPr>
          </a:p>
        </p:txBody>
      </p:sp>
      <p:sp>
        <p:nvSpPr>
          <p:cNvPr id="40964" name="Rectangle 4"/>
          <p:cNvSpPr>
            <a:spLocks noChangeArrowheads="1"/>
          </p:cNvSpPr>
          <p:nvPr/>
        </p:nvSpPr>
        <p:spPr bwMode="auto">
          <a:xfrm>
            <a:off x="1365956" y="4978400"/>
            <a:ext cx="1072444" cy="276578"/>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40965" name="Rectangle 5"/>
          <p:cNvSpPr>
            <a:spLocks noChangeArrowheads="1"/>
          </p:cNvSpPr>
          <p:nvPr/>
        </p:nvSpPr>
        <p:spPr bwMode="auto">
          <a:xfrm>
            <a:off x="1365956" y="4703234"/>
            <a:ext cx="1072444" cy="275166"/>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40966" name="Rectangle 6"/>
          <p:cNvSpPr>
            <a:spLocks noChangeArrowheads="1"/>
          </p:cNvSpPr>
          <p:nvPr/>
        </p:nvSpPr>
        <p:spPr bwMode="auto">
          <a:xfrm>
            <a:off x="1365956" y="4428067"/>
            <a:ext cx="1072444" cy="275167"/>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40967" name="Rectangle 7"/>
          <p:cNvSpPr>
            <a:spLocks noChangeArrowheads="1"/>
          </p:cNvSpPr>
          <p:nvPr/>
        </p:nvSpPr>
        <p:spPr bwMode="auto">
          <a:xfrm>
            <a:off x="1365956" y="5254978"/>
            <a:ext cx="1072444" cy="275167"/>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40968" name="Rectangle 8"/>
          <p:cNvSpPr>
            <a:spLocks noChangeArrowheads="1"/>
          </p:cNvSpPr>
          <p:nvPr/>
        </p:nvSpPr>
        <p:spPr bwMode="auto">
          <a:xfrm>
            <a:off x="1365956" y="5530145"/>
            <a:ext cx="1072444" cy="275166"/>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40969" name="Rectangle 9"/>
          <p:cNvSpPr>
            <a:spLocks noChangeArrowheads="1"/>
          </p:cNvSpPr>
          <p:nvPr/>
        </p:nvSpPr>
        <p:spPr bwMode="auto">
          <a:xfrm>
            <a:off x="184856" y="787400"/>
            <a:ext cx="8602133"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666750">
              <a:defRPr sz="2400">
                <a:solidFill>
                  <a:schemeClr val="tx1"/>
                </a:solidFill>
                <a:latin typeface="Times New Roman" panose="02020603050405020304" pitchFamily="18" charset="0"/>
              </a:defRPr>
            </a:lvl1pPr>
            <a:lvl2pPr marL="774700" indent="-292100" defTabSz="666750">
              <a:defRPr sz="2400">
                <a:solidFill>
                  <a:schemeClr val="tx1"/>
                </a:solidFill>
                <a:latin typeface="Times New Roman" panose="02020603050405020304" pitchFamily="18" charset="0"/>
              </a:defRPr>
            </a:lvl2pPr>
            <a:lvl3pPr marL="1244600" indent="-279400" defTabSz="666750">
              <a:defRPr sz="2400">
                <a:solidFill>
                  <a:schemeClr val="tx1"/>
                </a:solidFill>
                <a:latin typeface="Times New Roman" panose="02020603050405020304" pitchFamily="18" charset="0"/>
              </a:defRPr>
            </a:lvl3pPr>
            <a:lvl4pPr marL="1727200" indent="-292100" defTabSz="666750">
              <a:defRPr sz="2400">
                <a:solidFill>
                  <a:schemeClr val="tx1"/>
                </a:solidFill>
                <a:latin typeface="Times New Roman" panose="02020603050405020304" pitchFamily="18" charset="0"/>
              </a:defRPr>
            </a:lvl4pPr>
            <a:lvl5pPr marL="2298700" indent="-381000" defTabSz="666750">
              <a:defRPr sz="2400">
                <a:solidFill>
                  <a:schemeClr val="tx1"/>
                </a:solidFill>
                <a:latin typeface="Times New Roman" panose="02020603050405020304" pitchFamily="18" charset="0"/>
              </a:defRPr>
            </a:lvl5pPr>
            <a:lvl6pPr marL="2755900" indent="-381000" defTabSz="666750" fontAlgn="base">
              <a:spcBef>
                <a:spcPct val="0"/>
              </a:spcBef>
              <a:spcAft>
                <a:spcPct val="0"/>
              </a:spcAft>
              <a:defRPr sz="2400">
                <a:solidFill>
                  <a:schemeClr val="tx1"/>
                </a:solidFill>
                <a:latin typeface="Times New Roman" panose="02020603050405020304" pitchFamily="18" charset="0"/>
              </a:defRPr>
            </a:lvl6pPr>
            <a:lvl7pPr marL="3213100" indent="-381000" defTabSz="666750" fontAlgn="base">
              <a:spcBef>
                <a:spcPct val="0"/>
              </a:spcBef>
              <a:spcAft>
                <a:spcPct val="0"/>
              </a:spcAft>
              <a:defRPr sz="2400">
                <a:solidFill>
                  <a:schemeClr val="tx1"/>
                </a:solidFill>
                <a:latin typeface="Times New Roman" panose="02020603050405020304" pitchFamily="18" charset="0"/>
              </a:defRPr>
            </a:lvl7pPr>
            <a:lvl8pPr marL="3670300" indent="-381000" defTabSz="666750" fontAlgn="base">
              <a:spcBef>
                <a:spcPct val="0"/>
              </a:spcBef>
              <a:spcAft>
                <a:spcPct val="0"/>
              </a:spcAft>
              <a:defRPr sz="2400">
                <a:solidFill>
                  <a:schemeClr val="tx1"/>
                </a:solidFill>
                <a:latin typeface="Times New Roman" panose="02020603050405020304" pitchFamily="18" charset="0"/>
              </a:defRPr>
            </a:lvl8pPr>
            <a:lvl9pPr marL="4127500" indent="-381000" defTabSz="666750" fontAlgn="base">
              <a:spcBef>
                <a:spcPct val="0"/>
              </a:spcBef>
              <a:spcAft>
                <a:spcPct val="0"/>
              </a:spcAf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endParaRPr lang="fr-FR" sz="2133" dirty="0">
              <a:latin typeface="Arial" panose="020B0604020202020204" pitchFamily="34" charset="0"/>
            </a:endParaRPr>
          </a:p>
        </p:txBody>
      </p:sp>
      <p:sp>
        <p:nvSpPr>
          <p:cNvPr id="40975" name="Rectangle 15"/>
          <p:cNvSpPr>
            <a:spLocks noChangeArrowheads="1"/>
          </p:cNvSpPr>
          <p:nvPr/>
        </p:nvSpPr>
        <p:spPr bwMode="auto">
          <a:xfrm>
            <a:off x="1365956" y="3872089"/>
            <a:ext cx="1072444" cy="276578"/>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40976" name="Rectangle 16"/>
          <p:cNvSpPr>
            <a:spLocks noChangeArrowheads="1"/>
          </p:cNvSpPr>
          <p:nvPr/>
        </p:nvSpPr>
        <p:spPr bwMode="auto">
          <a:xfrm>
            <a:off x="1365956" y="3596923"/>
            <a:ext cx="1072444" cy="275166"/>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40977" name="Rectangle 17"/>
          <p:cNvSpPr>
            <a:spLocks noChangeArrowheads="1"/>
          </p:cNvSpPr>
          <p:nvPr/>
        </p:nvSpPr>
        <p:spPr bwMode="auto">
          <a:xfrm>
            <a:off x="1365956" y="3321756"/>
            <a:ext cx="1072444" cy="275167"/>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40989" name="Line 29"/>
          <p:cNvSpPr>
            <a:spLocks noChangeShapeType="1"/>
          </p:cNvSpPr>
          <p:nvPr/>
        </p:nvSpPr>
        <p:spPr bwMode="auto">
          <a:xfrm flipV="1">
            <a:off x="1199445" y="2889956"/>
            <a:ext cx="743656" cy="404989"/>
          </a:xfrm>
          <a:prstGeom prst="line">
            <a:avLst/>
          </a:prstGeom>
          <a:noFill/>
          <a:ln w="28575">
            <a:solidFill>
              <a:schemeClr val="accent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40990" name="Line 30"/>
          <p:cNvSpPr>
            <a:spLocks noChangeShapeType="1"/>
          </p:cNvSpPr>
          <p:nvPr/>
        </p:nvSpPr>
        <p:spPr bwMode="auto">
          <a:xfrm flipV="1">
            <a:off x="2624667" y="1512711"/>
            <a:ext cx="1583267" cy="1035756"/>
          </a:xfrm>
          <a:prstGeom prst="line">
            <a:avLst/>
          </a:prstGeom>
          <a:noFill/>
          <a:ln w="28575">
            <a:solidFill>
              <a:schemeClr val="accent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00">
              <a:solidFill>
                <a:schemeClr val="bg1"/>
              </a:solidFill>
            </a:endParaRPr>
          </a:p>
        </p:txBody>
      </p:sp>
      <p:sp>
        <p:nvSpPr>
          <p:cNvPr id="40991" name="Rectangle 31"/>
          <p:cNvSpPr>
            <a:spLocks noChangeArrowheads="1"/>
          </p:cNvSpPr>
          <p:nvPr/>
        </p:nvSpPr>
        <p:spPr bwMode="auto">
          <a:xfrm rot="-1769107">
            <a:off x="539045" y="2689552"/>
            <a:ext cx="1634067"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133">
                <a:solidFill>
                  <a:schemeClr val="bg1"/>
                </a:solidFill>
                <a:latin typeface="Comic Sans MS" panose="030F0702030302020204" pitchFamily="66" charset="0"/>
              </a:rPr>
              <a:t>9 octets</a:t>
            </a:r>
          </a:p>
        </p:txBody>
      </p:sp>
      <p:sp>
        <p:nvSpPr>
          <p:cNvPr id="40992" name="Rectangle 32"/>
          <p:cNvSpPr>
            <a:spLocks noChangeArrowheads="1"/>
          </p:cNvSpPr>
          <p:nvPr/>
        </p:nvSpPr>
        <p:spPr bwMode="auto">
          <a:xfrm rot="-1769107">
            <a:off x="2468034" y="1648152"/>
            <a:ext cx="1634067"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133">
                <a:solidFill>
                  <a:schemeClr val="bg1"/>
                </a:solidFill>
                <a:latin typeface="Comic Sans MS" panose="030F0702030302020204" pitchFamily="66" charset="0"/>
              </a:rPr>
              <a:t>261 octets</a:t>
            </a:r>
          </a:p>
        </p:txBody>
      </p:sp>
      <p:sp>
        <p:nvSpPr>
          <p:cNvPr id="40993" name="AutoShape 33"/>
          <p:cNvSpPr>
            <a:spLocks noChangeArrowheads="1"/>
          </p:cNvSpPr>
          <p:nvPr/>
        </p:nvSpPr>
        <p:spPr bwMode="auto">
          <a:xfrm>
            <a:off x="2781301" y="4940301"/>
            <a:ext cx="4756855" cy="640201"/>
          </a:xfrm>
          <a:prstGeom prst="leftArrow">
            <a:avLst>
              <a:gd name="adj1" fmla="val 65463"/>
              <a:gd name="adj2" fmla="val 201764"/>
            </a:avLst>
          </a:prstGeom>
          <a:ln>
            <a:headEnd/>
            <a:tailEnd/>
          </a:ln>
          <a:extLst/>
        </p:spPr>
        <p:style>
          <a:lnRef idx="2">
            <a:schemeClr val="accent1"/>
          </a:lnRef>
          <a:fillRef idx="1">
            <a:schemeClr val="lt1"/>
          </a:fillRef>
          <a:effectRef idx="0">
            <a:schemeClr val="accent1"/>
          </a:effectRef>
          <a:fontRef idx="minor">
            <a:schemeClr val="dk1"/>
          </a:fontRef>
        </p:style>
        <p:txBody>
          <a:bodyPr>
            <a:spAutoFit/>
          </a:bodyPr>
          <a:lstStyle/>
          <a:p>
            <a:pPr algn="r"/>
            <a:r>
              <a:rPr lang="fr-FR" sz="2133" dirty="0">
                <a:solidFill>
                  <a:schemeClr val="bg1"/>
                </a:solidFill>
                <a:latin typeface="Comic Sans MS" panose="030F0702030302020204" pitchFamily="66" charset="0"/>
              </a:rPr>
              <a:t>Surdébit de section (SOH)</a:t>
            </a:r>
          </a:p>
        </p:txBody>
      </p:sp>
      <p:sp>
        <p:nvSpPr>
          <p:cNvPr id="40994" name="Rectangle 34"/>
          <p:cNvSpPr>
            <a:spLocks noChangeArrowheads="1"/>
          </p:cNvSpPr>
          <p:nvPr/>
        </p:nvSpPr>
        <p:spPr bwMode="auto">
          <a:xfrm>
            <a:off x="1373012" y="4148667"/>
            <a:ext cx="1066800" cy="276578"/>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solidFill>
                <a:schemeClr val="bg1"/>
              </a:solidFill>
            </a:endParaRPr>
          </a:p>
        </p:txBody>
      </p:sp>
      <p:sp>
        <p:nvSpPr>
          <p:cNvPr id="40978" name="Text Box 18"/>
          <p:cNvSpPr txBox="1">
            <a:spLocks noChangeArrowheads="1"/>
          </p:cNvSpPr>
          <p:nvPr/>
        </p:nvSpPr>
        <p:spPr bwMode="auto">
          <a:xfrm>
            <a:off x="1794933" y="3304822"/>
            <a:ext cx="324128"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778" b="1">
                <a:solidFill>
                  <a:schemeClr val="bg1"/>
                </a:solidFill>
                <a:latin typeface="Comic Sans MS" panose="030F0702030302020204" pitchFamily="66" charset="0"/>
              </a:rPr>
              <a:t>1</a:t>
            </a:r>
          </a:p>
        </p:txBody>
      </p:sp>
      <p:sp>
        <p:nvSpPr>
          <p:cNvPr id="40979" name="Text Box 19"/>
          <p:cNvSpPr txBox="1">
            <a:spLocks noChangeArrowheads="1"/>
          </p:cNvSpPr>
          <p:nvPr/>
        </p:nvSpPr>
        <p:spPr bwMode="auto">
          <a:xfrm>
            <a:off x="1794933" y="3567289"/>
            <a:ext cx="324128"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778" b="1">
                <a:solidFill>
                  <a:schemeClr val="bg1"/>
                </a:solidFill>
                <a:latin typeface="Comic Sans MS" panose="030F0702030302020204" pitchFamily="66" charset="0"/>
              </a:rPr>
              <a:t>2</a:t>
            </a:r>
          </a:p>
        </p:txBody>
      </p:sp>
      <p:sp>
        <p:nvSpPr>
          <p:cNvPr id="40980" name="Text Box 20"/>
          <p:cNvSpPr txBox="1">
            <a:spLocks noChangeArrowheads="1"/>
          </p:cNvSpPr>
          <p:nvPr/>
        </p:nvSpPr>
        <p:spPr bwMode="auto">
          <a:xfrm>
            <a:off x="1794933" y="3843867"/>
            <a:ext cx="324128"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778" b="1">
                <a:solidFill>
                  <a:schemeClr val="bg1"/>
                </a:solidFill>
                <a:latin typeface="Comic Sans MS" panose="030F0702030302020204" pitchFamily="66" charset="0"/>
              </a:rPr>
              <a:t>3</a:t>
            </a:r>
          </a:p>
        </p:txBody>
      </p:sp>
      <p:sp>
        <p:nvSpPr>
          <p:cNvPr id="40981" name="Text Box 21"/>
          <p:cNvSpPr txBox="1">
            <a:spLocks noChangeArrowheads="1"/>
          </p:cNvSpPr>
          <p:nvPr/>
        </p:nvSpPr>
        <p:spPr bwMode="auto">
          <a:xfrm>
            <a:off x="1794933" y="4402667"/>
            <a:ext cx="324128"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778" b="1">
                <a:solidFill>
                  <a:schemeClr val="bg1"/>
                </a:solidFill>
                <a:latin typeface="Comic Sans MS" panose="030F0702030302020204" pitchFamily="66" charset="0"/>
              </a:rPr>
              <a:t>5</a:t>
            </a:r>
          </a:p>
        </p:txBody>
      </p:sp>
      <p:sp>
        <p:nvSpPr>
          <p:cNvPr id="40982" name="Text Box 22"/>
          <p:cNvSpPr txBox="1">
            <a:spLocks noChangeArrowheads="1"/>
          </p:cNvSpPr>
          <p:nvPr/>
        </p:nvSpPr>
        <p:spPr bwMode="auto">
          <a:xfrm>
            <a:off x="1794933" y="4699000"/>
            <a:ext cx="324128"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778" b="1">
                <a:solidFill>
                  <a:schemeClr val="bg1"/>
                </a:solidFill>
                <a:latin typeface="Comic Sans MS" panose="030F0702030302020204" pitchFamily="66" charset="0"/>
              </a:rPr>
              <a:t>6</a:t>
            </a:r>
          </a:p>
        </p:txBody>
      </p:sp>
      <p:sp>
        <p:nvSpPr>
          <p:cNvPr id="40983" name="Text Box 23"/>
          <p:cNvSpPr txBox="1">
            <a:spLocks noChangeArrowheads="1"/>
          </p:cNvSpPr>
          <p:nvPr/>
        </p:nvSpPr>
        <p:spPr bwMode="auto">
          <a:xfrm>
            <a:off x="1794933" y="4938889"/>
            <a:ext cx="324128"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778" b="1">
                <a:solidFill>
                  <a:schemeClr val="bg1"/>
                </a:solidFill>
                <a:latin typeface="Comic Sans MS" panose="030F0702030302020204" pitchFamily="66" charset="0"/>
              </a:rPr>
              <a:t>7</a:t>
            </a:r>
          </a:p>
        </p:txBody>
      </p:sp>
      <p:sp>
        <p:nvSpPr>
          <p:cNvPr id="40984" name="Text Box 24"/>
          <p:cNvSpPr txBox="1">
            <a:spLocks noChangeArrowheads="1"/>
          </p:cNvSpPr>
          <p:nvPr/>
        </p:nvSpPr>
        <p:spPr bwMode="auto">
          <a:xfrm>
            <a:off x="1794933" y="5229578"/>
            <a:ext cx="324128"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778" b="1">
                <a:solidFill>
                  <a:schemeClr val="bg1"/>
                </a:solidFill>
                <a:latin typeface="Comic Sans MS" panose="030F0702030302020204" pitchFamily="66" charset="0"/>
              </a:rPr>
              <a:t>8</a:t>
            </a:r>
          </a:p>
        </p:txBody>
      </p:sp>
      <p:sp>
        <p:nvSpPr>
          <p:cNvPr id="40985" name="Text Box 25"/>
          <p:cNvSpPr txBox="1">
            <a:spLocks noChangeArrowheads="1"/>
          </p:cNvSpPr>
          <p:nvPr/>
        </p:nvSpPr>
        <p:spPr bwMode="auto">
          <a:xfrm>
            <a:off x="1794933" y="5506155"/>
            <a:ext cx="324128"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778" b="1">
                <a:solidFill>
                  <a:schemeClr val="bg1"/>
                </a:solidFill>
                <a:latin typeface="Comic Sans MS" panose="030F0702030302020204" pitchFamily="66" charset="0"/>
              </a:rPr>
              <a:t>9</a:t>
            </a:r>
          </a:p>
        </p:txBody>
      </p:sp>
      <p:sp>
        <p:nvSpPr>
          <p:cNvPr id="40986" name="Text Box 26"/>
          <p:cNvSpPr txBox="1">
            <a:spLocks noChangeArrowheads="1"/>
          </p:cNvSpPr>
          <p:nvPr/>
        </p:nvSpPr>
        <p:spPr bwMode="auto">
          <a:xfrm>
            <a:off x="1793523" y="4114800"/>
            <a:ext cx="324128"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778" b="1">
                <a:solidFill>
                  <a:schemeClr val="bg1"/>
                </a:solidFill>
                <a:latin typeface="Comic Sans MS" panose="030F0702030302020204" pitchFamily="66" charset="0"/>
              </a:rPr>
              <a:t>4</a:t>
            </a:r>
          </a:p>
        </p:txBody>
      </p:sp>
      <p:grpSp>
        <p:nvGrpSpPr>
          <p:cNvPr id="41008" name="Group 48"/>
          <p:cNvGrpSpPr>
            <a:grpSpLocks/>
          </p:cNvGrpSpPr>
          <p:nvPr/>
        </p:nvGrpSpPr>
        <p:grpSpPr bwMode="auto">
          <a:xfrm>
            <a:off x="4354689" y="2016478"/>
            <a:ext cx="4437945" cy="2393244"/>
            <a:chOff x="3086" y="1279"/>
            <a:chExt cx="3145" cy="1696"/>
          </a:xfrm>
        </p:grpSpPr>
        <p:sp>
          <p:nvSpPr>
            <p:cNvPr id="41000" name="Rectangle 40"/>
            <p:cNvSpPr>
              <a:spLocks noChangeArrowheads="1"/>
            </p:cNvSpPr>
            <p:nvPr/>
          </p:nvSpPr>
          <p:spPr bwMode="auto">
            <a:xfrm>
              <a:off x="3755" y="1800"/>
              <a:ext cx="442" cy="1175"/>
            </a:xfrm>
            <a:prstGeom prst="rect">
              <a:avLst/>
            </a:prstGeom>
            <a:solidFill>
              <a:schemeClr val="accent1"/>
            </a:solidFill>
            <a:ln w="12700">
              <a:miter lim="800000"/>
              <a:headEnd/>
              <a:tailEnd/>
            </a:ln>
            <a:effectLst/>
            <a:scene3d>
              <a:camera prst="legacyPerspectiveTopRight"/>
              <a:lightRig rig="legacyFlat3" dir="b"/>
            </a:scene3d>
            <a:sp3d extrusionH="36306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sz="1600"/>
            </a:p>
          </p:txBody>
        </p:sp>
        <p:sp>
          <p:nvSpPr>
            <p:cNvPr id="41001" name="Rectangle 41"/>
            <p:cNvSpPr>
              <a:spLocks noChangeArrowheads="1"/>
            </p:cNvSpPr>
            <p:nvPr/>
          </p:nvSpPr>
          <p:spPr bwMode="auto">
            <a:xfrm>
              <a:off x="3755" y="1666"/>
              <a:ext cx="442" cy="151"/>
            </a:xfrm>
            <a:prstGeom prst="rect">
              <a:avLst/>
            </a:prstGeom>
            <a:gradFill rotWithShape="0">
              <a:gsLst>
                <a:gs pos="0">
                  <a:srgbClr val="FF9900"/>
                </a:gs>
                <a:gs pos="100000">
                  <a:srgbClr val="FF9900">
                    <a:gamma/>
                    <a:shade val="46275"/>
                    <a:invGamma/>
                  </a:srgbClr>
                </a:gs>
              </a:gsLst>
              <a:path path="shape">
                <a:fillToRect l="50000" t="50000" r="50000" b="50000"/>
              </a:path>
            </a:gradFill>
            <a:ln w="12700">
              <a:miter lim="800000"/>
              <a:headEnd/>
              <a:tailEnd/>
            </a:ln>
            <a:effectLst/>
            <a:scene3d>
              <a:camera prst="legacyPerspectiveTopRight"/>
              <a:lightRig rig="legacyFlat3" dir="b"/>
            </a:scene3d>
            <a:sp3d extrusionH="3630600" prstMaterial="legacyMatte">
              <a:bevelT w="13500" h="13500" prst="angle"/>
              <a:bevelB w="13500" h="13500" prst="angle"/>
              <a:extrusionClr>
                <a:srgbClr val="FF9900"/>
              </a:extrusionClr>
              <a:contourClr>
                <a:srgbClr val="FF99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sz="1600"/>
            </a:p>
          </p:txBody>
        </p:sp>
        <p:sp>
          <p:nvSpPr>
            <p:cNvPr id="41002" name="Rectangle 42"/>
            <p:cNvSpPr>
              <a:spLocks noChangeArrowheads="1"/>
            </p:cNvSpPr>
            <p:nvPr/>
          </p:nvSpPr>
          <p:spPr bwMode="auto">
            <a:xfrm>
              <a:off x="3755" y="1522"/>
              <a:ext cx="442" cy="151"/>
            </a:xfrm>
            <a:prstGeom prst="rect">
              <a:avLst/>
            </a:prstGeom>
            <a:gradFill rotWithShape="0">
              <a:gsLst>
                <a:gs pos="0">
                  <a:schemeClr val="hlink"/>
                </a:gs>
                <a:gs pos="100000">
                  <a:schemeClr val="hlink">
                    <a:gamma/>
                    <a:shade val="46275"/>
                    <a:invGamma/>
                  </a:schemeClr>
                </a:gs>
              </a:gsLst>
              <a:path path="shape">
                <a:fillToRect l="50000" t="50000" r="50000" b="50000"/>
              </a:path>
            </a:gradFill>
            <a:ln w="12700">
              <a:miter lim="800000"/>
              <a:headEnd/>
              <a:tailEnd/>
            </a:ln>
            <a:effectLst/>
            <a:scene3d>
              <a:camera prst="legacyPerspectiveTopRight"/>
              <a:lightRig rig="legacyFlat3" dir="b"/>
            </a:scene3d>
            <a:sp3d extrusionH="36306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sz="1600"/>
            </a:p>
          </p:txBody>
        </p:sp>
        <p:sp>
          <p:nvSpPr>
            <p:cNvPr id="41005" name="AutoShape 45"/>
            <p:cNvSpPr>
              <a:spLocks noChangeArrowheads="1"/>
            </p:cNvSpPr>
            <p:nvPr/>
          </p:nvSpPr>
          <p:spPr bwMode="auto">
            <a:xfrm>
              <a:off x="4383" y="1898"/>
              <a:ext cx="920" cy="454"/>
            </a:xfrm>
            <a:prstGeom prst="leftArrow">
              <a:avLst>
                <a:gd name="adj1" fmla="val 65463"/>
                <a:gd name="adj2" fmla="val 55065"/>
              </a:avLst>
            </a:prstGeom>
            <a:ln>
              <a:headEnd/>
              <a:tailEnd/>
            </a:ln>
            <a:extLst/>
          </p:spPr>
          <p:style>
            <a:lnRef idx="2">
              <a:schemeClr val="accent1"/>
            </a:lnRef>
            <a:fillRef idx="1">
              <a:schemeClr val="lt1"/>
            </a:fillRef>
            <a:effectRef idx="0">
              <a:schemeClr val="accent1"/>
            </a:effectRef>
            <a:fontRef idx="minor">
              <a:schemeClr val="dk1"/>
            </a:fontRef>
          </p:style>
          <p:txBody>
            <a:bodyPr>
              <a:spAutoFit/>
            </a:bodyPr>
            <a:lstStyle/>
            <a:p>
              <a:pPr algn="r"/>
              <a:r>
                <a:rPr lang="fr-FR" sz="2133">
                  <a:latin typeface="Comic Sans MS" panose="030F0702030302020204" pitchFamily="66" charset="0"/>
                </a:rPr>
                <a:t>(UA)</a:t>
              </a:r>
            </a:p>
          </p:txBody>
        </p:sp>
        <p:sp>
          <p:nvSpPr>
            <p:cNvPr id="41006" name="AutoShape 46"/>
            <p:cNvSpPr>
              <a:spLocks noChangeArrowheads="1"/>
            </p:cNvSpPr>
            <p:nvPr/>
          </p:nvSpPr>
          <p:spPr bwMode="auto">
            <a:xfrm>
              <a:off x="4429" y="1279"/>
              <a:ext cx="1802" cy="454"/>
            </a:xfrm>
            <a:prstGeom prst="leftArrow">
              <a:avLst>
                <a:gd name="adj1" fmla="val 65463"/>
                <a:gd name="adj2" fmla="val 107855"/>
              </a:avLst>
            </a:prstGeom>
            <a:ln>
              <a:headEnd/>
              <a:tailEnd/>
            </a:ln>
            <a:extLst/>
          </p:spPr>
          <p:style>
            <a:lnRef idx="2">
              <a:schemeClr val="accent1"/>
            </a:lnRef>
            <a:fillRef idx="1">
              <a:schemeClr val="lt1"/>
            </a:fillRef>
            <a:effectRef idx="0">
              <a:schemeClr val="accent1"/>
            </a:effectRef>
            <a:fontRef idx="minor">
              <a:schemeClr val="dk1"/>
            </a:fontRef>
          </p:style>
          <p:txBody>
            <a:bodyPr>
              <a:spAutoFit/>
            </a:bodyPr>
            <a:lstStyle/>
            <a:p>
              <a:pPr algn="r"/>
              <a:r>
                <a:rPr lang="fr-FR" sz="2133">
                  <a:latin typeface="Comic Sans MS" panose="030F0702030302020204" pitchFamily="66" charset="0"/>
                </a:rPr>
                <a:t>Pointeur + POH </a:t>
              </a:r>
            </a:p>
          </p:txBody>
        </p:sp>
        <p:pic>
          <p:nvPicPr>
            <p:cNvPr id="41007" name="Picture 47" descr="C:\Clipart\Fléche\arow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 y="2017"/>
              <a:ext cx="387" cy="4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12343" y="-31887"/>
            <a:ext cx="91440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spcBef>
                <a:spcPct val="20000"/>
              </a:spcBef>
              <a:spcAft>
                <a:spcPct val="40000"/>
              </a:spcAft>
            </a:pPr>
            <a:r>
              <a:rPr lang="fr-FR"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Trame de base SDH avec conteneurs</a:t>
            </a:r>
            <a:endParaRPr lang="fr-FR"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4203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1008"/>
                                        </p:tgtEl>
                                        <p:attrNameLst>
                                          <p:attrName>style.visibility</p:attrName>
                                        </p:attrNameLst>
                                      </p:cBhvr>
                                      <p:to>
                                        <p:strVal val="visible"/>
                                      </p:to>
                                    </p:set>
                                    <p:animEffect transition="in" filter="wipe(left)">
                                      <p:cBhvr>
                                        <p:cTn id="7" dur="500"/>
                                        <p:tgtEl>
                                          <p:spTgt spid="41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416377" y="985996"/>
            <a:ext cx="8620119" cy="3541714"/>
          </a:xfrm>
        </p:spPr>
        <p:txBody>
          <a:bodyPr>
            <a:normAutofit/>
          </a:bodyPr>
          <a:lstStyle/>
          <a:p>
            <a:pPr algn="just"/>
            <a:r>
              <a:rPr lang="fr-FR" dirty="0" smtClean="0">
                <a:solidFill>
                  <a:schemeClr val="bg1"/>
                </a:solidFill>
                <a:latin typeface="Times New Roman" panose="02020603050405020304" pitchFamily="18" charset="0"/>
                <a:cs typeface="Times New Roman" panose="02020603050405020304" pitchFamily="18" charset="0"/>
              </a:rPr>
              <a:t>Le </a:t>
            </a:r>
            <a:r>
              <a:rPr lang="fr-FR" dirty="0">
                <a:solidFill>
                  <a:schemeClr val="bg1"/>
                </a:solidFill>
                <a:latin typeface="Times New Roman" panose="02020603050405020304" pitchFamily="18" charset="0"/>
                <a:cs typeface="Times New Roman" panose="02020603050405020304" pitchFamily="18" charset="0"/>
              </a:rPr>
              <a:t>concept de la hiérarchie SDH repose sur une structure de trame où les signaux affluents destinés à être transportés sont </a:t>
            </a:r>
            <a:r>
              <a:rPr lang="fr-FR" dirty="0" smtClean="0">
                <a:solidFill>
                  <a:schemeClr val="bg1"/>
                </a:solidFill>
                <a:latin typeface="Times New Roman" panose="02020603050405020304" pitchFamily="18" charset="0"/>
                <a:cs typeface="Times New Roman" panose="02020603050405020304" pitchFamily="18" charset="0"/>
              </a:rPr>
              <a:t>encapsulés </a:t>
            </a:r>
            <a:r>
              <a:rPr lang="fr-FR" dirty="0">
                <a:solidFill>
                  <a:schemeClr val="bg1"/>
                </a:solidFill>
                <a:latin typeface="Times New Roman" panose="02020603050405020304" pitchFamily="18" charset="0"/>
                <a:cs typeface="Times New Roman" panose="02020603050405020304" pitchFamily="18" charset="0"/>
              </a:rPr>
              <a:t>dans un conteneur.</a:t>
            </a:r>
          </a:p>
          <a:p>
            <a:pPr algn="just"/>
            <a:r>
              <a:rPr lang="fr-FR" dirty="0">
                <a:solidFill>
                  <a:schemeClr val="bg1"/>
                </a:solidFill>
                <a:latin typeface="Times New Roman" panose="02020603050405020304" pitchFamily="18" charset="0"/>
                <a:cs typeface="Times New Roman" panose="02020603050405020304" pitchFamily="18" charset="0"/>
              </a:rPr>
              <a:t>A chaque conteneur est associé un sur-débit  de conduit réservé à l'exploitation de celui-ci.</a:t>
            </a:r>
          </a:p>
          <a:p>
            <a:pPr algn="just"/>
            <a:r>
              <a:rPr lang="fr-FR" dirty="0">
                <a:solidFill>
                  <a:schemeClr val="bg1"/>
                </a:solidFill>
                <a:latin typeface="Times New Roman" panose="02020603050405020304" pitchFamily="18" charset="0"/>
                <a:cs typeface="Times New Roman" panose="02020603050405020304" pitchFamily="18" charset="0"/>
              </a:rPr>
              <a:t>Le conteneur et son sur-débit forment le conteneur virtuel (VC : Virtual Conteneur).</a:t>
            </a:r>
          </a:p>
        </p:txBody>
      </p:sp>
      <p:sp>
        <p:nvSpPr>
          <p:cNvPr id="54274" name="Rectangle 2"/>
          <p:cNvSpPr>
            <a:spLocks noGrp="1" noChangeArrowheads="1"/>
          </p:cNvSpPr>
          <p:nvPr>
            <p:ph type="title"/>
          </p:nvPr>
        </p:nvSpPr>
        <p:spPr bwMode="auto">
          <a:xfrm>
            <a:off x="10669" y="-6839"/>
            <a:ext cx="9144000" cy="609297"/>
          </a:xfrm>
          <a:ln/>
          <a:extLst/>
        </p:spPr>
        <p:style>
          <a:lnRef idx="0">
            <a:schemeClr val="accent5"/>
          </a:lnRef>
          <a:fillRef idx="3">
            <a:schemeClr val="accent5"/>
          </a:fillRef>
          <a:effectRef idx="3">
            <a:schemeClr val="accent5"/>
          </a:effectRef>
          <a:fontRef idx="minor">
            <a:schemeClr val="lt1"/>
          </a:fontRef>
        </p:style>
        <p:txBody>
          <a:bodyPr vert="horz" wrap="square" lIns="81280" tIns="40640" rIns="81280" bIns="40640" numCol="1" rtlCol="0" anchor="t" anchorCtr="0" compatLnSpc="1">
            <a:prstTxWarp prst="textNoShape">
              <a:avLst/>
            </a:prstTxWarp>
            <a:normAutofit/>
          </a:bodyPr>
          <a:lstStyle/>
          <a:p>
            <a:pPr algn="ctr"/>
            <a:r>
              <a:rPr lang="fr-FR" b="1" i="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Synchronous</a:t>
            </a:r>
            <a:r>
              <a:rPr lang="fr-FR" b="1" i="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Digital </a:t>
            </a:r>
            <a:r>
              <a:rPr lang="fr-FR" b="1" i="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Hierarchy</a:t>
            </a:r>
            <a:endParaRPr lang="fr-FR" sz="2489"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5310" name="Group 1038"/>
          <p:cNvGrpSpPr>
            <a:grpSpLocks/>
          </p:cNvGrpSpPr>
          <p:nvPr/>
        </p:nvGrpSpPr>
        <p:grpSpPr bwMode="auto">
          <a:xfrm>
            <a:off x="1011852" y="4885474"/>
            <a:ext cx="7141633" cy="1178277"/>
            <a:chOff x="1773" y="3595"/>
            <a:chExt cx="4017" cy="597"/>
          </a:xfrm>
        </p:grpSpPr>
        <p:sp>
          <p:nvSpPr>
            <p:cNvPr id="54280" name="Freeform 8"/>
            <p:cNvSpPr>
              <a:spLocks/>
            </p:cNvSpPr>
            <p:nvPr/>
          </p:nvSpPr>
          <p:spPr bwMode="auto">
            <a:xfrm>
              <a:off x="2575" y="3859"/>
              <a:ext cx="444" cy="221"/>
            </a:xfrm>
            <a:custGeom>
              <a:avLst/>
              <a:gdLst>
                <a:gd name="T0" fmla="*/ 22 w 888"/>
                <a:gd name="T1" fmla="*/ 318 h 442"/>
                <a:gd name="T2" fmla="*/ 22 w 888"/>
                <a:gd name="T3" fmla="*/ 250 h 442"/>
                <a:gd name="T4" fmla="*/ 10 w 888"/>
                <a:gd name="T5" fmla="*/ 98 h 442"/>
                <a:gd name="T6" fmla="*/ 71 w 888"/>
                <a:gd name="T7" fmla="*/ 83 h 442"/>
                <a:gd name="T8" fmla="*/ 79 w 888"/>
                <a:gd name="T9" fmla="*/ 55 h 442"/>
                <a:gd name="T10" fmla="*/ 108 w 888"/>
                <a:gd name="T11" fmla="*/ 26 h 442"/>
                <a:gd name="T12" fmla="*/ 134 w 888"/>
                <a:gd name="T13" fmla="*/ 22 h 442"/>
                <a:gd name="T14" fmla="*/ 183 w 888"/>
                <a:gd name="T15" fmla="*/ 18 h 442"/>
                <a:gd name="T16" fmla="*/ 248 w 888"/>
                <a:gd name="T17" fmla="*/ 12 h 442"/>
                <a:gd name="T18" fmla="*/ 320 w 888"/>
                <a:gd name="T19" fmla="*/ 6 h 442"/>
                <a:gd name="T20" fmla="*/ 395 w 888"/>
                <a:gd name="T21" fmla="*/ 2 h 442"/>
                <a:gd name="T22" fmla="*/ 464 w 888"/>
                <a:gd name="T23" fmla="*/ 0 h 442"/>
                <a:gd name="T24" fmla="*/ 519 w 888"/>
                <a:gd name="T25" fmla="*/ 0 h 442"/>
                <a:gd name="T26" fmla="*/ 552 w 888"/>
                <a:gd name="T27" fmla="*/ 4 h 442"/>
                <a:gd name="T28" fmla="*/ 597 w 888"/>
                <a:gd name="T29" fmla="*/ 22 h 442"/>
                <a:gd name="T30" fmla="*/ 641 w 888"/>
                <a:gd name="T31" fmla="*/ 47 h 442"/>
                <a:gd name="T32" fmla="*/ 678 w 888"/>
                <a:gd name="T33" fmla="*/ 85 h 442"/>
                <a:gd name="T34" fmla="*/ 700 w 888"/>
                <a:gd name="T35" fmla="*/ 132 h 442"/>
                <a:gd name="T36" fmla="*/ 800 w 888"/>
                <a:gd name="T37" fmla="*/ 279 h 442"/>
                <a:gd name="T38" fmla="*/ 817 w 888"/>
                <a:gd name="T39" fmla="*/ 261 h 442"/>
                <a:gd name="T40" fmla="*/ 833 w 888"/>
                <a:gd name="T41" fmla="*/ 252 h 442"/>
                <a:gd name="T42" fmla="*/ 851 w 888"/>
                <a:gd name="T43" fmla="*/ 252 h 442"/>
                <a:gd name="T44" fmla="*/ 865 w 888"/>
                <a:gd name="T45" fmla="*/ 256 h 442"/>
                <a:gd name="T46" fmla="*/ 878 w 888"/>
                <a:gd name="T47" fmla="*/ 265 h 442"/>
                <a:gd name="T48" fmla="*/ 886 w 888"/>
                <a:gd name="T49" fmla="*/ 279 h 442"/>
                <a:gd name="T50" fmla="*/ 880 w 888"/>
                <a:gd name="T51" fmla="*/ 316 h 442"/>
                <a:gd name="T52" fmla="*/ 847 w 888"/>
                <a:gd name="T53" fmla="*/ 334 h 442"/>
                <a:gd name="T54" fmla="*/ 823 w 888"/>
                <a:gd name="T55" fmla="*/ 309 h 442"/>
                <a:gd name="T56" fmla="*/ 798 w 888"/>
                <a:gd name="T57" fmla="*/ 320 h 442"/>
                <a:gd name="T58" fmla="*/ 782 w 888"/>
                <a:gd name="T59" fmla="*/ 297 h 442"/>
                <a:gd name="T60" fmla="*/ 747 w 888"/>
                <a:gd name="T61" fmla="*/ 297 h 442"/>
                <a:gd name="T62" fmla="*/ 721 w 888"/>
                <a:gd name="T63" fmla="*/ 318 h 442"/>
                <a:gd name="T64" fmla="*/ 723 w 888"/>
                <a:gd name="T65" fmla="*/ 366 h 442"/>
                <a:gd name="T66" fmla="*/ 721 w 888"/>
                <a:gd name="T67" fmla="*/ 411 h 442"/>
                <a:gd name="T68" fmla="*/ 688 w 888"/>
                <a:gd name="T69" fmla="*/ 426 h 442"/>
                <a:gd name="T70" fmla="*/ 648 w 888"/>
                <a:gd name="T71" fmla="*/ 426 h 442"/>
                <a:gd name="T72" fmla="*/ 572 w 888"/>
                <a:gd name="T73" fmla="*/ 428 h 442"/>
                <a:gd name="T74" fmla="*/ 470 w 888"/>
                <a:gd name="T75" fmla="*/ 430 h 442"/>
                <a:gd name="T76" fmla="*/ 356 w 888"/>
                <a:gd name="T77" fmla="*/ 434 h 442"/>
                <a:gd name="T78" fmla="*/ 244 w 888"/>
                <a:gd name="T79" fmla="*/ 436 h 442"/>
                <a:gd name="T80" fmla="*/ 147 w 888"/>
                <a:gd name="T81" fmla="*/ 440 h 442"/>
                <a:gd name="T82" fmla="*/ 79 w 888"/>
                <a:gd name="T83" fmla="*/ 442 h 442"/>
                <a:gd name="T84" fmla="*/ 53 w 888"/>
                <a:gd name="T85" fmla="*/ 442 h 442"/>
                <a:gd name="T86" fmla="*/ 10 w 888"/>
                <a:gd name="T87" fmla="*/ 397 h 442"/>
                <a:gd name="T88" fmla="*/ 14 w 888"/>
                <a:gd name="T89" fmla="*/ 356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8" h="442">
                  <a:moveTo>
                    <a:pt x="18" y="330"/>
                  </a:moveTo>
                  <a:lnTo>
                    <a:pt x="22" y="318"/>
                  </a:lnTo>
                  <a:lnTo>
                    <a:pt x="26" y="287"/>
                  </a:lnTo>
                  <a:lnTo>
                    <a:pt x="22" y="250"/>
                  </a:lnTo>
                  <a:lnTo>
                    <a:pt x="0" y="216"/>
                  </a:lnTo>
                  <a:lnTo>
                    <a:pt x="10" y="98"/>
                  </a:lnTo>
                  <a:lnTo>
                    <a:pt x="10" y="81"/>
                  </a:lnTo>
                  <a:lnTo>
                    <a:pt x="71" y="83"/>
                  </a:lnTo>
                  <a:lnTo>
                    <a:pt x="73" y="75"/>
                  </a:lnTo>
                  <a:lnTo>
                    <a:pt x="79" y="55"/>
                  </a:lnTo>
                  <a:lnTo>
                    <a:pt x="91" y="36"/>
                  </a:lnTo>
                  <a:lnTo>
                    <a:pt x="108" y="26"/>
                  </a:lnTo>
                  <a:lnTo>
                    <a:pt x="118" y="24"/>
                  </a:lnTo>
                  <a:lnTo>
                    <a:pt x="134" y="22"/>
                  </a:lnTo>
                  <a:lnTo>
                    <a:pt x="155" y="20"/>
                  </a:lnTo>
                  <a:lnTo>
                    <a:pt x="183" y="18"/>
                  </a:lnTo>
                  <a:lnTo>
                    <a:pt x="212" y="16"/>
                  </a:lnTo>
                  <a:lnTo>
                    <a:pt x="248" y="12"/>
                  </a:lnTo>
                  <a:lnTo>
                    <a:pt x="283" y="10"/>
                  </a:lnTo>
                  <a:lnTo>
                    <a:pt x="320" y="6"/>
                  </a:lnTo>
                  <a:lnTo>
                    <a:pt x="358" y="4"/>
                  </a:lnTo>
                  <a:lnTo>
                    <a:pt x="395" y="2"/>
                  </a:lnTo>
                  <a:lnTo>
                    <a:pt x="430" y="0"/>
                  </a:lnTo>
                  <a:lnTo>
                    <a:pt x="464" y="0"/>
                  </a:lnTo>
                  <a:lnTo>
                    <a:pt x="493" y="0"/>
                  </a:lnTo>
                  <a:lnTo>
                    <a:pt x="519" y="0"/>
                  </a:lnTo>
                  <a:lnTo>
                    <a:pt x="538" y="2"/>
                  </a:lnTo>
                  <a:lnTo>
                    <a:pt x="552" y="4"/>
                  </a:lnTo>
                  <a:lnTo>
                    <a:pt x="574" y="12"/>
                  </a:lnTo>
                  <a:lnTo>
                    <a:pt x="597" y="22"/>
                  </a:lnTo>
                  <a:lnTo>
                    <a:pt x="619" y="34"/>
                  </a:lnTo>
                  <a:lnTo>
                    <a:pt x="641" y="47"/>
                  </a:lnTo>
                  <a:lnTo>
                    <a:pt x="662" y="65"/>
                  </a:lnTo>
                  <a:lnTo>
                    <a:pt x="678" y="85"/>
                  </a:lnTo>
                  <a:lnTo>
                    <a:pt x="692" y="106"/>
                  </a:lnTo>
                  <a:lnTo>
                    <a:pt x="700" y="132"/>
                  </a:lnTo>
                  <a:lnTo>
                    <a:pt x="694" y="273"/>
                  </a:lnTo>
                  <a:lnTo>
                    <a:pt x="800" y="279"/>
                  </a:lnTo>
                  <a:lnTo>
                    <a:pt x="808" y="269"/>
                  </a:lnTo>
                  <a:lnTo>
                    <a:pt x="817" y="261"/>
                  </a:lnTo>
                  <a:lnTo>
                    <a:pt x="825" y="256"/>
                  </a:lnTo>
                  <a:lnTo>
                    <a:pt x="833" y="252"/>
                  </a:lnTo>
                  <a:lnTo>
                    <a:pt x="843" y="250"/>
                  </a:lnTo>
                  <a:lnTo>
                    <a:pt x="851" y="252"/>
                  </a:lnTo>
                  <a:lnTo>
                    <a:pt x="857" y="252"/>
                  </a:lnTo>
                  <a:lnTo>
                    <a:pt x="865" y="256"/>
                  </a:lnTo>
                  <a:lnTo>
                    <a:pt x="872" y="260"/>
                  </a:lnTo>
                  <a:lnTo>
                    <a:pt x="878" y="265"/>
                  </a:lnTo>
                  <a:lnTo>
                    <a:pt x="882" y="271"/>
                  </a:lnTo>
                  <a:lnTo>
                    <a:pt x="886" y="279"/>
                  </a:lnTo>
                  <a:lnTo>
                    <a:pt x="888" y="299"/>
                  </a:lnTo>
                  <a:lnTo>
                    <a:pt x="880" y="316"/>
                  </a:lnTo>
                  <a:lnTo>
                    <a:pt x="867" y="330"/>
                  </a:lnTo>
                  <a:lnTo>
                    <a:pt x="847" y="334"/>
                  </a:lnTo>
                  <a:lnTo>
                    <a:pt x="835" y="316"/>
                  </a:lnTo>
                  <a:lnTo>
                    <a:pt x="823" y="309"/>
                  </a:lnTo>
                  <a:lnTo>
                    <a:pt x="810" y="309"/>
                  </a:lnTo>
                  <a:lnTo>
                    <a:pt x="798" y="320"/>
                  </a:lnTo>
                  <a:lnTo>
                    <a:pt x="794" y="305"/>
                  </a:lnTo>
                  <a:lnTo>
                    <a:pt x="782" y="297"/>
                  </a:lnTo>
                  <a:lnTo>
                    <a:pt x="766" y="295"/>
                  </a:lnTo>
                  <a:lnTo>
                    <a:pt x="747" y="297"/>
                  </a:lnTo>
                  <a:lnTo>
                    <a:pt x="729" y="305"/>
                  </a:lnTo>
                  <a:lnTo>
                    <a:pt x="721" y="318"/>
                  </a:lnTo>
                  <a:lnTo>
                    <a:pt x="719" y="340"/>
                  </a:lnTo>
                  <a:lnTo>
                    <a:pt x="723" y="366"/>
                  </a:lnTo>
                  <a:lnTo>
                    <a:pt x="725" y="391"/>
                  </a:lnTo>
                  <a:lnTo>
                    <a:pt x="721" y="411"/>
                  </a:lnTo>
                  <a:lnTo>
                    <a:pt x="709" y="423"/>
                  </a:lnTo>
                  <a:lnTo>
                    <a:pt x="688" y="426"/>
                  </a:lnTo>
                  <a:lnTo>
                    <a:pt x="674" y="426"/>
                  </a:lnTo>
                  <a:lnTo>
                    <a:pt x="648" y="426"/>
                  </a:lnTo>
                  <a:lnTo>
                    <a:pt x="615" y="426"/>
                  </a:lnTo>
                  <a:lnTo>
                    <a:pt x="572" y="428"/>
                  </a:lnTo>
                  <a:lnTo>
                    <a:pt x="523" y="428"/>
                  </a:lnTo>
                  <a:lnTo>
                    <a:pt x="470" y="430"/>
                  </a:lnTo>
                  <a:lnTo>
                    <a:pt x="413" y="432"/>
                  </a:lnTo>
                  <a:lnTo>
                    <a:pt x="356" y="434"/>
                  </a:lnTo>
                  <a:lnTo>
                    <a:pt x="299" y="434"/>
                  </a:lnTo>
                  <a:lnTo>
                    <a:pt x="244" y="436"/>
                  </a:lnTo>
                  <a:lnTo>
                    <a:pt x="193" y="438"/>
                  </a:lnTo>
                  <a:lnTo>
                    <a:pt x="147" y="440"/>
                  </a:lnTo>
                  <a:lnTo>
                    <a:pt x="108" y="440"/>
                  </a:lnTo>
                  <a:lnTo>
                    <a:pt x="79" y="442"/>
                  </a:lnTo>
                  <a:lnTo>
                    <a:pt x="59" y="442"/>
                  </a:lnTo>
                  <a:lnTo>
                    <a:pt x="53" y="442"/>
                  </a:lnTo>
                  <a:lnTo>
                    <a:pt x="8" y="403"/>
                  </a:lnTo>
                  <a:lnTo>
                    <a:pt x="10" y="397"/>
                  </a:lnTo>
                  <a:lnTo>
                    <a:pt x="12" y="379"/>
                  </a:lnTo>
                  <a:lnTo>
                    <a:pt x="14" y="356"/>
                  </a:lnTo>
                  <a:lnTo>
                    <a:pt x="18" y="330"/>
                  </a:lnTo>
                  <a:close/>
                </a:path>
              </a:pathLst>
            </a:custGeom>
            <a:solidFill>
              <a:srgbClr val="E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281" name="Freeform 9"/>
            <p:cNvSpPr>
              <a:spLocks/>
            </p:cNvSpPr>
            <p:nvPr/>
          </p:nvSpPr>
          <p:spPr bwMode="auto">
            <a:xfrm>
              <a:off x="2575" y="3873"/>
              <a:ext cx="326" cy="153"/>
            </a:xfrm>
            <a:custGeom>
              <a:avLst/>
              <a:gdLst>
                <a:gd name="T0" fmla="*/ 10 w 652"/>
                <a:gd name="T1" fmla="*/ 70 h 306"/>
                <a:gd name="T2" fmla="*/ 24 w 652"/>
                <a:gd name="T3" fmla="*/ 72 h 306"/>
                <a:gd name="T4" fmla="*/ 55 w 652"/>
                <a:gd name="T5" fmla="*/ 72 h 306"/>
                <a:gd name="T6" fmla="*/ 87 w 652"/>
                <a:gd name="T7" fmla="*/ 72 h 306"/>
                <a:gd name="T8" fmla="*/ 104 w 652"/>
                <a:gd name="T9" fmla="*/ 65 h 306"/>
                <a:gd name="T10" fmla="*/ 116 w 652"/>
                <a:gd name="T11" fmla="*/ 37 h 306"/>
                <a:gd name="T12" fmla="*/ 147 w 652"/>
                <a:gd name="T13" fmla="*/ 17 h 306"/>
                <a:gd name="T14" fmla="*/ 173 w 652"/>
                <a:gd name="T15" fmla="*/ 15 h 306"/>
                <a:gd name="T16" fmla="*/ 218 w 652"/>
                <a:gd name="T17" fmla="*/ 12 h 306"/>
                <a:gd name="T18" fmla="*/ 279 w 652"/>
                <a:gd name="T19" fmla="*/ 8 h 306"/>
                <a:gd name="T20" fmla="*/ 346 w 652"/>
                <a:gd name="T21" fmla="*/ 4 h 306"/>
                <a:gd name="T22" fmla="*/ 413 w 652"/>
                <a:gd name="T23" fmla="*/ 2 h 306"/>
                <a:gd name="T24" fmla="*/ 474 w 652"/>
                <a:gd name="T25" fmla="*/ 0 h 306"/>
                <a:gd name="T26" fmla="*/ 519 w 652"/>
                <a:gd name="T27" fmla="*/ 0 h 306"/>
                <a:gd name="T28" fmla="*/ 542 w 652"/>
                <a:gd name="T29" fmla="*/ 2 h 306"/>
                <a:gd name="T30" fmla="*/ 580 w 652"/>
                <a:gd name="T31" fmla="*/ 19 h 306"/>
                <a:gd name="T32" fmla="*/ 621 w 652"/>
                <a:gd name="T33" fmla="*/ 51 h 306"/>
                <a:gd name="T34" fmla="*/ 648 w 652"/>
                <a:gd name="T35" fmla="*/ 80 h 306"/>
                <a:gd name="T36" fmla="*/ 645 w 652"/>
                <a:gd name="T37" fmla="*/ 92 h 306"/>
                <a:gd name="T38" fmla="*/ 615 w 652"/>
                <a:gd name="T39" fmla="*/ 92 h 306"/>
                <a:gd name="T40" fmla="*/ 562 w 652"/>
                <a:gd name="T41" fmla="*/ 90 h 306"/>
                <a:gd name="T42" fmla="*/ 493 w 652"/>
                <a:gd name="T43" fmla="*/ 90 h 306"/>
                <a:gd name="T44" fmla="*/ 417 w 652"/>
                <a:gd name="T45" fmla="*/ 90 h 306"/>
                <a:gd name="T46" fmla="*/ 340 w 652"/>
                <a:gd name="T47" fmla="*/ 90 h 306"/>
                <a:gd name="T48" fmla="*/ 275 w 652"/>
                <a:gd name="T49" fmla="*/ 92 h 306"/>
                <a:gd name="T50" fmla="*/ 228 w 652"/>
                <a:gd name="T51" fmla="*/ 98 h 306"/>
                <a:gd name="T52" fmla="*/ 208 w 652"/>
                <a:gd name="T53" fmla="*/ 106 h 306"/>
                <a:gd name="T54" fmla="*/ 195 w 652"/>
                <a:gd name="T55" fmla="*/ 149 h 306"/>
                <a:gd name="T56" fmla="*/ 169 w 652"/>
                <a:gd name="T57" fmla="*/ 171 h 306"/>
                <a:gd name="T58" fmla="*/ 144 w 652"/>
                <a:gd name="T59" fmla="*/ 169 h 306"/>
                <a:gd name="T60" fmla="*/ 112 w 652"/>
                <a:gd name="T61" fmla="*/ 171 h 306"/>
                <a:gd name="T62" fmla="*/ 81 w 652"/>
                <a:gd name="T63" fmla="*/ 180 h 306"/>
                <a:gd name="T64" fmla="*/ 63 w 652"/>
                <a:gd name="T65" fmla="*/ 206 h 306"/>
                <a:gd name="T66" fmla="*/ 51 w 652"/>
                <a:gd name="T67" fmla="*/ 273 h 306"/>
                <a:gd name="T68" fmla="*/ 49 w 652"/>
                <a:gd name="T69" fmla="*/ 306 h 306"/>
                <a:gd name="T70" fmla="*/ 22 w 652"/>
                <a:gd name="T71" fmla="*/ 290 h 306"/>
                <a:gd name="T72" fmla="*/ 22 w 652"/>
                <a:gd name="T73" fmla="*/ 22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2" h="306">
                  <a:moveTo>
                    <a:pt x="0" y="188"/>
                  </a:moveTo>
                  <a:lnTo>
                    <a:pt x="10" y="70"/>
                  </a:lnTo>
                  <a:lnTo>
                    <a:pt x="14" y="70"/>
                  </a:lnTo>
                  <a:lnTo>
                    <a:pt x="24" y="72"/>
                  </a:lnTo>
                  <a:lnTo>
                    <a:pt x="37" y="72"/>
                  </a:lnTo>
                  <a:lnTo>
                    <a:pt x="55" y="72"/>
                  </a:lnTo>
                  <a:lnTo>
                    <a:pt x="71" y="72"/>
                  </a:lnTo>
                  <a:lnTo>
                    <a:pt x="87" y="72"/>
                  </a:lnTo>
                  <a:lnTo>
                    <a:pt x="98" y="69"/>
                  </a:lnTo>
                  <a:lnTo>
                    <a:pt x="104" y="65"/>
                  </a:lnTo>
                  <a:lnTo>
                    <a:pt x="108" y="51"/>
                  </a:lnTo>
                  <a:lnTo>
                    <a:pt x="116" y="37"/>
                  </a:lnTo>
                  <a:lnTo>
                    <a:pt x="128" y="25"/>
                  </a:lnTo>
                  <a:lnTo>
                    <a:pt x="147" y="17"/>
                  </a:lnTo>
                  <a:lnTo>
                    <a:pt x="157" y="15"/>
                  </a:lnTo>
                  <a:lnTo>
                    <a:pt x="173" y="15"/>
                  </a:lnTo>
                  <a:lnTo>
                    <a:pt x="193" y="14"/>
                  </a:lnTo>
                  <a:lnTo>
                    <a:pt x="218" y="12"/>
                  </a:lnTo>
                  <a:lnTo>
                    <a:pt x="248" y="10"/>
                  </a:lnTo>
                  <a:lnTo>
                    <a:pt x="279" y="8"/>
                  </a:lnTo>
                  <a:lnTo>
                    <a:pt x="313" y="6"/>
                  </a:lnTo>
                  <a:lnTo>
                    <a:pt x="346" y="4"/>
                  </a:lnTo>
                  <a:lnTo>
                    <a:pt x="381" y="4"/>
                  </a:lnTo>
                  <a:lnTo>
                    <a:pt x="413" y="2"/>
                  </a:lnTo>
                  <a:lnTo>
                    <a:pt x="444" y="0"/>
                  </a:lnTo>
                  <a:lnTo>
                    <a:pt x="474" y="0"/>
                  </a:lnTo>
                  <a:lnTo>
                    <a:pt x="499" y="0"/>
                  </a:lnTo>
                  <a:lnTo>
                    <a:pt x="519" y="0"/>
                  </a:lnTo>
                  <a:lnTo>
                    <a:pt x="535" y="0"/>
                  </a:lnTo>
                  <a:lnTo>
                    <a:pt x="542" y="2"/>
                  </a:lnTo>
                  <a:lnTo>
                    <a:pt x="560" y="8"/>
                  </a:lnTo>
                  <a:lnTo>
                    <a:pt x="580" y="19"/>
                  </a:lnTo>
                  <a:lnTo>
                    <a:pt x="601" y="35"/>
                  </a:lnTo>
                  <a:lnTo>
                    <a:pt x="621" y="51"/>
                  </a:lnTo>
                  <a:lnTo>
                    <a:pt x="639" y="67"/>
                  </a:lnTo>
                  <a:lnTo>
                    <a:pt x="648" y="80"/>
                  </a:lnTo>
                  <a:lnTo>
                    <a:pt x="652" y="88"/>
                  </a:lnTo>
                  <a:lnTo>
                    <a:pt x="645" y="92"/>
                  </a:lnTo>
                  <a:lnTo>
                    <a:pt x="635" y="92"/>
                  </a:lnTo>
                  <a:lnTo>
                    <a:pt x="615" y="92"/>
                  </a:lnTo>
                  <a:lnTo>
                    <a:pt x="592" y="92"/>
                  </a:lnTo>
                  <a:lnTo>
                    <a:pt x="562" y="90"/>
                  </a:lnTo>
                  <a:lnTo>
                    <a:pt x="529" y="90"/>
                  </a:lnTo>
                  <a:lnTo>
                    <a:pt x="493" y="90"/>
                  </a:lnTo>
                  <a:lnTo>
                    <a:pt x="456" y="90"/>
                  </a:lnTo>
                  <a:lnTo>
                    <a:pt x="417" y="90"/>
                  </a:lnTo>
                  <a:lnTo>
                    <a:pt x="377" y="90"/>
                  </a:lnTo>
                  <a:lnTo>
                    <a:pt x="340" y="90"/>
                  </a:lnTo>
                  <a:lnTo>
                    <a:pt x="307" y="92"/>
                  </a:lnTo>
                  <a:lnTo>
                    <a:pt x="275" y="92"/>
                  </a:lnTo>
                  <a:lnTo>
                    <a:pt x="248" y="96"/>
                  </a:lnTo>
                  <a:lnTo>
                    <a:pt x="228" y="98"/>
                  </a:lnTo>
                  <a:lnTo>
                    <a:pt x="214" y="102"/>
                  </a:lnTo>
                  <a:lnTo>
                    <a:pt x="208" y="106"/>
                  </a:lnTo>
                  <a:lnTo>
                    <a:pt x="201" y="127"/>
                  </a:lnTo>
                  <a:lnTo>
                    <a:pt x="195" y="149"/>
                  </a:lnTo>
                  <a:lnTo>
                    <a:pt x="183" y="165"/>
                  </a:lnTo>
                  <a:lnTo>
                    <a:pt x="169" y="171"/>
                  </a:lnTo>
                  <a:lnTo>
                    <a:pt x="157" y="171"/>
                  </a:lnTo>
                  <a:lnTo>
                    <a:pt x="144" y="169"/>
                  </a:lnTo>
                  <a:lnTo>
                    <a:pt x="128" y="169"/>
                  </a:lnTo>
                  <a:lnTo>
                    <a:pt x="112" y="171"/>
                  </a:lnTo>
                  <a:lnTo>
                    <a:pt x="96" y="175"/>
                  </a:lnTo>
                  <a:lnTo>
                    <a:pt x="81" y="180"/>
                  </a:lnTo>
                  <a:lnTo>
                    <a:pt x="71" y="192"/>
                  </a:lnTo>
                  <a:lnTo>
                    <a:pt x="63" y="206"/>
                  </a:lnTo>
                  <a:lnTo>
                    <a:pt x="55" y="241"/>
                  </a:lnTo>
                  <a:lnTo>
                    <a:pt x="51" y="273"/>
                  </a:lnTo>
                  <a:lnTo>
                    <a:pt x="49" y="296"/>
                  </a:lnTo>
                  <a:lnTo>
                    <a:pt x="49" y="306"/>
                  </a:lnTo>
                  <a:lnTo>
                    <a:pt x="18" y="302"/>
                  </a:lnTo>
                  <a:lnTo>
                    <a:pt x="22" y="290"/>
                  </a:lnTo>
                  <a:lnTo>
                    <a:pt x="26" y="259"/>
                  </a:lnTo>
                  <a:lnTo>
                    <a:pt x="22" y="222"/>
                  </a:lnTo>
                  <a:lnTo>
                    <a:pt x="0"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282" name="Freeform 10"/>
            <p:cNvSpPr>
              <a:spLocks/>
            </p:cNvSpPr>
            <p:nvPr/>
          </p:nvSpPr>
          <p:spPr bwMode="auto">
            <a:xfrm>
              <a:off x="2579" y="3859"/>
              <a:ext cx="345" cy="221"/>
            </a:xfrm>
            <a:custGeom>
              <a:avLst/>
              <a:gdLst>
                <a:gd name="T0" fmla="*/ 41 w 692"/>
                <a:gd name="T1" fmla="*/ 324 h 442"/>
                <a:gd name="T2" fmla="*/ 55 w 692"/>
                <a:gd name="T3" fmla="*/ 234 h 442"/>
                <a:gd name="T4" fmla="*/ 88 w 692"/>
                <a:gd name="T5" fmla="*/ 203 h 442"/>
                <a:gd name="T6" fmla="*/ 136 w 692"/>
                <a:gd name="T7" fmla="*/ 197 h 442"/>
                <a:gd name="T8" fmla="*/ 175 w 692"/>
                <a:gd name="T9" fmla="*/ 193 h 442"/>
                <a:gd name="T10" fmla="*/ 200 w 692"/>
                <a:gd name="T11" fmla="*/ 134 h 442"/>
                <a:gd name="T12" fmla="*/ 240 w 692"/>
                <a:gd name="T13" fmla="*/ 124 h 442"/>
                <a:gd name="T14" fmla="*/ 332 w 692"/>
                <a:gd name="T15" fmla="*/ 118 h 442"/>
                <a:gd name="T16" fmla="*/ 448 w 692"/>
                <a:gd name="T17" fmla="*/ 118 h 442"/>
                <a:gd name="T18" fmla="*/ 554 w 692"/>
                <a:gd name="T19" fmla="*/ 118 h 442"/>
                <a:gd name="T20" fmla="*/ 627 w 692"/>
                <a:gd name="T21" fmla="*/ 120 h 442"/>
                <a:gd name="T22" fmla="*/ 640 w 692"/>
                <a:gd name="T23" fmla="*/ 108 h 442"/>
                <a:gd name="T24" fmla="*/ 593 w 692"/>
                <a:gd name="T25" fmla="*/ 63 h 442"/>
                <a:gd name="T26" fmla="*/ 534 w 692"/>
                <a:gd name="T27" fmla="*/ 30 h 442"/>
                <a:gd name="T28" fmla="*/ 491 w 692"/>
                <a:gd name="T29" fmla="*/ 28 h 442"/>
                <a:gd name="T30" fmla="*/ 405 w 692"/>
                <a:gd name="T31" fmla="*/ 30 h 442"/>
                <a:gd name="T32" fmla="*/ 305 w 692"/>
                <a:gd name="T33" fmla="*/ 34 h 442"/>
                <a:gd name="T34" fmla="*/ 210 w 692"/>
                <a:gd name="T35" fmla="*/ 40 h 442"/>
                <a:gd name="T36" fmla="*/ 149 w 692"/>
                <a:gd name="T37" fmla="*/ 43 h 442"/>
                <a:gd name="T38" fmla="*/ 108 w 692"/>
                <a:gd name="T39" fmla="*/ 65 h 442"/>
                <a:gd name="T40" fmla="*/ 90 w 692"/>
                <a:gd name="T41" fmla="*/ 97 h 442"/>
                <a:gd name="T42" fmla="*/ 47 w 692"/>
                <a:gd name="T43" fmla="*/ 100 h 442"/>
                <a:gd name="T44" fmla="*/ 6 w 692"/>
                <a:gd name="T45" fmla="*/ 98 h 442"/>
                <a:gd name="T46" fmla="*/ 63 w 692"/>
                <a:gd name="T47" fmla="*/ 83 h 442"/>
                <a:gd name="T48" fmla="*/ 83 w 692"/>
                <a:gd name="T49" fmla="*/ 36 h 442"/>
                <a:gd name="T50" fmla="*/ 126 w 692"/>
                <a:gd name="T51" fmla="*/ 22 h 442"/>
                <a:gd name="T52" fmla="*/ 204 w 692"/>
                <a:gd name="T53" fmla="*/ 16 h 442"/>
                <a:gd name="T54" fmla="*/ 312 w 692"/>
                <a:gd name="T55" fmla="*/ 6 h 442"/>
                <a:gd name="T56" fmla="*/ 422 w 692"/>
                <a:gd name="T57" fmla="*/ 0 h 442"/>
                <a:gd name="T58" fmla="*/ 511 w 692"/>
                <a:gd name="T59" fmla="*/ 0 h 442"/>
                <a:gd name="T60" fmla="*/ 566 w 692"/>
                <a:gd name="T61" fmla="*/ 12 h 442"/>
                <a:gd name="T62" fmla="*/ 633 w 692"/>
                <a:gd name="T63" fmla="*/ 47 h 442"/>
                <a:gd name="T64" fmla="*/ 684 w 692"/>
                <a:gd name="T65" fmla="*/ 106 h 442"/>
                <a:gd name="T66" fmla="*/ 674 w 692"/>
                <a:gd name="T67" fmla="*/ 138 h 442"/>
                <a:gd name="T68" fmla="*/ 597 w 692"/>
                <a:gd name="T69" fmla="*/ 142 h 442"/>
                <a:gd name="T70" fmla="*/ 489 w 692"/>
                <a:gd name="T71" fmla="*/ 144 h 442"/>
                <a:gd name="T72" fmla="*/ 377 w 692"/>
                <a:gd name="T73" fmla="*/ 144 h 442"/>
                <a:gd name="T74" fmla="*/ 291 w 692"/>
                <a:gd name="T75" fmla="*/ 144 h 442"/>
                <a:gd name="T76" fmla="*/ 242 w 692"/>
                <a:gd name="T77" fmla="*/ 146 h 442"/>
                <a:gd name="T78" fmla="*/ 206 w 692"/>
                <a:gd name="T79" fmla="*/ 197 h 442"/>
                <a:gd name="T80" fmla="*/ 193 w 692"/>
                <a:gd name="T81" fmla="*/ 214 h 442"/>
                <a:gd name="T82" fmla="*/ 161 w 692"/>
                <a:gd name="T83" fmla="*/ 220 h 442"/>
                <a:gd name="T84" fmla="*/ 102 w 692"/>
                <a:gd name="T85" fmla="*/ 222 h 442"/>
                <a:gd name="T86" fmla="*/ 71 w 692"/>
                <a:gd name="T87" fmla="*/ 263 h 442"/>
                <a:gd name="T88" fmla="*/ 49 w 692"/>
                <a:gd name="T89" fmla="*/ 419 h 442"/>
                <a:gd name="T90" fmla="*/ 2 w 692"/>
                <a:gd name="T91" fmla="*/ 397 h 442"/>
                <a:gd name="T92" fmla="*/ 10 w 692"/>
                <a:gd name="T93" fmla="*/ 33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2" h="442">
                  <a:moveTo>
                    <a:pt x="10" y="330"/>
                  </a:moveTo>
                  <a:lnTo>
                    <a:pt x="41" y="334"/>
                  </a:lnTo>
                  <a:lnTo>
                    <a:pt x="41" y="324"/>
                  </a:lnTo>
                  <a:lnTo>
                    <a:pt x="43" y="301"/>
                  </a:lnTo>
                  <a:lnTo>
                    <a:pt x="47" y="269"/>
                  </a:lnTo>
                  <a:lnTo>
                    <a:pt x="55" y="234"/>
                  </a:lnTo>
                  <a:lnTo>
                    <a:pt x="63" y="220"/>
                  </a:lnTo>
                  <a:lnTo>
                    <a:pt x="73" y="208"/>
                  </a:lnTo>
                  <a:lnTo>
                    <a:pt x="88" y="203"/>
                  </a:lnTo>
                  <a:lnTo>
                    <a:pt x="104" y="199"/>
                  </a:lnTo>
                  <a:lnTo>
                    <a:pt x="120" y="197"/>
                  </a:lnTo>
                  <a:lnTo>
                    <a:pt x="136" y="197"/>
                  </a:lnTo>
                  <a:lnTo>
                    <a:pt x="149" y="199"/>
                  </a:lnTo>
                  <a:lnTo>
                    <a:pt x="161" y="199"/>
                  </a:lnTo>
                  <a:lnTo>
                    <a:pt x="175" y="193"/>
                  </a:lnTo>
                  <a:lnTo>
                    <a:pt x="187" y="177"/>
                  </a:lnTo>
                  <a:lnTo>
                    <a:pt x="193" y="155"/>
                  </a:lnTo>
                  <a:lnTo>
                    <a:pt x="200" y="134"/>
                  </a:lnTo>
                  <a:lnTo>
                    <a:pt x="206" y="130"/>
                  </a:lnTo>
                  <a:lnTo>
                    <a:pt x="220" y="126"/>
                  </a:lnTo>
                  <a:lnTo>
                    <a:pt x="240" y="124"/>
                  </a:lnTo>
                  <a:lnTo>
                    <a:pt x="267" y="120"/>
                  </a:lnTo>
                  <a:lnTo>
                    <a:pt x="299" y="120"/>
                  </a:lnTo>
                  <a:lnTo>
                    <a:pt x="332" y="118"/>
                  </a:lnTo>
                  <a:lnTo>
                    <a:pt x="369" y="118"/>
                  </a:lnTo>
                  <a:lnTo>
                    <a:pt x="409" y="118"/>
                  </a:lnTo>
                  <a:lnTo>
                    <a:pt x="448" y="118"/>
                  </a:lnTo>
                  <a:lnTo>
                    <a:pt x="485" y="118"/>
                  </a:lnTo>
                  <a:lnTo>
                    <a:pt x="521" y="118"/>
                  </a:lnTo>
                  <a:lnTo>
                    <a:pt x="554" y="118"/>
                  </a:lnTo>
                  <a:lnTo>
                    <a:pt x="584" y="120"/>
                  </a:lnTo>
                  <a:lnTo>
                    <a:pt x="607" y="120"/>
                  </a:lnTo>
                  <a:lnTo>
                    <a:pt x="627" y="120"/>
                  </a:lnTo>
                  <a:lnTo>
                    <a:pt x="637" y="120"/>
                  </a:lnTo>
                  <a:lnTo>
                    <a:pt x="644" y="116"/>
                  </a:lnTo>
                  <a:lnTo>
                    <a:pt x="640" y="108"/>
                  </a:lnTo>
                  <a:lnTo>
                    <a:pt x="631" y="95"/>
                  </a:lnTo>
                  <a:lnTo>
                    <a:pt x="613" y="79"/>
                  </a:lnTo>
                  <a:lnTo>
                    <a:pt x="593" y="63"/>
                  </a:lnTo>
                  <a:lnTo>
                    <a:pt x="572" y="47"/>
                  </a:lnTo>
                  <a:lnTo>
                    <a:pt x="552" y="36"/>
                  </a:lnTo>
                  <a:lnTo>
                    <a:pt x="534" y="30"/>
                  </a:lnTo>
                  <a:lnTo>
                    <a:pt x="527" y="28"/>
                  </a:lnTo>
                  <a:lnTo>
                    <a:pt x="511" y="28"/>
                  </a:lnTo>
                  <a:lnTo>
                    <a:pt x="491" y="28"/>
                  </a:lnTo>
                  <a:lnTo>
                    <a:pt x="466" y="28"/>
                  </a:lnTo>
                  <a:lnTo>
                    <a:pt x="436" y="28"/>
                  </a:lnTo>
                  <a:lnTo>
                    <a:pt x="405" y="30"/>
                  </a:lnTo>
                  <a:lnTo>
                    <a:pt x="373" y="32"/>
                  </a:lnTo>
                  <a:lnTo>
                    <a:pt x="338" y="32"/>
                  </a:lnTo>
                  <a:lnTo>
                    <a:pt x="305" y="34"/>
                  </a:lnTo>
                  <a:lnTo>
                    <a:pt x="271" y="36"/>
                  </a:lnTo>
                  <a:lnTo>
                    <a:pt x="240" y="38"/>
                  </a:lnTo>
                  <a:lnTo>
                    <a:pt x="210" y="40"/>
                  </a:lnTo>
                  <a:lnTo>
                    <a:pt x="185" y="42"/>
                  </a:lnTo>
                  <a:lnTo>
                    <a:pt x="165" y="43"/>
                  </a:lnTo>
                  <a:lnTo>
                    <a:pt x="149" y="43"/>
                  </a:lnTo>
                  <a:lnTo>
                    <a:pt x="139" y="45"/>
                  </a:lnTo>
                  <a:lnTo>
                    <a:pt x="120" y="53"/>
                  </a:lnTo>
                  <a:lnTo>
                    <a:pt x="108" y="65"/>
                  </a:lnTo>
                  <a:lnTo>
                    <a:pt x="100" y="79"/>
                  </a:lnTo>
                  <a:lnTo>
                    <a:pt x="96" y="93"/>
                  </a:lnTo>
                  <a:lnTo>
                    <a:pt x="90" y="97"/>
                  </a:lnTo>
                  <a:lnTo>
                    <a:pt x="79" y="100"/>
                  </a:lnTo>
                  <a:lnTo>
                    <a:pt x="63" y="100"/>
                  </a:lnTo>
                  <a:lnTo>
                    <a:pt x="47" y="100"/>
                  </a:lnTo>
                  <a:lnTo>
                    <a:pt x="29" y="100"/>
                  </a:lnTo>
                  <a:lnTo>
                    <a:pt x="16" y="100"/>
                  </a:lnTo>
                  <a:lnTo>
                    <a:pt x="6" y="98"/>
                  </a:lnTo>
                  <a:lnTo>
                    <a:pt x="2" y="98"/>
                  </a:lnTo>
                  <a:lnTo>
                    <a:pt x="2" y="81"/>
                  </a:lnTo>
                  <a:lnTo>
                    <a:pt x="63" y="83"/>
                  </a:lnTo>
                  <a:lnTo>
                    <a:pt x="65" y="75"/>
                  </a:lnTo>
                  <a:lnTo>
                    <a:pt x="71" y="55"/>
                  </a:lnTo>
                  <a:lnTo>
                    <a:pt x="83" y="36"/>
                  </a:lnTo>
                  <a:lnTo>
                    <a:pt x="100" y="26"/>
                  </a:lnTo>
                  <a:lnTo>
                    <a:pt x="110" y="24"/>
                  </a:lnTo>
                  <a:lnTo>
                    <a:pt x="126" y="22"/>
                  </a:lnTo>
                  <a:lnTo>
                    <a:pt x="147" y="20"/>
                  </a:lnTo>
                  <a:lnTo>
                    <a:pt x="175" y="18"/>
                  </a:lnTo>
                  <a:lnTo>
                    <a:pt x="204" y="16"/>
                  </a:lnTo>
                  <a:lnTo>
                    <a:pt x="240" y="12"/>
                  </a:lnTo>
                  <a:lnTo>
                    <a:pt x="275" y="10"/>
                  </a:lnTo>
                  <a:lnTo>
                    <a:pt x="312" y="6"/>
                  </a:lnTo>
                  <a:lnTo>
                    <a:pt x="350" y="4"/>
                  </a:lnTo>
                  <a:lnTo>
                    <a:pt x="387" y="2"/>
                  </a:lnTo>
                  <a:lnTo>
                    <a:pt x="422" y="0"/>
                  </a:lnTo>
                  <a:lnTo>
                    <a:pt x="456" y="0"/>
                  </a:lnTo>
                  <a:lnTo>
                    <a:pt x="485" y="0"/>
                  </a:lnTo>
                  <a:lnTo>
                    <a:pt x="511" y="0"/>
                  </a:lnTo>
                  <a:lnTo>
                    <a:pt x="530" y="2"/>
                  </a:lnTo>
                  <a:lnTo>
                    <a:pt x="544" y="4"/>
                  </a:lnTo>
                  <a:lnTo>
                    <a:pt x="566" y="12"/>
                  </a:lnTo>
                  <a:lnTo>
                    <a:pt x="589" y="22"/>
                  </a:lnTo>
                  <a:lnTo>
                    <a:pt x="611" y="34"/>
                  </a:lnTo>
                  <a:lnTo>
                    <a:pt x="633" y="47"/>
                  </a:lnTo>
                  <a:lnTo>
                    <a:pt x="654" y="65"/>
                  </a:lnTo>
                  <a:lnTo>
                    <a:pt x="670" y="85"/>
                  </a:lnTo>
                  <a:lnTo>
                    <a:pt x="684" y="106"/>
                  </a:lnTo>
                  <a:lnTo>
                    <a:pt x="692" y="132"/>
                  </a:lnTo>
                  <a:lnTo>
                    <a:pt x="688" y="134"/>
                  </a:lnTo>
                  <a:lnTo>
                    <a:pt x="674" y="138"/>
                  </a:lnTo>
                  <a:lnTo>
                    <a:pt x="654" y="138"/>
                  </a:lnTo>
                  <a:lnTo>
                    <a:pt x="629" y="140"/>
                  </a:lnTo>
                  <a:lnTo>
                    <a:pt x="597" y="142"/>
                  </a:lnTo>
                  <a:lnTo>
                    <a:pt x="564" y="142"/>
                  </a:lnTo>
                  <a:lnTo>
                    <a:pt x="527" y="142"/>
                  </a:lnTo>
                  <a:lnTo>
                    <a:pt x="489" y="144"/>
                  </a:lnTo>
                  <a:lnTo>
                    <a:pt x="450" y="144"/>
                  </a:lnTo>
                  <a:lnTo>
                    <a:pt x="413" y="144"/>
                  </a:lnTo>
                  <a:lnTo>
                    <a:pt x="377" y="144"/>
                  </a:lnTo>
                  <a:lnTo>
                    <a:pt x="344" y="144"/>
                  </a:lnTo>
                  <a:lnTo>
                    <a:pt x="314" y="144"/>
                  </a:lnTo>
                  <a:lnTo>
                    <a:pt x="291" y="144"/>
                  </a:lnTo>
                  <a:lnTo>
                    <a:pt x="273" y="144"/>
                  </a:lnTo>
                  <a:lnTo>
                    <a:pt x="263" y="144"/>
                  </a:lnTo>
                  <a:lnTo>
                    <a:pt x="242" y="146"/>
                  </a:lnTo>
                  <a:lnTo>
                    <a:pt x="226" y="153"/>
                  </a:lnTo>
                  <a:lnTo>
                    <a:pt x="216" y="169"/>
                  </a:lnTo>
                  <a:lnTo>
                    <a:pt x="206" y="197"/>
                  </a:lnTo>
                  <a:lnTo>
                    <a:pt x="202" y="205"/>
                  </a:lnTo>
                  <a:lnTo>
                    <a:pt x="198" y="210"/>
                  </a:lnTo>
                  <a:lnTo>
                    <a:pt x="193" y="214"/>
                  </a:lnTo>
                  <a:lnTo>
                    <a:pt x="185" y="216"/>
                  </a:lnTo>
                  <a:lnTo>
                    <a:pt x="175" y="218"/>
                  </a:lnTo>
                  <a:lnTo>
                    <a:pt x="161" y="220"/>
                  </a:lnTo>
                  <a:lnTo>
                    <a:pt x="145" y="220"/>
                  </a:lnTo>
                  <a:lnTo>
                    <a:pt x="124" y="220"/>
                  </a:lnTo>
                  <a:lnTo>
                    <a:pt x="102" y="222"/>
                  </a:lnTo>
                  <a:lnTo>
                    <a:pt x="88" y="228"/>
                  </a:lnTo>
                  <a:lnTo>
                    <a:pt x="77" y="242"/>
                  </a:lnTo>
                  <a:lnTo>
                    <a:pt x="71" y="263"/>
                  </a:lnTo>
                  <a:lnTo>
                    <a:pt x="65" y="307"/>
                  </a:lnTo>
                  <a:lnTo>
                    <a:pt x="55" y="366"/>
                  </a:lnTo>
                  <a:lnTo>
                    <a:pt x="49" y="419"/>
                  </a:lnTo>
                  <a:lnTo>
                    <a:pt x="45" y="442"/>
                  </a:lnTo>
                  <a:lnTo>
                    <a:pt x="0" y="403"/>
                  </a:lnTo>
                  <a:lnTo>
                    <a:pt x="2" y="397"/>
                  </a:lnTo>
                  <a:lnTo>
                    <a:pt x="4" y="379"/>
                  </a:lnTo>
                  <a:lnTo>
                    <a:pt x="6" y="356"/>
                  </a:lnTo>
                  <a:lnTo>
                    <a:pt x="10" y="330"/>
                  </a:lnTo>
                  <a:close/>
                </a:path>
              </a:pathLst>
            </a:custGeom>
            <a:solidFill>
              <a:srgbClr val="FFD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283" name="Freeform 11"/>
            <p:cNvSpPr>
              <a:spLocks/>
            </p:cNvSpPr>
            <p:nvPr/>
          </p:nvSpPr>
          <p:spPr bwMode="auto">
            <a:xfrm>
              <a:off x="2801" y="4036"/>
              <a:ext cx="116" cy="117"/>
            </a:xfrm>
            <a:custGeom>
              <a:avLst/>
              <a:gdLst>
                <a:gd name="T0" fmla="*/ 110 w 232"/>
                <a:gd name="T1" fmla="*/ 234 h 234"/>
                <a:gd name="T2" fmla="*/ 134 w 232"/>
                <a:gd name="T3" fmla="*/ 232 h 234"/>
                <a:gd name="T4" fmla="*/ 155 w 232"/>
                <a:gd name="T5" fmla="*/ 226 h 234"/>
                <a:gd name="T6" fmla="*/ 177 w 232"/>
                <a:gd name="T7" fmla="*/ 216 h 234"/>
                <a:gd name="T8" fmla="*/ 194 w 232"/>
                <a:gd name="T9" fmla="*/ 202 h 234"/>
                <a:gd name="T10" fmla="*/ 210 w 232"/>
                <a:gd name="T11" fmla="*/ 186 h 234"/>
                <a:gd name="T12" fmla="*/ 222 w 232"/>
                <a:gd name="T13" fmla="*/ 167 h 234"/>
                <a:gd name="T14" fmla="*/ 228 w 232"/>
                <a:gd name="T15" fmla="*/ 145 h 234"/>
                <a:gd name="T16" fmla="*/ 232 w 232"/>
                <a:gd name="T17" fmla="*/ 122 h 234"/>
                <a:gd name="T18" fmla="*/ 230 w 232"/>
                <a:gd name="T19" fmla="*/ 98 h 234"/>
                <a:gd name="T20" fmla="*/ 226 w 232"/>
                <a:gd name="T21" fmla="*/ 76 h 234"/>
                <a:gd name="T22" fmla="*/ 216 w 232"/>
                <a:gd name="T23" fmla="*/ 55 h 234"/>
                <a:gd name="T24" fmla="*/ 202 w 232"/>
                <a:gd name="T25" fmla="*/ 37 h 234"/>
                <a:gd name="T26" fmla="*/ 185 w 232"/>
                <a:gd name="T27" fmla="*/ 23 h 234"/>
                <a:gd name="T28" fmla="*/ 165 w 232"/>
                <a:gd name="T29" fmla="*/ 12 h 234"/>
                <a:gd name="T30" fmla="*/ 143 w 232"/>
                <a:gd name="T31" fmla="*/ 4 h 234"/>
                <a:gd name="T32" fmla="*/ 120 w 232"/>
                <a:gd name="T33" fmla="*/ 0 h 234"/>
                <a:gd name="T34" fmla="*/ 96 w 232"/>
                <a:gd name="T35" fmla="*/ 2 h 234"/>
                <a:gd name="T36" fmla="*/ 75 w 232"/>
                <a:gd name="T37" fmla="*/ 8 h 234"/>
                <a:gd name="T38" fmla="*/ 55 w 232"/>
                <a:gd name="T39" fmla="*/ 17 h 234"/>
                <a:gd name="T40" fmla="*/ 37 w 232"/>
                <a:gd name="T41" fmla="*/ 31 h 234"/>
                <a:gd name="T42" fmla="*/ 22 w 232"/>
                <a:gd name="T43" fmla="*/ 47 h 234"/>
                <a:gd name="T44" fmla="*/ 10 w 232"/>
                <a:gd name="T45" fmla="*/ 67 h 234"/>
                <a:gd name="T46" fmla="*/ 4 w 232"/>
                <a:gd name="T47" fmla="*/ 88 h 234"/>
                <a:gd name="T48" fmla="*/ 0 w 232"/>
                <a:gd name="T49" fmla="*/ 112 h 234"/>
                <a:gd name="T50" fmla="*/ 2 w 232"/>
                <a:gd name="T51" fmla="*/ 135 h 234"/>
                <a:gd name="T52" fmla="*/ 6 w 232"/>
                <a:gd name="T53" fmla="*/ 157 h 234"/>
                <a:gd name="T54" fmla="*/ 16 w 232"/>
                <a:gd name="T55" fmla="*/ 179 h 234"/>
                <a:gd name="T56" fmla="*/ 29 w 232"/>
                <a:gd name="T57" fmla="*/ 196 h 234"/>
                <a:gd name="T58" fmla="*/ 47 w 232"/>
                <a:gd name="T59" fmla="*/ 212 h 234"/>
                <a:gd name="T60" fmla="*/ 65 w 232"/>
                <a:gd name="T61" fmla="*/ 224 h 234"/>
                <a:gd name="T62" fmla="*/ 86 w 232"/>
                <a:gd name="T63" fmla="*/ 230 h 234"/>
                <a:gd name="T64" fmla="*/ 110 w 232"/>
                <a:gd name="T6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4">
                  <a:moveTo>
                    <a:pt x="110" y="234"/>
                  </a:moveTo>
                  <a:lnTo>
                    <a:pt x="134" y="232"/>
                  </a:lnTo>
                  <a:lnTo>
                    <a:pt x="155" y="226"/>
                  </a:lnTo>
                  <a:lnTo>
                    <a:pt x="177" y="216"/>
                  </a:lnTo>
                  <a:lnTo>
                    <a:pt x="194" y="202"/>
                  </a:lnTo>
                  <a:lnTo>
                    <a:pt x="210" y="186"/>
                  </a:lnTo>
                  <a:lnTo>
                    <a:pt x="222" y="167"/>
                  </a:lnTo>
                  <a:lnTo>
                    <a:pt x="228" y="145"/>
                  </a:lnTo>
                  <a:lnTo>
                    <a:pt x="232" y="122"/>
                  </a:lnTo>
                  <a:lnTo>
                    <a:pt x="230" y="98"/>
                  </a:lnTo>
                  <a:lnTo>
                    <a:pt x="226" y="76"/>
                  </a:lnTo>
                  <a:lnTo>
                    <a:pt x="216" y="55"/>
                  </a:lnTo>
                  <a:lnTo>
                    <a:pt x="202" y="37"/>
                  </a:lnTo>
                  <a:lnTo>
                    <a:pt x="185" y="23"/>
                  </a:lnTo>
                  <a:lnTo>
                    <a:pt x="165" y="12"/>
                  </a:lnTo>
                  <a:lnTo>
                    <a:pt x="143" y="4"/>
                  </a:lnTo>
                  <a:lnTo>
                    <a:pt x="120" y="0"/>
                  </a:lnTo>
                  <a:lnTo>
                    <a:pt x="96" y="2"/>
                  </a:lnTo>
                  <a:lnTo>
                    <a:pt x="75" y="8"/>
                  </a:lnTo>
                  <a:lnTo>
                    <a:pt x="55" y="17"/>
                  </a:lnTo>
                  <a:lnTo>
                    <a:pt x="37" y="31"/>
                  </a:lnTo>
                  <a:lnTo>
                    <a:pt x="22" y="47"/>
                  </a:lnTo>
                  <a:lnTo>
                    <a:pt x="10" y="67"/>
                  </a:lnTo>
                  <a:lnTo>
                    <a:pt x="4" y="88"/>
                  </a:lnTo>
                  <a:lnTo>
                    <a:pt x="0" y="112"/>
                  </a:lnTo>
                  <a:lnTo>
                    <a:pt x="2" y="135"/>
                  </a:lnTo>
                  <a:lnTo>
                    <a:pt x="6" y="157"/>
                  </a:lnTo>
                  <a:lnTo>
                    <a:pt x="16" y="179"/>
                  </a:lnTo>
                  <a:lnTo>
                    <a:pt x="29" y="196"/>
                  </a:lnTo>
                  <a:lnTo>
                    <a:pt x="47" y="212"/>
                  </a:lnTo>
                  <a:lnTo>
                    <a:pt x="65" y="224"/>
                  </a:lnTo>
                  <a:lnTo>
                    <a:pt x="86" y="230"/>
                  </a:lnTo>
                  <a:lnTo>
                    <a:pt x="110"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284" name="Freeform 12"/>
            <p:cNvSpPr>
              <a:spLocks/>
            </p:cNvSpPr>
            <p:nvPr/>
          </p:nvSpPr>
          <p:spPr bwMode="auto">
            <a:xfrm>
              <a:off x="2593" y="4034"/>
              <a:ext cx="116" cy="117"/>
            </a:xfrm>
            <a:custGeom>
              <a:avLst/>
              <a:gdLst>
                <a:gd name="T0" fmla="*/ 110 w 232"/>
                <a:gd name="T1" fmla="*/ 234 h 234"/>
                <a:gd name="T2" fmla="*/ 134 w 232"/>
                <a:gd name="T3" fmla="*/ 232 h 234"/>
                <a:gd name="T4" fmla="*/ 156 w 232"/>
                <a:gd name="T5" fmla="*/ 226 h 234"/>
                <a:gd name="T6" fmla="*/ 177 w 232"/>
                <a:gd name="T7" fmla="*/ 216 h 234"/>
                <a:gd name="T8" fmla="*/ 195 w 232"/>
                <a:gd name="T9" fmla="*/ 202 h 234"/>
                <a:gd name="T10" fmla="*/ 211 w 232"/>
                <a:gd name="T11" fmla="*/ 184 h 234"/>
                <a:gd name="T12" fmla="*/ 222 w 232"/>
                <a:gd name="T13" fmla="*/ 167 h 234"/>
                <a:gd name="T14" fmla="*/ 228 w 232"/>
                <a:gd name="T15" fmla="*/ 145 h 234"/>
                <a:gd name="T16" fmla="*/ 232 w 232"/>
                <a:gd name="T17" fmla="*/ 122 h 234"/>
                <a:gd name="T18" fmla="*/ 230 w 232"/>
                <a:gd name="T19" fmla="*/ 98 h 234"/>
                <a:gd name="T20" fmla="*/ 226 w 232"/>
                <a:gd name="T21" fmla="*/ 76 h 234"/>
                <a:gd name="T22" fmla="*/ 217 w 232"/>
                <a:gd name="T23" fmla="*/ 55 h 234"/>
                <a:gd name="T24" fmla="*/ 203 w 232"/>
                <a:gd name="T25" fmla="*/ 37 h 234"/>
                <a:gd name="T26" fmla="*/ 185 w 232"/>
                <a:gd name="T27" fmla="*/ 21 h 234"/>
                <a:gd name="T28" fmla="*/ 166 w 232"/>
                <a:gd name="T29" fmla="*/ 10 h 234"/>
                <a:gd name="T30" fmla="*/ 144 w 232"/>
                <a:gd name="T31" fmla="*/ 4 h 234"/>
                <a:gd name="T32" fmla="*/ 120 w 232"/>
                <a:gd name="T33" fmla="*/ 0 h 234"/>
                <a:gd name="T34" fmla="*/ 97 w 232"/>
                <a:gd name="T35" fmla="*/ 2 h 234"/>
                <a:gd name="T36" fmla="*/ 75 w 232"/>
                <a:gd name="T37" fmla="*/ 8 h 234"/>
                <a:gd name="T38" fmla="*/ 55 w 232"/>
                <a:gd name="T39" fmla="*/ 18 h 234"/>
                <a:gd name="T40" fmla="*/ 38 w 232"/>
                <a:gd name="T41" fmla="*/ 31 h 234"/>
                <a:gd name="T42" fmla="*/ 22 w 232"/>
                <a:gd name="T43" fmla="*/ 47 h 234"/>
                <a:gd name="T44" fmla="*/ 10 w 232"/>
                <a:gd name="T45" fmla="*/ 67 h 234"/>
                <a:gd name="T46" fmla="*/ 4 w 232"/>
                <a:gd name="T47" fmla="*/ 88 h 234"/>
                <a:gd name="T48" fmla="*/ 0 w 232"/>
                <a:gd name="T49" fmla="*/ 112 h 234"/>
                <a:gd name="T50" fmla="*/ 2 w 232"/>
                <a:gd name="T51" fmla="*/ 135 h 234"/>
                <a:gd name="T52" fmla="*/ 6 w 232"/>
                <a:gd name="T53" fmla="*/ 157 h 234"/>
                <a:gd name="T54" fmla="*/ 16 w 232"/>
                <a:gd name="T55" fmla="*/ 179 h 234"/>
                <a:gd name="T56" fmla="*/ 30 w 232"/>
                <a:gd name="T57" fmla="*/ 196 h 234"/>
                <a:gd name="T58" fmla="*/ 48 w 232"/>
                <a:gd name="T59" fmla="*/ 210 h 234"/>
                <a:gd name="T60" fmla="*/ 65 w 232"/>
                <a:gd name="T61" fmla="*/ 222 h 234"/>
                <a:gd name="T62" fmla="*/ 87 w 232"/>
                <a:gd name="T63" fmla="*/ 230 h 234"/>
                <a:gd name="T64" fmla="*/ 110 w 232"/>
                <a:gd name="T6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4">
                  <a:moveTo>
                    <a:pt x="110" y="234"/>
                  </a:moveTo>
                  <a:lnTo>
                    <a:pt x="134" y="232"/>
                  </a:lnTo>
                  <a:lnTo>
                    <a:pt x="156" y="226"/>
                  </a:lnTo>
                  <a:lnTo>
                    <a:pt x="177" y="216"/>
                  </a:lnTo>
                  <a:lnTo>
                    <a:pt x="195" y="202"/>
                  </a:lnTo>
                  <a:lnTo>
                    <a:pt x="211" y="184"/>
                  </a:lnTo>
                  <a:lnTo>
                    <a:pt x="222" y="167"/>
                  </a:lnTo>
                  <a:lnTo>
                    <a:pt x="228" y="145"/>
                  </a:lnTo>
                  <a:lnTo>
                    <a:pt x="232" y="122"/>
                  </a:lnTo>
                  <a:lnTo>
                    <a:pt x="230" y="98"/>
                  </a:lnTo>
                  <a:lnTo>
                    <a:pt x="226" y="76"/>
                  </a:lnTo>
                  <a:lnTo>
                    <a:pt x="217" y="55"/>
                  </a:lnTo>
                  <a:lnTo>
                    <a:pt x="203" y="37"/>
                  </a:lnTo>
                  <a:lnTo>
                    <a:pt x="185" y="21"/>
                  </a:lnTo>
                  <a:lnTo>
                    <a:pt x="166" y="10"/>
                  </a:lnTo>
                  <a:lnTo>
                    <a:pt x="144" y="4"/>
                  </a:lnTo>
                  <a:lnTo>
                    <a:pt x="120" y="0"/>
                  </a:lnTo>
                  <a:lnTo>
                    <a:pt x="97" y="2"/>
                  </a:lnTo>
                  <a:lnTo>
                    <a:pt x="75" y="8"/>
                  </a:lnTo>
                  <a:lnTo>
                    <a:pt x="55" y="18"/>
                  </a:lnTo>
                  <a:lnTo>
                    <a:pt x="38" y="31"/>
                  </a:lnTo>
                  <a:lnTo>
                    <a:pt x="22" y="47"/>
                  </a:lnTo>
                  <a:lnTo>
                    <a:pt x="10" y="67"/>
                  </a:lnTo>
                  <a:lnTo>
                    <a:pt x="4" y="88"/>
                  </a:lnTo>
                  <a:lnTo>
                    <a:pt x="0" y="112"/>
                  </a:lnTo>
                  <a:lnTo>
                    <a:pt x="2" y="135"/>
                  </a:lnTo>
                  <a:lnTo>
                    <a:pt x="6" y="157"/>
                  </a:lnTo>
                  <a:lnTo>
                    <a:pt x="16" y="179"/>
                  </a:lnTo>
                  <a:lnTo>
                    <a:pt x="30" y="196"/>
                  </a:lnTo>
                  <a:lnTo>
                    <a:pt x="48" y="210"/>
                  </a:lnTo>
                  <a:lnTo>
                    <a:pt x="65" y="222"/>
                  </a:lnTo>
                  <a:lnTo>
                    <a:pt x="87" y="230"/>
                  </a:lnTo>
                  <a:lnTo>
                    <a:pt x="110"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285" name="Freeform 13"/>
            <p:cNvSpPr>
              <a:spLocks/>
            </p:cNvSpPr>
            <p:nvPr/>
          </p:nvSpPr>
          <p:spPr bwMode="auto">
            <a:xfrm>
              <a:off x="2813" y="4041"/>
              <a:ext cx="117" cy="117"/>
            </a:xfrm>
            <a:custGeom>
              <a:avLst/>
              <a:gdLst>
                <a:gd name="T0" fmla="*/ 112 w 233"/>
                <a:gd name="T1" fmla="*/ 233 h 233"/>
                <a:gd name="T2" fmla="*/ 135 w 233"/>
                <a:gd name="T3" fmla="*/ 231 h 233"/>
                <a:gd name="T4" fmla="*/ 157 w 233"/>
                <a:gd name="T5" fmla="*/ 225 h 233"/>
                <a:gd name="T6" fmla="*/ 178 w 233"/>
                <a:gd name="T7" fmla="*/ 216 h 233"/>
                <a:gd name="T8" fmla="*/ 196 w 233"/>
                <a:gd name="T9" fmla="*/ 202 h 233"/>
                <a:gd name="T10" fmla="*/ 212 w 233"/>
                <a:gd name="T11" fmla="*/ 186 h 233"/>
                <a:gd name="T12" fmla="*/ 224 w 233"/>
                <a:gd name="T13" fmla="*/ 167 h 233"/>
                <a:gd name="T14" fmla="*/ 229 w 233"/>
                <a:gd name="T15" fmla="*/ 145 h 233"/>
                <a:gd name="T16" fmla="*/ 233 w 233"/>
                <a:gd name="T17" fmla="*/ 121 h 233"/>
                <a:gd name="T18" fmla="*/ 231 w 233"/>
                <a:gd name="T19" fmla="*/ 98 h 233"/>
                <a:gd name="T20" fmla="*/ 225 w 233"/>
                <a:gd name="T21" fmla="*/ 76 h 233"/>
                <a:gd name="T22" fmla="*/ 216 w 233"/>
                <a:gd name="T23" fmla="*/ 55 h 233"/>
                <a:gd name="T24" fmla="*/ 202 w 233"/>
                <a:gd name="T25" fmla="*/ 37 h 233"/>
                <a:gd name="T26" fmla="*/ 186 w 233"/>
                <a:gd name="T27" fmla="*/ 23 h 233"/>
                <a:gd name="T28" fmla="*/ 167 w 233"/>
                <a:gd name="T29" fmla="*/ 11 h 233"/>
                <a:gd name="T30" fmla="*/ 145 w 233"/>
                <a:gd name="T31" fmla="*/ 4 h 233"/>
                <a:gd name="T32" fmla="*/ 121 w 233"/>
                <a:gd name="T33" fmla="*/ 0 h 233"/>
                <a:gd name="T34" fmla="*/ 98 w 233"/>
                <a:gd name="T35" fmla="*/ 2 h 233"/>
                <a:gd name="T36" fmla="*/ 76 w 233"/>
                <a:gd name="T37" fmla="*/ 7 h 233"/>
                <a:gd name="T38" fmla="*/ 55 w 233"/>
                <a:gd name="T39" fmla="*/ 17 h 233"/>
                <a:gd name="T40" fmla="*/ 37 w 233"/>
                <a:gd name="T41" fmla="*/ 31 h 233"/>
                <a:gd name="T42" fmla="*/ 23 w 233"/>
                <a:gd name="T43" fmla="*/ 49 h 233"/>
                <a:gd name="T44" fmla="*/ 11 w 233"/>
                <a:gd name="T45" fmla="*/ 66 h 233"/>
                <a:gd name="T46" fmla="*/ 3 w 233"/>
                <a:gd name="T47" fmla="*/ 88 h 233"/>
                <a:gd name="T48" fmla="*/ 0 w 233"/>
                <a:gd name="T49" fmla="*/ 112 h 233"/>
                <a:gd name="T50" fmla="*/ 2 w 233"/>
                <a:gd name="T51" fmla="*/ 135 h 233"/>
                <a:gd name="T52" fmla="*/ 7 w 233"/>
                <a:gd name="T53" fmla="*/ 157 h 233"/>
                <a:gd name="T54" fmla="*/ 17 w 233"/>
                <a:gd name="T55" fmla="*/ 178 h 233"/>
                <a:gd name="T56" fmla="*/ 31 w 233"/>
                <a:gd name="T57" fmla="*/ 196 h 233"/>
                <a:gd name="T58" fmla="*/ 47 w 233"/>
                <a:gd name="T59" fmla="*/ 212 h 233"/>
                <a:gd name="T60" fmla="*/ 66 w 233"/>
                <a:gd name="T61" fmla="*/ 224 h 233"/>
                <a:gd name="T62" fmla="*/ 88 w 233"/>
                <a:gd name="T63" fmla="*/ 229 h 233"/>
                <a:gd name="T64" fmla="*/ 112 w 233"/>
                <a:gd name="T65"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33">
                  <a:moveTo>
                    <a:pt x="112" y="233"/>
                  </a:moveTo>
                  <a:lnTo>
                    <a:pt x="135" y="231"/>
                  </a:lnTo>
                  <a:lnTo>
                    <a:pt x="157" y="225"/>
                  </a:lnTo>
                  <a:lnTo>
                    <a:pt x="178" y="216"/>
                  </a:lnTo>
                  <a:lnTo>
                    <a:pt x="196" y="202"/>
                  </a:lnTo>
                  <a:lnTo>
                    <a:pt x="212" y="186"/>
                  </a:lnTo>
                  <a:lnTo>
                    <a:pt x="224" y="167"/>
                  </a:lnTo>
                  <a:lnTo>
                    <a:pt x="229" y="145"/>
                  </a:lnTo>
                  <a:lnTo>
                    <a:pt x="233" y="121"/>
                  </a:lnTo>
                  <a:lnTo>
                    <a:pt x="231" y="98"/>
                  </a:lnTo>
                  <a:lnTo>
                    <a:pt x="225" y="76"/>
                  </a:lnTo>
                  <a:lnTo>
                    <a:pt x="216" y="55"/>
                  </a:lnTo>
                  <a:lnTo>
                    <a:pt x="202" y="37"/>
                  </a:lnTo>
                  <a:lnTo>
                    <a:pt x="186" y="23"/>
                  </a:lnTo>
                  <a:lnTo>
                    <a:pt x="167" y="11"/>
                  </a:lnTo>
                  <a:lnTo>
                    <a:pt x="145" y="4"/>
                  </a:lnTo>
                  <a:lnTo>
                    <a:pt x="121" y="0"/>
                  </a:lnTo>
                  <a:lnTo>
                    <a:pt x="98" y="2"/>
                  </a:lnTo>
                  <a:lnTo>
                    <a:pt x="76" y="7"/>
                  </a:lnTo>
                  <a:lnTo>
                    <a:pt x="55" y="17"/>
                  </a:lnTo>
                  <a:lnTo>
                    <a:pt x="37" y="31"/>
                  </a:lnTo>
                  <a:lnTo>
                    <a:pt x="23" y="49"/>
                  </a:lnTo>
                  <a:lnTo>
                    <a:pt x="11" y="66"/>
                  </a:lnTo>
                  <a:lnTo>
                    <a:pt x="3" y="88"/>
                  </a:lnTo>
                  <a:lnTo>
                    <a:pt x="0" y="112"/>
                  </a:lnTo>
                  <a:lnTo>
                    <a:pt x="2" y="135"/>
                  </a:lnTo>
                  <a:lnTo>
                    <a:pt x="7" y="157"/>
                  </a:lnTo>
                  <a:lnTo>
                    <a:pt x="17" y="178"/>
                  </a:lnTo>
                  <a:lnTo>
                    <a:pt x="31" y="196"/>
                  </a:lnTo>
                  <a:lnTo>
                    <a:pt x="47" y="212"/>
                  </a:lnTo>
                  <a:lnTo>
                    <a:pt x="66" y="224"/>
                  </a:lnTo>
                  <a:lnTo>
                    <a:pt x="88" y="229"/>
                  </a:lnTo>
                  <a:lnTo>
                    <a:pt x="112" y="233"/>
                  </a:lnTo>
                  <a:close/>
                </a:path>
              </a:pathLst>
            </a:custGeom>
            <a:solidFill>
              <a:srgbClr val="5E89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286" name="Freeform 14"/>
            <p:cNvSpPr>
              <a:spLocks/>
            </p:cNvSpPr>
            <p:nvPr/>
          </p:nvSpPr>
          <p:spPr bwMode="auto">
            <a:xfrm>
              <a:off x="2605" y="4039"/>
              <a:ext cx="117" cy="117"/>
            </a:xfrm>
            <a:custGeom>
              <a:avLst/>
              <a:gdLst>
                <a:gd name="T0" fmla="*/ 112 w 234"/>
                <a:gd name="T1" fmla="*/ 233 h 233"/>
                <a:gd name="T2" fmla="*/ 136 w 234"/>
                <a:gd name="T3" fmla="*/ 231 h 233"/>
                <a:gd name="T4" fmla="*/ 157 w 234"/>
                <a:gd name="T5" fmla="*/ 226 h 233"/>
                <a:gd name="T6" fmla="*/ 179 w 234"/>
                <a:gd name="T7" fmla="*/ 216 h 233"/>
                <a:gd name="T8" fmla="*/ 197 w 234"/>
                <a:gd name="T9" fmla="*/ 202 h 233"/>
                <a:gd name="T10" fmla="*/ 212 w 234"/>
                <a:gd name="T11" fmla="*/ 186 h 233"/>
                <a:gd name="T12" fmla="*/ 224 w 234"/>
                <a:gd name="T13" fmla="*/ 167 h 233"/>
                <a:gd name="T14" fmla="*/ 230 w 234"/>
                <a:gd name="T15" fmla="*/ 145 h 233"/>
                <a:gd name="T16" fmla="*/ 234 w 234"/>
                <a:gd name="T17" fmla="*/ 121 h 233"/>
                <a:gd name="T18" fmla="*/ 232 w 234"/>
                <a:gd name="T19" fmla="*/ 98 h 233"/>
                <a:gd name="T20" fmla="*/ 226 w 234"/>
                <a:gd name="T21" fmla="*/ 76 h 233"/>
                <a:gd name="T22" fmla="*/ 216 w 234"/>
                <a:gd name="T23" fmla="*/ 55 h 233"/>
                <a:gd name="T24" fmla="*/ 202 w 234"/>
                <a:gd name="T25" fmla="*/ 37 h 233"/>
                <a:gd name="T26" fmla="*/ 187 w 234"/>
                <a:gd name="T27" fmla="*/ 21 h 233"/>
                <a:gd name="T28" fmla="*/ 167 w 234"/>
                <a:gd name="T29" fmla="*/ 10 h 233"/>
                <a:gd name="T30" fmla="*/ 145 w 234"/>
                <a:gd name="T31" fmla="*/ 4 h 233"/>
                <a:gd name="T32" fmla="*/ 122 w 234"/>
                <a:gd name="T33" fmla="*/ 0 h 233"/>
                <a:gd name="T34" fmla="*/ 98 w 234"/>
                <a:gd name="T35" fmla="*/ 2 h 233"/>
                <a:gd name="T36" fmla="*/ 77 w 234"/>
                <a:gd name="T37" fmla="*/ 8 h 233"/>
                <a:gd name="T38" fmla="*/ 55 w 234"/>
                <a:gd name="T39" fmla="*/ 17 h 233"/>
                <a:gd name="T40" fmla="*/ 37 w 234"/>
                <a:gd name="T41" fmla="*/ 31 h 233"/>
                <a:gd name="T42" fmla="*/ 24 w 234"/>
                <a:gd name="T43" fmla="*/ 47 h 233"/>
                <a:gd name="T44" fmla="*/ 12 w 234"/>
                <a:gd name="T45" fmla="*/ 66 h 233"/>
                <a:gd name="T46" fmla="*/ 4 w 234"/>
                <a:gd name="T47" fmla="*/ 88 h 233"/>
                <a:gd name="T48" fmla="*/ 0 w 234"/>
                <a:gd name="T49" fmla="*/ 112 h 233"/>
                <a:gd name="T50" fmla="*/ 2 w 234"/>
                <a:gd name="T51" fmla="*/ 135 h 233"/>
                <a:gd name="T52" fmla="*/ 8 w 234"/>
                <a:gd name="T53" fmla="*/ 157 h 233"/>
                <a:gd name="T54" fmla="*/ 18 w 234"/>
                <a:gd name="T55" fmla="*/ 178 h 233"/>
                <a:gd name="T56" fmla="*/ 31 w 234"/>
                <a:gd name="T57" fmla="*/ 196 h 233"/>
                <a:gd name="T58" fmla="*/ 47 w 234"/>
                <a:gd name="T59" fmla="*/ 210 h 233"/>
                <a:gd name="T60" fmla="*/ 67 w 234"/>
                <a:gd name="T61" fmla="*/ 222 h 233"/>
                <a:gd name="T62" fmla="*/ 88 w 234"/>
                <a:gd name="T63" fmla="*/ 229 h 233"/>
                <a:gd name="T64" fmla="*/ 112 w 234"/>
                <a:gd name="T65"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233">
                  <a:moveTo>
                    <a:pt x="112" y="233"/>
                  </a:moveTo>
                  <a:lnTo>
                    <a:pt x="136" y="231"/>
                  </a:lnTo>
                  <a:lnTo>
                    <a:pt x="157" y="226"/>
                  </a:lnTo>
                  <a:lnTo>
                    <a:pt x="179" y="216"/>
                  </a:lnTo>
                  <a:lnTo>
                    <a:pt x="197" y="202"/>
                  </a:lnTo>
                  <a:lnTo>
                    <a:pt x="212" y="186"/>
                  </a:lnTo>
                  <a:lnTo>
                    <a:pt x="224" y="167"/>
                  </a:lnTo>
                  <a:lnTo>
                    <a:pt x="230" y="145"/>
                  </a:lnTo>
                  <a:lnTo>
                    <a:pt x="234" y="121"/>
                  </a:lnTo>
                  <a:lnTo>
                    <a:pt x="232" y="98"/>
                  </a:lnTo>
                  <a:lnTo>
                    <a:pt x="226" y="76"/>
                  </a:lnTo>
                  <a:lnTo>
                    <a:pt x="216" y="55"/>
                  </a:lnTo>
                  <a:lnTo>
                    <a:pt x="202" y="37"/>
                  </a:lnTo>
                  <a:lnTo>
                    <a:pt x="187" y="21"/>
                  </a:lnTo>
                  <a:lnTo>
                    <a:pt x="167" y="10"/>
                  </a:lnTo>
                  <a:lnTo>
                    <a:pt x="145" y="4"/>
                  </a:lnTo>
                  <a:lnTo>
                    <a:pt x="122" y="0"/>
                  </a:lnTo>
                  <a:lnTo>
                    <a:pt x="98" y="2"/>
                  </a:lnTo>
                  <a:lnTo>
                    <a:pt x="77" y="8"/>
                  </a:lnTo>
                  <a:lnTo>
                    <a:pt x="55" y="17"/>
                  </a:lnTo>
                  <a:lnTo>
                    <a:pt x="37" y="31"/>
                  </a:lnTo>
                  <a:lnTo>
                    <a:pt x="24" y="47"/>
                  </a:lnTo>
                  <a:lnTo>
                    <a:pt x="12" y="66"/>
                  </a:lnTo>
                  <a:lnTo>
                    <a:pt x="4" y="88"/>
                  </a:lnTo>
                  <a:lnTo>
                    <a:pt x="0" y="112"/>
                  </a:lnTo>
                  <a:lnTo>
                    <a:pt x="2" y="135"/>
                  </a:lnTo>
                  <a:lnTo>
                    <a:pt x="8" y="157"/>
                  </a:lnTo>
                  <a:lnTo>
                    <a:pt x="18" y="178"/>
                  </a:lnTo>
                  <a:lnTo>
                    <a:pt x="31" y="196"/>
                  </a:lnTo>
                  <a:lnTo>
                    <a:pt x="47" y="210"/>
                  </a:lnTo>
                  <a:lnTo>
                    <a:pt x="67" y="222"/>
                  </a:lnTo>
                  <a:lnTo>
                    <a:pt x="88" y="229"/>
                  </a:lnTo>
                  <a:lnTo>
                    <a:pt x="112" y="233"/>
                  </a:lnTo>
                  <a:close/>
                </a:path>
              </a:pathLst>
            </a:custGeom>
            <a:solidFill>
              <a:srgbClr val="5E89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287" name="Freeform 15"/>
            <p:cNvSpPr>
              <a:spLocks/>
            </p:cNvSpPr>
            <p:nvPr/>
          </p:nvSpPr>
          <p:spPr bwMode="auto">
            <a:xfrm>
              <a:off x="2878" y="4058"/>
              <a:ext cx="26" cy="27"/>
            </a:xfrm>
            <a:custGeom>
              <a:avLst/>
              <a:gdLst>
                <a:gd name="T0" fmla="*/ 14 w 51"/>
                <a:gd name="T1" fmla="*/ 0 h 53"/>
                <a:gd name="T2" fmla="*/ 24 w 51"/>
                <a:gd name="T3" fmla="*/ 4 h 53"/>
                <a:gd name="T4" fmla="*/ 34 w 51"/>
                <a:gd name="T5" fmla="*/ 10 h 53"/>
                <a:gd name="T6" fmla="*/ 43 w 51"/>
                <a:gd name="T7" fmla="*/ 18 h 53"/>
                <a:gd name="T8" fmla="*/ 51 w 51"/>
                <a:gd name="T9" fmla="*/ 24 h 53"/>
                <a:gd name="T10" fmla="*/ 26 w 51"/>
                <a:gd name="T11" fmla="*/ 53 h 53"/>
                <a:gd name="T12" fmla="*/ 20 w 51"/>
                <a:gd name="T13" fmla="*/ 47 h 53"/>
                <a:gd name="T14" fmla="*/ 14 w 51"/>
                <a:gd name="T15" fmla="*/ 43 h 53"/>
                <a:gd name="T16" fmla="*/ 6 w 51"/>
                <a:gd name="T17" fmla="*/ 39 h 53"/>
                <a:gd name="T18" fmla="*/ 0 w 51"/>
                <a:gd name="T19" fmla="*/ 35 h 53"/>
                <a:gd name="T20" fmla="*/ 14 w 51"/>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3">
                  <a:moveTo>
                    <a:pt x="14" y="0"/>
                  </a:moveTo>
                  <a:lnTo>
                    <a:pt x="24" y="4"/>
                  </a:lnTo>
                  <a:lnTo>
                    <a:pt x="34" y="10"/>
                  </a:lnTo>
                  <a:lnTo>
                    <a:pt x="43" y="18"/>
                  </a:lnTo>
                  <a:lnTo>
                    <a:pt x="51" y="24"/>
                  </a:lnTo>
                  <a:lnTo>
                    <a:pt x="26" y="53"/>
                  </a:lnTo>
                  <a:lnTo>
                    <a:pt x="20" y="47"/>
                  </a:lnTo>
                  <a:lnTo>
                    <a:pt x="14" y="43"/>
                  </a:lnTo>
                  <a:lnTo>
                    <a:pt x="6" y="39"/>
                  </a:lnTo>
                  <a:lnTo>
                    <a:pt x="0" y="3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288" name="Freeform 16"/>
            <p:cNvSpPr>
              <a:spLocks/>
            </p:cNvSpPr>
            <p:nvPr/>
          </p:nvSpPr>
          <p:spPr bwMode="auto">
            <a:xfrm>
              <a:off x="2895" y="4089"/>
              <a:ext cx="19" cy="22"/>
            </a:xfrm>
            <a:custGeom>
              <a:avLst/>
              <a:gdLst>
                <a:gd name="T0" fmla="*/ 37 w 39"/>
                <a:gd name="T1" fmla="*/ 0 h 43"/>
                <a:gd name="T2" fmla="*/ 39 w 39"/>
                <a:gd name="T3" fmla="*/ 10 h 43"/>
                <a:gd name="T4" fmla="*/ 39 w 39"/>
                <a:gd name="T5" fmla="*/ 21 h 43"/>
                <a:gd name="T6" fmla="*/ 39 w 39"/>
                <a:gd name="T7" fmla="*/ 33 h 43"/>
                <a:gd name="T8" fmla="*/ 37 w 39"/>
                <a:gd name="T9" fmla="*/ 43 h 43"/>
                <a:gd name="T10" fmla="*/ 0 w 39"/>
                <a:gd name="T11" fmla="*/ 35 h 43"/>
                <a:gd name="T12" fmla="*/ 2 w 39"/>
                <a:gd name="T13" fmla="*/ 29 h 43"/>
                <a:gd name="T14" fmla="*/ 2 w 39"/>
                <a:gd name="T15" fmla="*/ 21 h 43"/>
                <a:gd name="T16" fmla="*/ 2 w 39"/>
                <a:gd name="T17" fmla="*/ 14 h 43"/>
                <a:gd name="T18" fmla="*/ 0 w 39"/>
                <a:gd name="T19" fmla="*/ 6 h 43"/>
                <a:gd name="T20" fmla="*/ 37 w 39"/>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3">
                  <a:moveTo>
                    <a:pt x="37" y="0"/>
                  </a:moveTo>
                  <a:lnTo>
                    <a:pt x="39" y="10"/>
                  </a:lnTo>
                  <a:lnTo>
                    <a:pt x="39" y="21"/>
                  </a:lnTo>
                  <a:lnTo>
                    <a:pt x="39" y="33"/>
                  </a:lnTo>
                  <a:lnTo>
                    <a:pt x="37" y="43"/>
                  </a:lnTo>
                  <a:lnTo>
                    <a:pt x="0" y="35"/>
                  </a:lnTo>
                  <a:lnTo>
                    <a:pt x="2" y="29"/>
                  </a:lnTo>
                  <a:lnTo>
                    <a:pt x="2" y="21"/>
                  </a:lnTo>
                  <a:lnTo>
                    <a:pt x="2" y="14"/>
                  </a:lnTo>
                  <a:lnTo>
                    <a:pt x="0" y="6"/>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289" name="Freeform 17"/>
            <p:cNvSpPr>
              <a:spLocks/>
            </p:cNvSpPr>
            <p:nvPr/>
          </p:nvSpPr>
          <p:spPr bwMode="auto">
            <a:xfrm>
              <a:off x="2878" y="4114"/>
              <a:ext cx="26" cy="26"/>
            </a:xfrm>
            <a:custGeom>
              <a:avLst/>
              <a:gdLst>
                <a:gd name="T0" fmla="*/ 51 w 51"/>
                <a:gd name="T1" fmla="*/ 27 h 51"/>
                <a:gd name="T2" fmla="*/ 43 w 51"/>
                <a:gd name="T3" fmla="*/ 35 h 51"/>
                <a:gd name="T4" fmla="*/ 34 w 51"/>
                <a:gd name="T5" fmla="*/ 41 h 51"/>
                <a:gd name="T6" fmla="*/ 24 w 51"/>
                <a:gd name="T7" fmla="*/ 47 h 51"/>
                <a:gd name="T8" fmla="*/ 14 w 51"/>
                <a:gd name="T9" fmla="*/ 51 h 51"/>
                <a:gd name="T10" fmla="*/ 0 w 51"/>
                <a:gd name="T11" fmla="*/ 16 h 51"/>
                <a:gd name="T12" fmla="*/ 6 w 51"/>
                <a:gd name="T13" fmla="*/ 14 h 51"/>
                <a:gd name="T14" fmla="*/ 14 w 51"/>
                <a:gd name="T15" fmla="*/ 10 h 51"/>
                <a:gd name="T16" fmla="*/ 20 w 51"/>
                <a:gd name="T17" fmla="*/ 6 h 51"/>
                <a:gd name="T18" fmla="*/ 26 w 51"/>
                <a:gd name="T19" fmla="*/ 0 h 51"/>
                <a:gd name="T20" fmla="*/ 51 w 51"/>
                <a:gd name="T2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51" y="27"/>
                  </a:moveTo>
                  <a:lnTo>
                    <a:pt x="43" y="35"/>
                  </a:lnTo>
                  <a:lnTo>
                    <a:pt x="34" y="41"/>
                  </a:lnTo>
                  <a:lnTo>
                    <a:pt x="24" y="47"/>
                  </a:lnTo>
                  <a:lnTo>
                    <a:pt x="14" y="51"/>
                  </a:lnTo>
                  <a:lnTo>
                    <a:pt x="0" y="16"/>
                  </a:lnTo>
                  <a:lnTo>
                    <a:pt x="6" y="14"/>
                  </a:lnTo>
                  <a:lnTo>
                    <a:pt x="14" y="10"/>
                  </a:lnTo>
                  <a:lnTo>
                    <a:pt x="20" y="6"/>
                  </a:lnTo>
                  <a:lnTo>
                    <a:pt x="26" y="0"/>
                  </a:lnTo>
                  <a:lnTo>
                    <a:pt x="5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290" name="Freeform 18"/>
            <p:cNvSpPr>
              <a:spLocks/>
            </p:cNvSpPr>
            <p:nvPr/>
          </p:nvSpPr>
          <p:spPr bwMode="auto">
            <a:xfrm>
              <a:off x="2845" y="4116"/>
              <a:ext cx="24" cy="25"/>
            </a:xfrm>
            <a:custGeom>
              <a:avLst/>
              <a:gdLst>
                <a:gd name="T0" fmla="*/ 40 w 50"/>
                <a:gd name="T1" fmla="*/ 49 h 49"/>
                <a:gd name="T2" fmla="*/ 30 w 50"/>
                <a:gd name="T3" fmla="*/ 47 h 49"/>
                <a:gd name="T4" fmla="*/ 20 w 50"/>
                <a:gd name="T5" fmla="*/ 41 h 49"/>
                <a:gd name="T6" fmla="*/ 8 w 50"/>
                <a:gd name="T7" fmla="*/ 37 h 49"/>
                <a:gd name="T8" fmla="*/ 0 w 50"/>
                <a:gd name="T9" fmla="*/ 31 h 49"/>
                <a:gd name="T10" fmla="*/ 22 w 50"/>
                <a:gd name="T11" fmla="*/ 0 h 49"/>
                <a:gd name="T12" fmla="*/ 28 w 50"/>
                <a:gd name="T13" fmla="*/ 4 h 49"/>
                <a:gd name="T14" fmla="*/ 36 w 50"/>
                <a:gd name="T15" fmla="*/ 8 h 49"/>
                <a:gd name="T16" fmla="*/ 44 w 50"/>
                <a:gd name="T17" fmla="*/ 12 h 49"/>
                <a:gd name="T18" fmla="*/ 50 w 50"/>
                <a:gd name="T19" fmla="*/ 14 h 49"/>
                <a:gd name="T20" fmla="*/ 40 w 50"/>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9">
                  <a:moveTo>
                    <a:pt x="40" y="49"/>
                  </a:moveTo>
                  <a:lnTo>
                    <a:pt x="30" y="47"/>
                  </a:lnTo>
                  <a:lnTo>
                    <a:pt x="20" y="41"/>
                  </a:lnTo>
                  <a:lnTo>
                    <a:pt x="8" y="37"/>
                  </a:lnTo>
                  <a:lnTo>
                    <a:pt x="0" y="31"/>
                  </a:lnTo>
                  <a:lnTo>
                    <a:pt x="22" y="0"/>
                  </a:lnTo>
                  <a:lnTo>
                    <a:pt x="28" y="4"/>
                  </a:lnTo>
                  <a:lnTo>
                    <a:pt x="36" y="8"/>
                  </a:lnTo>
                  <a:lnTo>
                    <a:pt x="44" y="12"/>
                  </a:lnTo>
                  <a:lnTo>
                    <a:pt x="50" y="14"/>
                  </a:lnTo>
                  <a:lnTo>
                    <a:pt x="4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291" name="Freeform 19"/>
            <p:cNvSpPr>
              <a:spLocks/>
            </p:cNvSpPr>
            <p:nvPr/>
          </p:nvSpPr>
          <p:spPr bwMode="auto">
            <a:xfrm>
              <a:off x="2830" y="4094"/>
              <a:ext cx="21" cy="21"/>
            </a:xfrm>
            <a:custGeom>
              <a:avLst/>
              <a:gdLst>
                <a:gd name="T0" fmla="*/ 6 w 41"/>
                <a:gd name="T1" fmla="*/ 43 h 43"/>
                <a:gd name="T2" fmla="*/ 4 w 41"/>
                <a:gd name="T3" fmla="*/ 33 h 43"/>
                <a:gd name="T4" fmla="*/ 2 w 41"/>
                <a:gd name="T5" fmla="*/ 21 h 43"/>
                <a:gd name="T6" fmla="*/ 0 w 41"/>
                <a:gd name="T7" fmla="*/ 9 h 43"/>
                <a:gd name="T8" fmla="*/ 0 w 41"/>
                <a:gd name="T9" fmla="*/ 0 h 43"/>
                <a:gd name="T10" fmla="*/ 39 w 41"/>
                <a:gd name="T11" fmla="*/ 2 h 43"/>
                <a:gd name="T12" fmla="*/ 39 w 41"/>
                <a:gd name="T13" fmla="*/ 8 h 43"/>
                <a:gd name="T14" fmla="*/ 39 w 41"/>
                <a:gd name="T15" fmla="*/ 15 h 43"/>
                <a:gd name="T16" fmla="*/ 39 w 41"/>
                <a:gd name="T17" fmla="*/ 25 h 43"/>
                <a:gd name="T18" fmla="*/ 41 w 41"/>
                <a:gd name="T19" fmla="*/ 31 h 43"/>
                <a:gd name="T20" fmla="*/ 6 w 4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3">
                  <a:moveTo>
                    <a:pt x="6" y="43"/>
                  </a:moveTo>
                  <a:lnTo>
                    <a:pt x="4" y="33"/>
                  </a:lnTo>
                  <a:lnTo>
                    <a:pt x="2" y="21"/>
                  </a:lnTo>
                  <a:lnTo>
                    <a:pt x="0" y="9"/>
                  </a:lnTo>
                  <a:lnTo>
                    <a:pt x="0" y="0"/>
                  </a:lnTo>
                  <a:lnTo>
                    <a:pt x="39" y="2"/>
                  </a:lnTo>
                  <a:lnTo>
                    <a:pt x="39" y="8"/>
                  </a:lnTo>
                  <a:lnTo>
                    <a:pt x="39" y="15"/>
                  </a:lnTo>
                  <a:lnTo>
                    <a:pt x="39" y="25"/>
                  </a:lnTo>
                  <a:lnTo>
                    <a:pt x="41" y="31"/>
                  </a:lnTo>
                  <a:lnTo>
                    <a:pt x="6"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292" name="Freeform 20"/>
            <p:cNvSpPr>
              <a:spLocks/>
            </p:cNvSpPr>
            <p:nvPr/>
          </p:nvSpPr>
          <p:spPr bwMode="auto">
            <a:xfrm>
              <a:off x="2838" y="4061"/>
              <a:ext cx="26" cy="26"/>
            </a:xfrm>
            <a:custGeom>
              <a:avLst/>
              <a:gdLst>
                <a:gd name="T0" fmla="*/ 0 w 53"/>
                <a:gd name="T1" fmla="*/ 25 h 51"/>
                <a:gd name="T2" fmla="*/ 8 w 53"/>
                <a:gd name="T3" fmla="*/ 18 h 51"/>
                <a:gd name="T4" fmla="*/ 15 w 53"/>
                <a:gd name="T5" fmla="*/ 10 h 51"/>
                <a:gd name="T6" fmla="*/ 25 w 53"/>
                <a:gd name="T7" fmla="*/ 4 h 51"/>
                <a:gd name="T8" fmla="*/ 33 w 53"/>
                <a:gd name="T9" fmla="*/ 0 h 51"/>
                <a:gd name="T10" fmla="*/ 53 w 53"/>
                <a:gd name="T11" fmla="*/ 31 h 51"/>
                <a:gd name="T12" fmla="*/ 45 w 53"/>
                <a:gd name="T13" fmla="*/ 35 h 51"/>
                <a:gd name="T14" fmla="*/ 39 w 53"/>
                <a:gd name="T15" fmla="*/ 39 h 51"/>
                <a:gd name="T16" fmla="*/ 33 w 53"/>
                <a:gd name="T17" fmla="*/ 45 h 51"/>
                <a:gd name="T18" fmla="*/ 29 w 53"/>
                <a:gd name="T19" fmla="*/ 51 h 51"/>
                <a:gd name="T20" fmla="*/ 0 w 53"/>
                <a:gd name="T21"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1">
                  <a:moveTo>
                    <a:pt x="0" y="25"/>
                  </a:moveTo>
                  <a:lnTo>
                    <a:pt x="8" y="18"/>
                  </a:lnTo>
                  <a:lnTo>
                    <a:pt x="15" y="10"/>
                  </a:lnTo>
                  <a:lnTo>
                    <a:pt x="25" y="4"/>
                  </a:lnTo>
                  <a:lnTo>
                    <a:pt x="33" y="0"/>
                  </a:lnTo>
                  <a:lnTo>
                    <a:pt x="53" y="31"/>
                  </a:lnTo>
                  <a:lnTo>
                    <a:pt x="45" y="35"/>
                  </a:lnTo>
                  <a:lnTo>
                    <a:pt x="39" y="39"/>
                  </a:lnTo>
                  <a:lnTo>
                    <a:pt x="33" y="45"/>
                  </a:lnTo>
                  <a:lnTo>
                    <a:pt x="29" y="51"/>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293" name="Freeform 21"/>
            <p:cNvSpPr>
              <a:spLocks/>
            </p:cNvSpPr>
            <p:nvPr/>
          </p:nvSpPr>
          <p:spPr bwMode="auto">
            <a:xfrm>
              <a:off x="2670" y="4057"/>
              <a:ext cx="25" cy="25"/>
            </a:xfrm>
            <a:custGeom>
              <a:avLst/>
              <a:gdLst>
                <a:gd name="T0" fmla="*/ 13 w 51"/>
                <a:gd name="T1" fmla="*/ 0 h 51"/>
                <a:gd name="T2" fmla="*/ 23 w 51"/>
                <a:gd name="T3" fmla="*/ 4 h 51"/>
                <a:gd name="T4" fmla="*/ 33 w 51"/>
                <a:gd name="T5" fmla="*/ 10 h 51"/>
                <a:gd name="T6" fmla="*/ 43 w 51"/>
                <a:gd name="T7" fmla="*/ 18 h 51"/>
                <a:gd name="T8" fmla="*/ 51 w 51"/>
                <a:gd name="T9" fmla="*/ 24 h 51"/>
                <a:gd name="T10" fmla="*/ 25 w 51"/>
                <a:gd name="T11" fmla="*/ 51 h 51"/>
                <a:gd name="T12" fmla="*/ 19 w 51"/>
                <a:gd name="T13" fmla="*/ 47 h 51"/>
                <a:gd name="T14" fmla="*/ 13 w 51"/>
                <a:gd name="T15" fmla="*/ 41 h 51"/>
                <a:gd name="T16" fmla="*/ 6 w 51"/>
                <a:gd name="T17" fmla="*/ 37 h 51"/>
                <a:gd name="T18" fmla="*/ 0 w 51"/>
                <a:gd name="T19" fmla="*/ 35 h 51"/>
                <a:gd name="T20" fmla="*/ 13 w 51"/>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13" y="0"/>
                  </a:moveTo>
                  <a:lnTo>
                    <a:pt x="23" y="4"/>
                  </a:lnTo>
                  <a:lnTo>
                    <a:pt x="33" y="10"/>
                  </a:lnTo>
                  <a:lnTo>
                    <a:pt x="43" y="18"/>
                  </a:lnTo>
                  <a:lnTo>
                    <a:pt x="51" y="24"/>
                  </a:lnTo>
                  <a:lnTo>
                    <a:pt x="25" y="51"/>
                  </a:lnTo>
                  <a:lnTo>
                    <a:pt x="19" y="47"/>
                  </a:lnTo>
                  <a:lnTo>
                    <a:pt x="13" y="41"/>
                  </a:lnTo>
                  <a:lnTo>
                    <a:pt x="6" y="37"/>
                  </a:lnTo>
                  <a:lnTo>
                    <a:pt x="0" y="35"/>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294" name="Freeform 22"/>
            <p:cNvSpPr>
              <a:spLocks/>
            </p:cNvSpPr>
            <p:nvPr/>
          </p:nvSpPr>
          <p:spPr bwMode="auto">
            <a:xfrm>
              <a:off x="2687" y="4087"/>
              <a:ext cx="19" cy="21"/>
            </a:xfrm>
            <a:custGeom>
              <a:avLst/>
              <a:gdLst>
                <a:gd name="T0" fmla="*/ 37 w 39"/>
                <a:gd name="T1" fmla="*/ 0 h 41"/>
                <a:gd name="T2" fmla="*/ 39 w 39"/>
                <a:gd name="T3" fmla="*/ 10 h 41"/>
                <a:gd name="T4" fmla="*/ 39 w 39"/>
                <a:gd name="T5" fmla="*/ 20 h 41"/>
                <a:gd name="T6" fmla="*/ 39 w 39"/>
                <a:gd name="T7" fmla="*/ 31 h 41"/>
                <a:gd name="T8" fmla="*/ 37 w 39"/>
                <a:gd name="T9" fmla="*/ 41 h 41"/>
                <a:gd name="T10" fmla="*/ 0 w 39"/>
                <a:gd name="T11" fmla="*/ 35 h 41"/>
                <a:gd name="T12" fmla="*/ 2 w 39"/>
                <a:gd name="T13" fmla="*/ 29 h 41"/>
                <a:gd name="T14" fmla="*/ 2 w 39"/>
                <a:gd name="T15" fmla="*/ 20 h 41"/>
                <a:gd name="T16" fmla="*/ 2 w 39"/>
                <a:gd name="T17" fmla="*/ 12 h 41"/>
                <a:gd name="T18" fmla="*/ 0 w 39"/>
                <a:gd name="T19" fmla="*/ 6 h 41"/>
                <a:gd name="T20" fmla="*/ 37 w 39"/>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1">
                  <a:moveTo>
                    <a:pt x="37" y="0"/>
                  </a:moveTo>
                  <a:lnTo>
                    <a:pt x="39" y="10"/>
                  </a:lnTo>
                  <a:lnTo>
                    <a:pt x="39" y="20"/>
                  </a:lnTo>
                  <a:lnTo>
                    <a:pt x="39" y="31"/>
                  </a:lnTo>
                  <a:lnTo>
                    <a:pt x="37" y="41"/>
                  </a:lnTo>
                  <a:lnTo>
                    <a:pt x="0" y="35"/>
                  </a:lnTo>
                  <a:lnTo>
                    <a:pt x="2" y="29"/>
                  </a:lnTo>
                  <a:lnTo>
                    <a:pt x="2" y="20"/>
                  </a:lnTo>
                  <a:lnTo>
                    <a:pt x="2" y="12"/>
                  </a:lnTo>
                  <a:lnTo>
                    <a:pt x="0" y="6"/>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295" name="Freeform 23"/>
            <p:cNvSpPr>
              <a:spLocks/>
            </p:cNvSpPr>
            <p:nvPr/>
          </p:nvSpPr>
          <p:spPr bwMode="auto">
            <a:xfrm>
              <a:off x="2670" y="4112"/>
              <a:ext cx="25" cy="26"/>
            </a:xfrm>
            <a:custGeom>
              <a:avLst/>
              <a:gdLst>
                <a:gd name="T0" fmla="*/ 51 w 51"/>
                <a:gd name="T1" fmla="*/ 27 h 51"/>
                <a:gd name="T2" fmla="*/ 43 w 51"/>
                <a:gd name="T3" fmla="*/ 35 h 51"/>
                <a:gd name="T4" fmla="*/ 33 w 51"/>
                <a:gd name="T5" fmla="*/ 41 h 51"/>
                <a:gd name="T6" fmla="*/ 23 w 51"/>
                <a:gd name="T7" fmla="*/ 47 h 51"/>
                <a:gd name="T8" fmla="*/ 13 w 51"/>
                <a:gd name="T9" fmla="*/ 51 h 51"/>
                <a:gd name="T10" fmla="*/ 0 w 51"/>
                <a:gd name="T11" fmla="*/ 16 h 51"/>
                <a:gd name="T12" fmla="*/ 6 w 51"/>
                <a:gd name="T13" fmla="*/ 14 h 51"/>
                <a:gd name="T14" fmla="*/ 13 w 51"/>
                <a:gd name="T15" fmla="*/ 10 h 51"/>
                <a:gd name="T16" fmla="*/ 19 w 51"/>
                <a:gd name="T17" fmla="*/ 4 h 51"/>
                <a:gd name="T18" fmla="*/ 25 w 51"/>
                <a:gd name="T19" fmla="*/ 0 h 51"/>
                <a:gd name="T20" fmla="*/ 51 w 51"/>
                <a:gd name="T2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51" y="27"/>
                  </a:moveTo>
                  <a:lnTo>
                    <a:pt x="43" y="35"/>
                  </a:lnTo>
                  <a:lnTo>
                    <a:pt x="33" y="41"/>
                  </a:lnTo>
                  <a:lnTo>
                    <a:pt x="23" y="47"/>
                  </a:lnTo>
                  <a:lnTo>
                    <a:pt x="13" y="51"/>
                  </a:lnTo>
                  <a:lnTo>
                    <a:pt x="0" y="16"/>
                  </a:lnTo>
                  <a:lnTo>
                    <a:pt x="6" y="14"/>
                  </a:lnTo>
                  <a:lnTo>
                    <a:pt x="13" y="10"/>
                  </a:lnTo>
                  <a:lnTo>
                    <a:pt x="19" y="4"/>
                  </a:lnTo>
                  <a:lnTo>
                    <a:pt x="25" y="0"/>
                  </a:lnTo>
                  <a:lnTo>
                    <a:pt x="5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296" name="Freeform 24"/>
            <p:cNvSpPr>
              <a:spLocks/>
            </p:cNvSpPr>
            <p:nvPr/>
          </p:nvSpPr>
          <p:spPr bwMode="auto">
            <a:xfrm>
              <a:off x="2636" y="4114"/>
              <a:ext cx="25" cy="25"/>
            </a:xfrm>
            <a:custGeom>
              <a:avLst/>
              <a:gdLst>
                <a:gd name="T0" fmla="*/ 39 w 49"/>
                <a:gd name="T1" fmla="*/ 49 h 49"/>
                <a:gd name="T2" fmla="*/ 29 w 49"/>
                <a:gd name="T3" fmla="*/ 47 h 49"/>
                <a:gd name="T4" fmla="*/ 20 w 49"/>
                <a:gd name="T5" fmla="*/ 41 h 49"/>
                <a:gd name="T6" fmla="*/ 8 w 49"/>
                <a:gd name="T7" fmla="*/ 35 h 49"/>
                <a:gd name="T8" fmla="*/ 0 w 49"/>
                <a:gd name="T9" fmla="*/ 29 h 49"/>
                <a:gd name="T10" fmla="*/ 22 w 49"/>
                <a:gd name="T11" fmla="*/ 0 h 49"/>
                <a:gd name="T12" fmla="*/ 27 w 49"/>
                <a:gd name="T13" fmla="*/ 4 h 49"/>
                <a:gd name="T14" fmla="*/ 35 w 49"/>
                <a:gd name="T15" fmla="*/ 8 h 49"/>
                <a:gd name="T16" fmla="*/ 43 w 49"/>
                <a:gd name="T17" fmla="*/ 12 h 49"/>
                <a:gd name="T18" fmla="*/ 49 w 49"/>
                <a:gd name="T19" fmla="*/ 14 h 49"/>
                <a:gd name="T20" fmla="*/ 39 w 49"/>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49">
                  <a:moveTo>
                    <a:pt x="39" y="49"/>
                  </a:moveTo>
                  <a:lnTo>
                    <a:pt x="29" y="47"/>
                  </a:lnTo>
                  <a:lnTo>
                    <a:pt x="20" y="41"/>
                  </a:lnTo>
                  <a:lnTo>
                    <a:pt x="8" y="35"/>
                  </a:lnTo>
                  <a:lnTo>
                    <a:pt x="0" y="29"/>
                  </a:lnTo>
                  <a:lnTo>
                    <a:pt x="22" y="0"/>
                  </a:lnTo>
                  <a:lnTo>
                    <a:pt x="27" y="4"/>
                  </a:lnTo>
                  <a:lnTo>
                    <a:pt x="35" y="8"/>
                  </a:lnTo>
                  <a:lnTo>
                    <a:pt x="43" y="12"/>
                  </a:lnTo>
                  <a:lnTo>
                    <a:pt x="49" y="14"/>
                  </a:lnTo>
                  <a:lnTo>
                    <a:pt x="39"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297" name="Freeform 25"/>
            <p:cNvSpPr>
              <a:spLocks/>
            </p:cNvSpPr>
            <p:nvPr/>
          </p:nvSpPr>
          <p:spPr bwMode="auto">
            <a:xfrm>
              <a:off x="2622" y="4092"/>
              <a:ext cx="20" cy="20"/>
            </a:xfrm>
            <a:custGeom>
              <a:avLst/>
              <a:gdLst>
                <a:gd name="T0" fmla="*/ 6 w 42"/>
                <a:gd name="T1" fmla="*/ 41 h 41"/>
                <a:gd name="T2" fmla="*/ 4 w 42"/>
                <a:gd name="T3" fmla="*/ 31 h 41"/>
                <a:gd name="T4" fmla="*/ 2 w 42"/>
                <a:gd name="T5" fmla="*/ 19 h 41"/>
                <a:gd name="T6" fmla="*/ 0 w 42"/>
                <a:gd name="T7" fmla="*/ 10 h 41"/>
                <a:gd name="T8" fmla="*/ 0 w 42"/>
                <a:gd name="T9" fmla="*/ 0 h 41"/>
                <a:gd name="T10" fmla="*/ 40 w 42"/>
                <a:gd name="T11" fmla="*/ 2 h 41"/>
                <a:gd name="T12" fmla="*/ 40 w 42"/>
                <a:gd name="T13" fmla="*/ 8 h 41"/>
                <a:gd name="T14" fmla="*/ 40 w 42"/>
                <a:gd name="T15" fmla="*/ 15 h 41"/>
                <a:gd name="T16" fmla="*/ 40 w 42"/>
                <a:gd name="T17" fmla="*/ 23 h 41"/>
                <a:gd name="T18" fmla="*/ 42 w 42"/>
                <a:gd name="T19" fmla="*/ 31 h 41"/>
                <a:gd name="T20" fmla="*/ 6 w 42"/>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6" y="41"/>
                  </a:moveTo>
                  <a:lnTo>
                    <a:pt x="4" y="31"/>
                  </a:lnTo>
                  <a:lnTo>
                    <a:pt x="2" y="19"/>
                  </a:lnTo>
                  <a:lnTo>
                    <a:pt x="0" y="10"/>
                  </a:lnTo>
                  <a:lnTo>
                    <a:pt x="0" y="0"/>
                  </a:lnTo>
                  <a:lnTo>
                    <a:pt x="40" y="2"/>
                  </a:lnTo>
                  <a:lnTo>
                    <a:pt x="40" y="8"/>
                  </a:lnTo>
                  <a:lnTo>
                    <a:pt x="40" y="15"/>
                  </a:lnTo>
                  <a:lnTo>
                    <a:pt x="40" y="23"/>
                  </a:lnTo>
                  <a:lnTo>
                    <a:pt x="42" y="31"/>
                  </a:lnTo>
                  <a:lnTo>
                    <a:pt x="6"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298" name="Freeform 26"/>
            <p:cNvSpPr>
              <a:spLocks/>
            </p:cNvSpPr>
            <p:nvPr/>
          </p:nvSpPr>
          <p:spPr bwMode="auto">
            <a:xfrm>
              <a:off x="2630" y="4058"/>
              <a:ext cx="26" cy="26"/>
            </a:xfrm>
            <a:custGeom>
              <a:avLst/>
              <a:gdLst>
                <a:gd name="T0" fmla="*/ 0 w 53"/>
                <a:gd name="T1" fmla="*/ 27 h 51"/>
                <a:gd name="T2" fmla="*/ 8 w 53"/>
                <a:gd name="T3" fmla="*/ 20 h 51"/>
                <a:gd name="T4" fmla="*/ 16 w 53"/>
                <a:gd name="T5" fmla="*/ 12 h 51"/>
                <a:gd name="T6" fmla="*/ 26 w 53"/>
                <a:gd name="T7" fmla="*/ 6 h 51"/>
                <a:gd name="T8" fmla="*/ 34 w 53"/>
                <a:gd name="T9" fmla="*/ 0 h 51"/>
                <a:gd name="T10" fmla="*/ 53 w 53"/>
                <a:gd name="T11" fmla="*/ 33 h 51"/>
                <a:gd name="T12" fmla="*/ 45 w 53"/>
                <a:gd name="T13" fmla="*/ 37 h 51"/>
                <a:gd name="T14" fmla="*/ 39 w 53"/>
                <a:gd name="T15" fmla="*/ 41 h 51"/>
                <a:gd name="T16" fmla="*/ 34 w 53"/>
                <a:gd name="T17" fmla="*/ 47 h 51"/>
                <a:gd name="T18" fmla="*/ 30 w 53"/>
                <a:gd name="T19" fmla="*/ 51 h 51"/>
                <a:gd name="T20" fmla="*/ 0 w 53"/>
                <a:gd name="T2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1">
                  <a:moveTo>
                    <a:pt x="0" y="27"/>
                  </a:moveTo>
                  <a:lnTo>
                    <a:pt x="8" y="20"/>
                  </a:lnTo>
                  <a:lnTo>
                    <a:pt x="16" y="12"/>
                  </a:lnTo>
                  <a:lnTo>
                    <a:pt x="26" y="6"/>
                  </a:lnTo>
                  <a:lnTo>
                    <a:pt x="34" y="0"/>
                  </a:lnTo>
                  <a:lnTo>
                    <a:pt x="53" y="33"/>
                  </a:lnTo>
                  <a:lnTo>
                    <a:pt x="45" y="37"/>
                  </a:lnTo>
                  <a:lnTo>
                    <a:pt x="39" y="41"/>
                  </a:lnTo>
                  <a:lnTo>
                    <a:pt x="34" y="47"/>
                  </a:lnTo>
                  <a:lnTo>
                    <a:pt x="30" y="51"/>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299" name="Freeform 27"/>
            <p:cNvSpPr>
              <a:spLocks/>
            </p:cNvSpPr>
            <p:nvPr/>
          </p:nvSpPr>
          <p:spPr bwMode="auto">
            <a:xfrm>
              <a:off x="1860" y="3595"/>
              <a:ext cx="759" cy="492"/>
            </a:xfrm>
            <a:custGeom>
              <a:avLst/>
              <a:gdLst>
                <a:gd name="T0" fmla="*/ 1426 w 1517"/>
                <a:gd name="T1" fmla="*/ 984 h 984"/>
                <a:gd name="T2" fmla="*/ 1442 w 1517"/>
                <a:gd name="T3" fmla="*/ 894 h 984"/>
                <a:gd name="T4" fmla="*/ 1454 w 1517"/>
                <a:gd name="T5" fmla="*/ 815 h 984"/>
                <a:gd name="T6" fmla="*/ 1438 w 1517"/>
                <a:gd name="T7" fmla="*/ 626 h 984"/>
                <a:gd name="T8" fmla="*/ 1517 w 1517"/>
                <a:gd name="T9" fmla="*/ 440 h 984"/>
                <a:gd name="T10" fmla="*/ 1501 w 1517"/>
                <a:gd name="T11" fmla="*/ 416 h 984"/>
                <a:gd name="T12" fmla="*/ 1465 w 1517"/>
                <a:gd name="T13" fmla="*/ 379 h 984"/>
                <a:gd name="T14" fmla="*/ 1428 w 1517"/>
                <a:gd name="T15" fmla="*/ 346 h 984"/>
                <a:gd name="T16" fmla="*/ 1409 w 1517"/>
                <a:gd name="T17" fmla="*/ 330 h 984"/>
                <a:gd name="T18" fmla="*/ 1367 w 1517"/>
                <a:gd name="T19" fmla="*/ 297 h 984"/>
                <a:gd name="T20" fmla="*/ 1346 w 1517"/>
                <a:gd name="T21" fmla="*/ 295 h 984"/>
                <a:gd name="T22" fmla="*/ 1257 w 1517"/>
                <a:gd name="T23" fmla="*/ 295 h 984"/>
                <a:gd name="T24" fmla="*/ 1133 w 1517"/>
                <a:gd name="T25" fmla="*/ 293 h 984"/>
                <a:gd name="T26" fmla="*/ 1010 w 1517"/>
                <a:gd name="T27" fmla="*/ 291 h 984"/>
                <a:gd name="T28" fmla="*/ 925 w 1517"/>
                <a:gd name="T29" fmla="*/ 289 h 984"/>
                <a:gd name="T30" fmla="*/ 906 w 1517"/>
                <a:gd name="T31" fmla="*/ 271 h 984"/>
                <a:gd name="T32" fmla="*/ 864 w 1517"/>
                <a:gd name="T33" fmla="*/ 243 h 984"/>
                <a:gd name="T34" fmla="*/ 837 w 1517"/>
                <a:gd name="T35" fmla="*/ 208 h 984"/>
                <a:gd name="T36" fmla="*/ 794 w 1517"/>
                <a:gd name="T37" fmla="*/ 220 h 984"/>
                <a:gd name="T38" fmla="*/ 764 w 1517"/>
                <a:gd name="T39" fmla="*/ 247 h 984"/>
                <a:gd name="T40" fmla="*/ 731 w 1517"/>
                <a:gd name="T41" fmla="*/ 283 h 984"/>
                <a:gd name="T42" fmla="*/ 701 w 1517"/>
                <a:gd name="T43" fmla="*/ 322 h 984"/>
                <a:gd name="T44" fmla="*/ 711 w 1517"/>
                <a:gd name="T45" fmla="*/ 385 h 984"/>
                <a:gd name="T46" fmla="*/ 686 w 1517"/>
                <a:gd name="T47" fmla="*/ 430 h 984"/>
                <a:gd name="T48" fmla="*/ 509 w 1517"/>
                <a:gd name="T49" fmla="*/ 416 h 984"/>
                <a:gd name="T50" fmla="*/ 471 w 1517"/>
                <a:gd name="T51" fmla="*/ 412 h 984"/>
                <a:gd name="T52" fmla="*/ 444 w 1517"/>
                <a:gd name="T53" fmla="*/ 432 h 984"/>
                <a:gd name="T54" fmla="*/ 464 w 1517"/>
                <a:gd name="T55" fmla="*/ 98 h 984"/>
                <a:gd name="T56" fmla="*/ 487 w 1517"/>
                <a:gd name="T57" fmla="*/ 100 h 984"/>
                <a:gd name="T58" fmla="*/ 497 w 1517"/>
                <a:gd name="T59" fmla="*/ 75 h 984"/>
                <a:gd name="T60" fmla="*/ 497 w 1517"/>
                <a:gd name="T61" fmla="*/ 49 h 984"/>
                <a:gd name="T62" fmla="*/ 493 w 1517"/>
                <a:gd name="T63" fmla="*/ 14 h 984"/>
                <a:gd name="T64" fmla="*/ 444 w 1517"/>
                <a:gd name="T65" fmla="*/ 8 h 984"/>
                <a:gd name="T66" fmla="*/ 361 w 1517"/>
                <a:gd name="T67" fmla="*/ 4 h 984"/>
                <a:gd name="T68" fmla="*/ 279 w 1517"/>
                <a:gd name="T69" fmla="*/ 0 h 984"/>
                <a:gd name="T70" fmla="*/ 238 w 1517"/>
                <a:gd name="T71" fmla="*/ 4 h 984"/>
                <a:gd name="T72" fmla="*/ 232 w 1517"/>
                <a:gd name="T73" fmla="*/ 37 h 984"/>
                <a:gd name="T74" fmla="*/ 230 w 1517"/>
                <a:gd name="T75" fmla="*/ 67 h 984"/>
                <a:gd name="T76" fmla="*/ 249 w 1517"/>
                <a:gd name="T77" fmla="*/ 90 h 984"/>
                <a:gd name="T78" fmla="*/ 224 w 1517"/>
                <a:gd name="T79" fmla="*/ 420 h 984"/>
                <a:gd name="T80" fmla="*/ 175 w 1517"/>
                <a:gd name="T81" fmla="*/ 463 h 984"/>
                <a:gd name="T82" fmla="*/ 167 w 1517"/>
                <a:gd name="T83" fmla="*/ 509 h 984"/>
                <a:gd name="T84" fmla="*/ 120 w 1517"/>
                <a:gd name="T85" fmla="*/ 636 h 984"/>
                <a:gd name="T86" fmla="*/ 43 w 1517"/>
                <a:gd name="T87" fmla="*/ 648 h 984"/>
                <a:gd name="T88" fmla="*/ 6 w 1517"/>
                <a:gd name="T89" fmla="*/ 676 h 984"/>
                <a:gd name="T90" fmla="*/ 0 w 1517"/>
                <a:gd name="T91" fmla="*/ 723 h 984"/>
                <a:gd name="T92" fmla="*/ 18 w 1517"/>
                <a:gd name="T93" fmla="*/ 748 h 984"/>
                <a:gd name="T94" fmla="*/ 45 w 1517"/>
                <a:gd name="T95" fmla="*/ 760 h 984"/>
                <a:gd name="T96" fmla="*/ 88 w 1517"/>
                <a:gd name="T97" fmla="*/ 764 h 984"/>
                <a:gd name="T98" fmla="*/ 163 w 1517"/>
                <a:gd name="T99" fmla="*/ 768 h 984"/>
                <a:gd name="T100" fmla="*/ 196 w 1517"/>
                <a:gd name="T101" fmla="*/ 803 h 984"/>
                <a:gd name="T102" fmla="*/ 257 w 1517"/>
                <a:gd name="T103" fmla="*/ 819 h 984"/>
                <a:gd name="T104" fmla="*/ 330 w 1517"/>
                <a:gd name="T105" fmla="*/ 821 h 984"/>
                <a:gd name="T106" fmla="*/ 452 w 1517"/>
                <a:gd name="T107" fmla="*/ 817 h 984"/>
                <a:gd name="T108" fmla="*/ 627 w 1517"/>
                <a:gd name="T109" fmla="*/ 813 h 984"/>
                <a:gd name="T110" fmla="*/ 809 w 1517"/>
                <a:gd name="T111" fmla="*/ 809 h 984"/>
                <a:gd name="T112" fmla="*/ 953 w 1517"/>
                <a:gd name="T113" fmla="*/ 807 h 984"/>
                <a:gd name="T114" fmla="*/ 1012 w 1517"/>
                <a:gd name="T115" fmla="*/ 805 h 984"/>
                <a:gd name="T116" fmla="*/ 1285 w 1517"/>
                <a:gd name="T117" fmla="*/ 931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7" h="984">
                  <a:moveTo>
                    <a:pt x="1285" y="931"/>
                  </a:moveTo>
                  <a:lnTo>
                    <a:pt x="1283" y="978"/>
                  </a:lnTo>
                  <a:lnTo>
                    <a:pt x="1426" y="984"/>
                  </a:lnTo>
                  <a:lnTo>
                    <a:pt x="1428" y="970"/>
                  </a:lnTo>
                  <a:lnTo>
                    <a:pt x="1434" y="935"/>
                  </a:lnTo>
                  <a:lnTo>
                    <a:pt x="1442" y="894"/>
                  </a:lnTo>
                  <a:lnTo>
                    <a:pt x="1446" y="858"/>
                  </a:lnTo>
                  <a:lnTo>
                    <a:pt x="1450" y="846"/>
                  </a:lnTo>
                  <a:lnTo>
                    <a:pt x="1454" y="815"/>
                  </a:lnTo>
                  <a:lnTo>
                    <a:pt x="1450" y="778"/>
                  </a:lnTo>
                  <a:lnTo>
                    <a:pt x="1428" y="744"/>
                  </a:lnTo>
                  <a:lnTo>
                    <a:pt x="1438" y="626"/>
                  </a:lnTo>
                  <a:lnTo>
                    <a:pt x="1438" y="609"/>
                  </a:lnTo>
                  <a:lnTo>
                    <a:pt x="1464" y="438"/>
                  </a:lnTo>
                  <a:lnTo>
                    <a:pt x="1517" y="440"/>
                  </a:lnTo>
                  <a:lnTo>
                    <a:pt x="1515" y="434"/>
                  </a:lnTo>
                  <a:lnTo>
                    <a:pt x="1511" y="426"/>
                  </a:lnTo>
                  <a:lnTo>
                    <a:pt x="1501" y="416"/>
                  </a:lnTo>
                  <a:lnTo>
                    <a:pt x="1491" y="405"/>
                  </a:lnTo>
                  <a:lnTo>
                    <a:pt x="1479" y="393"/>
                  </a:lnTo>
                  <a:lnTo>
                    <a:pt x="1465" y="379"/>
                  </a:lnTo>
                  <a:lnTo>
                    <a:pt x="1450" y="365"/>
                  </a:lnTo>
                  <a:lnTo>
                    <a:pt x="1434" y="352"/>
                  </a:lnTo>
                  <a:lnTo>
                    <a:pt x="1428" y="346"/>
                  </a:lnTo>
                  <a:lnTo>
                    <a:pt x="1422" y="340"/>
                  </a:lnTo>
                  <a:lnTo>
                    <a:pt x="1414" y="336"/>
                  </a:lnTo>
                  <a:lnTo>
                    <a:pt x="1409" y="330"/>
                  </a:lnTo>
                  <a:lnTo>
                    <a:pt x="1391" y="314"/>
                  </a:lnTo>
                  <a:lnTo>
                    <a:pt x="1377" y="302"/>
                  </a:lnTo>
                  <a:lnTo>
                    <a:pt x="1367" y="297"/>
                  </a:lnTo>
                  <a:lnTo>
                    <a:pt x="1365" y="295"/>
                  </a:lnTo>
                  <a:lnTo>
                    <a:pt x="1359" y="295"/>
                  </a:lnTo>
                  <a:lnTo>
                    <a:pt x="1346" y="295"/>
                  </a:lnTo>
                  <a:lnTo>
                    <a:pt x="1322" y="295"/>
                  </a:lnTo>
                  <a:lnTo>
                    <a:pt x="1293" y="295"/>
                  </a:lnTo>
                  <a:lnTo>
                    <a:pt x="1257" y="295"/>
                  </a:lnTo>
                  <a:lnTo>
                    <a:pt x="1218" y="295"/>
                  </a:lnTo>
                  <a:lnTo>
                    <a:pt x="1177" y="293"/>
                  </a:lnTo>
                  <a:lnTo>
                    <a:pt x="1133" y="293"/>
                  </a:lnTo>
                  <a:lnTo>
                    <a:pt x="1090" y="293"/>
                  </a:lnTo>
                  <a:lnTo>
                    <a:pt x="1049" y="293"/>
                  </a:lnTo>
                  <a:lnTo>
                    <a:pt x="1010" y="291"/>
                  </a:lnTo>
                  <a:lnTo>
                    <a:pt x="974" y="291"/>
                  </a:lnTo>
                  <a:lnTo>
                    <a:pt x="947" y="289"/>
                  </a:lnTo>
                  <a:lnTo>
                    <a:pt x="925" y="289"/>
                  </a:lnTo>
                  <a:lnTo>
                    <a:pt x="911" y="289"/>
                  </a:lnTo>
                  <a:lnTo>
                    <a:pt x="908" y="287"/>
                  </a:lnTo>
                  <a:lnTo>
                    <a:pt x="906" y="271"/>
                  </a:lnTo>
                  <a:lnTo>
                    <a:pt x="898" y="259"/>
                  </a:lnTo>
                  <a:lnTo>
                    <a:pt x="884" y="249"/>
                  </a:lnTo>
                  <a:lnTo>
                    <a:pt x="864" y="243"/>
                  </a:lnTo>
                  <a:lnTo>
                    <a:pt x="858" y="226"/>
                  </a:lnTo>
                  <a:lnTo>
                    <a:pt x="849" y="214"/>
                  </a:lnTo>
                  <a:lnTo>
                    <a:pt x="837" y="208"/>
                  </a:lnTo>
                  <a:lnTo>
                    <a:pt x="821" y="208"/>
                  </a:lnTo>
                  <a:lnTo>
                    <a:pt x="807" y="212"/>
                  </a:lnTo>
                  <a:lnTo>
                    <a:pt x="794" y="220"/>
                  </a:lnTo>
                  <a:lnTo>
                    <a:pt x="784" y="230"/>
                  </a:lnTo>
                  <a:lnTo>
                    <a:pt x="780" y="243"/>
                  </a:lnTo>
                  <a:lnTo>
                    <a:pt x="764" y="247"/>
                  </a:lnTo>
                  <a:lnTo>
                    <a:pt x="752" y="255"/>
                  </a:lnTo>
                  <a:lnTo>
                    <a:pt x="741" y="267"/>
                  </a:lnTo>
                  <a:lnTo>
                    <a:pt x="731" y="283"/>
                  </a:lnTo>
                  <a:lnTo>
                    <a:pt x="707" y="289"/>
                  </a:lnTo>
                  <a:lnTo>
                    <a:pt x="697" y="304"/>
                  </a:lnTo>
                  <a:lnTo>
                    <a:pt x="701" y="322"/>
                  </a:lnTo>
                  <a:lnTo>
                    <a:pt x="723" y="332"/>
                  </a:lnTo>
                  <a:lnTo>
                    <a:pt x="723" y="373"/>
                  </a:lnTo>
                  <a:lnTo>
                    <a:pt x="711" y="385"/>
                  </a:lnTo>
                  <a:lnTo>
                    <a:pt x="699" y="399"/>
                  </a:lnTo>
                  <a:lnTo>
                    <a:pt x="691" y="412"/>
                  </a:lnTo>
                  <a:lnTo>
                    <a:pt x="686" y="430"/>
                  </a:lnTo>
                  <a:lnTo>
                    <a:pt x="530" y="436"/>
                  </a:lnTo>
                  <a:lnTo>
                    <a:pt x="520" y="424"/>
                  </a:lnTo>
                  <a:lnTo>
                    <a:pt x="509" y="416"/>
                  </a:lnTo>
                  <a:lnTo>
                    <a:pt x="497" y="412"/>
                  </a:lnTo>
                  <a:lnTo>
                    <a:pt x="483" y="410"/>
                  </a:lnTo>
                  <a:lnTo>
                    <a:pt x="471" y="412"/>
                  </a:lnTo>
                  <a:lnTo>
                    <a:pt x="460" y="416"/>
                  </a:lnTo>
                  <a:lnTo>
                    <a:pt x="450" y="424"/>
                  </a:lnTo>
                  <a:lnTo>
                    <a:pt x="444" y="432"/>
                  </a:lnTo>
                  <a:lnTo>
                    <a:pt x="458" y="98"/>
                  </a:lnTo>
                  <a:lnTo>
                    <a:pt x="460" y="98"/>
                  </a:lnTo>
                  <a:lnTo>
                    <a:pt x="464" y="98"/>
                  </a:lnTo>
                  <a:lnTo>
                    <a:pt x="469" y="100"/>
                  </a:lnTo>
                  <a:lnTo>
                    <a:pt x="479" y="100"/>
                  </a:lnTo>
                  <a:lnTo>
                    <a:pt x="487" y="100"/>
                  </a:lnTo>
                  <a:lnTo>
                    <a:pt x="493" y="96"/>
                  </a:lnTo>
                  <a:lnTo>
                    <a:pt x="497" y="88"/>
                  </a:lnTo>
                  <a:lnTo>
                    <a:pt x="497" y="75"/>
                  </a:lnTo>
                  <a:lnTo>
                    <a:pt x="497" y="67"/>
                  </a:lnTo>
                  <a:lnTo>
                    <a:pt x="497" y="59"/>
                  </a:lnTo>
                  <a:lnTo>
                    <a:pt x="497" y="49"/>
                  </a:lnTo>
                  <a:lnTo>
                    <a:pt x="499" y="35"/>
                  </a:lnTo>
                  <a:lnTo>
                    <a:pt x="497" y="22"/>
                  </a:lnTo>
                  <a:lnTo>
                    <a:pt x="493" y="14"/>
                  </a:lnTo>
                  <a:lnTo>
                    <a:pt x="479" y="10"/>
                  </a:lnTo>
                  <a:lnTo>
                    <a:pt x="458" y="8"/>
                  </a:lnTo>
                  <a:lnTo>
                    <a:pt x="444" y="8"/>
                  </a:lnTo>
                  <a:lnTo>
                    <a:pt x="420" y="6"/>
                  </a:lnTo>
                  <a:lnTo>
                    <a:pt x="393" y="4"/>
                  </a:lnTo>
                  <a:lnTo>
                    <a:pt x="361" y="4"/>
                  </a:lnTo>
                  <a:lnTo>
                    <a:pt x="330" y="2"/>
                  </a:lnTo>
                  <a:lnTo>
                    <a:pt x="302" y="0"/>
                  </a:lnTo>
                  <a:lnTo>
                    <a:pt x="279" y="0"/>
                  </a:lnTo>
                  <a:lnTo>
                    <a:pt x="263" y="0"/>
                  </a:lnTo>
                  <a:lnTo>
                    <a:pt x="247" y="0"/>
                  </a:lnTo>
                  <a:lnTo>
                    <a:pt x="238" y="4"/>
                  </a:lnTo>
                  <a:lnTo>
                    <a:pt x="234" y="12"/>
                  </a:lnTo>
                  <a:lnTo>
                    <a:pt x="232" y="27"/>
                  </a:lnTo>
                  <a:lnTo>
                    <a:pt x="232" y="37"/>
                  </a:lnTo>
                  <a:lnTo>
                    <a:pt x="232" y="45"/>
                  </a:lnTo>
                  <a:lnTo>
                    <a:pt x="232" y="53"/>
                  </a:lnTo>
                  <a:lnTo>
                    <a:pt x="230" y="67"/>
                  </a:lnTo>
                  <a:lnTo>
                    <a:pt x="232" y="80"/>
                  </a:lnTo>
                  <a:lnTo>
                    <a:pt x="238" y="88"/>
                  </a:lnTo>
                  <a:lnTo>
                    <a:pt x="249" y="90"/>
                  </a:lnTo>
                  <a:lnTo>
                    <a:pt x="269" y="92"/>
                  </a:lnTo>
                  <a:lnTo>
                    <a:pt x="255" y="416"/>
                  </a:lnTo>
                  <a:lnTo>
                    <a:pt x="224" y="420"/>
                  </a:lnTo>
                  <a:lnTo>
                    <a:pt x="200" y="430"/>
                  </a:lnTo>
                  <a:lnTo>
                    <a:pt x="185" y="446"/>
                  </a:lnTo>
                  <a:lnTo>
                    <a:pt x="175" y="463"/>
                  </a:lnTo>
                  <a:lnTo>
                    <a:pt x="169" y="481"/>
                  </a:lnTo>
                  <a:lnTo>
                    <a:pt x="167" y="497"/>
                  </a:lnTo>
                  <a:lnTo>
                    <a:pt x="167" y="509"/>
                  </a:lnTo>
                  <a:lnTo>
                    <a:pt x="167" y="513"/>
                  </a:lnTo>
                  <a:lnTo>
                    <a:pt x="124" y="542"/>
                  </a:lnTo>
                  <a:lnTo>
                    <a:pt x="120" y="636"/>
                  </a:lnTo>
                  <a:lnTo>
                    <a:pt x="88" y="640"/>
                  </a:lnTo>
                  <a:lnTo>
                    <a:pt x="63" y="642"/>
                  </a:lnTo>
                  <a:lnTo>
                    <a:pt x="43" y="648"/>
                  </a:lnTo>
                  <a:lnTo>
                    <a:pt x="27" y="654"/>
                  </a:lnTo>
                  <a:lnTo>
                    <a:pt x="16" y="664"/>
                  </a:lnTo>
                  <a:lnTo>
                    <a:pt x="6" y="676"/>
                  </a:lnTo>
                  <a:lnTo>
                    <a:pt x="2" y="691"/>
                  </a:lnTo>
                  <a:lnTo>
                    <a:pt x="0" y="711"/>
                  </a:lnTo>
                  <a:lnTo>
                    <a:pt x="0" y="723"/>
                  </a:lnTo>
                  <a:lnTo>
                    <a:pt x="4" y="733"/>
                  </a:lnTo>
                  <a:lnTo>
                    <a:pt x="10" y="740"/>
                  </a:lnTo>
                  <a:lnTo>
                    <a:pt x="18" y="748"/>
                  </a:lnTo>
                  <a:lnTo>
                    <a:pt x="25" y="754"/>
                  </a:lnTo>
                  <a:lnTo>
                    <a:pt x="35" y="758"/>
                  </a:lnTo>
                  <a:lnTo>
                    <a:pt x="45" y="760"/>
                  </a:lnTo>
                  <a:lnTo>
                    <a:pt x="57" y="762"/>
                  </a:lnTo>
                  <a:lnTo>
                    <a:pt x="76" y="764"/>
                  </a:lnTo>
                  <a:lnTo>
                    <a:pt x="88" y="764"/>
                  </a:lnTo>
                  <a:lnTo>
                    <a:pt x="96" y="764"/>
                  </a:lnTo>
                  <a:lnTo>
                    <a:pt x="98" y="764"/>
                  </a:lnTo>
                  <a:lnTo>
                    <a:pt x="163" y="768"/>
                  </a:lnTo>
                  <a:lnTo>
                    <a:pt x="171" y="782"/>
                  </a:lnTo>
                  <a:lnTo>
                    <a:pt x="181" y="793"/>
                  </a:lnTo>
                  <a:lnTo>
                    <a:pt x="196" y="803"/>
                  </a:lnTo>
                  <a:lnTo>
                    <a:pt x="214" y="809"/>
                  </a:lnTo>
                  <a:lnTo>
                    <a:pt x="234" y="815"/>
                  </a:lnTo>
                  <a:lnTo>
                    <a:pt x="257" y="819"/>
                  </a:lnTo>
                  <a:lnTo>
                    <a:pt x="283" y="821"/>
                  </a:lnTo>
                  <a:lnTo>
                    <a:pt x="310" y="821"/>
                  </a:lnTo>
                  <a:lnTo>
                    <a:pt x="330" y="821"/>
                  </a:lnTo>
                  <a:lnTo>
                    <a:pt x="363" y="819"/>
                  </a:lnTo>
                  <a:lnTo>
                    <a:pt x="403" y="819"/>
                  </a:lnTo>
                  <a:lnTo>
                    <a:pt x="452" y="817"/>
                  </a:lnTo>
                  <a:lnTo>
                    <a:pt x="507" y="817"/>
                  </a:lnTo>
                  <a:lnTo>
                    <a:pt x="566" y="815"/>
                  </a:lnTo>
                  <a:lnTo>
                    <a:pt x="627" y="813"/>
                  </a:lnTo>
                  <a:lnTo>
                    <a:pt x="689" y="813"/>
                  </a:lnTo>
                  <a:lnTo>
                    <a:pt x="750" y="811"/>
                  </a:lnTo>
                  <a:lnTo>
                    <a:pt x="809" y="809"/>
                  </a:lnTo>
                  <a:lnTo>
                    <a:pt x="864" y="809"/>
                  </a:lnTo>
                  <a:lnTo>
                    <a:pt x="913" y="807"/>
                  </a:lnTo>
                  <a:lnTo>
                    <a:pt x="953" y="807"/>
                  </a:lnTo>
                  <a:lnTo>
                    <a:pt x="984" y="805"/>
                  </a:lnTo>
                  <a:lnTo>
                    <a:pt x="1004" y="805"/>
                  </a:lnTo>
                  <a:lnTo>
                    <a:pt x="1012" y="805"/>
                  </a:lnTo>
                  <a:lnTo>
                    <a:pt x="1010" y="852"/>
                  </a:lnTo>
                  <a:lnTo>
                    <a:pt x="1287" y="864"/>
                  </a:lnTo>
                  <a:lnTo>
                    <a:pt x="1285" y="931"/>
                  </a:lnTo>
                  <a:close/>
                </a:path>
              </a:pathLst>
            </a:custGeom>
            <a:solidFill>
              <a:srgbClr val="E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00" name="Freeform 28"/>
            <p:cNvSpPr>
              <a:spLocks/>
            </p:cNvSpPr>
            <p:nvPr/>
          </p:nvSpPr>
          <p:spPr bwMode="auto">
            <a:xfrm>
              <a:off x="1773" y="3977"/>
              <a:ext cx="731" cy="173"/>
            </a:xfrm>
            <a:custGeom>
              <a:avLst/>
              <a:gdLst>
                <a:gd name="T0" fmla="*/ 255 w 1462"/>
                <a:gd name="T1" fmla="*/ 31 h 346"/>
                <a:gd name="T2" fmla="*/ 194 w 1462"/>
                <a:gd name="T3" fmla="*/ 110 h 346"/>
                <a:gd name="T4" fmla="*/ 114 w 1462"/>
                <a:gd name="T5" fmla="*/ 192 h 346"/>
                <a:gd name="T6" fmla="*/ 33 w 1462"/>
                <a:gd name="T7" fmla="*/ 265 h 346"/>
                <a:gd name="T8" fmla="*/ 16 w 1462"/>
                <a:gd name="T9" fmla="*/ 297 h 346"/>
                <a:gd name="T10" fmla="*/ 55 w 1462"/>
                <a:gd name="T11" fmla="*/ 308 h 346"/>
                <a:gd name="T12" fmla="*/ 100 w 1462"/>
                <a:gd name="T13" fmla="*/ 318 h 346"/>
                <a:gd name="T14" fmla="*/ 149 w 1462"/>
                <a:gd name="T15" fmla="*/ 328 h 346"/>
                <a:gd name="T16" fmla="*/ 200 w 1462"/>
                <a:gd name="T17" fmla="*/ 336 h 346"/>
                <a:gd name="T18" fmla="*/ 253 w 1462"/>
                <a:gd name="T19" fmla="*/ 342 h 346"/>
                <a:gd name="T20" fmla="*/ 301 w 1462"/>
                <a:gd name="T21" fmla="*/ 346 h 346"/>
                <a:gd name="T22" fmla="*/ 346 w 1462"/>
                <a:gd name="T23" fmla="*/ 346 h 346"/>
                <a:gd name="T24" fmla="*/ 385 w 1462"/>
                <a:gd name="T25" fmla="*/ 332 h 346"/>
                <a:gd name="T26" fmla="*/ 442 w 1462"/>
                <a:gd name="T27" fmla="*/ 298 h 346"/>
                <a:gd name="T28" fmla="*/ 517 w 1462"/>
                <a:gd name="T29" fmla="*/ 267 h 346"/>
                <a:gd name="T30" fmla="*/ 605 w 1462"/>
                <a:gd name="T31" fmla="*/ 245 h 346"/>
                <a:gd name="T32" fmla="*/ 666 w 1462"/>
                <a:gd name="T33" fmla="*/ 230 h 346"/>
                <a:gd name="T34" fmla="*/ 737 w 1462"/>
                <a:gd name="T35" fmla="*/ 210 h 346"/>
                <a:gd name="T36" fmla="*/ 853 w 1462"/>
                <a:gd name="T37" fmla="*/ 198 h 346"/>
                <a:gd name="T38" fmla="*/ 992 w 1462"/>
                <a:gd name="T39" fmla="*/ 196 h 346"/>
                <a:gd name="T40" fmla="*/ 1139 w 1462"/>
                <a:gd name="T41" fmla="*/ 198 h 346"/>
                <a:gd name="T42" fmla="*/ 1277 w 1462"/>
                <a:gd name="T43" fmla="*/ 204 h 346"/>
                <a:gd name="T44" fmla="*/ 1385 w 1462"/>
                <a:gd name="T45" fmla="*/ 210 h 346"/>
                <a:gd name="T46" fmla="*/ 1450 w 1462"/>
                <a:gd name="T47" fmla="*/ 214 h 346"/>
                <a:gd name="T48" fmla="*/ 1462 w 1462"/>
                <a:gd name="T49" fmla="*/ 100 h 346"/>
                <a:gd name="T50" fmla="*/ 1187 w 1462"/>
                <a:gd name="T51" fmla="*/ 41 h 346"/>
                <a:gd name="T52" fmla="*/ 1159 w 1462"/>
                <a:gd name="T53" fmla="*/ 41 h 346"/>
                <a:gd name="T54" fmla="*/ 1088 w 1462"/>
                <a:gd name="T55" fmla="*/ 43 h 346"/>
                <a:gd name="T56" fmla="*/ 984 w 1462"/>
                <a:gd name="T57" fmla="*/ 45 h 346"/>
                <a:gd name="T58" fmla="*/ 864 w 1462"/>
                <a:gd name="T59" fmla="*/ 49 h 346"/>
                <a:gd name="T60" fmla="*/ 741 w 1462"/>
                <a:gd name="T61" fmla="*/ 51 h 346"/>
                <a:gd name="T62" fmla="*/ 627 w 1462"/>
                <a:gd name="T63" fmla="*/ 53 h 346"/>
                <a:gd name="T64" fmla="*/ 538 w 1462"/>
                <a:gd name="T65" fmla="*/ 55 h 346"/>
                <a:gd name="T66" fmla="*/ 485 w 1462"/>
                <a:gd name="T67" fmla="*/ 57 h 346"/>
                <a:gd name="T68" fmla="*/ 432 w 1462"/>
                <a:gd name="T69" fmla="*/ 55 h 346"/>
                <a:gd name="T70" fmla="*/ 389 w 1462"/>
                <a:gd name="T71" fmla="*/ 45 h 346"/>
                <a:gd name="T72" fmla="*/ 356 w 1462"/>
                <a:gd name="T73" fmla="*/ 29 h 346"/>
                <a:gd name="T74" fmla="*/ 338 w 1462"/>
                <a:gd name="T75" fmla="*/ 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2" h="346">
                  <a:moveTo>
                    <a:pt x="273" y="0"/>
                  </a:moveTo>
                  <a:lnTo>
                    <a:pt x="255" y="31"/>
                  </a:lnTo>
                  <a:lnTo>
                    <a:pt x="230" y="69"/>
                  </a:lnTo>
                  <a:lnTo>
                    <a:pt x="194" y="110"/>
                  </a:lnTo>
                  <a:lnTo>
                    <a:pt x="155" y="151"/>
                  </a:lnTo>
                  <a:lnTo>
                    <a:pt x="114" y="192"/>
                  </a:lnTo>
                  <a:lnTo>
                    <a:pt x="71" y="232"/>
                  </a:lnTo>
                  <a:lnTo>
                    <a:pt x="33" y="265"/>
                  </a:lnTo>
                  <a:lnTo>
                    <a:pt x="0" y="291"/>
                  </a:lnTo>
                  <a:lnTo>
                    <a:pt x="16" y="297"/>
                  </a:lnTo>
                  <a:lnTo>
                    <a:pt x="35" y="302"/>
                  </a:lnTo>
                  <a:lnTo>
                    <a:pt x="55" y="308"/>
                  </a:lnTo>
                  <a:lnTo>
                    <a:pt x="77" y="312"/>
                  </a:lnTo>
                  <a:lnTo>
                    <a:pt x="100" y="318"/>
                  </a:lnTo>
                  <a:lnTo>
                    <a:pt x="124" y="324"/>
                  </a:lnTo>
                  <a:lnTo>
                    <a:pt x="149" y="328"/>
                  </a:lnTo>
                  <a:lnTo>
                    <a:pt x="175" y="332"/>
                  </a:lnTo>
                  <a:lnTo>
                    <a:pt x="200" y="336"/>
                  </a:lnTo>
                  <a:lnTo>
                    <a:pt x="228" y="340"/>
                  </a:lnTo>
                  <a:lnTo>
                    <a:pt x="253" y="342"/>
                  </a:lnTo>
                  <a:lnTo>
                    <a:pt x="277" y="344"/>
                  </a:lnTo>
                  <a:lnTo>
                    <a:pt x="301" y="346"/>
                  </a:lnTo>
                  <a:lnTo>
                    <a:pt x="324" y="346"/>
                  </a:lnTo>
                  <a:lnTo>
                    <a:pt x="346" y="346"/>
                  </a:lnTo>
                  <a:lnTo>
                    <a:pt x="365" y="344"/>
                  </a:lnTo>
                  <a:lnTo>
                    <a:pt x="385" y="332"/>
                  </a:lnTo>
                  <a:lnTo>
                    <a:pt x="411" y="316"/>
                  </a:lnTo>
                  <a:lnTo>
                    <a:pt x="442" y="298"/>
                  </a:lnTo>
                  <a:lnTo>
                    <a:pt x="477" y="283"/>
                  </a:lnTo>
                  <a:lnTo>
                    <a:pt x="517" y="267"/>
                  </a:lnTo>
                  <a:lnTo>
                    <a:pt x="560" y="253"/>
                  </a:lnTo>
                  <a:lnTo>
                    <a:pt x="605" y="245"/>
                  </a:lnTo>
                  <a:lnTo>
                    <a:pt x="652" y="245"/>
                  </a:lnTo>
                  <a:lnTo>
                    <a:pt x="666" y="230"/>
                  </a:lnTo>
                  <a:lnTo>
                    <a:pt x="695" y="218"/>
                  </a:lnTo>
                  <a:lnTo>
                    <a:pt x="737" y="210"/>
                  </a:lnTo>
                  <a:lnTo>
                    <a:pt x="790" y="204"/>
                  </a:lnTo>
                  <a:lnTo>
                    <a:pt x="853" y="198"/>
                  </a:lnTo>
                  <a:lnTo>
                    <a:pt x="919" y="196"/>
                  </a:lnTo>
                  <a:lnTo>
                    <a:pt x="992" y="196"/>
                  </a:lnTo>
                  <a:lnTo>
                    <a:pt x="1067" y="196"/>
                  </a:lnTo>
                  <a:lnTo>
                    <a:pt x="1139" y="198"/>
                  </a:lnTo>
                  <a:lnTo>
                    <a:pt x="1210" y="200"/>
                  </a:lnTo>
                  <a:lnTo>
                    <a:pt x="1277" y="204"/>
                  </a:lnTo>
                  <a:lnTo>
                    <a:pt x="1336" y="206"/>
                  </a:lnTo>
                  <a:lnTo>
                    <a:pt x="1385" y="210"/>
                  </a:lnTo>
                  <a:lnTo>
                    <a:pt x="1424" y="212"/>
                  </a:lnTo>
                  <a:lnTo>
                    <a:pt x="1450" y="214"/>
                  </a:lnTo>
                  <a:lnTo>
                    <a:pt x="1458" y="214"/>
                  </a:lnTo>
                  <a:lnTo>
                    <a:pt x="1462" y="100"/>
                  </a:lnTo>
                  <a:lnTo>
                    <a:pt x="1185" y="88"/>
                  </a:lnTo>
                  <a:lnTo>
                    <a:pt x="1187" y="41"/>
                  </a:lnTo>
                  <a:lnTo>
                    <a:pt x="1179" y="41"/>
                  </a:lnTo>
                  <a:lnTo>
                    <a:pt x="1159" y="41"/>
                  </a:lnTo>
                  <a:lnTo>
                    <a:pt x="1128" y="43"/>
                  </a:lnTo>
                  <a:lnTo>
                    <a:pt x="1088" y="43"/>
                  </a:lnTo>
                  <a:lnTo>
                    <a:pt x="1039" y="45"/>
                  </a:lnTo>
                  <a:lnTo>
                    <a:pt x="984" y="45"/>
                  </a:lnTo>
                  <a:lnTo>
                    <a:pt x="925" y="47"/>
                  </a:lnTo>
                  <a:lnTo>
                    <a:pt x="864" y="49"/>
                  </a:lnTo>
                  <a:lnTo>
                    <a:pt x="802" y="49"/>
                  </a:lnTo>
                  <a:lnTo>
                    <a:pt x="741" y="51"/>
                  </a:lnTo>
                  <a:lnTo>
                    <a:pt x="682" y="53"/>
                  </a:lnTo>
                  <a:lnTo>
                    <a:pt x="627" y="53"/>
                  </a:lnTo>
                  <a:lnTo>
                    <a:pt x="578" y="55"/>
                  </a:lnTo>
                  <a:lnTo>
                    <a:pt x="538" y="55"/>
                  </a:lnTo>
                  <a:lnTo>
                    <a:pt x="505" y="57"/>
                  </a:lnTo>
                  <a:lnTo>
                    <a:pt x="485" y="57"/>
                  </a:lnTo>
                  <a:lnTo>
                    <a:pt x="458" y="57"/>
                  </a:lnTo>
                  <a:lnTo>
                    <a:pt x="432" y="55"/>
                  </a:lnTo>
                  <a:lnTo>
                    <a:pt x="409" y="51"/>
                  </a:lnTo>
                  <a:lnTo>
                    <a:pt x="389" y="45"/>
                  </a:lnTo>
                  <a:lnTo>
                    <a:pt x="371" y="39"/>
                  </a:lnTo>
                  <a:lnTo>
                    <a:pt x="356" y="29"/>
                  </a:lnTo>
                  <a:lnTo>
                    <a:pt x="346" y="18"/>
                  </a:lnTo>
                  <a:lnTo>
                    <a:pt x="338" y="4"/>
                  </a:lnTo>
                  <a:lnTo>
                    <a:pt x="273" y="0"/>
                  </a:lnTo>
                  <a:close/>
                </a:path>
              </a:pathLst>
            </a:custGeom>
            <a:solidFill>
              <a:srgbClr val="E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01" name="Freeform 29"/>
            <p:cNvSpPr>
              <a:spLocks/>
            </p:cNvSpPr>
            <p:nvPr/>
          </p:nvSpPr>
          <p:spPr bwMode="auto">
            <a:xfrm>
              <a:off x="1975" y="3595"/>
              <a:ext cx="135" cy="243"/>
            </a:xfrm>
            <a:custGeom>
              <a:avLst/>
              <a:gdLst>
                <a:gd name="T0" fmla="*/ 25 w 269"/>
                <a:gd name="T1" fmla="*/ 416 h 485"/>
                <a:gd name="T2" fmla="*/ 39 w 269"/>
                <a:gd name="T3" fmla="*/ 92 h 485"/>
                <a:gd name="T4" fmla="*/ 19 w 269"/>
                <a:gd name="T5" fmla="*/ 90 h 485"/>
                <a:gd name="T6" fmla="*/ 8 w 269"/>
                <a:gd name="T7" fmla="*/ 88 h 485"/>
                <a:gd name="T8" fmla="*/ 2 w 269"/>
                <a:gd name="T9" fmla="*/ 80 h 485"/>
                <a:gd name="T10" fmla="*/ 0 w 269"/>
                <a:gd name="T11" fmla="*/ 67 h 485"/>
                <a:gd name="T12" fmla="*/ 2 w 269"/>
                <a:gd name="T13" fmla="*/ 53 h 485"/>
                <a:gd name="T14" fmla="*/ 2 w 269"/>
                <a:gd name="T15" fmla="*/ 45 h 485"/>
                <a:gd name="T16" fmla="*/ 2 w 269"/>
                <a:gd name="T17" fmla="*/ 37 h 485"/>
                <a:gd name="T18" fmla="*/ 2 w 269"/>
                <a:gd name="T19" fmla="*/ 27 h 485"/>
                <a:gd name="T20" fmla="*/ 4 w 269"/>
                <a:gd name="T21" fmla="*/ 12 h 485"/>
                <a:gd name="T22" fmla="*/ 8 w 269"/>
                <a:gd name="T23" fmla="*/ 4 h 485"/>
                <a:gd name="T24" fmla="*/ 17 w 269"/>
                <a:gd name="T25" fmla="*/ 0 h 485"/>
                <a:gd name="T26" fmla="*/ 33 w 269"/>
                <a:gd name="T27" fmla="*/ 0 h 485"/>
                <a:gd name="T28" fmla="*/ 49 w 269"/>
                <a:gd name="T29" fmla="*/ 0 h 485"/>
                <a:gd name="T30" fmla="*/ 72 w 269"/>
                <a:gd name="T31" fmla="*/ 0 h 485"/>
                <a:gd name="T32" fmla="*/ 100 w 269"/>
                <a:gd name="T33" fmla="*/ 2 h 485"/>
                <a:gd name="T34" fmla="*/ 131 w 269"/>
                <a:gd name="T35" fmla="*/ 4 h 485"/>
                <a:gd name="T36" fmla="*/ 163 w 269"/>
                <a:gd name="T37" fmla="*/ 4 h 485"/>
                <a:gd name="T38" fmla="*/ 190 w 269"/>
                <a:gd name="T39" fmla="*/ 6 h 485"/>
                <a:gd name="T40" fmla="*/ 214 w 269"/>
                <a:gd name="T41" fmla="*/ 8 h 485"/>
                <a:gd name="T42" fmla="*/ 228 w 269"/>
                <a:gd name="T43" fmla="*/ 8 h 485"/>
                <a:gd name="T44" fmla="*/ 249 w 269"/>
                <a:gd name="T45" fmla="*/ 10 h 485"/>
                <a:gd name="T46" fmla="*/ 263 w 269"/>
                <a:gd name="T47" fmla="*/ 14 h 485"/>
                <a:gd name="T48" fmla="*/ 267 w 269"/>
                <a:gd name="T49" fmla="*/ 22 h 485"/>
                <a:gd name="T50" fmla="*/ 269 w 269"/>
                <a:gd name="T51" fmla="*/ 35 h 485"/>
                <a:gd name="T52" fmla="*/ 267 w 269"/>
                <a:gd name="T53" fmla="*/ 49 h 485"/>
                <a:gd name="T54" fmla="*/ 267 w 269"/>
                <a:gd name="T55" fmla="*/ 59 h 485"/>
                <a:gd name="T56" fmla="*/ 267 w 269"/>
                <a:gd name="T57" fmla="*/ 67 h 485"/>
                <a:gd name="T58" fmla="*/ 267 w 269"/>
                <a:gd name="T59" fmla="*/ 75 h 485"/>
                <a:gd name="T60" fmla="*/ 267 w 269"/>
                <a:gd name="T61" fmla="*/ 88 h 485"/>
                <a:gd name="T62" fmla="*/ 263 w 269"/>
                <a:gd name="T63" fmla="*/ 96 h 485"/>
                <a:gd name="T64" fmla="*/ 257 w 269"/>
                <a:gd name="T65" fmla="*/ 100 h 485"/>
                <a:gd name="T66" fmla="*/ 249 w 269"/>
                <a:gd name="T67" fmla="*/ 100 h 485"/>
                <a:gd name="T68" fmla="*/ 239 w 269"/>
                <a:gd name="T69" fmla="*/ 100 h 485"/>
                <a:gd name="T70" fmla="*/ 234 w 269"/>
                <a:gd name="T71" fmla="*/ 98 h 485"/>
                <a:gd name="T72" fmla="*/ 230 w 269"/>
                <a:gd name="T73" fmla="*/ 98 h 485"/>
                <a:gd name="T74" fmla="*/ 228 w 269"/>
                <a:gd name="T75" fmla="*/ 98 h 485"/>
                <a:gd name="T76" fmla="*/ 214 w 269"/>
                <a:gd name="T77" fmla="*/ 432 h 485"/>
                <a:gd name="T78" fmla="*/ 204 w 269"/>
                <a:gd name="T79" fmla="*/ 454 h 485"/>
                <a:gd name="T80" fmla="*/ 184 w 269"/>
                <a:gd name="T81" fmla="*/ 469 h 485"/>
                <a:gd name="T82" fmla="*/ 157 w 269"/>
                <a:gd name="T83" fmla="*/ 481 h 485"/>
                <a:gd name="T84" fmla="*/ 127 w 269"/>
                <a:gd name="T85" fmla="*/ 485 h 485"/>
                <a:gd name="T86" fmla="*/ 96 w 269"/>
                <a:gd name="T87" fmla="*/ 483 h 485"/>
                <a:gd name="T88" fmla="*/ 68 w 269"/>
                <a:gd name="T89" fmla="*/ 471 h 485"/>
                <a:gd name="T90" fmla="*/ 43 w 269"/>
                <a:gd name="T91" fmla="*/ 450 h 485"/>
                <a:gd name="T92" fmla="*/ 25 w 269"/>
                <a:gd name="T93" fmla="*/ 41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9" h="485">
                  <a:moveTo>
                    <a:pt x="25" y="416"/>
                  </a:moveTo>
                  <a:lnTo>
                    <a:pt x="39" y="92"/>
                  </a:lnTo>
                  <a:lnTo>
                    <a:pt x="19" y="90"/>
                  </a:lnTo>
                  <a:lnTo>
                    <a:pt x="8" y="88"/>
                  </a:lnTo>
                  <a:lnTo>
                    <a:pt x="2" y="80"/>
                  </a:lnTo>
                  <a:lnTo>
                    <a:pt x="0" y="67"/>
                  </a:lnTo>
                  <a:lnTo>
                    <a:pt x="2" y="53"/>
                  </a:lnTo>
                  <a:lnTo>
                    <a:pt x="2" y="45"/>
                  </a:lnTo>
                  <a:lnTo>
                    <a:pt x="2" y="37"/>
                  </a:lnTo>
                  <a:lnTo>
                    <a:pt x="2" y="27"/>
                  </a:lnTo>
                  <a:lnTo>
                    <a:pt x="4" y="12"/>
                  </a:lnTo>
                  <a:lnTo>
                    <a:pt x="8" y="4"/>
                  </a:lnTo>
                  <a:lnTo>
                    <a:pt x="17" y="0"/>
                  </a:lnTo>
                  <a:lnTo>
                    <a:pt x="33" y="0"/>
                  </a:lnTo>
                  <a:lnTo>
                    <a:pt x="49" y="0"/>
                  </a:lnTo>
                  <a:lnTo>
                    <a:pt x="72" y="0"/>
                  </a:lnTo>
                  <a:lnTo>
                    <a:pt x="100" y="2"/>
                  </a:lnTo>
                  <a:lnTo>
                    <a:pt x="131" y="4"/>
                  </a:lnTo>
                  <a:lnTo>
                    <a:pt x="163" y="4"/>
                  </a:lnTo>
                  <a:lnTo>
                    <a:pt x="190" y="6"/>
                  </a:lnTo>
                  <a:lnTo>
                    <a:pt x="214" y="8"/>
                  </a:lnTo>
                  <a:lnTo>
                    <a:pt x="228" y="8"/>
                  </a:lnTo>
                  <a:lnTo>
                    <a:pt x="249" y="10"/>
                  </a:lnTo>
                  <a:lnTo>
                    <a:pt x="263" y="14"/>
                  </a:lnTo>
                  <a:lnTo>
                    <a:pt x="267" y="22"/>
                  </a:lnTo>
                  <a:lnTo>
                    <a:pt x="269" y="35"/>
                  </a:lnTo>
                  <a:lnTo>
                    <a:pt x="267" y="49"/>
                  </a:lnTo>
                  <a:lnTo>
                    <a:pt x="267" y="59"/>
                  </a:lnTo>
                  <a:lnTo>
                    <a:pt x="267" y="67"/>
                  </a:lnTo>
                  <a:lnTo>
                    <a:pt x="267" y="75"/>
                  </a:lnTo>
                  <a:lnTo>
                    <a:pt x="267" y="88"/>
                  </a:lnTo>
                  <a:lnTo>
                    <a:pt x="263" y="96"/>
                  </a:lnTo>
                  <a:lnTo>
                    <a:pt x="257" y="100"/>
                  </a:lnTo>
                  <a:lnTo>
                    <a:pt x="249" y="100"/>
                  </a:lnTo>
                  <a:lnTo>
                    <a:pt x="239" y="100"/>
                  </a:lnTo>
                  <a:lnTo>
                    <a:pt x="234" y="98"/>
                  </a:lnTo>
                  <a:lnTo>
                    <a:pt x="230" y="98"/>
                  </a:lnTo>
                  <a:lnTo>
                    <a:pt x="228" y="98"/>
                  </a:lnTo>
                  <a:lnTo>
                    <a:pt x="214" y="432"/>
                  </a:lnTo>
                  <a:lnTo>
                    <a:pt x="204" y="454"/>
                  </a:lnTo>
                  <a:lnTo>
                    <a:pt x="184" y="469"/>
                  </a:lnTo>
                  <a:lnTo>
                    <a:pt x="157" y="481"/>
                  </a:lnTo>
                  <a:lnTo>
                    <a:pt x="127" y="485"/>
                  </a:lnTo>
                  <a:lnTo>
                    <a:pt x="96" y="483"/>
                  </a:lnTo>
                  <a:lnTo>
                    <a:pt x="68" y="471"/>
                  </a:lnTo>
                  <a:lnTo>
                    <a:pt x="43" y="450"/>
                  </a:lnTo>
                  <a:lnTo>
                    <a:pt x="2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02" name="Freeform 30"/>
            <p:cNvSpPr>
              <a:spLocks/>
            </p:cNvSpPr>
            <p:nvPr/>
          </p:nvSpPr>
          <p:spPr bwMode="auto">
            <a:xfrm>
              <a:off x="2226" y="3699"/>
              <a:ext cx="88" cy="54"/>
            </a:xfrm>
            <a:custGeom>
              <a:avLst/>
              <a:gdLst>
                <a:gd name="T0" fmla="*/ 177 w 177"/>
                <a:gd name="T1" fmla="*/ 79 h 108"/>
                <a:gd name="T2" fmla="*/ 175 w 177"/>
                <a:gd name="T3" fmla="*/ 63 h 108"/>
                <a:gd name="T4" fmla="*/ 167 w 177"/>
                <a:gd name="T5" fmla="*/ 51 h 108"/>
                <a:gd name="T6" fmla="*/ 153 w 177"/>
                <a:gd name="T7" fmla="*/ 41 h 108"/>
                <a:gd name="T8" fmla="*/ 133 w 177"/>
                <a:gd name="T9" fmla="*/ 35 h 108"/>
                <a:gd name="T10" fmla="*/ 127 w 177"/>
                <a:gd name="T11" fmla="*/ 18 h 108"/>
                <a:gd name="T12" fmla="*/ 118 w 177"/>
                <a:gd name="T13" fmla="*/ 6 h 108"/>
                <a:gd name="T14" fmla="*/ 106 w 177"/>
                <a:gd name="T15" fmla="*/ 0 h 108"/>
                <a:gd name="T16" fmla="*/ 90 w 177"/>
                <a:gd name="T17" fmla="*/ 0 h 108"/>
                <a:gd name="T18" fmla="*/ 76 w 177"/>
                <a:gd name="T19" fmla="*/ 4 h 108"/>
                <a:gd name="T20" fmla="*/ 63 w 177"/>
                <a:gd name="T21" fmla="*/ 12 h 108"/>
                <a:gd name="T22" fmla="*/ 53 w 177"/>
                <a:gd name="T23" fmla="*/ 22 h 108"/>
                <a:gd name="T24" fmla="*/ 49 w 177"/>
                <a:gd name="T25" fmla="*/ 35 h 108"/>
                <a:gd name="T26" fmla="*/ 33 w 177"/>
                <a:gd name="T27" fmla="*/ 39 h 108"/>
                <a:gd name="T28" fmla="*/ 21 w 177"/>
                <a:gd name="T29" fmla="*/ 47 h 108"/>
                <a:gd name="T30" fmla="*/ 10 w 177"/>
                <a:gd name="T31" fmla="*/ 59 h 108"/>
                <a:gd name="T32" fmla="*/ 0 w 177"/>
                <a:gd name="T33" fmla="*/ 75 h 108"/>
                <a:gd name="T34" fmla="*/ 25 w 177"/>
                <a:gd name="T35" fmla="*/ 89 h 108"/>
                <a:gd name="T36" fmla="*/ 53 w 177"/>
                <a:gd name="T37" fmla="*/ 98 h 108"/>
                <a:gd name="T38" fmla="*/ 80 w 177"/>
                <a:gd name="T39" fmla="*/ 104 h 108"/>
                <a:gd name="T40" fmla="*/ 108 w 177"/>
                <a:gd name="T41" fmla="*/ 108 h 108"/>
                <a:gd name="T42" fmla="*/ 133 w 177"/>
                <a:gd name="T43" fmla="*/ 108 h 108"/>
                <a:gd name="T44" fmla="*/ 153 w 177"/>
                <a:gd name="T45" fmla="*/ 102 h 108"/>
                <a:gd name="T46" fmla="*/ 169 w 177"/>
                <a:gd name="T47" fmla="*/ 92 h 108"/>
                <a:gd name="T48" fmla="*/ 177 w 177"/>
                <a:gd name="T49" fmla="*/ 7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108">
                  <a:moveTo>
                    <a:pt x="177" y="79"/>
                  </a:moveTo>
                  <a:lnTo>
                    <a:pt x="175" y="63"/>
                  </a:lnTo>
                  <a:lnTo>
                    <a:pt x="167" y="51"/>
                  </a:lnTo>
                  <a:lnTo>
                    <a:pt x="153" y="41"/>
                  </a:lnTo>
                  <a:lnTo>
                    <a:pt x="133" y="35"/>
                  </a:lnTo>
                  <a:lnTo>
                    <a:pt x="127" y="18"/>
                  </a:lnTo>
                  <a:lnTo>
                    <a:pt x="118" y="6"/>
                  </a:lnTo>
                  <a:lnTo>
                    <a:pt x="106" y="0"/>
                  </a:lnTo>
                  <a:lnTo>
                    <a:pt x="90" y="0"/>
                  </a:lnTo>
                  <a:lnTo>
                    <a:pt x="76" y="4"/>
                  </a:lnTo>
                  <a:lnTo>
                    <a:pt x="63" y="12"/>
                  </a:lnTo>
                  <a:lnTo>
                    <a:pt x="53" y="22"/>
                  </a:lnTo>
                  <a:lnTo>
                    <a:pt x="49" y="35"/>
                  </a:lnTo>
                  <a:lnTo>
                    <a:pt x="33" y="39"/>
                  </a:lnTo>
                  <a:lnTo>
                    <a:pt x="21" y="47"/>
                  </a:lnTo>
                  <a:lnTo>
                    <a:pt x="10" y="59"/>
                  </a:lnTo>
                  <a:lnTo>
                    <a:pt x="0" y="75"/>
                  </a:lnTo>
                  <a:lnTo>
                    <a:pt x="25" y="89"/>
                  </a:lnTo>
                  <a:lnTo>
                    <a:pt x="53" y="98"/>
                  </a:lnTo>
                  <a:lnTo>
                    <a:pt x="80" y="104"/>
                  </a:lnTo>
                  <a:lnTo>
                    <a:pt x="108" y="108"/>
                  </a:lnTo>
                  <a:lnTo>
                    <a:pt x="133" y="108"/>
                  </a:lnTo>
                  <a:lnTo>
                    <a:pt x="153" y="102"/>
                  </a:lnTo>
                  <a:lnTo>
                    <a:pt x="169" y="92"/>
                  </a:lnTo>
                  <a:lnTo>
                    <a:pt x="177"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03" name="Freeform 31"/>
            <p:cNvSpPr>
              <a:spLocks/>
            </p:cNvSpPr>
            <p:nvPr/>
          </p:nvSpPr>
          <p:spPr bwMode="auto">
            <a:xfrm>
              <a:off x="2402" y="3828"/>
              <a:ext cx="53" cy="98"/>
            </a:xfrm>
            <a:custGeom>
              <a:avLst/>
              <a:gdLst>
                <a:gd name="T0" fmla="*/ 99 w 106"/>
                <a:gd name="T1" fmla="*/ 197 h 197"/>
                <a:gd name="T2" fmla="*/ 106 w 106"/>
                <a:gd name="T3" fmla="*/ 4 h 197"/>
                <a:gd name="T4" fmla="*/ 8 w 106"/>
                <a:gd name="T5" fmla="*/ 0 h 197"/>
                <a:gd name="T6" fmla="*/ 0 w 106"/>
                <a:gd name="T7" fmla="*/ 193 h 197"/>
                <a:gd name="T8" fmla="*/ 99 w 106"/>
                <a:gd name="T9" fmla="*/ 197 h 197"/>
              </a:gdLst>
              <a:ahLst/>
              <a:cxnLst>
                <a:cxn ang="0">
                  <a:pos x="T0" y="T1"/>
                </a:cxn>
                <a:cxn ang="0">
                  <a:pos x="T2" y="T3"/>
                </a:cxn>
                <a:cxn ang="0">
                  <a:pos x="T4" y="T5"/>
                </a:cxn>
                <a:cxn ang="0">
                  <a:pos x="T6" y="T7"/>
                </a:cxn>
                <a:cxn ang="0">
                  <a:pos x="T8" y="T9"/>
                </a:cxn>
              </a:cxnLst>
              <a:rect l="0" t="0" r="r" b="b"/>
              <a:pathLst>
                <a:path w="106" h="197">
                  <a:moveTo>
                    <a:pt x="99" y="197"/>
                  </a:moveTo>
                  <a:lnTo>
                    <a:pt x="106" y="4"/>
                  </a:lnTo>
                  <a:lnTo>
                    <a:pt x="8" y="0"/>
                  </a:lnTo>
                  <a:lnTo>
                    <a:pt x="0" y="193"/>
                  </a:lnTo>
                  <a:lnTo>
                    <a:pt x="99"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04" name="Freeform 32"/>
            <p:cNvSpPr>
              <a:spLocks/>
            </p:cNvSpPr>
            <p:nvPr/>
          </p:nvSpPr>
          <p:spPr bwMode="auto">
            <a:xfrm>
              <a:off x="2495" y="3832"/>
              <a:ext cx="53" cy="98"/>
            </a:xfrm>
            <a:custGeom>
              <a:avLst/>
              <a:gdLst>
                <a:gd name="T0" fmla="*/ 98 w 106"/>
                <a:gd name="T1" fmla="*/ 197 h 197"/>
                <a:gd name="T2" fmla="*/ 106 w 106"/>
                <a:gd name="T3" fmla="*/ 4 h 197"/>
                <a:gd name="T4" fmla="*/ 8 w 106"/>
                <a:gd name="T5" fmla="*/ 0 h 197"/>
                <a:gd name="T6" fmla="*/ 0 w 106"/>
                <a:gd name="T7" fmla="*/ 193 h 197"/>
                <a:gd name="T8" fmla="*/ 98 w 106"/>
                <a:gd name="T9" fmla="*/ 197 h 197"/>
              </a:gdLst>
              <a:ahLst/>
              <a:cxnLst>
                <a:cxn ang="0">
                  <a:pos x="T0" y="T1"/>
                </a:cxn>
                <a:cxn ang="0">
                  <a:pos x="T2" y="T3"/>
                </a:cxn>
                <a:cxn ang="0">
                  <a:pos x="T4" y="T5"/>
                </a:cxn>
                <a:cxn ang="0">
                  <a:pos x="T6" y="T7"/>
                </a:cxn>
                <a:cxn ang="0">
                  <a:pos x="T8" y="T9"/>
                </a:cxn>
              </a:cxnLst>
              <a:rect l="0" t="0" r="r" b="b"/>
              <a:pathLst>
                <a:path w="106" h="197">
                  <a:moveTo>
                    <a:pt x="98" y="197"/>
                  </a:moveTo>
                  <a:lnTo>
                    <a:pt x="106" y="4"/>
                  </a:lnTo>
                  <a:lnTo>
                    <a:pt x="8" y="0"/>
                  </a:lnTo>
                  <a:lnTo>
                    <a:pt x="0" y="193"/>
                  </a:lnTo>
                  <a:lnTo>
                    <a:pt x="98"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05" name="Freeform 33"/>
            <p:cNvSpPr>
              <a:spLocks/>
            </p:cNvSpPr>
            <p:nvPr/>
          </p:nvSpPr>
          <p:spPr bwMode="auto">
            <a:xfrm>
              <a:off x="2379" y="3797"/>
              <a:ext cx="240" cy="20"/>
            </a:xfrm>
            <a:custGeom>
              <a:avLst/>
              <a:gdLst>
                <a:gd name="T0" fmla="*/ 454 w 480"/>
                <a:gd name="T1" fmla="*/ 0 h 39"/>
                <a:gd name="T2" fmla="*/ 464 w 480"/>
                <a:gd name="T3" fmla="*/ 11 h 39"/>
                <a:gd name="T4" fmla="*/ 474 w 480"/>
                <a:gd name="T5" fmla="*/ 21 h 39"/>
                <a:gd name="T6" fmla="*/ 478 w 480"/>
                <a:gd name="T7" fmla="*/ 29 h 39"/>
                <a:gd name="T8" fmla="*/ 480 w 480"/>
                <a:gd name="T9" fmla="*/ 35 h 39"/>
                <a:gd name="T10" fmla="*/ 427 w 480"/>
                <a:gd name="T11" fmla="*/ 33 h 39"/>
                <a:gd name="T12" fmla="*/ 2 w 480"/>
                <a:gd name="T13" fmla="*/ 39 h 39"/>
                <a:gd name="T14" fmla="*/ 0 w 480"/>
                <a:gd name="T15" fmla="*/ 9 h 39"/>
                <a:gd name="T16" fmla="*/ 454 w 480"/>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39">
                  <a:moveTo>
                    <a:pt x="454" y="0"/>
                  </a:moveTo>
                  <a:lnTo>
                    <a:pt x="464" y="11"/>
                  </a:lnTo>
                  <a:lnTo>
                    <a:pt x="474" y="21"/>
                  </a:lnTo>
                  <a:lnTo>
                    <a:pt x="478" y="29"/>
                  </a:lnTo>
                  <a:lnTo>
                    <a:pt x="480" y="35"/>
                  </a:lnTo>
                  <a:lnTo>
                    <a:pt x="427" y="33"/>
                  </a:lnTo>
                  <a:lnTo>
                    <a:pt x="2" y="39"/>
                  </a:lnTo>
                  <a:lnTo>
                    <a:pt x="0" y="9"/>
                  </a:lnTo>
                  <a:lnTo>
                    <a:pt x="4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06" name="Freeform 34"/>
            <p:cNvSpPr>
              <a:spLocks/>
            </p:cNvSpPr>
            <p:nvPr/>
          </p:nvSpPr>
          <p:spPr bwMode="auto">
            <a:xfrm>
              <a:off x="2203" y="3761"/>
              <a:ext cx="156" cy="223"/>
            </a:xfrm>
            <a:custGeom>
              <a:avLst/>
              <a:gdLst>
                <a:gd name="T0" fmla="*/ 277 w 312"/>
                <a:gd name="T1" fmla="*/ 249 h 446"/>
                <a:gd name="T2" fmla="*/ 278 w 312"/>
                <a:gd name="T3" fmla="*/ 265 h 446"/>
                <a:gd name="T4" fmla="*/ 278 w 312"/>
                <a:gd name="T5" fmla="*/ 281 h 446"/>
                <a:gd name="T6" fmla="*/ 278 w 312"/>
                <a:gd name="T7" fmla="*/ 296 h 446"/>
                <a:gd name="T8" fmla="*/ 277 w 312"/>
                <a:gd name="T9" fmla="*/ 312 h 446"/>
                <a:gd name="T10" fmla="*/ 273 w 312"/>
                <a:gd name="T11" fmla="*/ 330 h 446"/>
                <a:gd name="T12" fmla="*/ 267 w 312"/>
                <a:gd name="T13" fmla="*/ 348 h 446"/>
                <a:gd name="T14" fmla="*/ 261 w 312"/>
                <a:gd name="T15" fmla="*/ 365 h 446"/>
                <a:gd name="T16" fmla="*/ 251 w 312"/>
                <a:gd name="T17" fmla="*/ 383 h 446"/>
                <a:gd name="T18" fmla="*/ 239 w 312"/>
                <a:gd name="T19" fmla="*/ 401 h 446"/>
                <a:gd name="T20" fmla="*/ 227 w 312"/>
                <a:gd name="T21" fmla="*/ 416 h 446"/>
                <a:gd name="T22" fmla="*/ 210 w 312"/>
                <a:gd name="T23" fmla="*/ 432 h 446"/>
                <a:gd name="T24" fmla="*/ 192 w 312"/>
                <a:gd name="T25" fmla="*/ 446 h 446"/>
                <a:gd name="T26" fmla="*/ 241 w 312"/>
                <a:gd name="T27" fmla="*/ 446 h 446"/>
                <a:gd name="T28" fmla="*/ 273 w 312"/>
                <a:gd name="T29" fmla="*/ 410 h 446"/>
                <a:gd name="T30" fmla="*/ 296 w 312"/>
                <a:gd name="T31" fmla="*/ 369 h 446"/>
                <a:gd name="T32" fmla="*/ 308 w 312"/>
                <a:gd name="T33" fmla="*/ 324 h 446"/>
                <a:gd name="T34" fmla="*/ 312 w 312"/>
                <a:gd name="T35" fmla="*/ 277 h 446"/>
                <a:gd name="T36" fmla="*/ 306 w 312"/>
                <a:gd name="T37" fmla="*/ 234 h 446"/>
                <a:gd name="T38" fmla="*/ 292 w 312"/>
                <a:gd name="T39" fmla="*/ 194 h 446"/>
                <a:gd name="T40" fmla="*/ 273 w 312"/>
                <a:gd name="T41" fmla="*/ 161 h 446"/>
                <a:gd name="T42" fmla="*/ 245 w 312"/>
                <a:gd name="T43" fmla="*/ 139 h 446"/>
                <a:gd name="T44" fmla="*/ 235 w 312"/>
                <a:gd name="T45" fmla="*/ 124 h 446"/>
                <a:gd name="T46" fmla="*/ 225 w 312"/>
                <a:gd name="T47" fmla="*/ 108 h 446"/>
                <a:gd name="T48" fmla="*/ 218 w 312"/>
                <a:gd name="T49" fmla="*/ 96 h 446"/>
                <a:gd name="T50" fmla="*/ 216 w 312"/>
                <a:gd name="T51" fmla="*/ 92 h 446"/>
                <a:gd name="T52" fmla="*/ 223 w 312"/>
                <a:gd name="T53" fmla="*/ 16 h 446"/>
                <a:gd name="T54" fmla="*/ 206 w 312"/>
                <a:gd name="T55" fmla="*/ 18 h 446"/>
                <a:gd name="T56" fmla="*/ 184 w 312"/>
                <a:gd name="T57" fmla="*/ 20 h 446"/>
                <a:gd name="T58" fmla="*/ 161 w 312"/>
                <a:gd name="T59" fmla="*/ 20 h 446"/>
                <a:gd name="T60" fmla="*/ 135 w 312"/>
                <a:gd name="T61" fmla="*/ 18 h 446"/>
                <a:gd name="T62" fmla="*/ 108 w 312"/>
                <a:gd name="T63" fmla="*/ 14 h 446"/>
                <a:gd name="T64" fmla="*/ 82 w 312"/>
                <a:gd name="T65" fmla="*/ 10 h 446"/>
                <a:gd name="T66" fmla="*/ 58 w 312"/>
                <a:gd name="T67" fmla="*/ 6 h 446"/>
                <a:gd name="T68" fmla="*/ 37 w 312"/>
                <a:gd name="T69" fmla="*/ 0 h 446"/>
                <a:gd name="T70" fmla="*/ 37 w 312"/>
                <a:gd name="T71" fmla="*/ 41 h 446"/>
                <a:gd name="T72" fmla="*/ 25 w 312"/>
                <a:gd name="T73" fmla="*/ 53 h 446"/>
                <a:gd name="T74" fmla="*/ 13 w 312"/>
                <a:gd name="T75" fmla="*/ 67 h 446"/>
                <a:gd name="T76" fmla="*/ 5 w 312"/>
                <a:gd name="T77" fmla="*/ 80 h 446"/>
                <a:gd name="T78" fmla="*/ 0 w 312"/>
                <a:gd name="T79" fmla="*/ 98 h 446"/>
                <a:gd name="T80" fmla="*/ 11 w 312"/>
                <a:gd name="T81" fmla="*/ 102 h 446"/>
                <a:gd name="T82" fmla="*/ 25 w 312"/>
                <a:gd name="T83" fmla="*/ 110 h 446"/>
                <a:gd name="T84" fmla="*/ 37 w 312"/>
                <a:gd name="T85" fmla="*/ 120 h 446"/>
                <a:gd name="T86" fmla="*/ 49 w 312"/>
                <a:gd name="T87" fmla="*/ 130 h 446"/>
                <a:gd name="T88" fmla="*/ 58 w 312"/>
                <a:gd name="T89" fmla="*/ 141 h 446"/>
                <a:gd name="T90" fmla="*/ 66 w 312"/>
                <a:gd name="T91" fmla="*/ 153 h 446"/>
                <a:gd name="T92" fmla="*/ 72 w 312"/>
                <a:gd name="T93" fmla="*/ 167 h 446"/>
                <a:gd name="T94" fmla="*/ 76 w 312"/>
                <a:gd name="T95" fmla="*/ 179 h 446"/>
                <a:gd name="T96" fmla="*/ 237 w 312"/>
                <a:gd name="T97" fmla="*/ 181 h 446"/>
                <a:gd name="T98" fmla="*/ 251 w 312"/>
                <a:gd name="T99" fmla="*/ 188 h 446"/>
                <a:gd name="T100" fmla="*/ 263 w 312"/>
                <a:gd name="T101" fmla="*/ 204 h 446"/>
                <a:gd name="T102" fmla="*/ 271 w 312"/>
                <a:gd name="T103" fmla="*/ 224 h 446"/>
                <a:gd name="T104" fmla="*/ 277 w 312"/>
                <a:gd name="T105" fmla="*/ 249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 h="446">
                  <a:moveTo>
                    <a:pt x="277" y="249"/>
                  </a:moveTo>
                  <a:lnTo>
                    <a:pt x="278" y="265"/>
                  </a:lnTo>
                  <a:lnTo>
                    <a:pt x="278" y="281"/>
                  </a:lnTo>
                  <a:lnTo>
                    <a:pt x="278" y="296"/>
                  </a:lnTo>
                  <a:lnTo>
                    <a:pt x="277" y="312"/>
                  </a:lnTo>
                  <a:lnTo>
                    <a:pt x="273" y="330"/>
                  </a:lnTo>
                  <a:lnTo>
                    <a:pt x="267" y="348"/>
                  </a:lnTo>
                  <a:lnTo>
                    <a:pt x="261" y="365"/>
                  </a:lnTo>
                  <a:lnTo>
                    <a:pt x="251" y="383"/>
                  </a:lnTo>
                  <a:lnTo>
                    <a:pt x="239" y="401"/>
                  </a:lnTo>
                  <a:lnTo>
                    <a:pt x="227" y="416"/>
                  </a:lnTo>
                  <a:lnTo>
                    <a:pt x="210" y="432"/>
                  </a:lnTo>
                  <a:lnTo>
                    <a:pt x="192" y="446"/>
                  </a:lnTo>
                  <a:lnTo>
                    <a:pt x="241" y="446"/>
                  </a:lnTo>
                  <a:lnTo>
                    <a:pt x="273" y="410"/>
                  </a:lnTo>
                  <a:lnTo>
                    <a:pt x="296" y="369"/>
                  </a:lnTo>
                  <a:lnTo>
                    <a:pt x="308" y="324"/>
                  </a:lnTo>
                  <a:lnTo>
                    <a:pt x="312" y="277"/>
                  </a:lnTo>
                  <a:lnTo>
                    <a:pt x="306" y="234"/>
                  </a:lnTo>
                  <a:lnTo>
                    <a:pt x="292" y="194"/>
                  </a:lnTo>
                  <a:lnTo>
                    <a:pt x="273" y="161"/>
                  </a:lnTo>
                  <a:lnTo>
                    <a:pt x="245" y="139"/>
                  </a:lnTo>
                  <a:lnTo>
                    <a:pt x="235" y="124"/>
                  </a:lnTo>
                  <a:lnTo>
                    <a:pt x="225" y="108"/>
                  </a:lnTo>
                  <a:lnTo>
                    <a:pt x="218" y="96"/>
                  </a:lnTo>
                  <a:lnTo>
                    <a:pt x="216" y="92"/>
                  </a:lnTo>
                  <a:lnTo>
                    <a:pt x="223" y="16"/>
                  </a:lnTo>
                  <a:lnTo>
                    <a:pt x="206" y="18"/>
                  </a:lnTo>
                  <a:lnTo>
                    <a:pt x="184" y="20"/>
                  </a:lnTo>
                  <a:lnTo>
                    <a:pt x="161" y="20"/>
                  </a:lnTo>
                  <a:lnTo>
                    <a:pt x="135" y="18"/>
                  </a:lnTo>
                  <a:lnTo>
                    <a:pt x="108" y="14"/>
                  </a:lnTo>
                  <a:lnTo>
                    <a:pt x="82" y="10"/>
                  </a:lnTo>
                  <a:lnTo>
                    <a:pt x="58" y="6"/>
                  </a:lnTo>
                  <a:lnTo>
                    <a:pt x="37" y="0"/>
                  </a:lnTo>
                  <a:lnTo>
                    <a:pt x="37" y="41"/>
                  </a:lnTo>
                  <a:lnTo>
                    <a:pt x="25" y="53"/>
                  </a:lnTo>
                  <a:lnTo>
                    <a:pt x="13" y="67"/>
                  </a:lnTo>
                  <a:lnTo>
                    <a:pt x="5" y="80"/>
                  </a:lnTo>
                  <a:lnTo>
                    <a:pt x="0" y="98"/>
                  </a:lnTo>
                  <a:lnTo>
                    <a:pt x="11" y="102"/>
                  </a:lnTo>
                  <a:lnTo>
                    <a:pt x="25" y="110"/>
                  </a:lnTo>
                  <a:lnTo>
                    <a:pt x="37" y="120"/>
                  </a:lnTo>
                  <a:lnTo>
                    <a:pt x="49" y="130"/>
                  </a:lnTo>
                  <a:lnTo>
                    <a:pt x="58" y="141"/>
                  </a:lnTo>
                  <a:lnTo>
                    <a:pt x="66" y="153"/>
                  </a:lnTo>
                  <a:lnTo>
                    <a:pt x="72" y="167"/>
                  </a:lnTo>
                  <a:lnTo>
                    <a:pt x="76" y="179"/>
                  </a:lnTo>
                  <a:lnTo>
                    <a:pt x="237" y="181"/>
                  </a:lnTo>
                  <a:lnTo>
                    <a:pt x="251" y="188"/>
                  </a:lnTo>
                  <a:lnTo>
                    <a:pt x="263" y="204"/>
                  </a:lnTo>
                  <a:lnTo>
                    <a:pt x="271" y="224"/>
                  </a:lnTo>
                  <a:lnTo>
                    <a:pt x="277"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07" name="Freeform 35"/>
            <p:cNvSpPr>
              <a:spLocks/>
            </p:cNvSpPr>
            <p:nvPr/>
          </p:nvSpPr>
          <p:spPr bwMode="auto">
            <a:xfrm>
              <a:off x="2069" y="3800"/>
              <a:ext cx="71" cy="189"/>
            </a:xfrm>
            <a:custGeom>
              <a:avLst/>
              <a:gdLst>
                <a:gd name="T0" fmla="*/ 83 w 144"/>
                <a:gd name="T1" fmla="*/ 165 h 378"/>
                <a:gd name="T2" fmla="*/ 83 w 144"/>
                <a:gd name="T3" fmla="*/ 181 h 378"/>
                <a:gd name="T4" fmla="*/ 81 w 144"/>
                <a:gd name="T5" fmla="*/ 197 h 378"/>
                <a:gd name="T6" fmla="*/ 81 w 144"/>
                <a:gd name="T7" fmla="*/ 213 h 378"/>
                <a:gd name="T8" fmla="*/ 79 w 144"/>
                <a:gd name="T9" fmla="*/ 228 h 378"/>
                <a:gd name="T10" fmla="*/ 75 w 144"/>
                <a:gd name="T11" fmla="*/ 252 h 378"/>
                <a:gd name="T12" fmla="*/ 69 w 144"/>
                <a:gd name="T13" fmla="*/ 273 h 378"/>
                <a:gd name="T14" fmla="*/ 61 w 144"/>
                <a:gd name="T15" fmla="*/ 295 h 378"/>
                <a:gd name="T16" fmla="*/ 51 w 144"/>
                <a:gd name="T17" fmla="*/ 315 h 378"/>
                <a:gd name="T18" fmla="*/ 42 w 144"/>
                <a:gd name="T19" fmla="*/ 332 h 378"/>
                <a:gd name="T20" fmla="*/ 28 w 144"/>
                <a:gd name="T21" fmla="*/ 350 h 378"/>
                <a:gd name="T22" fmla="*/ 16 w 144"/>
                <a:gd name="T23" fmla="*/ 364 h 378"/>
                <a:gd name="T24" fmla="*/ 0 w 144"/>
                <a:gd name="T25" fmla="*/ 378 h 378"/>
                <a:gd name="T26" fmla="*/ 55 w 144"/>
                <a:gd name="T27" fmla="*/ 378 h 378"/>
                <a:gd name="T28" fmla="*/ 71 w 144"/>
                <a:gd name="T29" fmla="*/ 364 h 378"/>
                <a:gd name="T30" fmla="*/ 87 w 144"/>
                <a:gd name="T31" fmla="*/ 348 h 378"/>
                <a:gd name="T32" fmla="*/ 101 w 144"/>
                <a:gd name="T33" fmla="*/ 330 h 378"/>
                <a:gd name="T34" fmla="*/ 110 w 144"/>
                <a:gd name="T35" fmla="*/ 313 h 378"/>
                <a:gd name="T36" fmla="*/ 120 w 144"/>
                <a:gd name="T37" fmla="*/ 293 h 378"/>
                <a:gd name="T38" fmla="*/ 128 w 144"/>
                <a:gd name="T39" fmla="*/ 273 h 378"/>
                <a:gd name="T40" fmla="*/ 134 w 144"/>
                <a:gd name="T41" fmla="*/ 252 h 378"/>
                <a:gd name="T42" fmla="*/ 138 w 144"/>
                <a:gd name="T43" fmla="*/ 230 h 378"/>
                <a:gd name="T44" fmla="*/ 140 w 144"/>
                <a:gd name="T45" fmla="*/ 215 h 378"/>
                <a:gd name="T46" fmla="*/ 142 w 144"/>
                <a:gd name="T47" fmla="*/ 199 h 378"/>
                <a:gd name="T48" fmla="*/ 144 w 144"/>
                <a:gd name="T49" fmla="*/ 183 h 378"/>
                <a:gd name="T50" fmla="*/ 144 w 144"/>
                <a:gd name="T51" fmla="*/ 167 h 378"/>
                <a:gd name="T52" fmla="*/ 142 w 144"/>
                <a:gd name="T53" fmla="*/ 126 h 378"/>
                <a:gd name="T54" fmla="*/ 138 w 144"/>
                <a:gd name="T55" fmla="*/ 87 h 378"/>
                <a:gd name="T56" fmla="*/ 128 w 144"/>
                <a:gd name="T57" fmla="*/ 53 h 378"/>
                <a:gd name="T58" fmla="*/ 114 w 144"/>
                <a:gd name="T59" fmla="*/ 26 h 378"/>
                <a:gd name="T60" fmla="*/ 104 w 144"/>
                <a:gd name="T61" fmla="*/ 14 h 378"/>
                <a:gd name="T62" fmla="*/ 93 w 144"/>
                <a:gd name="T63" fmla="*/ 6 h 378"/>
                <a:gd name="T64" fmla="*/ 81 w 144"/>
                <a:gd name="T65" fmla="*/ 2 h 378"/>
                <a:gd name="T66" fmla="*/ 67 w 144"/>
                <a:gd name="T67" fmla="*/ 0 h 378"/>
                <a:gd name="T68" fmla="*/ 55 w 144"/>
                <a:gd name="T69" fmla="*/ 2 h 378"/>
                <a:gd name="T70" fmla="*/ 44 w 144"/>
                <a:gd name="T71" fmla="*/ 6 h 378"/>
                <a:gd name="T72" fmla="*/ 34 w 144"/>
                <a:gd name="T73" fmla="*/ 14 h 378"/>
                <a:gd name="T74" fmla="*/ 28 w 144"/>
                <a:gd name="T75" fmla="*/ 22 h 378"/>
                <a:gd name="T76" fmla="*/ 51 w 144"/>
                <a:gd name="T77" fmla="*/ 52 h 378"/>
                <a:gd name="T78" fmla="*/ 69 w 144"/>
                <a:gd name="T79" fmla="*/ 85 h 378"/>
                <a:gd name="T80" fmla="*/ 79 w 144"/>
                <a:gd name="T81" fmla="*/ 124 h 378"/>
                <a:gd name="T82" fmla="*/ 83 w 144"/>
                <a:gd name="T83" fmla="*/ 16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378">
                  <a:moveTo>
                    <a:pt x="83" y="165"/>
                  </a:moveTo>
                  <a:lnTo>
                    <a:pt x="83" y="181"/>
                  </a:lnTo>
                  <a:lnTo>
                    <a:pt x="81" y="197"/>
                  </a:lnTo>
                  <a:lnTo>
                    <a:pt x="81" y="213"/>
                  </a:lnTo>
                  <a:lnTo>
                    <a:pt x="79" y="228"/>
                  </a:lnTo>
                  <a:lnTo>
                    <a:pt x="75" y="252"/>
                  </a:lnTo>
                  <a:lnTo>
                    <a:pt x="69" y="273"/>
                  </a:lnTo>
                  <a:lnTo>
                    <a:pt x="61" y="295"/>
                  </a:lnTo>
                  <a:lnTo>
                    <a:pt x="51" y="315"/>
                  </a:lnTo>
                  <a:lnTo>
                    <a:pt x="42" y="332"/>
                  </a:lnTo>
                  <a:lnTo>
                    <a:pt x="28" y="350"/>
                  </a:lnTo>
                  <a:lnTo>
                    <a:pt x="16" y="364"/>
                  </a:lnTo>
                  <a:lnTo>
                    <a:pt x="0" y="378"/>
                  </a:lnTo>
                  <a:lnTo>
                    <a:pt x="55" y="378"/>
                  </a:lnTo>
                  <a:lnTo>
                    <a:pt x="71" y="364"/>
                  </a:lnTo>
                  <a:lnTo>
                    <a:pt x="87" y="348"/>
                  </a:lnTo>
                  <a:lnTo>
                    <a:pt x="101" y="330"/>
                  </a:lnTo>
                  <a:lnTo>
                    <a:pt x="110" y="313"/>
                  </a:lnTo>
                  <a:lnTo>
                    <a:pt x="120" y="293"/>
                  </a:lnTo>
                  <a:lnTo>
                    <a:pt x="128" y="273"/>
                  </a:lnTo>
                  <a:lnTo>
                    <a:pt x="134" y="252"/>
                  </a:lnTo>
                  <a:lnTo>
                    <a:pt x="138" y="230"/>
                  </a:lnTo>
                  <a:lnTo>
                    <a:pt x="140" y="215"/>
                  </a:lnTo>
                  <a:lnTo>
                    <a:pt x="142" y="199"/>
                  </a:lnTo>
                  <a:lnTo>
                    <a:pt x="144" y="183"/>
                  </a:lnTo>
                  <a:lnTo>
                    <a:pt x="144" y="167"/>
                  </a:lnTo>
                  <a:lnTo>
                    <a:pt x="142" y="126"/>
                  </a:lnTo>
                  <a:lnTo>
                    <a:pt x="138" y="87"/>
                  </a:lnTo>
                  <a:lnTo>
                    <a:pt x="128" y="53"/>
                  </a:lnTo>
                  <a:lnTo>
                    <a:pt x="114" y="26"/>
                  </a:lnTo>
                  <a:lnTo>
                    <a:pt x="104" y="14"/>
                  </a:lnTo>
                  <a:lnTo>
                    <a:pt x="93" y="6"/>
                  </a:lnTo>
                  <a:lnTo>
                    <a:pt x="81" y="2"/>
                  </a:lnTo>
                  <a:lnTo>
                    <a:pt x="67" y="0"/>
                  </a:lnTo>
                  <a:lnTo>
                    <a:pt x="55" y="2"/>
                  </a:lnTo>
                  <a:lnTo>
                    <a:pt x="44" y="6"/>
                  </a:lnTo>
                  <a:lnTo>
                    <a:pt x="34" y="14"/>
                  </a:lnTo>
                  <a:lnTo>
                    <a:pt x="28" y="22"/>
                  </a:lnTo>
                  <a:lnTo>
                    <a:pt x="51" y="52"/>
                  </a:lnTo>
                  <a:lnTo>
                    <a:pt x="69" y="85"/>
                  </a:lnTo>
                  <a:lnTo>
                    <a:pt x="79" y="124"/>
                  </a:lnTo>
                  <a:lnTo>
                    <a:pt x="83"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08" name="Freeform 36"/>
            <p:cNvSpPr>
              <a:spLocks/>
            </p:cNvSpPr>
            <p:nvPr/>
          </p:nvSpPr>
          <p:spPr bwMode="auto">
            <a:xfrm>
              <a:off x="1966" y="3816"/>
              <a:ext cx="46" cy="156"/>
            </a:xfrm>
            <a:custGeom>
              <a:avLst/>
              <a:gdLst>
                <a:gd name="T0" fmla="*/ 39 w 92"/>
                <a:gd name="T1" fmla="*/ 12 h 312"/>
                <a:gd name="T2" fmla="*/ 65 w 92"/>
                <a:gd name="T3" fmla="*/ 49 h 312"/>
                <a:gd name="T4" fmla="*/ 81 w 92"/>
                <a:gd name="T5" fmla="*/ 90 h 312"/>
                <a:gd name="T6" fmla="*/ 90 w 92"/>
                <a:gd name="T7" fmla="*/ 133 h 312"/>
                <a:gd name="T8" fmla="*/ 92 w 92"/>
                <a:gd name="T9" fmla="*/ 175 h 312"/>
                <a:gd name="T10" fmla="*/ 85 w 92"/>
                <a:gd name="T11" fmla="*/ 216 h 312"/>
                <a:gd name="T12" fmla="*/ 67 w 92"/>
                <a:gd name="T13" fmla="*/ 253 h 312"/>
                <a:gd name="T14" fmla="*/ 39 w 92"/>
                <a:gd name="T15" fmla="*/ 287 h 312"/>
                <a:gd name="T16" fmla="*/ 0 w 92"/>
                <a:gd name="T17" fmla="*/ 312 h 312"/>
                <a:gd name="T18" fmla="*/ 0 w 92"/>
                <a:gd name="T19" fmla="*/ 296 h 312"/>
                <a:gd name="T20" fmla="*/ 30 w 92"/>
                <a:gd name="T21" fmla="*/ 269 h 312"/>
                <a:gd name="T22" fmla="*/ 49 w 92"/>
                <a:gd name="T23" fmla="*/ 234 h 312"/>
                <a:gd name="T24" fmla="*/ 59 w 92"/>
                <a:gd name="T25" fmla="*/ 192 h 312"/>
                <a:gd name="T26" fmla="*/ 61 w 92"/>
                <a:gd name="T27" fmla="*/ 151 h 312"/>
                <a:gd name="T28" fmla="*/ 55 w 92"/>
                <a:gd name="T29" fmla="*/ 108 h 312"/>
                <a:gd name="T30" fmla="*/ 45 w 92"/>
                <a:gd name="T31" fmla="*/ 67 h 312"/>
                <a:gd name="T32" fmla="*/ 28 w 92"/>
                <a:gd name="T33" fmla="*/ 29 h 312"/>
                <a:gd name="T34" fmla="*/ 8 w 92"/>
                <a:gd name="T35" fmla="*/ 0 h 312"/>
                <a:gd name="T36" fmla="*/ 18 w 92"/>
                <a:gd name="T37" fmla="*/ 0 h 312"/>
                <a:gd name="T38" fmla="*/ 26 w 92"/>
                <a:gd name="T39" fmla="*/ 2 h 312"/>
                <a:gd name="T40" fmla="*/ 32 w 92"/>
                <a:gd name="T41" fmla="*/ 4 h 312"/>
                <a:gd name="T42" fmla="*/ 39 w 92"/>
                <a:gd name="T43" fmla="*/ 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312">
                  <a:moveTo>
                    <a:pt x="39" y="12"/>
                  </a:moveTo>
                  <a:lnTo>
                    <a:pt x="65" y="49"/>
                  </a:lnTo>
                  <a:lnTo>
                    <a:pt x="81" y="90"/>
                  </a:lnTo>
                  <a:lnTo>
                    <a:pt x="90" y="133"/>
                  </a:lnTo>
                  <a:lnTo>
                    <a:pt x="92" y="175"/>
                  </a:lnTo>
                  <a:lnTo>
                    <a:pt x="85" y="216"/>
                  </a:lnTo>
                  <a:lnTo>
                    <a:pt x="67" y="253"/>
                  </a:lnTo>
                  <a:lnTo>
                    <a:pt x="39" y="287"/>
                  </a:lnTo>
                  <a:lnTo>
                    <a:pt x="0" y="312"/>
                  </a:lnTo>
                  <a:lnTo>
                    <a:pt x="0" y="296"/>
                  </a:lnTo>
                  <a:lnTo>
                    <a:pt x="30" y="269"/>
                  </a:lnTo>
                  <a:lnTo>
                    <a:pt x="49" y="234"/>
                  </a:lnTo>
                  <a:lnTo>
                    <a:pt x="59" y="192"/>
                  </a:lnTo>
                  <a:lnTo>
                    <a:pt x="61" y="151"/>
                  </a:lnTo>
                  <a:lnTo>
                    <a:pt x="55" y="108"/>
                  </a:lnTo>
                  <a:lnTo>
                    <a:pt x="45" y="67"/>
                  </a:lnTo>
                  <a:lnTo>
                    <a:pt x="28" y="29"/>
                  </a:lnTo>
                  <a:lnTo>
                    <a:pt x="8" y="0"/>
                  </a:lnTo>
                  <a:lnTo>
                    <a:pt x="18" y="0"/>
                  </a:lnTo>
                  <a:lnTo>
                    <a:pt x="26" y="2"/>
                  </a:lnTo>
                  <a:lnTo>
                    <a:pt x="32" y="4"/>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09" name="Freeform 37"/>
            <p:cNvSpPr>
              <a:spLocks/>
            </p:cNvSpPr>
            <p:nvPr/>
          </p:nvSpPr>
          <p:spPr bwMode="auto">
            <a:xfrm>
              <a:off x="1959" y="3847"/>
              <a:ext cx="29" cy="80"/>
            </a:xfrm>
            <a:custGeom>
              <a:avLst/>
              <a:gdLst>
                <a:gd name="T0" fmla="*/ 0 w 59"/>
                <a:gd name="T1" fmla="*/ 0 h 159"/>
                <a:gd name="T2" fmla="*/ 26 w 59"/>
                <a:gd name="T3" fmla="*/ 11 h 159"/>
                <a:gd name="T4" fmla="*/ 44 w 59"/>
                <a:gd name="T5" fmla="*/ 31 h 159"/>
                <a:gd name="T6" fmla="*/ 55 w 59"/>
                <a:gd name="T7" fmla="*/ 55 h 159"/>
                <a:gd name="T8" fmla="*/ 59 w 59"/>
                <a:gd name="T9" fmla="*/ 82 h 159"/>
                <a:gd name="T10" fmla="*/ 57 w 59"/>
                <a:gd name="T11" fmla="*/ 108 h 159"/>
                <a:gd name="T12" fmla="*/ 47 w 59"/>
                <a:gd name="T13" fmla="*/ 131 h 159"/>
                <a:gd name="T14" fmla="*/ 30 w 59"/>
                <a:gd name="T15" fmla="*/ 149 h 159"/>
                <a:gd name="T16" fmla="*/ 6 w 59"/>
                <a:gd name="T17" fmla="*/ 159 h 159"/>
                <a:gd name="T18" fmla="*/ 18 w 59"/>
                <a:gd name="T19" fmla="*/ 149 h 159"/>
                <a:gd name="T20" fmla="*/ 28 w 59"/>
                <a:gd name="T21" fmla="*/ 131 h 159"/>
                <a:gd name="T22" fmla="*/ 36 w 59"/>
                <a:gd name="T23" fmla="*/ 110 h 159"/>
                <a:gd name="T24" fmla="*/ 40 w 59"/>
                <a:gd name="T25" fmla="*/ 86 h 159"/>
                <a:gd name="T26" fmla="*/ 38 w 59"/>
                <a:gd name="T27" fmla="*/ 61 h 159"/>
                <a:gd name="T28" fmla="*/ 32 w 59"/>
                <a:gd name="T29" fmla="*/ 37 h 159"/>
                <a:gd name="T30" fmla="*/ 20 w 59"/>
                <a:gd name="T31" fmla="*/ 15 h 159"/>
                <a:gd name="T32" fmla="*/ 0 w 59"/>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159">
                  <a:moveTo>
                    <a:pt x="0" y="0"/>
                  </a:moveTo>
                  <a:lnTo>
                    <a:pt x="26" y="11"/>
                  </a:lnTo>
                  <a:lnTo>
                    <a:pt x="44" y="31"/>
                  </a:lnTo>
                  <a:lnTo>
                    <a:pt x="55" y="55"/>
                  </a:lnTo>
                  <a:lnTo>
                    <a:pt x="59" y="82"/>
                  </a:lnTo>
                  <a:lnTo>
                    <a:pt x="57" y="108"/>
                  </a:lnTo>
                  <a:lnTo>
                    <a:pt x="47" y="131"/>
                  </a:lnTo>
                  <a:lnTo>
                    <a:pt x="30" y="149"/>
                  </a:lnTo>
                  <a:lnTo>
                    <a:pt x="6" y="159"/>
                  </a:lnTo>
                  <a:lnTo>
                    <a:pt x="18" y="149"/>
                  </a:lnTo>
                  <a:lnTo>
                    <a:pt x="28" y="131"/>
                  </a:lnTo>
                  <a:lnTo>
                    <a:pt x="36" y="110"/>
                  </a:lnTo>
                  <a:lnTo>
                    <a:pt x="40" y="86"/>
                  </a:lnTo>
                  <a:lnTo>
                    <a:pt x="38" y="61"/>
                  </a:lnTo>
                  <a:lnTo>
                    <a:pt x="32" y="37"/>
                  </a:lnTo>
                  <a:lnTo>
                    <a:pt x="20"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10" name="Freeform 38"/>
            <p:cNvSpPr>
              <a:spLocks/>
            </p:cNvSpPr>
            <p:nvPr/>
          </p:nvSpPr>
          <p:spPr bwMode="auto">
            <a:xfrm>
              <a:off x="1943" y="3862"/>
              <a:ext cx="20" cy="55"/>
            </a:xfrm>
            <a:custGeom>
              <a:avLst/>
              <a:gdLst>
                <a:gd name="T0" fmla="*/ 2 w 39"/>
                <a:gd name="T1" fmla="*/ 0 h 110"/>
                <a:gd name="T2" fmla="*/ 29 w 39"/>
                <a:gd name="T3" fmla="*/ 18 h 110"/>
                <a:gd name="T4" fmla="*/ 39 w 39"/>
                <a:gd name="T5" fmla="*/ 53 h 110"/>
                <a:gd name="T6" fmla="*/ 31 w 39"/>
                <a:gd name="T7" fmla="*/ 89 h 110"/>
                <a:gd name="T8" fmla="*/ 0 w 39"/>
                <a:gd name="T9" fmla="*/ 110 h 110"/>
                <a:gd name="T10" fmla="*/ 20 w 39"/>
                <a:gd name="T11" fmla="*/ 83 h 110"/>
                <a:gd name="T12" fmla="*/ 25 w 39"/>
                <a:gd name="T13" fmla="*/ 53 h 110"/>
                <a:gd name="T14" fmla="*/ 18 w 39"/>
                <a:gd name="T15" fmla="*/ 26 h 110"/>
                <a:gd name="T16" fmla="*/ 2 w 39"/>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10">
                  <a:moveTo>
                    <a:pt x="2" y="0"/>
                  </a:moveTo>
                  <a:lnTo>
                    <a:pt x="29" y="18"/>
                  </a:lnTo>
                  <a:lnTo>
                    <a:pt x="39" y="53"/>
                  </a:lnTo>
                  <a:lnTo>
                    <a:pt x="31" y="89"/>
                  </a:lnTo>
                  <a:lnTo>
                    <a:pt x="0" y="110"/>
                  </a:lnTo>
                  <a:lnTo>
                    <a:pt x="20" y="83"/>
                  </a:lnTo>
                  <a:lnTo>
                    <a:pt x="25" y="53"/>
                  </a:lnTo>
                  <a:lnTo>
                    <a:pt x="18" y="26"/>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11" name="Freeform 39"/>
            <p:cNvSpPr>
              <a:spLocks/>
            </p:cNvSpPr>
            <p:nvPr/>
          </p:nvSpPr>
          <p:spPr bwMode="auto">
            <a:xfrm>
              <a:off x="1876" y="3925"/>
              <a:ext cx="61" cy="39"/>
            </a:xfrm>
            <a:custGeom>
              <a:avLst/>
              <a:gdLst>
                <a:gd name="T0" fmla="*/ 100 w 122"/>
                <a:gd name="T1" fmla="*/ 0 h 78"/>
                <a:gd name="T2" fmla="*/ 75 w 122"/>
                <a:gd name="T3" fmla="*/ 2 h 78"/>
                <a:gd name="T4" fmla="*/ 53 w 122"/>
                <a:gd name="T5" fmla="*/ 6 h 78"/>
                <a:gd name="T6" fmla="*/ 36 w 122"/>
                <a:gd name="T7" fmla="*/ 10 h 78"/>
                <a:gd name="T8" fmla="*/ 22 w 122"/>
                <a:gd name="T9" fmla="*/ 16 h 78"/>
                <a:gd name="T10" fmla="*/ 12 w 122"/>
                <a:gd name="T11" fmla="*/ 21 h 78"/>
                <a:gd name="T12" fmla="*/ 4 w 122"/>
                <a:gd name="T13" fmla="*/ 27 h 78"/>
                <a:gd name="T14" fmla="*/ 2 w 122"/>
                <a:gd name="T15" fmla="*/ 35 h 78"/>
                <a:gd name="T16" fmla="*/ 0 w 122"/>
                <a:gd name="T17" fmla="*/ 43 h 78"/>
                <a:gd name="T18" fmla="*/ 0 w 122"/>
                <a:gd name="T19" fmla="*/ 57 h 78"/>
                <a:gd name="T20" fmla="*/ 6 w 122"/>
                <a:gd name="T21" fmla="*/ 67 h 78"/>
                <a:gd name="T22" fmla="*/ 18 w 122"/>
                <a:gd name="T23" fmla="*/ 74 h 78"/>
                <a:gd name="T24" fmla="*/ 38 w 122"/>
                <a:gd name="T25" fmla="*/ 78 h 78"/>
                <a:gd name="T26" fmla="*/ 32 w 122"/>
                <a:gd name="T27" fmla="*/ 67 h 78"/>
                <a:gd name="T28" fmla="*/ 30 w 122"/>
                <a:gd name="T29" fmla="*/ 57 h 78"/>
                <a:gd name="T30" fmla="*/ 34 w 122"/>
                <a:gd name="T31" fmla="*/ 49 h 78"/>
                <a:gd name="T32" fmla="*/ 42 w 122"/>
                <a:gd name="T33" fmla="*/ 41 h 78"/>
                <a:gd name="T34" fmla="*/ 53 w 122"/>
                <a:gd name="T35" fmla="*/ 37 h 78"/>
                <a:gd name="T36" fmla="*/ 71 w 122"/>
                <a:gd name="T37" fmla="*/ 35 h 78"/>
                <a:gd name="T38" fmla="*/ 93 w 122"/>
                <a:gd name="T39" fmla="*/ 35 h 78"/>
                <a:gd name="T40" fmla="*/ 122 w 122"/>
                <a:gd name="T41" fmla="*/ 35 h 78"/>
                <a:gd name="T42" fmla="*/ 120 w 122"/>
                <a:gd name="T43" fmla="*/ 27 h 78"/>
                <a:gd name="T44" fmla="*/ 118 w 122"/>
                <a:gd name="T45" fmla="*/ 18 h 78"/>
                <a:gd name="T46" fmla="*/ 112 w 122"/>
                <a:gd name="T47" fmla="*/ 10 h 78"/>
                <a:gd name="T48" fmla="*/ 100 w 122"/>
                <a:gd name="T4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78">
                  <a:moveTo>
                    <a:pt x="100" y="0"/>
                  </a:moveTo>
                  <a:lnTo>
                    <a:pt x="75" y="2"/>
                  </a:lnTo>
                  <a:lnTo>
                    <a:pt x="53" y="6"/>
                  </a:lnTo>
                  <a:lnTo>
                    <a:pt x="36" y="10"/>
                  </a:lnTo>
                  <a:lnTo>
                    <a:pt x="22" y="16"/>
                  </a:lnTo>
                  <a:lnTo>
                    <a:pt x="12" y="21"/>
                  </a:lnTo>
                  <a:lnTo>
                    <a:pt x="4" y="27"/>
                  </a:lnTo>
                  <a:lnTo>
                    <a:pt x="2" y="35"/>
                  </a:lnTo>
                  <a:lnTo>
                    <a:pt x="0" y="43"/>
                  </a:lnTo>
                  <a:lnTo>
                    <a:pt x="0" y="57"/>
                  </a:lnTo>
                  <a:lnTo>
                    <a:pt x="6" y="67"/>
                  </a:lnTo>
                  <a:lnTo>
                    <a:pt x="18" y="74"/>
                  </a:lnTo>
                  <a:lnTo>
                    <a:pt x="38" y="78"/>
                  </a:lnTo>
                  <a:lnTo>
                    <a:pt x="32" y="67"/>
                  </a:lnTo>
                  <a:lnTo>
                    <a:pt x="30" y="57"/>
                  </a:lnTo>
                  <a:lnTo>
                    <a:pt x="34" y="49"/>
                  </a:lnTo>
                  <a:lnTo>
                    <a:pt x="42" y="41"/>
                  </a:lnTo>
                  <a:lnTo>
                    <a:pt x="53" y="37"/>
                  </a:lnTo>
                  <a:lnTo>
                    <a:pt x="71" y="35"/>
                  </a:lnTo>
                  <a:lnTo>
                    <a:pt x="93" y="35"/>
                  </a:lnTo>
                  <a:lnTo>
                    <a:pt x="122" y="35"/>
                  </a:lnTo>
                  <a:lnTo>
                    <a:pt x="120" y="27"/>
                  </a:lnTo>
                  <a:lnTo>
                    <a:pt x="118" y="18"/>
                  </a:lnTo>
                  <a:lnTo>
                    <a:pt x="112" y="1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12" name="Rectangle 40"/>
            <p:cNvSpPr>
              <a:spLocks noChangeArrowheads="1"/>
            </p:cNvSpPr>
            <p:nvPr/>
          </p:nvSpPr>
          <p:spPr bwMode="auto">
            <a:xfrm>
              <a:off x="2394" y="3946"/>
              <a:ext cx="154" cy="13"/>
            </a:xfrm>
            <a:prstGeom prst="rect">
              <a:avLst/>
            </a:prstGeom>
            <a:solidFill>
              <a:srgbClr val="FFDD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1600"/>
            </a:p>
          </p:txBody>
        </p:sp>
        <p:sp>
          <p:nvSpPr>
            <p:cNvPr id="54313" name="Freeform 41"/>
            <p:cNvSpPr>
              <a:spLocks/>
            </p:cNvSpPr>
            <p:nvPr/>
          </p:nvSpPr>
          <p:spPr bwMode="auto">
            <a:xfrm>
              <a:off x="2392" y="3968"/>
              <a:ext cx="153" cy="15"/>
            </a:xfrm>
            <a:custGeom>
              <a:avLst/>
              <a:gdLst>
                <a:gd name="T0" fmla="*/ 306 w 306"/>
                <a:gd name="T1" fmla="*/ 28 h 30"/>
                <a:gd name="T2" fmla="*/ 306 w 306"/>
                <a:gd name="T3" fmla="*/ 0 h 30"/>
                <a:gd name="T4" fmla="*/ 0 w 306"/>
                <a:gd name="T5" fmla="*/ 2 h 30"/>
                <a:gd name="T6" fmla="*/ 0 w 306"/>
                <a:gd name="T7" fmla="*/ 30 h 30"/>
                <a:gd name="T8" fmla="*/ 306 w 306"/>
                <a:gd name="T9" fmla="*/ 28 h 30"/>
              </a:gdLst>
              <a:ahLst/>
              <a:cxnLst>
                <a:cxn ang="0">
                  <a:pos x="T0" y="T1"/>
                </a:cxn>
                <a:cxn ang="0">
                  <a:pos x="T2" y="T3"/>
                </a:cxn>
                <a:cxn ang="0">
                  <a:pos x="T4" y="T5"/>
                </a:cxn>
                <a:cxn ang="0">
                  <a:pos x="T6" y="T7"/>
                </a:cxn>
                <a:cxn ang="0">
                  <a:pos x="T8" y="T9"/>
                </a:cxn>
              </a:cxnLst>
              <a:rect l="0" t="0" r="r" b="b"/>
              <a:pathLst>
                <a:path w="306" h="30">
                  <a:moveTo>
                    <a:pt x="306" y="28"/>
                  </a:moveTo>
                  <a:lnTo>
                    <a:pt x="306" y="0"/>
                  </a:lnTo>
                  <a:lnTo>
                    <a:pt x="0" y="2"/>
                  </a:lnTo>
                  <a:lnTo>
                    <a:pt x="0" y="30"/>
                  </a:lnTo>
                  <a:lnTo>
                    <a:pt x="306" y="28"/>
                  </a:lnTo>
                  <a:close/>
                </a:path>
              </a:pathLst>
            </a:custGeom>
            <a:solidFill>
              <a:srgbClr val="FFD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14" name="Freeform 42"/>
            <p:cNvSpPr>
              <a:spLocks/>
            </p:cNvSpPr>
            <p:nvPr/>
          </p:nvSpPr>
          <p:spPr bwMode="auto">
            <a:xfrm>
              <a:off x="2327" y="3760"/>
              <a:ext cx="251" cy="14"/>
            </a:xfrm>
            <a:custGeom>
              <a:avLst/>
              <a:gdLst>
                <a:gd name="T0" fmla="*/ 476 w 501"/>
                <a:gd name="T1" fmla="*/ 0 h 27"/>
                <a:gd name="T2" fmla="*/ 481 w 501"/>
                <a:gd name="T3" fmla="*/ 6 h 27"/>
                <a:gd name="T4" fmla="*/ 489 w 501"/>
                <a:gd name="T5" fmla="*/ 10 h 27"/>
                <a:gd name="T6" fmla="*/ 495 w 501"/>
                <a:gd name="T7" fmla="*/ 16 h 27"/>
                <a:gd name="T8" fmla="*/ 501 w 501"/>
                <a:gd name="T9" fmla="*/ 22 h 27"/>
                <a:gd name="T10" fmla="*/ 28 w 501"/>
                <a:gd name="T11" fmla="*/ 27 h 27"/>
                <a:gd name="T12" fmla="*/ 0 w 501"/>
                <a:gd name="T13" fmla="*/ 2 h 27"/>
                <a:gd name="T14" fmla="*/ 476 w 501"/>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27">
                  <a:moveTo>
                    <a:pt x="476" y="0"/>
                  </a:moveTo>
                  <a:lnTo>
                    <a:pt x="481" y="6"/>
                  </a:lnTo>
                  <a:lnTo>
                    <a:pt x="489" y="10"/>
                  </a:lnTo>
                  <a:lnTo>
                    <a:pt x="495" y="16"/>
                  </a:lnTo>
                  <a:lnTo>
                    <a:pt x="501" y="22"/>
                  </a:lnTo>
                  <a:lnTo>
                    <a:pt x="28" y="27"/>
                  </a:lnTo>
                  <a:lnTo>
                    <a:pt x="0" y="2"/>
                  </a:lnTo>
                  <a:lnTo>
                    <a:pt x="476" y="0"/>
                  </a:lnTo>
                  <a:close/>
                </a:path>
              </a:pathLst>
            </a:custGeom>
            <a:solidFill>
              <a:srgbClr val="FFD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15" name="Freeform 43"/>
            <p:cNvSpPr>
              <a:spLocks/>
            </p:cNvSpPr>
            <p:nvPr/>
          </p:nvSpPr>
          <p:spPr bwMode="auto">
            <a:xfrm>
              <a:off x="2209" y="3736"/>
              <a:ext cx="120" cy="35"/>
            </a:xfrm>
            <a:custGeom>
              <a:avLst/>
              <a:gdLst>
                <a:gd name="T0" fmla="*/ 211 w 240"/>
                <a:gd name="T1" fmla="*/ 4 h 69"/>
                <a:gd name="T2" fmla="*/ 203 w 240"/>
                <a:gd name="T3" fmla="*/ 17 h 69"/>
                <a:gd name="T4" fmla="*/ 187 w 240"/>
                <a:gd name="T5" fmla="*/ 27 h 69"/>
                <a:gd name="T6" fmla="*/ 167 w 240"/>
                <a:gd name="T7" fmla="*/ 33 h 69"/>
                <a:gd name="T8" fmla="*/ 142 w 240"/>
                <a:gd name="T9" fmla="*/ 33 h 69"/>
                <a:gd name="T10" fmla="*/ 114 w 240"/>
                <a:gd name="T11" fmla="*/ 29 h 69"/>
                <a:gd name="T12" fmla="*/ 87 w 240"/>
                <a:gd name="T13" fmla="*/ 23 h 69"/>
                <a:gd name="T14" fmla="*/ 59 w 240"/>
                <a:gd name="T15" fmla="*/ 14 h 69"/>
                <a:gd name="T16" fmla="*/ 34 w 240"/>
                <a:gd name="T17" fmla="*/ 0 h 69"/>
                <a:gd name="T18" fmla="*/ 10 w 240"/>
                <a:gd name="T19" fmla="*/ 6 h 69"/>
                <a:gd name="T20" fmla="*/ 0 w 240"/>
                <a:gd name="T21" fmla="*/ 21 h 69"/>
                <a:gd name="T22" fmla="*/ 4 w 240"/>
                <a:gd name="T23" fmla="*/ 39 h 69"/>
                <a:gd name="T24" fmla="*/ 26 w 240"/>
                <a:gd name="T25" fmla="*/ 49 h 69"/>
                <a:gd name="T26" fmla="*/ 47 w 240"/>
                <a:gd name="T27" fmla="*/ 55 h 69"/>
                <a:gd name="T28" fmla="*/ 71 w 240"/>
                <a:gd name="T29" fmla="*/ 59 h 69"/>
                <a:gd name="T30" fmla="*/ 97 w 240"/>
                <a:gd name="T31" fmla="*/ 63 h 69"/>
                <a:gd name="T32" fmla="*/ 124 w 240"/>
                <a:gd name="T33" fmla="*/ 67 h 69"/>
                <a:gd name="T34" fmla="*/ 150 w 240"/>
                <a:gd name="T35" fmla="*/ 69 h 69"/>
                <a:gd name="T36" fmla="*/ 173 w 240"/>
                <a:gd name="T37" fmla="*/ 69 h 69"/>
                <a:gd name="T38" fmla="*/ 195 w 240"/>
                <a:gd name="T39" fmla="*/ 67 h 69"/>
                <a:gd name="T40" fmla="*/ 212 w 240"/>
                <a:gd name="T41" fmla="*/ 65 h 69"/>
                <a:gd name="T42" fmla="*/ 234 w 240"/>
                <a:gd name="T43" fmla="*/ 53 h 69"/>
                <a:gd name="T44" fmla="*/ 240 w 240"/>
                <a:gd name="T45" fmla="*/ 35 h 69"/>
                <a:gd name="T46" fmla="*/ 232 w 240"/>
                <a:gd name="T47" fmla="*/ 17 h 69"/>
                <a:gd name="T48" fmla="*/ 211 w 240"/>
                <a:gd name="T49"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69">
                  <a:moveTo>
                    <a:pt x="211" y="4"/>
                  </a:moveTo>
                  <a:lnTo>
                    <a:pt x="203" y="17"/>
                  </a:lnTo>
                  <a:lnTo>
                    <a:pt x="187" y="27"/>
                  </a:lnTo>
                  <a:lnTo>
                    <a:pt x="167" y="33"/>
                  </a:lnTo>
                  <a:lnTo>
                    <a:pt x="142" y="33"/>
                  </a:lnTo>
                  <a:lnTo>
                    <a:pt x="114" y="29"/>
                  </a:lnTo>
                  <a:lnTo>
                    <a:pt x="87" y="23"/>
                  </a:lnTo>
                  <a:lnTo>
                    <a:pt x="59" y="14"/>
                  </a:lnTo>
                  <a:lnTo>
                    <a:pt x="34" y="0"/>
                  </a:lnTo>
                  <a:lnTo>
                    <a:pt x="10" y="6"/>
                  </a:lnTo>
                  <a:lnTo>
                    <a:pt x="0" y="21"/>
                  </a:lnTo>
                  <a:lnTo>
                    <a:pt x="4" y="39"/>
                  </a:lnTo>
                  <a:lnTo>
                    <a:pt x="26" y="49"/>
                  </a:lnTo>
                  <a:lnTo>
                    <a:pt x="47" y="55"/>
                  </a:lnTo>
                  <a:lnTo>
                    <a:pt x="71" y="59"/>
                  </a:lnTo>
                  <a:lnTo>
                    <a:pt x="97" y="63"/>
                  </a:lnTo>
                  <a:lnTo>
                    <a:pt x="124" y="67"/>
                  </a:lnTo>
                  <a:lnTo>
                    <a:pt x="150" y="69"/>
                  </a:lnTo>
                  <a:lnTo>
                    <a:pt x="173" y="69"/>
                  </a:lnTo>
                  <a:lnTo>
                    <a:pt x="195" y="67"/>
                  </a:lnTo>
                  <a:lnTo>
                    <a:pt x="212" y="65"/>
                  </a:lnTo>
                  <a:lnTo>
                    <a:pt x="234" y="53"/>
                  </a:lnTo>
                  <a:lnTo>
                    <a:pt x="240" y="35"/>
                  </a:lnTo>
                  <a:lnTo>
                    <a:pt x="232" y="17"/>
                  </a:lnTo>
                  <a:lnTo>
                    <a:pt x="211" y="4"/>
                  </a:lnTo>
                  <a:close/>
                </a:path>
              </a:pathLst>
            </a:custGeom>
            <a:solidFill>
              <a:srgbClr val="FFD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16" name="Freeform 44"/>
            <p:cNvSpPr>
              <a:spLocks/>
            </p:cNvSpPr>
            <p:nvPr/>
          </p:nvSpPr>
          <p:spPr bwMode="auto">
            <a:xfrm>
              <a:off x="2137" y="3884"/>
              <a:ext cx="206" cy="33"/>
            </a:xfrm>
            <a:custGeom>
              <a:avLst/>
              <a:gdLst>
                <a:gd name="T0" fmla="*/ 409 w 410"/>
                <a:gd name="T1" fmla="*/ 4 h 67"/>
                <a:gd name="T2" fmla="*/ 395 w 410"/>
                <a:gd name="T3" fmla="*/ 4 h 67"/>
                <a:gd name="T4" fmla="*/ 379 w 410"/>
                <a:gd name="T5" fmla="*/ 6 h 67"/>
                <a:gd name="T6" fmla="*/ 361 w 410"/>
                <a:gd name="T7" fmla="*/ 6 h 67"/>
                <a:gd name="T8" fmla="*/ 340 w 410"/>
                <a:gd name="T9" fmla="*/ 6 h 67"/>
                <a:gd name="T10" fmla="*/ 318 w 410"/>
                <a:gd name="T11" fmla="*/ 6 h 67"/>
                <a:gd name="T12" fmla="*/ 293 w 410"/>
                <a:gd name="T13" fmla="*/ 6 h 67"/>
                <a:gd name="T14" fmla="*/ 267 w 410"/>
                <a:gd name="T15" fmla="*/ 6 h 67"/>
                <a:gd name="T16" fmla="*/ 240 w 410"/>
                <a:gd name="T17" fmla="*/ 4 h 67"/>
                <a:gd name="T18" fmla="*/ 212 w 410"/>
                <a:gd name="T19" fmla="*/ 4 h 67"/>
                <a:gd name="T20" fmla="*/ 183 w 410"/>
                <a:gd name="T21" fmla="*/ 4 h 67"/>
                <a:gd name="T22" fmla="*/ 153 w 410"/>
                <a:gd name="T23" fmla="*/ 4 h 67"/>
                <a:gd name="T24" fmla="*/ 124 w 410"/>
                <a:gd name="T25" fmla="*/ 2 h 67"/>
                <a:gd name="T26" fmla="*/ 94 w 410"/>
                <a:gd name="T27" fmla="*/ 2 h 67"/>
                <a:gd name="T28" fmla="*/ 65 w 410"/>
                <a:gd name="T29" fmla="*/ 2 h 67"/>
                <a:gd name="T30" fmla="*/ 35 w 410"/>
                <a:gd name="T31" fmla="*/ 0 h 67"/>
                <a:gd name="T32" fmla="*/ 6 w 410"/>
                <a:gd name="T33" fmla="*/ 0 h 67"/>
                <a:gd name="T34" fmla="*/ 6 w 410"/>
                <a:gd name="T35" fmla="*/ 16 h 67"/>
                <a:gd name="T36" fmla="*/ 4 w 410"/>
                <a:gd name="T37" fmla="*/ 32 h 67"/>
                <a:gd name="T38" fmla="*/ 2 w 410"/>
                <a:gd name="T39" fmla="*/ 48 h 67"/>
                <a:gd name="T40" fmla="*/ 0 w 410"/>
                <a:gd name="T41" fmla="*/ 63 h 67"/>
                <a:gd name="T42" fmla="*/ 29 w 410"/>
                <a:gd name="T43" fmla="*/ 63 h 67"/>
                <a:gd name="T44" fmla="*/ 59 w 410"/>
                <a:gd name="T45" fmla="*/ 63 h 67"/>
                <a:gd name="T46" fmla="*/ 90 w 410"/>
                <a:gd name="T47" fmla="*/ 65 h 67"/>
                <a:gd name="T48" fmla="*/ 120 w 410"/>
                <a:gd name="T49" fmla="*/ 65 h 67"/>
                <a:gd name="T50" fmla="*/ 151 w 410"/>
                <a:gd name="T51" fmla="*/ 65 h 67"/>
                <a:gd name="T52" fmla="*/ 181 w 410"/>
                <a:gd name="T53" fmla="*/ 65 h 67"/>
                <a:gd name="T54" fmla="*/ 210 w 410"/>
                <a:gd name="T55" fmla="*/ 67 h 67"/>
                <a:gd name="T56" fmla="*/ 240 w 410"/>
                <a:gd name="T57" fmla="*/ 67 h 67"/>
                <a:gd name="T58" fmla="*/ 267 w 410"/>
                <a:gd name="T59" fmla="*/ 67 h 67"/>
                <a:gd name="T60" fmla="*/ 293 w 410"/>
                <a:gd name="T61" fmla="*/ 67 h 67"/>
                <a:gd name="T62" fmla="*/ 316 w 410"/>
                <a:gd name="T63" fmla="*/ 67 h 67"/>
                <a:gd name="T64" fmla="*/ 340 w 410"/>
                <a:gd name="T65" fmla="*/ 67 h 67"/>
                <a:gd name="T66" fmla="*/ 361 w 410"/>
                <a:gd name="T67" fmla="*/ 67 h 67"/>
                <a:gd name="T68" fmla="*/ 379 w 410"/>
                <a:gd name="T69" fmla="*/ 67 h 67"/>
                <a:gd name="T70" fmla="*/ 395 w 410"/>
                <a:gd name="T71" fmla="*/ 67 h 67"/>
                <a:gd name="T72" fmla="*/ 409 w 410"/>
                <a:gd name="T73" fmla="*/ 67 h 67"/>
                <a:gd name="T74" fmla="*/ 410 w 410"/>
                <a:gd name="T75" fmla="*/ 51 h 67"/>
                <a:gd name="T76" fmla="*/ 410 w 410"/>
                <a:gd name="T77" fmla="*/ 36 h 67"/>
                <a:gd name="T78" fmla="*/ 410 w 410"/>
                <a:gd name="T79" fmla="*/ 20 h 67"/>
                <a:gd name="T80" fmla="*/ 409 w 410"/>
                <a:gd name="T81" fmla="*/ 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0" h="67">
                  <a:moveTo>
                    <a:pt x="409" y="4"/>
                  </a:moveTo>
                  <a:lnTo>
                    <a:pt x="395" y="4"/>
                  </a:lnTo>
                  <a:lnTo>
                    <a:pt x="379" y="6"/>
                  </a:lnTo>
                  <a:lnTo>
                    <a:pt x="361" y="6"/>
                  </a:lnTo>
                  <a:lnTo>
                    <a:pt x="340" y="6"/>
                  </a:lnTo>
                  <a:lnTo>
                    <a:pt x="318" y="6"/>
                  </a:lnTo>
                  <a:lnTo>
                    <a:pt x="293" y="6"/>
                  </a:lnTo>
                  <a:lnTo>
                    <a:pt x="267" y="6"/>
                  </a:lnTo>
                  <a:lnTo>
                    <a:pt x="240" y="4"/>
                  </a:lnTo>
                  <a:lnTo>
                    <a:pt x="212" y="4"/>
                  </a:lnTo>
                  <a:lnTo>
                    <a:pt x="183" y="4"/>
                  </a:lnTo>
                  <a:lnTo>
                    <a:pt x="153" y="4"/>
                  </a:lnTo>
                  <a:lnTo>
                    <a:pt x="124" y="2"/>
                  </a:lnTo>
                  <a:lnTo>
                    <a:pt x="94" y="2"/>
                  </a:lnTo>
                  <a:lnTo>
                    <a:pt x="65" y="2"/>
                  </a:lnTo>
                  <a:lnTo>
                    <a:pt x="35" y="0"/>
                  </a:lnTo>
                  <a:lnTo>
                    <a:pt x="6" y="0"/>
                  </a:lnTo>
                  <a:lnTo>
                    <a:pt x="6" y="16"/>
                  </a:lnTo>
                  <a:lnTo>
                    <a:pt x="4" y="32"/>
                  </a:lnTo>
                  <a:lnTo>
                    <a:pt x="2" y="48"/>
                  </a:lnTo>
                  <a:lnTo>
                    <a:pt x="0" y="63"/>
                  </a:lnTo>
                  <a:lnTo>
                    <a:pt x="29" y="63"/>
                  </a:lnTo>
                  <a:lnTo>
                    <a:pt x="59" y="63"/>
                  </a:lnTo>
                  <a:lnTo>
                    <a:pt x="90" y="65"/>
                  </a:lnTo>
                  <a:lnTo>
                    <a:pt x="120" y="65"/>
                  </a:lnTo>
                  <a:lnTo>
                    <a:pt x="151" y="65"/>
                  </a:lnTo>
                  <a:lnTo>
                    <a:pt x="181" y="65"/>
                  </a:lnTo>
                  <a:lnTo>
                    <a:pt x="210" y="67"/>
                  </a:lnTo>
                  <a:lnTo>
                    <a:pt x="240" y="67"/>
                  </a:lnTo>
                  <a:lnTo>
                    <a:pt x="267" y="67"/>
                  </a:lnTo>
                  <a:lnTo>
                    <a:pt x="293" y="67"/>
                  </a:lnTo>
                  <a:lnTo>
                    <a:pt x="316" y="67"/>
                  </a:lnTo>
                  <a:lnTo>
                    <a:pt x="340" y="67"/>
                  </a:lnTo>
                  <a:lnTo>
                    <a:pt x="361" y="67"/>
                  </a:lnTo>
                  <a:lnTo>
                    <a:pt x="379" y="67"/>
                  </a:lnTo>
                  <a:lnTo>
                    <a:pt x="395" y="67"/>
                  </a:lnTo>
                  <a:lnTo>
                    <a:pt x="409" y="67"/>
                  </a:lnTo>
                  <a:lnTo>
                    <a:pt x="410" y="51"/>
                  </a:lnTo>
                  <a:lnTo>
                    <a:pt x="410" y="36"/>
                  </a:lnTo>
                  <a:lnTo>
                    <a:pt x="410" y="20"/>
                  </a:lnTo>
                  <a:lnTo>
                    <a:pt x="409" y="4"/>
                  </a:lnTo>
                  <a:close/>
                </a:path>
              </a:pathLst>
            </a:custGeom>
            <a:solidFill>
              <a:srgbClr val="FFD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17" name="Freeform 45"/>
            <p:cNvSpPr>
              <a:spLocks/>
            </p:cNvSpPr>
            <p:nvPr/>
          </p:nvSpPr>
          <p:spPr bwMode="auto">
            <a:xfrm>
              <a:off x="2027" y="3881"/>
              <a:ext cx="83" cy="33"/>
            </a:xfrm>
            <a:custGeom>
              <a:avLst/>
              <a:gdLst>
                <a:gd name="T0" fmla="*/ 165 w 165"/>
                <a:gd name="T1" fmla="*/ 4 h 67"/>
                <a:gd name="T2" fmla="*/ 131 w 165"/>
                <a:gd name="T3" fmla="*/ 4 h 67"/>
                <a:gd name="T4" fmla="*/ 100 w 165"/>
                <a:gd name="T5" fmla="*/ 2 h 67"/>
                <a:gd name="T6" fmla="*/ 73 w 165"/>
                <a:gd name="T7" fmla="*/ 2 h 67"/>
                <a:gd name="T8" fmla="*/ 49 w 165"/>
                <a:gd name="T9" fmla="*/ 2 h 67"/>
                <a:gd name="T10" fmla="*/ 31 w 165"/>
                <a:gd name="T11" fmla="*/ 0 h 67"/>
                <a:gd name="T12" fmla="*/ 16 w 165"/>
                <a:gd name="T13" fmla="*/ 0 h 67"/>
                <a:gd name="T14" fmla="*/ 8 w 165"/>
                <a:gd name="T15" fmla="*/ 0 h 67"/>
                <a:gd name="T16" fmla="*/ 4 w 165"/>
                <a:gd name="T17" fmla="*/ 0 h 67"/>
                <a:gd name="T18" fmla="*/ 0 w 165"/>
                <a:gd name="T19" fmla="*/ 63 h 67"/>
                <a:gd name="T20" fmla="*/ 4 w 165"/>
                <a:gd name="T21" fmla="*/ 63 h 67"/>
                <a:gd name="T22" fmla="*/ 12 w 165"/>
                <a:gd name="T23" fmla="*/ 63 h 67"/>
                <a:gd name="T24" fmla="*/ 27 w 165"/>
                <a:gd name="T25" fmla="*/ 63 h 67"/>
                <a:gd name="T26" fmla="*/ 45 w 165"/>
                <a:gd name="T27" fmla="*/ 65 h 67"/>
                <a:gd name="T28" fmla="*/ 69 w 165"/>
                <a:gd name="T29" fmla="*/ 65 h 67"/>
                <a:gd name="T30" fmla="*/ 96 w 165"/>
                <a:gd name="T31" fmla="*/ 65 h 67"/>
                <a:gd name="T32" fmla="*/ 128 w 165"/>
                <a:gd name="T33" fmla="*/ 67 h 67"/>
                <a:gd name="T34" fmla="*/ 161 w 165"/>
                <a:gd name="T35" fmla="*/ 67 h 67"/>
                <a:gd name="T36" fmla="*/ 163 w 165"/>
                <a:gd name="T37" fmla="*/ 52 h 67"/>
                <a:gd name="T38" fmla="*/ 163 w 165"/>
                <a:gd name="T39" fmla="*/ 36 h 67"/>
                <a:gd name="T40" fmla="*/ 165 w 165"/>
                <a:gd name="T41" fmla="*/ 20 h 67"/>
                <a:gd name="T42" fmla="*/ 165 w 165"/>
                <a:gd name="T43" fmla="*/ 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67">
                  <a:moveTo>
                    <a:pt x="165" y="4"/>
                  </a:moveTo>
                  <a:lnTo>
                    <a:pt x="131" y="4"/>
                  </a:lnTo>
                  <a:lnTo>
                    <a:pt x="100" y="2"/>
                  </a:lnTo>
                  <a:lnTo>
                    <a:pt x="73" y="2"/>
                  </a:lnTo>
                  <a:lnTo>
                    <a:pt x="49" y="2"/>
                  </a:lnTo>
                  <a:lnTo>
                    <a:pt x="31" y="0"/>
                  </a:lnTo>
                  <a:lnTo>
                    <a:pt x="16" y="0"/>
                  </a:lnTo>
                  <a:lnTo>
                    <a:pt x="8" y="0"/>
                  </a:lnTo>
                  <a:lnTo>
                    <a:pt x="4" y="0"/>
                  </a:lnTo>
                  <a:lnTo>
                    <a:pt x="0" y="63"/>
                  </a:lnTo>
                  <a:lnTo>
                    <a:pt x="4" y="63"/>
                  </a:lnTo>
                  <a:lnTo>
                    <a:pt x="12" y="63"/>
                  </a:lnTo>
                  <a:lnTo>
                    <a:pt x="27" y="63"/>
                  </a:lnTo>
                  <a:lnTo>
                    <a:pt x="45" y="65"/>
                  </a:lnTo>
                  <a:lnTo>
                    <a:pt x="69" y="65"/>
                  </a:lnTo>
                  <a:lnTo>
                    <a:pt x="96" y="65"/>
                  </a:lnTo>
                  <a:lnTo>
                    <a:pt x="128" y="67"/>
                  </a:lnTo>
                  <a:lnTo>
                    <a:pt x="161" y="67"/>
                  </a:lnTo>
                  <a:lnTo>
                    <a:pt x="163" y="52"/>
                  </a:lnTo>
                  <a:lnTo>
                    <a:pt x="163" y="36"/>
                  </a:lnTo>
                  <a:lnTo>
                    <a:pt x="165" y="20"/>
                  </a:lnTo>
                  <a:lnTo>
                    <a:pt x="165" y="4"/>
                  </a:lnTo>
                  <a:close/>
                </a:path>
              </a:pathLst>
            </a:custGeom>
            <a:solidFill>
              <a:srgbClr val="FFD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18" name="Freeform 46"/>
            <p:cNvSpPr>
              <a:spLocks/>
            </p:cNvSpPr>
            <p:nvPr/>
          </p:nvSpPr>
          <p:spPr bwMode="auto">
            <a:xfrm>
              <a:off x="1942" y="3973"/>
              <a:ext cx="425" cy="32"/>
            </a:xfrm>
            <a:custGeom>
              <a:avLst/>
              <a:gdLst>
                <a:gd name="T0" fmla="*/ 0 w 851"/>
                <a:gd name="T1" fmla="*/ 12 h 65"/>
                <a:gd name="T2" fmla="*/ 8 w 851"/>
                <a:gd name="T3" fmla="*/ 26 h 65"/>
                <a:gd name="T4" fmla="*/ 18 w 851"/>
                <a:gd name="T5" fmla="*/ 37 h 65"/>
                <a:gd name="T6" fmla="*/ 33 w 851"/>
                <a:gd name="T7" fmla="*/ 47 h 65"/>
                <a:gd name="T8" fmla="*/ 51 w 851"/>
                <a:gd name="T9" fmla="*/ 53 h 65"/>
                <a:gd name="T10" fmla="*/ 71 w 851"/>
                <a:gd name="T11" fmla="*/ 59 h 65"/>
                <a:gd name="T12" fmla="*/ 94 w 851"/>
                <a:gd name="T13" fmla="*/ 63 h 65"/>
                <a:gd name="T14" fmla="*/ 120 w 851"/>
                <a:gd name="T15" fmla="*/ 65 h 65"/>
                <a:gd name="T16" fmla="*/ 147 w 851"/>
                <a:gd name="T17" fmla="*/ 65 h 65"/>
                <a:gd name="T18" fmla="*/ 167 w 851"/>
                <a:gd name="T19" fmla="*/ 65 h 65"/>
                <a:gd name="T20" fmla="*/ 200 w 851"/>
                <a:gd name="T21" fmla="*/ 63 h 65"/>
                <a:gd name="T22" fmla="*/ 240 w 851"/>
                <a:gd name="T23" fmla="*/ 63 h 65"/>
                <a:gd name="T24" fmla="*/ 289 w 851"/>
                <a:gd name="T25" fmla="*/ 61 h 65"/>
                <a:gd name="T26" fmla="*/ 344 w 851"/>
                <a:gd name="T27" fmla="*/ 61 h 65"/>
                <a:gd name="T28" fmla="*/ 403 w 851"/>
                <a:gd name="T29" fmla="*/ 59 h 65"/>
                <a:gd name="T30" fmla="*/ 464 w 851"/>
                <a:gd name="T31" fmla="*/ 57 h 65"/>
                <a:gd name="T32" fmla="*/ 526 w 851"/>
                <a:gd name="T33" fmla="*/ 57 h 65"/>
                <a:gd name="T34" fmla="*/ 587 w 851"/>
                <a:gd name="T35" fmla="*/ 55 h 65"/>
                <a:gd name="T36" fmla="*/ 646 w 851"/>
                <a:gd name="T37" fmla="*/ 53 h 65"/>
                <a:gd name="T38" fmla="*/ 701 w 851"/>
                <a:gd name="T39" fmla="*/ 53 h 65"/>
                <a:gd name="T40" fmla="*/ 750 w 851"/>
                <a:gd name="T41" fmla="*/ 51 h 65"/>
                <a:gd name="T42" fmla="*/ 790 w 851"/>
                <a:gd name="T43" fmla="*/ 51 h 65"/>
                <a:gd name="T44" fmla="*/ 821 w 851"/>
                <a:gd name="T45" fmla="*/ 49 h 65"/>
                <a:gd name="T46" fmla="*/ 841 w 851"/>
                <a:gd name="T47" fmla="*/ 49 h 65"/>
                <a:gd name="T48" fmla="*/ 849 w 851"/>
                <a:gd name="T49" fmla="*/ 49 h 65"/>
                <a:gd name="T50" fmla="*/ 851 w 851"/>
                <a:gd name="T51" fmla="*/ 20 h 65"/>
                <a:gd name="T52" fmla="*/ 843 w 851"/>
                <a:gd name="T53" fmla="*/ 20 h 65"/>
                <a:gd name="T54" fmla="*/ 823 w 851"/>
                <a:gd name="T55" fmla="*/ 20 h 65"/>
                <a:gd name="T56" fmla="*/ 794 w 851"/>
                <a:gd name="T57" fmla="*/ 22 h 65"/>
                <a:gd name="T58" fmla="*/ 752 w 851"/>
                <a:gd name="T59" fmla="*/ 22 h 65"/>
                <a:gd name="T60" fmla="*/ 705 w 851"/>
                <a:gd name="T61" fmla="*/ 24 h 65"/>
                <a:gd name="T62" fmla="*/ 650 w 851"/>
                <a:gd name="T63" fmla="*/ 24 h 65"/>
                <a:gd name="T64" fmla="*/ 593 w 851"/>
                <a:gd name="T65" fmla="*/ 26 h 65"/>
                <a:gd name="T66" fmla="*/ 532 w 851"/>
                <a:gd name="T67" fmla="*/ 28 h 65"/>
                <a:gd name="T68" fmla="*/ 471 w 851"/>
                <a:gd name="T69" fmla="*/ 28 h 65"/>
                <a:gd name="T70" fmla="*/ 411 w 851"/>
                <a:gd name="T71" fmla="*/ 30 h 65"/>
                <a:gd name="T72" fmla="*/ 354 w 851"/>
                <a:gd name="T73" fmla="*/ 30 h 65"/>
                <a:gd name="T74" fmla="*/ 299 w 851"/>
                <a:gd name="T75" fmla="*/ 32 h 65"/>
                <a:gd name="T76" fmla="*/ 251 w 851"/>
                <a:gd name="T77" fmla="*/ 32 h 65"/>
                <a:gd name="T78" fmla="*/ 212 w 851"/>
                <a:gd name="T79" fmla="*/ 32 h 65"/>
                <a:gd name="T80" fmla="*/ 183 w 851"/>
                <a:gd name="T81" fmla="*/ 32 h 65"/>
                <a:gd name="T82" fmla="*/ 163 w 851"/>
                <a:gd name="T83" fmla="*/ 32 h 65"/>
                <a:gd name="T84" fmla="*/ 139 w 851"/>
                <a:gd name="T85" fmla="*/ 32 h 65"/>
                <a:gd name="T86" fmla="*/ 118 w 851"/>
                <a:gd name="T87" fmla="*/ 30 h 65"/>
                <a:gd name="T88" fmla="*/ 98 w 851"/>
                <a:gd name="T89" fmla="*/ 28 h 65"/>
                <a:gd name="T90" fmla="*/ 80 w 851"/>
                <a:gd name="T91" fmla="*/ 24 h 65"/>
                <a:gd name="T92" fmla="*/ 65 w 851"/>
                <a:gd name="T93" fmla="*/ 20 h 65"/>
                <a:gd name="T94" fmla="*/ 51 w 851"/>
                <a:gd name="T95" fmla="*/ 14 h 65"/>
                <a:gd name="T96" fmla="*/ 39 w 851"/>
                <a:gd name="T97" fmla="*/ 8 h 65"/>
                <a:gd name="T98" fmla="*/ 29 w 851"/>
                <a:gd name="T99" fmla="*/ 0 h 65"/>
                <a:gd name="T100" fmla="*/ 27 w 851"/>
                <a:gd name="T101" fmla="*/ 2 h 65"/>
                <a:gd name="T102" fmla="*/ 22 w 851"/>
                <a:gd name="T103" fmla="*/ 4 h 65"/>
                <a:gd name="T104" fmla="*/ 12 w 851"/>
                <a:gd name="T105" fmla="*/ 8 h 65"/>
                <a:gd name="T106" fmla="*/ 0 w 851"/>
                <a:gd name="T107"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1" h="65">
                  <a:moveTo>
                    <a:pt x="0" y="12"/>
                  </a:moveTo>
                  <a:lnTo>
                    <a:pt x="8" y="26"/>
                  </a:lnTo>
                  <a:lnTo>
                    <a:pt x="18" y="37"/>
                  </a:lnTo>
                  <a:lnTo>
                    <a:pt x="33" y="47"/>
                  </a:lnTo>
                  <a:lnTo>
                    <a:pt x="51" y="53"/>
                  </a:lnTo>
                  <a:lnTo>
                    <a:pt x="71" y="59"/>
                  </a:lnTo>
                  <a:lnTo>
                    <a:pt x="94" y="63"/>
                  </a:lnTo>
                  <a:lnTo>
                    <a:pt x="120" y="65"/>
                  </a:lnTo>
                  <a:lnTo>
                    <a:pt x="147" y="65"/>
                  </a:lnTo>
                  <a:lnTo>
                    <a:pt x="167" y="65"/>
                  </a:lnTo>
                  <a:lnTo>
                    <a:pt x="200" y="63"/>
                  </a:lnTo>
                  <a:lnTo>
                    <a:pt x="240" y="63"/>
                  </a:lnTo>
                  <a:lnTo>
                    <a:pt x="289" y="61"/>
                  </a:lnTo>
                  <a:lnTo>
                    <a:pt x="344" y="61"/>
                  </a:lnTo>
                  <a:lnTo>
                    <a:pt x="403" y="59"/>
                  </a:lnTo>
                  <a:lnTo>
                    <a:pt x="464" y="57"/>
                  </a:lnTo>
                  <a:lnTo>
                    <a:pt x="526" y="57"/>
                  </a:lnTo>
                  <a:lnTo>
                    <a:pt x="587" y="55"/>
                  </a:lnTo>
                  <a:lnTo>
                    <a:pt x="646" y="53"/>
                  </a:lnTo>
                  <a:lnTo>
                    <a:pt x="701" y="53"/>
                  </a:lnTo>
                  <a:lnTo>
                    <a:pt x="750" y="51"/>
                  </a:lnTo>
                  <a:lnTo>
                    <a:pt x="790" y="51"/>
                  </a:lnTo>
                  <a:lnTo>
                    <a:pt x="821" y="49"/>
                  </a:lnTo>
                  <a:lnTo>
                    <a:pt x="841" y="49"/>
                  </a:lnTo>
                  <a:lnTo>
                    <a:pt x="849" y="49"/>
                  </a:lnTo>
                  <a:lnTo>
                    <a:pt x="851" y="20"/>
                  </a:lnTo>
                  <a:lnTo>
                    <a:pt x="843" y="20"/>
                  </a:lnTo>
                  <a:lnTo>
                    <a:pt x="823" y="20"/>
                  </a:lnTo>
                  <a:lnTo>
                    <a:pt x="794" y="22"/>
                  </a:lnTo>
                  <a:lnTo>
                    <a:pt x="752" y="22"/>
                  </a:lnTo>
                  <a:lnTo>
                    <a:pt x="705" y="24"/>
                  </a:lnTo>
                  <a:lnTo>
                    <a:pt x="650" y="24"/>
                  </a:lnTo>
                  <a:lnTo>
                    <a:pt x="593" y="26"/>
                  </a:lnTo>
                  <a:lnTo>
                    <a:pt x="532" y="28"/>
                  </a:lnTo>
                  <a:lnTo>
                    <a:pt x="471" y="28"/>
                  </a:lnTo>
                  <a:lnTo>
                    <a:pt x="411" y="30"/>
                  </a:lnTo>
                  <a:lnTo>
                    <a:pt x="354" y="30"/>
                  </a:lnTo>
                  <a:lnTo>
                    <a:pt x="299" y="32"/>
                  </a:lnTo>
                  <a:lnTo>
                    <a:pt x="251" y="32"/>
                  </a:lnTo>
                  <a:lnTo>
                    <a:pt x="212" y="32"/>
                  </a:lnTo>
                  <a:lnTo>
                    <a:pt x="183" y="32"/>
                  </a:lnTo>
                  <a:lnTo>
                    <a:pt x="163" y="32"/>
                  </a:lnTo>
                  <a:lnTo>
                    <a:pt x="139" y="32"/>
                  </a:lnTo>
                  <a:lnTo>
                    <a:pt x="118" y="30"/>
                  </a:lnTo>
                  <a:lnTo>
                    <a:pt x="98" y="28"/>
                  </a:lnTo>
                  <a:lnTo>
                    <a:pt x="80" y="24"/>
                  </a:lnTo>
                  <a:lnTo>
                    <a:pt x="65" y="20"/>
                  </a:lnTo>
                  <a:lnTo>
                    <a:pt x="51" y="14"/>
                  </a:lnTo>
                  <a:lnTo>
                    <a:pt x="39" y="8"/>
                  </a:lnTo>
                  <a:lnTo>
                    <a:pt x="29" y="0"/>
                  </a:lnTo>
                  <a:lnTo>
                    <a:pt x="27" y="2"/>
                  </a:lnTo>
                  <a:lnTo>
                    <a:pt x="22" y="4"/>
                  </a:lnTo>
                  <a:lnTo>
                    <a:pt x="12" y="8"/>
                  </a:lnTo>
                  <a:lnTo>
                    <a:pt x="0" y="12"/>
                  </a:lnTo>
                  <a:close/>
                </a:path>
              </a:pathLst>
            </a:custGeom>
            <a:solidFill>
              <a:srgbClr val="FFD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19" name="Freeform 47"/>
            <p:cNvSpPr>
              <a:spLocks/>
            </p:cNvSpPr>
            <p:nvPr/>
          </p:nvSpPr>
          <p:spPr bwMode="auto">
            <a:xfrm>
              <a:off x="2360" y="3984"/>
              <a:ext cx="201" cy="199"/>
            </a:xfrm>
            <a:custGeom>
              <a:avLst/>
              <a:gdLst>
                <a:gd name="T0" fmla="*/ 192 w 401"/>
                <a:gd name="T1" fmla="*/ 398 h 398"/>
                <a:gd name="T2" fmla="*/ 234 w 401"/>
                <a:gd name="T3" fmla="*/ 396 h 398"/>
                <a:gd name="T4" fmla="*/ 271 w 401"/>
                <a:gd name="T5" fmla="*/ 387 h 398"/>
                <a:gd name="T6" fmla="*/ 304 w 401"/>
                <a:gd name="T7" fmla="*/ 369 h 398"/>
                <a:gd name="T8" fmla="*/ 336 w 401"/>
                <a:gd name="T9" fmla="*/ 345 h 398"/>
                <a:gd name="T10" fmla="*/ 361 w 401"/>
                <a:gd name="T11" fmla="*/ 318 h 398"/>
                <a:gd name="T12" fmla="*/ 381 w 401"/>
                <a:gd name="T13" fmla="*/ 284 h 398"/>
                <a:gd name="T14" fmla="*/ 395 w 401"/>
                <a:gd name="T15" fmla="*/ 247 h 398"/>
                <a:gd name="T16" fmla="*/ 401 w 401"/>
                <a:gd name="T17" fmla="*/ 206 h 398"/>
                <a:gd name="T18" fmla="*/ 399 w 401"/>
                <a:gd name="T19" fmla="*/ 165 h 398"/>
                <a:gd name="T20" fmla="*/ 387 w 401"/>
                <a:gd name="T21" fmla="*/ 127 h 398"/>
                <a:gd name="T22" fmla="*/ 371 w 401"/>
                <a:gd name="T23" fmla="*/ 94 h 398"/>
                <a:gd name="T24" fmla="*/ 348 w 401"/>
                <a:gd name="T25" fmla="*/ 63 h 398"/>
                <a:gd name="T26" fmla="*/ 318 w 401"/>
                <a:gd name="T27" fmla="*/ 37 h 398"/>
                <a:gd name="T28" fmla="*/ 285 w 401"/>
                <a:gd name="T29" fmla="*/ 17 h 398"/>
                <a:gd name="T30" fmla="*/ 247 w 401"/>
                <a:gd name="T31" fmla="*/ 6 h 398"/>
                <a:gd name="T32" fmla="*/ 208 w 401"/>
                <a:gd name="T33" fmla="*/ 0 h 398"/>
                <a:gd name="T34" fmla="*/ 167 w 401"/>
                <a:gd name="T35" fmla="*/ 2 h 398"/>
                <a:gd name="T36" fmla="*/ 130 w 401"/>
                <a:gd name="T37" fmla="*/ 11 h 398"/>
                <a:gd name="T38" fmla="*/ 96 w 401"/>
                <a:gd name="T39" fmla="*/ 29 h 398"/>
                <a:gd name="T40" fmla="*/ 65 w 401"/>
                <a:gd name="T41" fmla="*/ 51 h 398"/>
                <a:gd name="T42" fmla="*/ 39 w 401"/>
                <a:gd name="T43" fmla="*/ 80 h 398"/>
                <a:gd name="T44" fmla="*/ 20 w 401"/>
                <a:gd name="T45" fmla="*/ 114 h 398"/>
                <a:gd name="T46" fmla="*/ 6 w 401"/>
                <a:gd name="T47" fmla="*/ 151 h 398"/>
                <a:gd name="T48" fmla="*/ 0 w 401"/>
                <a:gd name="T49" fmla="*/ 190 h 398"/>
                <a:gd name="T50" fmla="*/ 2 w 401"/>
                <a:gd name="T51" fmla="*/ 231 h 398"/>
                <a:gd name="T52" fmla="*/ 14 w 401"/>
                <a:gd name="T53" fmla="*/ 269 h 398"/>
                <a:gd name="T54" fmla="*/ 29 w 401"/>
                <a:gd name="T55" fmla="*/ 304 h 398"/>
                <a:gd name="T56" fmla="*/ 53 w 401"/>
                <a:gd name="T57" fmla="*/ 334 h 398"/>
                <a:gd name="T58" fmla="*/ 82 w 401"/>
                <a:gd name="T59" fmla="*/ 359 h 398"/>
                <a:gd name="T60" fmla="*/ 116 w 401"/>
                <a:gd name="T61" fmla="*/ 379 h 398"/>
                <a:gd name="T62" fmla="*/ 153 w 401"/>
                <a:gd name="T63" fmla="*/ 393 h 398"/>
                <a:gd name="T64" fmla="*/ 192 w 401"/>
                <a:gd name="T65"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1" h="398">
                  <a:moveTo>
                    <a:pt x="192" y="398"/>
                  </a:moveTo>
                  <a:lnTo>
                    <a:pt x="234" y="396"/>
                  </a:lnTo>
                  <a:lnTo>
                    <a:pt x="271" y="387"/>
                  </a:lnTo>
                  <a:lnTo>
                    <a:pt x="304" y="369"/>
                  </a:lnTo>
                  <a:lnTo>
                    <a:pt x="336" y="345"/>
                  </a:lnTo>
                  <a:lnTo>
                    <a:pt x="361" y="318"/>
                  </a:lnTo>
                  <a:lnTo>
                    <a:pt x="381" y="284"/>
                  </a:lnTo>
                  <a:lnTo>
                    <a:pt x="395" y="247"/>
                  </a:lnTo>
                  <a:lnTo>
                    <a:pt x="401" y="206"/>
                  </a:lnTo>
                  <a:lnTo>
                    <a:pt x="399" y="165"/>
                  </a:lnTo>
                  <a:lnTo>
                    <a:pt x="387" y="127"/>
                  </a:lnTo>
                  <a:lnTo>
                    <a:pt x="371" y="94"/>
                  </a:lnTo>
                  <a:lnTo>
                    <a:pt x="348" y="63"/>
                  </a:lnTo>
                  <a:lnTo>
                    <a:pt x="318" y="37"/>
                  </a:lnTo>
                  <a:lnTo>
                    <a:pt x="285" y="17"/>
                  </a:lnTo>
                  <a:lnTo>
                    <a:pt x="247" y="6"/>
                  </a:lnTo>
                  <a:lnTo>
                    <a:pt x="208" y="0"/>
                  </a:lnTo>
                  <a:lnTo>
                    <a:pt x="167" y="2"/>
                  </a:lnTo>
                  <a:lnTo>
                    <a:pt x="130" y="11"/>
                  </a:lnTo>
                  <a:lnTo>
                    <a:pt x="96" y="29"/>
                  </a:lnTo>
                  <a:lnTo>
                    <a:pt x="65" y="51"/>
                  </a:lnTo>
                  <a:lnTo>
                    <a:pt x="39" y="80"/>
                  </a:lnTo>
                  <a:lnTo>
                    <a:pt x="20" y="114"/>
                  </a:lnTo>
                  <a:lnTo>
                    <a:pt x="6" y="151"/>
                  </a:lnTo>
                  <a:lnTo>
                    <a:pt x="0" y="190"/>
                  </a:lnTo>
                  <a:lnTo>
                    <a:pt x="2" y="231"/>
                  </a:lnTo>
                  <a:lnTo>
                    <a:pt x="14" y="269"/>
                  </a:lnTo>
                  <a:lnTo>
                    <a:pt x="29" y="304"/>
                  </a:lnTo>
                  <a:lnTo>
                    <a:pt x="53" y="334"/>
                  </a:lnTo>
                  <a:lnTo>
                    <a:pt x="82" y="359"/>
                  </a:lnTo>
                  <a:lnTo>
                    <a:pt x="116" y="379"/>
                  </a:lnTo>
                  <a:lnTo>
                    <a:pt x="153" y="393"/>
                  </a:lnTo>
                  <a:lnTo>
                    <a:pt x="192" y="3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20" name="Freeform 48"/>
            <p:cNvSpPr>
              <a:spLocks/>
            </p:cNvSpPr>
            <p:nvPr/>
          </p:nvSpPr>
          <p:spPr bwMode="auto">
            <a:xfrm>
              <a:off x="1996" y="4046"/>
              <a:ext cx="141" cy="140"/>
            </a:xfrm>
            <a:custGeom>
              <a:avLst/>
              <a:gdLst>
                <a:gd name="T0" fmla="*/ 136 w 283"/>
                <a:gd name="T1" fmla="*/ 281 h 281"/>
                <a:gd name="T2" fmla="*/ 165 w 283"/>
                <a:gd name="T3" fmla="*/ 279 h 281"/>
                <a:gd name="T4" fmla="*/ 191 w 283"/>
                <a:gd name="T5" fmla="*/ 273 h 281"/>
                <a:gd name="T6" fmla="*/ 216 w 283"/>
                <a:gd name="T7" fmla="*/ 262 h 281"/>
                <a:gd name="T8" fmla="*/ 238 w 283"/>
                <a:gd name="T9" fmla="*/ 244 h 281"/>
                <a:gd name="T10" fmla="*/ 255 w 283"/>
                <a:gd name="T11" fmla="*/ 224 h 281"/>
                <a:gd name="T12" fmla="*/ 269 w 283"/>
                <a:gd name="T13" fmla="*/ 201 h 281"/>
                <a:gd name="T14" fmla="*/ 279 w 283"/>
                <a:gd name="T15" fmla="*/ 175 h 281"/>
                <a:gd name="T16" fmla="*/ 283 w 283"/>
                <a:gd name="T17" fmla="*/ 146 h 281"/>
                <a:gd name="T18" fmla="*/ 281 w 283"/>
                <a:gd name="T19" fmla="*/ 118 h 281"/>
                <a:gd name="T20" fmla="*/ 273 w 283"/>
                <a:gd name="T21" fmla="*/ 91 h 281"/>
                <a:gd name="T22" fmla="*/ 261 w 283"/>
                <a:gd name="T23" fmla="*/ 67 h 281"/>
                <a:gd name="T24" fmla="*/ 246 w 283"/>
                <a:gd name="T25" fmla="*/ 46 h 281"/>
                <a:gd name="T26" fmla="*/ 226 w 283"/>
                <a:gd name="T27" fmla="*/ 28 h 281"/>
                <a:gd name="T28" fmla="*/ 202 w 283"/>
                <a:gd name="T29" fmla="*/ 12 h 281"/>
                <a:gd name="T30" fmla="*/ 175 w 283"/>
                <a:gd name="T31" fmla="*/ 4 h 281"/>
                <a:gd name="T32" fmla="*/ 147 w 283"/>
                <a:gd name="T33" fmla="*/ 0 h 281"/>
                <a:gd name="T34" fmla="*/ 118 w 283"/>
                <a:gd name="T35" fmla="*/ 2 h 281"/>
                <a:gd name="T36" fmla="*/ 92 w 283"/>
                <a:gd name="T37" fmla="*/ 8 h 281"/>
                <a:gd name="T38" fmla="*/ 67 w 283"/>
                <a:gd name="T39" fmla="*/ 20 h 281"/>
                <a:gd name="T40" fmla="*/ 45 w 283"/>
                <a:gd name="T41" fmla="*/ 38 h 281"/>
                <a:gd name="T42" fmla="*/ 27 w 283"/>
                <a:gd name="T43" fmla="*/ 57 h 281"/>
                <a:gd name="T44" fmla="*/ 14 w 283"/>
                <a:gd name="T45" fmla="*/ 81 h 281"/>
                <a:gd name="T46" fmla="*/ 4 w 283"/>
                <a:gd name="T47" fmla="*/ 106 h 281"/>
                <a:gd name="T48" fmla="*/ 0 w 283"/>
                <a:gd name="T49" fmla="*/ 134 h 281"/>
                <a:gd name="T50" fmla="*/ 2 w 283"/>
                <a:gd name="T51" fmla="*/ 163 h 281"/>
                <a:gd name="T52" fmla="*/ 10 w 283"/>
                <a:gd name="T53" fmla="*/ 189 h 281"/>
                <a:gd name="T54" fmla="*/ 22 w 283"/>
                <a:gd name="T55" fmla="*/ 215 h 281"/>
                <a:gd name="T56" fmla="*/ 37 w 283"/>
                <a:gd name="T57" fmla="*/ 236 h 281"/>
                <a:gd name="T58" fmla="*/ 57 w 283"/>
                <a:gd name="T59" fmla="*/ 254 h 281"/>
                <a:gd name="T60" fmla="*/ 81 w 283"/>
                <a:gd name="T61" fmla="*/ 268 h 281"/>
                <a:gd name="T62" fmla="*/ 108 w 283"/>
                <a:gd name="T63" fmla="*/ 277 h 281"/>
                <a:gd name="T64" fmla="*/ 136 w 283"/>
                <a:gd name="T65"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281">
                  <a:moveTo>
                    <a:pt x="136" y="281"/>
                  </a:moveTo>
                  <a:lnTo>
                    <a:pt x="165" y="279"/>
                  </a:lnTo>
                  <a:lnTo>
                    <a:pt x="191" y="273"/>
                  </a:lnTo>
                  <a:lnTo>
                    <a:pt x="216" y="262"/>
                  </a:lnTo>
                  <a:lnTo>
                    <a:pt x="238" y="244"/>
                  </a:lnTo>
                  <a:lnTo>
                    <a:pt x="255" y="224"/>
                  </a:lnTo>
                  <a:lnTo>
                    <a:pt x="269" y="201"/>
                  </a:lnTo>
                  <a:lnTo>
                    <a:pt x="279" y="175"/>
                  </a:lnTo>
                  <a:lnTo>
                    <a:pt x="283" y="146"/>
                  </a:lnTo>
                  <a:lnTo>
                    <a:pt x="281" y="118"/>
                  </a:lnTo>
                  <a:lnTo>
                    <a:pt x="273" y="91"/>
                  </a:lnTo>
                  <a:lnTo>
                    <a:pt x="261" y="67"/>
                  </a:lnTo>
                  <a:lnTo>
                    <a:pt x="246" y="46"/>
                  </a:lnTo>
                  <a:lnTo>
                    <a:pt x="226" y="28"/>
                  </a:lnTo>
                  <a:lnTo>
                    <a:pt x="202" y="12"/>
                  </a:lnTo>
                  <a:lnTo>
                    <a:pt x="175" y="4"/>
                  </a:lnTo>
                  <a:lnTo>
                    <a:pt x="147" y="0"/>
                  </a:lnTo>
                  <a:lnTo>
                    <a:pt x="118" y="2"/>
                  </a:lnTo>
                  <a:lnTo>
                    <a:pt x="92" y="8"/>
                  </a:lnTo>
                  <a:lnTo>
                    <a:pt x="67" y="20"/>
                  </a:lnTo>
                  <a:lnTo>
                    <a:pt x="45" y="38"/>
                  </a:lnTo>
                  <a:lnTo>
                    <a:pt x="27" y="57"/>
                  </a:lnTo>
                  <a:lnTo>
                    <a:pt x="14" y="81"/>
                  </a:lnTo>
                  <a:lnTo>
                    <a:pt x="4" y="106"/>
                  </a:lnTo>
                  <a:lnTo>
                    <a:pt x="0" y="134"/>
                  </a:lnTo>
                  <a:lnTo>
                    <a:pt x="2" y="163"/>
                  </a:lnTo>
                  <a:lnTo>
                    <a:pt x="10" y="189"/>
                  </a:lnTo>
                  <a:lnTo>
                    <a:pt x="22" y="215"/>
                  </a:lnTo>
                  <a:lnTo>
                    <a:pt x="37" y="236"/>
                  </a:lnTo>
                  <a:lnTo>
                    <a:pt x="57" y="254"/>
                  </a:lnTo>
                  <a:lnTo>
                    <a:pt x="81" y="268"/>
                  </a:lnTo>
                  <a:lnTo>
                    <a:pt x="108" y="277"/>
                  </a:lnTo>
                  <a:lnTo>
                    <a:pt x="136" y="2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21" name="Freeform 49"/>
            <p:cNvSpPr>
              <a:spLocks/>
            </p:cNvSpPr>
            <p:nvPr/>
          </p:nvSpPr>
          <p:spPr bwMode="auto">
            <a:xfrm>
              <a:off x="2376" y="3980"/>
              <a:ext cx="200" cy="200"/>
            </a:xfrm>
            <a:custGeom>
              <a:avLst/>
              <a:gdLst>
                <a:gd name="T0" fmla="*/ 191 w 399"/>
                <a:gd name="T1" fmla="*/ 401 h 401"/>
                <a:gd name="T2" fmla="*/ 232 w 399"/>
                <a:gd name="T3" fmla="*/ 399 h 401"/>
                <a:gd name="T4" fmla="*/ 269 w 399"/>
                <a:gd name="T5" fmla="*/ 387 h 401"/>
                <a:gd name="T6" fmla="*/ 305 w 399"/>
                <a:gd name="T7" fmla="*/ 371 h 401"/>
                <a:gd name="T8" fmla="*/ 336 w 399"/>
                <a:gd name="T9" fmla="*/ 347 h 401"/>
                <a:gd name="T10" fmla="*/ 362 w 399"/>
                <a:gd name="T11" fmla="*/ 318 h 401"/>
                <a:gd name="T12" fmla="*/ 381 w 399"/>
                <a:gd name="T13" fmla="*/ 285 h 401"/>
                <a:gd name="T14" fmla="*/ 393 w 399"/>
                <a:gd name="T15" fmla="*/ 247 h 401"/>
                <a:gd name="T16" fmla="*/ 399 w 399"/>
                <a:gd name="T17" fmla="*/ 208 h 401"/>
                <a:gd name="T18" fmla="*/ 397 w 399"/>
                <a:gd name="T19" fmla="*/ 167 h 401"/>
                <a:gd name="T20" fmla="*/ 387 w 399"/>
                <a:gd name="T21" fmla="*/ 129 h 401"/>
                <a:gd name="T22" fmla="*/ 370 w 399"/>
                <a:gd name="T23" fmla="*/ 96 h 401"/>
                <a:gd name="T24" fmla="*/ 348 w 399"/>
                <a:gd name="T25" fmla="*/ 65 h 401"/>
                <a:gd name="T26" fmla="*/ 319 w 399"/>
                <a:gd name="T27" fmla="*/ 39 h 401"/>
                <a:gd name="T28" fmla="*/ 285 w 399"/>
                <a:gd name="T29" fmla="*/ 19 h 401"/>
                <a:gd name="T30" fmla="*/ 248 w 399"/>
                <a:gd name="T31" fmla="*/ 6 h 401"/>
                <a:gd name="T32" fmla="*/ 209 w 399"/>
                <a:gd name="T33" fmla="*/ 0 h 401"/>
                <a:gd name="T34" fmla="*/ 167 w 399"/>
                <a:gd name="T35" fmla="*/ 2 h 401"/>
                <a:gd name="T36" fmla="*/ 130 w 399"/>
                <a:gd name="T37" fmla="*/ 14 h 401"/>
                <a:gd name="T38" fmla="*/ 95 w 399"/>
                <a:gd name="T39" fmla="*/ 29 h 401"/>
                <a:gd name="T40" fmla="*/ 65 w 399"/>
                <a:gd name="T41" fmla="*/ 53 h 401"/>
                <a:gd name="T42" fmla="*/ 40 w 399"/>
                <a:gd name="T43" fmla="*/ 82 h 401"/>
                <a:gd name="T44" fmla="*/ 20 w 399"/>
                <a:gd name="T45" fmla="*/ 116 h 401"/>
                <a:gd name="T46" fmla="*/ 6 w 399"/>
                <a:gd name="T47" fmla="*/ 153 h 401"/>
                <a:gd name="T48" fmla="*/ 0 w 399"/>
                <a:gd name="T49" fmla="*/ 192 h 401"/>
                <a:gd name="T50" fmla="*/ 2 w 399"/>
                <a:gd name="T51" fmla="*/ 234 h 401"/>
                <a:gd name="T52" fmla="*/ 12 w 399"/>
                <a:gd name="T53" fmla="*/ 271 h 401"/>
                <a:gd name="T54" fmla="*/ 30 w 399"/>
                <a:gd name="T55" fmla="*/ 304 h 401"/>
                <a:gd name="T56" fmla="*/ 53 w 399"/>
                <a:gd name="T57" fmla="*/ 336 h 401"/>
                <a:gd name="T58" fmla="*/ 81 w 399"/>
                <a:gd name="T59" fmla="*/ 361 h 401"/>
                <a:gd name="T60" fmla="*/ 114 w 399"/>
                <a:gd name="T61" fmla="*/ 381 h 401"/>
                <a:gd name="T62" fmla="*/ 152 w 399"/>
                <a:gd name="T63" fmla="*/ 395 h 401"/>
                <a:gd name="T64" fmla="*/ 191 w 399"/>
                <a:gd name="T65"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9" h="401">
                  <a:moveTo>
                    <a:pt x="191" y="401"/>
                  </a:moveTo>
                  <a:lnTo>
                    <a:pt x="232" y="399"/>
                  </a:lnTo>
                  <a:lnTo>
                    <a:pt x="269" y="387"/>
                  </a:lnTo>
                  <a:lnTo>
                    <a:pt x="305" y="371"/>
                  </a:lnTo>
                  <a:lnTo>
                    <a:pt x="336" y="347"/>
                  </a:lnTo>
                  <a:lnTo>
                    <a:pt x="362" y="318"/>
                  </a:lnTo>
                  <a:lnTo>
                    <a:pt x="381" y="285"/>
                  </a:lnTo>
                  <a:lnTo>
                    <a:pt x="393" y="247"/>
                  </a:lnTo>
                  <a:lnTo>
                    <a:pt x="399" y="208"/>
                  </a:lnTo>
                  <a:lnTo>
                    <a:pt x="397" y="167"/>
                  </a:lnTo>
                  <a:lnTo>
                    <a:pt x="387" y="129"/>
                  </a:lnTo>
                  <a:lnTo>
                    <a:pt x="370" y="96"/>
                  </a:lnTo>
                  <a:lnTo>
                    <a:pt x="348" y="65"/>
                  </a:lnTo>
                  <a:lnTo>
                    <a:pt x="319" y="39"/>
                  </a:lnTo>
                  <a:lnTo>
                    <a:pt x="285" y="19"/>
                  </a:lnTo>
                  <a:lnTo>
                    <a:pt x="248" y="6"/>
                  </a:lnTo>
                  <a:lnTo>
                    <a:pt x="209" y="0"/>
                  </a:lnTo>
                  <a:lnTo>
                    <a:pt x="167" y="2"/>
                  </a:lnTo>
                  <a:lnTo>
                    <a:pt x="130" y="14"/>
                  </a:lnTo>
                  <a:lnTo>
                    <a:pt x="95" y="29"/>
                  </a:lnTo>
                  <a:lnTo>
                    <a:pt x="65" y="53"/>
                  </a:lnTo>
                  <a:lnTo>
                    <a:pt x="40" y="82"/>
                  </a:lnTo>
                  <a:lnTo>
                    <a:pt x="20" y="116"/>
                  </a:lnTo>
                  <a:lnTo>
                    <a:pt x="6" y="153"/>
                  </a:lnTo>
                  <a:lnTo>
                    <a:pt x="0" y="192"/>
                  </a:lnTo>
                  <a:lnTo>
                    <a:pt x="2" y="234"/>
                  </a:lnTo>
                  <a:lnTo>
                    <a:pt x="12" y="271"/>
                  </a:lnTo>
                  <a:lnTo>
                    <a:pt x="30" y="304"/>
                  </a:lnTo>
                  <a:lnTo>
                    <a:pt x="53" y="336"/>
                  </a:lnTo>
                  <a:lnTo>
                    <a:pt x="81" y="361"/>
                  </a:lnTo>
                  <a:lnTo>
                    <a:pt x="114" y="381"/>
                  </a:lnTo>
                  <a:lnTo>
                    <a:pt x="152" y="395"/>
                  </a:lnTo>
                  <a:lnTo>
                    <a:pt x="191" y="401"/>
                  </a:lnTo>
                  <a:close/>
                </a:path>
              </a:pathLst>
            </a:custGeom>
            <a:solidFill>
              <a:srgbClr val="5E89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22" name="Freeform 50"/>
            <p:cNvSpPr>
              <a:spLocks/>
            </p:cNvSpPr>
            <p:nvPr/>
          </p:nvSpPr>
          <p:spPr bwMode="auto">
            <a:xfrm>
              <a:off x="2012" y="4052"/>
              <a:ext cx="140" cy="140"/>
            </a:xfrm>
            <a:custGeom>
              <a:avLst/>
              <a:gdLst>
                <a:gd name="T0" fmla="*/ 136 w 281"/>
                <a:gd name="T1" fmla="*/ 281 h 281"/>
                <a:gd name="T2" fmla="*/ 163 w 281"/>
                <a:gd name="T3" fmla="*/ 279 h 281"/>
                <a:gd name="T4" fmla="*/ 191 w 281"/>
                <a:gd name="T5" fmla="*/ 273 h 281"/>
                <a:gd name="T6" fmla="*/ 215 w 281"/>
                <a:gd name="T7" fmla="*/ 261 h 281"/>
                <a:gd name="T8" fmla="*/ 236 w 281"/>
                <a:gd name="T9" fmla="*/ 244 h 281"/>
                <a:gd name="T10" fmla="*/ 254 w 281"/>
                <a:gd name="T11" fmla="*/ 224 h 281"/>
                <a:gd name="T12" fmla="*/ 270 w 281"/>
                <a:gd name="T13" fmla="*/ 201 h 281"/>
                <a:gd name="T14" fmla="*/ 277 w 281"/>
                <a:gd name="T15" fmla="*/ 175 h 281"/>
                <a:gd name="T16" fmla="*/ 281 w 281"/>
                <a:gd name="T17" fmla="*/ 148 h 281"/>
                <a:gd name="T18" fmla="*/ 279 w 281"/>
                <a:gd name="T19" fmla="*/ 118 h 281"/>
                <a:gd name="T20" fmla="*/ 273 w 281"/>
                <a:gd name="T21" fmla="*/ 93 h 281"/>
                <a:gd name="T22" fmla="*/ 262 w 281"/>
                <a:gd name="T23" fmla="*/ 67 h 281"/>
                <a:gd name="T24" fmla="*/ 244 w 281"/>
                <a:gd name="T25" fmla="*/ 45 h 281"/>
                <a:gd name="T26" fmla="*/ 224 w 281"/>
                <a:gd name="T27" fmla="*/ 28 h 281"/>
                <a:gd name="T28" fmla="*/ 201 w 281"/>
                <a:gd name="T29" fmla="*/ 14 h 281"/>
                <a:gd name="T30" fmla="*/ 175 w 281"/>
                <a:gd name="T31" fmla="*/ 4 h 281"/>
                <a:gd name="T32" fmla="*/ 146 w 281"/>
                <a:gd name="T33" fmla="*/ 0 h 281"/>
                <a:gd name="T34" fmla="*/ 118 w 281"/>
                <a:gd name="T35" fmla="*/ 2 h 281"/>
                <a:gd name="T36" fmla="*/ 91 w 281"/>
                <a:gd name="T37" fmla="*/ 8 h 281"/>
                <a:gd name="T38" fmla="*/ 67 w 281"/>
                <a:gd name="T39" fmla="*/ 20 h 281"/>
                <a:gd name="T40" fmla="*/ 46 w 281"/>
                <a:gd name="T41" fmla="*/ 38 h 281"/>
                <a:gd name="T42" fmla="*/ 28 w 281"/>
                <a:gd name="T43" fmla="*/ 57 h 281"/>
                <a:gd name="T44" fmla="*/ 14 w 281"/>
                <a:gd name="T45" fmla="*/ 81 h 281"/>
                <a:gd name="T46" fmla="*/ 4 w 281"/>
                <a:gd name="T47" fmla="*/ 106 h 281"/>
                <a:gd name="T48" fmla="*/ 0 w 281"/>
                <a:gd name="T49" fmla="*/ 136 h 281"/>
                <a:gd name="T50" fmla="*/ 2 w 281"/>
                <a:gd name="T51" fmla="*/ 163 h 281"/>
                <a:gd name="T52" fmla="*/ 8 w 281"/>
                <a:gd name="T53" fmla="*/ 191 h 281"/>
                <a:gd name="T54" fmla="*/ 20 w 281"/>
                <a:gd name="T55" fmla="*/ 214 h 281"/>
                <a:gd name="T56" fmla="*/ 38 w 281"/>
                <a:gd name="T57" fmla="*/ 236 h 281"/>
                <a:gd name="T58" fmla="*/ 57 w 281"/>
                <a:gd name="T59" fmla="*/ 254 h 281"/>
                <a:gd name="T60" fmla="*/ 81 w 281"/>
                <a:gd name="T61" fmla="*/ 267 h 281"/>
                <a:gd name="T62" fmla="*/ 106 w 281"/>
                <a:gd name="T63" fmla="*/ 277 h 281"/>
                <a:gd name="T64" fmla="*/ 136 w 281"/>
                <a:gd name="T65"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1" h="281">
                  <a:moveTo>
                    <a:pt x="136" y="281"/>
                  </a:moveTo>
                  <a:lnTo>
                    <a:pt x="163" y="279"/>
                  </a:lnTo>
                  <a:lnTo>
                    <a:pt x="191" y="273"/>
                  </a:lnTo>
                  <a:lnTo>
                    <a:pt x="215" y="261"/>
                  </a:lnTo>
                  <a:lnTo>
                    <a:pt x="236" y="244"/>
                  </a:lnTo>
                  <a:lnTo>
                    <a:pt x="254" y="224"/>
                  </a:lnTo>
                  <a:lnTo>
                    <a:pt x="270" y="201"/>
                  </a:lnTo>
                  <a:lnTo>
                    <a:pt x="277" y="175"/>
                  </a:lnTo>
                  <a:lnTo>
                    <a:pt x="281" y="148"/>
                  </a:lnTo>
                  <a:lnTo>
                    <a:pt x="279" y="118"/>
                  </a:lnTo>
                  <a:lnTo>
                    <a:pt x="273" y="93"/>
                  </a:lnTo>
                  <a:lnTo>
                    <a:pt x="262" y="67"/>
                  </a:lnTo>
                  <a:lnTo>
                    <a:pt x="244" y="45"/>
                  </a:lnTo>
                  <a:lnTo>
                    <a:pt x="224" y="28"/>
                  </a:lnTo>
                  <a:lnTo>
                    <a:pt x="201" y="14"/>
                  </a:lnTo>
                  <a:lnTo>
                    <a:pt x="175" y="4"/>
                  </a:lnTo>
                  <a:lnTo>
                    <a:pt x="146" y="0"/>
                  </a:lnTo>
                  <a:lnTo>
                    <a:pt x="118" y="2"/>
                  </a:lnTo>
                  <a:lnTo>
                    <a:pt x="91" y="8"/>
                  </a:lnTo>
                  <a:lnTo>
                    <a:pt x="67" y="20"/>
                  </a:lnTo>
                  <a:lnTo>
                    <a:pt x="46" y="38"/>
                  </a:lnTo>
                  <a:lnTo>
                    <a:pt x="28" y="57"/>
                  </a:lnTo>
                  <a:lnTo>
                    <a:pt x="14" y="81"/>
                  </a:lnTo>
                  <a:lnTo>
                    <a:pt x="4" y="106"/>
                  </a:lnTo>
                  <a:lnTo>
                    <a:pt x="0" y="136"/>
                  </a:lnTo>
                  <a:lnTo>
                    <a:pt x="2" y="163"/>
                  </a:lnTo>
                  <a:lnTo>
                    <a:pt x="8" y="191"/>
                  </a:lnTo>
                  <a:lnTo>
                    <a:pt x="20" y="214"/>
                  </a:lnTo>
                  <a:lnTo>
                    <a:pt x="38" y="236"/>
                  </a:lnTo>
                  <a:lnTo>
                    <a:pt x="57" y="254"/>
                  </a:lnTo>
                  <a:lnTo>
                    <a:pt x="81" y="267"/>
                  </a:lnTo>
                  <a:lnTo>
                    <a:pt x="106" y="277"/>
                  </a:lnTo>
                  <a:lnTo>
                    <a:pt x="136" y="281"/>
                  </a:lnTo>
                  <a:close/>
                </a:path>
              </a:pathLst>
            </a:custGeom>
            <a:solidFill>
              <a:srgbClr val="5E89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23" name="Freeform 51"/>
            <p:cNvSpPr>
              <a:spLocks/>
            </p:cNvSpPr>
            <p:nvPr/>
          </p:nvSpPr>
          <p:spPr bwMode="auto">
            <a:xfrm>
              <a:off x="1951" y="4018"/>
              <a:ext cx="23" cy="109"/>
            </a:xfrm>
            <a:custGeom>
              <a:avLst/>
              <a:gdLst>
                <a:gd name="T0" fmla="*/ 41 w 47"/>
                <a:gd name="T1" fmla="*/ 73 h 218"/>
                <a:gd name="T2" fmla="*/ 33 w 47"/>
                <a:gd name="T3" fmla="*/ 52 h 218"/>
                <a:gd name="T4" fmla="*/ 25 w 47"/>
                <a:gd name="T5" fmla="*/ 34 h 218"/>
                <a:gd name="T6" fmla="*/ 15 w 47"/>
                <a:gd name="T7" fmla="*/ 16 h 218"/>
                <a:gd name="T8" fmla="*/ 5 w 47"/>
                <a:gd name="T9" fmla="*/ 0 h 218"/>
                <a:gd name="T10" fmla="*/ 0 w 47"/>
                <a:gd name="T11" fmla="*/ 6 h 218"/>
                <a:gd name="T12" fmla="*/ 5 w 47"/>
                <a:gd name="T13" fmla="*/ 218 h 218"/>
                <a:gd name="T14" fmla="*/ 17 w 47"/>
                <a:gd name="T15" fmla="*/ 209 h 218"/>
                <a:gd name="T16" fmla="*/ 29 w 47"/>
                <a:gd name="T17" fmla="*/ 197 h 218"/>
                <a:gd name="T18" fmla="*/ 39 w 47"/>
                <a:gd name="T19" fmla="*/ 185 h 218"/>
                <a:gd name="T20" fmla="*/ 47 w 47"/>
                <a:gd name="T21" fmla="*/ 179 h 218"/>
                <a:gd name="T22" fmla="*/ 41 w 47"/>
                <a:gd name="T23" fmla="*/ 7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18">
                  <a:moveTo>
                    <a:pt x="41" y="73"/>
                  </a:moveTo>
                  <a:lnTo>
                    <a:pt x="33" y="52"/>
                  </a:lnTo>
                  <a:lnTo>
                    <a:pt x="25" y="34"/>
                  </a:lnTo>
                  <a:lnTo>
                    <a:pt x="15" y="16"/>
                  </a:lnTo>
                  <a:lnTo>
                    <a:pt x="5" y="0"/>
                  </a:lnTo>
                  <a:lnTo>
                    <a:pt x="0" y="6"/>
                  </a:lnTo>
                  <a:lnTo>
                    <a:pt x="5" y="218"/>
                  </a:lnTo>
                  <a:lnTo>
                    <a:pt x="17" y="209"/>
                  </a:lnTo>
                  <a:lnTo>
                    <a:pt x="29" y="197"/>
                  </a:lnTo>
                  <a:lnTo>
                    <a:pt x="39" y="185"/>
                  </a:lnTo>
                  <a:lnTo>
                    <a:pt x="47" y="179"/>
                  </a:lnTo>
                  <a:lnTo>
                    <a:pt x="41"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24" name="Freeform 52"/>
            <p:cNvSpPr>
              <a:spLocks/>
            </p:cNvSpPr>
            <p:nvPr/>
          </p:nvSpPr>
          <p:spPr bwMode="auto">
            <a:xfrm>
              <a:off x="1917" y="4015"/>
              <a:ext cx="26" cy="124"/>
            </a:xfrm>
            <a:custGeom>
              <a:avLst/>
              <a:gdLst>
                <a:gd name="T0" fmla="*/ 0 w 51"/>
                <a:gd name="T1" fmla="*/ 27 h 247"/>
                <a:gd name="T2" fmla="*/ 8 w 51"/>
                <a:gd name="T3" fmla="*/ 247 h 247"/>
                <a:gd name="T4" fmla="*/ 16 w 51"/>
                <a:gd name="T5" fmla="*/ 247 h 247"/>
                <a:gd name="T6" fmla="*/ 21 w 51"/>
                <a:gd name="T7" fmla="*/ 245 h 247"/>
                <a:gd name="T8" fmla="*/ 25 w 51"/>
                <a:gd name="T9" fmla="*/ 243 h 247"/>
                <a:gd name="T10" fmla="*/ 29 w 51"/>
                <a:gd name="T11" fmla="*/ 243 h 247"/>
                <a:gd name="T12" fmla="*/ 33 w 51"/>
                <a:gd name="T13" fmla="*/ 241 h 247"/>
                <a:gd name="T14" fmla="*/ 39 w 51"/>
                <a:gd name="T15" fmla="*/ 237 h 247"/>
                <a:gd name="T16" fmla="*/ 47 w 51"/>
                <a:gd name="T17" fmla="*/ 235 h 247"/>
                <a:gd name="T18" fmla="*/ 51 w 51"/>
                <a:gd name="T19" fmla="*/ 233 h 247"/>
                <a:gd name="T20" fmla="*/ 33 w 51"/>
                <a:gd name="T21" fmla="*/ 0 h 247"/>
                <a:gd name="T22" fmla="*/ 0 w 51"/>
                <a:gd name="T23" fmla="*/ 2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47">
                  <a:moveTo>
                    <a:pt x="0" y="27"/>
                  </a:moveTo>
                  <a:lnTo>
                    <a:pt x="8" y="247"/>
                  </a:lnTo>
                  <a:lnTo>
                    <a:pt x="16" y="247"/>
                  </a:lnTo>
                  <a:lnTo>
                    <a:pt x="21" y="245"/>
                  </a:lnTo>
                  <a:lnTo>
                    <a:pt x="25" y="243"/>
                  </a:lnTo>
                  <a:lnTo>
                    <a:pt x="29" y="243"/>
                  </a:lnTo>
                  <a:lnTo>
                    <a:pt x="33" y="241"/>
                  </a:lnTo>
                  <a:lnTo>
                    <a:pt x="39" y="237"/>
                  </a:lnTo>
                  <a:lnTo>
                    <a:pt x="47" y="235"/>
                  </a:lnTo>
                  <a:lnTo>
                    <a:pt x="51" y="233"/>
                  </a:lnTo>
                  <a:lnTo>
                    <a:pt x="33" y="0"/>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25" name="Freeform 53"/>
            <p:cNvSpPr>
              <a:spLocks/>
            </p:cNvSpPr>
            <p:nvPr/>
          </p:nvSpPr>
          <p:spPr bwMode="auto">
            <a:xfrm>
              <a:off x="1881" y="4035"/>
              <a:ext cx="29" cy="100"/>
            </a:xfrm>
            <a:custGeom>
              <a:avLst/>
              <a:gdLst>
                <a:gd name="T0" fmla="*/ 14 w 57"/>
                <a:gd name="T1" fmla="*/ 29 h 200"/>
                <a:gd name="T2" fmla="*/ 0 w 57"/>
                <a:gd name="T3" fmla="*/ 196 h 200"/>
                <a:gd name="T4" fmla="*/ 14 w 57"/>
                <a:gd name="T5" fmla="*/ 198 h 200"/>
                <a:gd name="T6" fmla="*/ 30 w 57"/>
                <a:gd name="T7" fmla="*/ 198 h 200"/>
                <a:gd name="T8" fmla="*/ 45 w 57"/>
                <a:gd name="T9" fmla="*/ 198 h 200"/>
                <a:gd name="T10" fmla="*/ 57 w 57"/>
                <a:gd name="T11" fmla="*/ 200 h 200"/>
                <a:gd name="T12" fmla="*/ 49 w 57"/>
                <a:gd name="T13" fmla="*/ 0 h 200"/>
                <a:gd name="T14" fmla="*/ 14 w 57"/>
                <a:gd name="T15" fmla="*/ 29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00">
                  <a:moveTo>
                    <a:pt x="14" y="29"/>
                  </a:moveTo>
                  <a:lnTo>
                    <a:pt x="0" y="196"/>
                  </a:lnTo>
                  <a:lnTo>
                    <a:pt x="14" y="198"/>
                  </a:lnTo>
                  <a:lnTo>
                    <a:pt x="30" y="198"/>
                  </a:lnTo>
                  <a:lnTo>
                    <a:pt x="45" y="198"/>
                  </a:lnTo>
                  <a:lnTo>
                    <a:pt x="57" y="200"/>
                  </a:lnTo>
                  <a:lnTo>
                    <a:pt x="49" y="0"/>
                  </a:lnTo>
                  <a:lnTo>
                    <a:pt x="1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26" name="Freeform 54"/>
            <p:cNvSpPr>
              <a:spLocks/>
            </p:cNvSpPr>
            <p:nvPr/>
          </p:nvSpPr>
          <p:spPr bwMode="auto">
            <a:xfrm>
              <a:off x="1801" y="4057"/>
              <a:ext cx="67" cy="72"/>
            </a:xfrm>
            <a:custGeom>
              <a:avLst/>
              <a:gdLst>
                <a:gd name="T0" fmla="*/ 130 w 134"/>
                <a:gd name="T1" fmla="*/ 0 h 145"/>
                <a:gd name="T2" fmla="*/ 0 w 134"/>
                <a:gd name="T3" fmla="*/ 114 h 145"/>
                <a:gd name="T4" fmla="*/ 20 w 134"/>
                <a:gd name="T5" fmla="*/ 126 h 145"/>
                <a:gd name="T6" fmla="*/ 43 w 134"/>
                <a:gd name="T7" fmla="*/ 134 h 145"/>
                <a:gd name="T8" fmla="*/ 65 w 134"/>
                <a:gd name="T9" fmla="*/ 138 h 145"/>
                <a:gd name="T10" fmla="*/ 88 w 134"/>
                <a:gd name="T11" fmla="*/ 139 h 145"/>
                <a:gd name="T12" fmla="*/ 106 w 134"/>
                <a:gd name="T13" fmla="*/ 141 h 145"/>
                <a:gd name="T14" fmla="*/ 122 w 134"/>
                <a:gd name="T15" fmla="*/ 141 h 145"/>
                <a:gd name="T16" fmla="*/ 132 w 134"/>
                <a:gd name="T17" fmla="*/ 143 h 145"/>
                <a:gd name="T18" fmla="*/ 134 w 134"/>
                <a:gd name="T19" fmla="*/ 145 h 145"/>
                <a:gd name="T20" fmla="*/ 130 w 134"/>
                <a:gd name="T2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45">
                  <a:moveTo>
                    <a:pt x="130" y="0"/>
                  </a:moveTo>
                  <a:lnTo>
                    <a:pt x="0" y="114"/>
                  </a:lnTo>
                  <a:lnTo>
                    <a:pt x="20" y="126"/>
                  </a:lnTo>
                  <a:lnTo>
                    <a:pt x="43" y="134"/>
                  </a:lnTo>
                  <a:lnTo>
                    <a:pt x="65" y="138"/>
                  </a:lnTo>
                  <a:lnTo>
                    <a:pt x="88" y="139"/>
                  </a:lnTo>
                  <a:lnTo>
                    <a:pt x="106" y="141"/>
                  </a:lnTo>
                  <a:lnTo>
                    <a:pt x="122" y="141"/>
                  </a:lnTo>
                  <a:lnTo>
                    <a:pt x="132" y="143"/>
                  </a:lnTo>
                  <a:lnTo>
                    <a:pt x="134" y="145"/>
                  </a:lnTo>
                  <a:lnTo>
                    <a:pt x="1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27" name="Freeform 55"/>
            <p:cNvSpPr>
              <a:spLocks/>
            </p:cNvSpPr>
            <p:nvPr/>
          </p:nvSpPr>
          <p:spPr bwMode="auto">
            <a:xfrm>
              <a:off x="2428" y="3829"/>
              <a:ext cx="27" cy="49"/>
            </a:xfrm>
            <a:custGeom>
              <a:avLst/>
              <a:gdLst>
                <a:gd name="T0" fmla="*/ 0 w 53"/>
                <a:gd name="T1" fmla="*/ 97 h 99"/>
                <a:gd name="T2" fmla="*/ 4 w 53"/>
                <a:gd name="T3" fmla="*/ 0 h 99"/>
                <a:gd name="T4" fmla="*/ 53 w 53"/>
                <a:gd name="T5" fmla="*/ 2 h 99"/>
                <a:gd name="T6" fmla="*/ 50 w 53"/>
                <a:gd name="T7" fmla="*/ 99 h 99"/>
                <a:gd name="T8" fmla="*/ 0 w 53"/>
                <a:gd name="T9" fmla="*/ 97 h 99"/>
              </a:gdLst>
              <a:ahLst/>
              <a:cxnLst>
                <a:cxn ang="0">
                  <a:pos x="T0" y="T1"/>
                </a:cxn>
                <a:cxn ang="0">
                  <a:pos x="T2" y="T3"/>
                </a:cxn>
                <a:cxn ang="0">
                  <a:pos x="T4" y="T5"/>
                </a:cxn>
                <a:cxn ang="0">
                  <a:pos x="T6" y="T7"/>
                </a:cxn>
                <a:cxn ang="0">
                  <a:pos x="T8" y="T9"/>
                </a:cxn>
              </a:cxnLst>
              <a:rect l="0" t="0" r="r" b="b"/>
              <a:pathLst>
                <a:path w="53" h="99">
                  <a:moveTo>
                    <a:pt x="0" y="97"/>
                  </a:moveTo>
                  <a:lnTo>
                    <a:pt x="4" y="0"/>
                  </a:lnTo>
                  <a:lnTo>
                    <a:pt x="53" y="2"/>
                  </a:lnTo>
                  <a:lnTo>
                    <a:pt x="50" y="99"/>
                  </a:lnTo>
                  <a:lnTo>
                    <a:pt x="0"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28" name="Freeform 56"/>
            <p:cNvSpPr>
              <a:spLocks/>
            </p:cNvSpPr>
            <p:nvPr/>
          </p:nvSpPr>
          <p:spPr bwMode="auto">
            <a:xfrm>
              <a:off x="2522" y="3833"/>
              <a:ext cx="26" cy="49"/>
            </a:xfrm>
            <a:custGeom>
              <a:avLst/>
              <a:gdLst>
                <a:gd name="T0" fmla="*/ 0 w 53"/>
                <a:gd name="T1" fmla="*/ 96 h 98"/>
                <a:gd name="T2" fmla="*/ 4 w 53"/>
                <a:gd name="T3" fmla="*/ 0 h 98"/>
                <a:gd name="T4" fmla="*/ 53 w 53"/>
                <a:gd name="T5" fmla="*/ 2 h 98"/>
                <a:gd name="T6" fmla="*/ 49 w 53"/>
                <a:gd name="T7" fmla="*/ 98 h 98"/>
                <a:gd name="T8" fmla="*/ 0 w 53"/>
                <a:gd name="T9" fmla="*/ 96 h 98"/>
              </a:gdLst>
              <a:ahLst/>
              <a:cxnLst>
                <a:cxn ang="0">
                  <a:pos x="T0" y="T1"/>
                </a:cxn>
                <a:cxn ang="0">
                  <a:pos x="T2" y="T3"/>
                </a:cxn>
                <a:cxn ang="0">
                  <a:pos x="T4" y="T5"/>
                </a:cxn>
                <a:cxn ang="0">
                  <a:pos x="T6" y="T7"/>
                </a:cxn>
                <a:cxn ang="0">
                  <a:pos x="T8" y="T9"/>
                </a:cxn>
              </a:cxnLst>
              <a:rect l="0" t="0" r="r" b="b"/>
              <a:pathLst>
                <a:path w="53" h="98">
                  <a:moveTo>
                    <a:pt x="0" y="96"/>
                  </a:moveTo>
                  <a:lnTo>
                    <a:pt x="4" y="0"/>
                  </a:lnTo>
                  <a:lnTo>
                    <a:pt x="53" y="2"/>
                  </a:lnTo>
                  <a:lnTo>
                    <a:pt x="49" y="98"/>
                  </a:lnTo>
                  <a:lnTo>
                    <a:pt x="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29" name="Freeform 57"/>
            <p:cNvSpPr>
              <a:spLocks/>
            </p:cNvSpPr>
            <p:nvPr/>
          </p:nvSpPr>
          <p:spPr bwMode="auto">
            <a:xfrm>
              <a:off x="1900" y="3951"/>
              <a:ext cx="13" cy="13"/>
            </a:xfrm>
            <a:custGeom>
              <a:avLst/>
              <a:gdLst>
                <a:gd name="T0" fmla="*/ 14 w 28"/>
                <a:gd name="T1" fmla="*/ 25 h 25"/>
                <a:gd name="T2" fmla="*/ 20 w 28"/>
                <a:gd name="T3" fmla="*/ 25 h 25"/>
                <a:gd name="T4" fmla="*/ 24 w 28"/>
                <a:gd name="T5" fmla="*/ 23 h 25"/>
                <a:gd name="T6" fmla="*/ 26 w 28"/>
                <a:gd name="T7" fmla="*/ 20 h 25"/>
                <a:gd name="T8" fmla="*/ 28 w 28"/>
                <a:gd name="T9" fmla="*/ 16 h 25"/>
                <a:gd name="T10" fmla="*/ 28 w 28"/>
                <a:gd name="T11" fmla="*/ 10 h 25"/>
                <a:gd name="T12" fmla="*/ 26 w 28"/>
                <a:gd name="T13" fmla="*/ 4 h 25"/>
                <a:gd name="T14" fmla="*/ 22 w 28"/>
                <a:gd name="T15" fmla="*/ 2 h 25"/>
                <a:gd name="T16" fmla="*/ 16 w 28"/>
                <a:gd name="T17" fmla="*/ 0 h 25"/>
                <a:gd name="T18" fmla="*/ 10 w 28"/>
                <a:gd name="T19" fmla="*/ 2 h 25"/>
                <a:gd name="T20" fmla="*/ 6 w 28"/>
                <a:gd name="T21" fmla="*/ 4 h 25"/>
                <a:gd name="T22" fmla="*/ 2 w 28"/>
                <a:gd name="T23" fmla="*/ 8 h 25"/>
                <a:gd name="T24" fmla="*/ 0 w 28"/>
                <a:gd name="T25" fmla="*/ 14 h 25"/>
                <a:gd name="T26" fmla="*/ 2 w 28"/>
                <a:gd name="T27" fmla="*/ 20 h 25"/>
                <a:gd name="T28" fmla="*/ 4 w 28"/>
                <a:gd name="T29" fmla="*/ 21 h 25"/>
                <a:gd name="T30" fmla="*/ 8 w 28"/>
                <a:gd name="T31" fmla="*/ 25 h 25"/>
                <a:gd name="T32" fmla="*/ 14 w 28"/>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5">
                  <a:moveTo>
                    <a:pt x="14" y="25"/>
                  </a:moveTo>
                  <a:lnTo>
                    <a:pt x="20" y="25"/>
                  </a:lnTo>
                  <a:lnTo>
                    <a:pt x="24" y="23"/>
                  </a:lnTo>
                  <a:lnTo>
                    <a:pt x="26" y="20"/>
                  </a:lnTo>
                  <a:lnTo>
                    <a:pt x="28" y="16"/>
                  </a:lnTo>
                  <a:lnTo>
                    <a:pt x="28" y="10"/>
                  </a:lnTo>
                  <a:lnTo>
                    <a:pt x="26" y="4"/>
                  </a:lnTo>
                  <a:lnTo>
                    <a:pt x="22" y="2"/>
                  </a:lnTo>
                  <a:lnTo>
                    <a:pt x="16" y="0"/>
                  </a:lnTo>
                  <a:lnTo>
                    <a:pt x="10" y="2"/>
                  </a:lnTo>
                  <a:lnTo>
                    <a:pt x="6" y="4"/>
                  </a:lnTo>
                  <a:lnTo>
                    <a:pt x="2" y="8"/>
                  </a:lnTo>
                  <a:lnTo>
                    <a:pt x="0" y="14"/>
                  </a:lnTo>
                  <a:lnTo>
                    <a:pt x="2" y="20"/>
                  </a:lnTo>
                  <a:lnTo>
                    <a:pt x="4" y="21"/>
                  </a:lnTo>
                  <a:lnTo>
                    <a:pt x="8" y="25"/>
                  </a:lnTo>
                  <a:lnTo>
                    <a:pt x="1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30" name="Freeform 58"/>
            <p:cNvSpPr>
              <a:spLocks/>
            </p:cNvSpPr>
            <p:nvPr/>
          </p:nvSpPr>
          <p:spPr bwMode="auto">
            <a:xfrm>
              <a:off x="2456" y="4063"/>
              <a:ext cx="41" cy="42"/>
            </a:xfrm>
            <a:custGeom>
              <a:avLst/>
              <a:gdLst>
                <a:gd name="T0" fmla="*/ 40 w 83"/>
                <a:gd name="T1" fmla="*/ 82 h 82"/>
                <a:gd name="T2" fmla="*/ 57 w 83"/>
                <a:gd name="T3" fmla="*/ 80 h 82"/>
                <a:gd name="T4" fmla="*/ 71 w 83"/>
                <a:gd name="T5" fmla="*/ 70 h 82"/>
                <a:gd name="T6" fmla="*/ 79 w 83"/>
                <a:gd name="T7" fmla="*/ 59 h 82"/>
                <a:gd name="T8" fmla="*/ 83 w 83"/>
                <a:gd name="T9" fmla="*/ 43 h 82"/>
                <a:gd name="T10" fmla="*/ 81 w 83"/>
                <a:gd name="T11" fmla="*/ 25 h 82"/>
                <a:gd name="T12" fmla="*/ 73 w 83"/>
                <a:gd name="T13" fmla="*/ 12 h 82"/>
                <a:gd name="T14" fmla="*/ 59 w 83"/>
                <a:gd name="T15" fmla="*/ 4 h 82"/>
                <a:gd name="T16" fmla="*/ 44 w 83"/>
                <a:gd name="T17" fmla="*/ 0 h 82"/>
                <a:gd name="T18" fmla="*/ 28 w 83"/>
                <a:gd name="T19" fmla="*/ 2 h 82"/>
                <a:gd name="T20" fmla="*/ 14 w 83"/>
                <a:gd name="T21" fmla="*/ 10 h 82"/>
                <a:gd name="T22" fmla="*/ 4 w 83"/>
                <a:gd name="T23" fmla="*/ 23 h 82"/>
                <a:gd name="T24" fmla="*/ 0 w 83"/>
                <a:gd name="T25" fmla="*/ 39 h 82"/>
                <a:gd name="T26" fmla="*/ 2 w 83"/>
                <a:gd name="T27" fmla="*/ 55 h 82"/>
                <a:gd name="T28" fmla="*/ 10 w 83"/>
                <a:gd name="T29" fmla="*/ 69 h 82"/>
                <a:gd name="T30" fmla="*/ 24 w 83"/>
                <a:gd name="T31" fmla="*/ 78 h 82"/>
                <a:gd name="T32" fmla="*/ 40 w 83"/>
                <a:gd name="T3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82">
                  <a:moveTo>
                    <a:pt x="40" y="82"/>
                  </a:moveTo>
                  <a:lnTo>
                    <a:pt x="57" y="80"/>
                  </a:lnTo>
                  <a:lnTo>
                    <a:pt x="71" y="70"/>
                  </a:lnTo>
                  <a:lnTo>
                    <a:pt x="79" y="59"/>
                  </a:lnTo>
                  <a:lnTo>
                    <a:pt x="83" y="43"/>
                  </a:lnTo>
                  <a:lnTo>
                    <a:pt x="81" y="25"/>
                  </a:lnTo>
                  <a:lnTo>
                    <a:pt x="73" y="12"/>
                  </a:lnTo>
                  <a:lnTo>
                    <a:pt x="59" y="4"/>
                  </a:lnTo>
                  <a:lnTo>
                    <a:pt x="44" y="0"/>
                  </a:lnTo>
                  <a:lnTo>
                    <a:pt x="28" y="2"/>
                  </a:lnTo>
                  <a:lnTo>
                    <a:pt x="14" y="10"/>
                  </a:lnTo>
                  <a:lnTo>
                    <a:pt x="4" y="23"/>
                  </a:lnTo>
                  <a:lnTo>
                    <a:pt x="0" y="39"/>
                  </a:lnTo>
                  <a:lnTo>
                    <a:pt x="2" y="55"/>
                  </a:lnTo>
                  <a:lnTo>
                    <a:pt x="10" y="69"/>
                  </a:lnTo>
                  <a:lnTo>
                    <a:pt x="24" y="78"/>
                  </a:lnTo>
                  <a:lnTo>
                    <a:pt x="4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31" name="Freeform 59"/>
            <p:cNvSpPr>
              <a:spLocks/>
            </p:cNvSpPr>
            <p:nvPr/>
          </p:nvSpPr>
          <p:spPr bwMode="auto">
            <a:xfrm>
              <a:off x="2419" y="4108"/>
              <a:ext cx="55" cy="51"/>
            </a:xfrm>
            <a:custGeom>
              <a:avLst/>
              <a:gdLst>
                <a:gd name="T0" fmla="*/ 108 w 110"/>
                <a:gd name="T1" fmla="*/ 102 h 102"/>
                <a:gd name="T2" fmla="*/ 92 w 110"/>
                <a:gd name="T3" fmla="*/ 100 h 102"/>
                <a:gd name="T4" fmla="*/ 76 w 110"/>
                <a:gd name="T5" fmla="*/ 98 h 102"/>
                <a:gd name="T6" fmla="*/ 61 w 110"/>
                <a:gd name="T7" fmla="*/ 92 h 102"/>
                <a:gd name="T8" fmla="*/ 47 w 110"/>
                <a:gd name="T9" fmla="*/ 87 h 102"/>
                <a:gd name="T10" fmla="*/ 33 w 110"/>
                <a:gd name="T11" fmla="*/ 79 h 102"/>
                <a:gd name="T12" fmla="*/ 21 w 110"/>
                <a:gd name="T13" fmla="*/ 71 h 102"/>
                <a:gd name="T14" fmla="*/ 10 w 110"/>
                <a:gd name="T15" fmla="*/ 61 h 102"/>
                <a:gd name="T16" fmla="*/ 0 w 110"/>
                <a:gd name="T17" fmla="*/ 49 h 102"/>
                <a:gd name="T18" fmla="*/ 57 w 110"/>
                <a:gd name="T19" fmla="*/ 0 h 102"/>
                <a:gd name="T20" fmla="*/ 67 w 110"/>
                <a:gd name="T21" fmla="*/ 12 h 102"/>
                <a:gd name="T22" fmla="*/ 80 w 110"/>
                <a:gd name="T23" fmla="*/ 20 h 102"/>
                <a:gd name="T24" fmla="*/ 94 w 110"/>
                <a:gd name="T25" fmla="*/ 26 h 102"/>
                <a:gd name="T26" fmla="*/ 110 w 110"/>
                <a:gd name="T27" fmla="*/ 28 h 102"/>
                <a:gd name="T28" fmla="*/ 108 w 110"/>
                <a:gd name="T2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02">
                  <a:moveTo>
                    <a:pt x="108" y="102"/>
                  </a:moveTo>
                  <a:lnTo>
                    <a:pt x="92" y="100"/>
                  </a:lnTo>
                  <a:lnTo>
                    <a:pt x="76" y="98"/>
                  </a:lnTo>
                  <a:lnTo>
                    <a:pt x="61" y="92"/>
                  </a:lnTo>
                  <a:lnTo>
                    <a:pt x="47" y="87"/>
                  </a:lnTo>
                  <a:lnTo>
                    <a:pt x="33" y="79"/>
                  </a:lnTo>
                  <a:lnTo>
                    <a:pt x="21" y="71"/>
                  </a:lnTo>
                  <a:lnTo>
                    <a:pt x="10" y="61"/>
                  </a:lnTo>
                  <a:lnTo>
                    <a:pt x="0" y="49"/>
                  </a:lnTo>
                  <a:lnTo>
                    <a:pt x="57" y="0"/>
                  </a:lnTo>
                  <a:lnTo>
                    <a:pt x="67" y="12"/>
                  </a:lnTo>
                  <a:lnTo>
                    <a:pt x="80" y="20"/>
                  </a:lnTo>
                  <a:lnTo>
                    <a:pt x="94" y="26"/>
                  </a:lnTo>
                  <a:lnTo>
                    <a:pt x="110" y="28"/>
                  </a:lnTo>
                  <a:lnTo>
                    <a:pt x="108"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32" name="Freeform 60"/>
            <p:cNvSpPr>
              <a:spLocks/>
            </p:cNvSpPr>
            <p:nvPr/>
          </p:nvSpPr>
          <p:spPr bwMode="auto">
            <a:xfrm>
              <a:off x="2402" y="4046"/>
              <a:ext cx="42" cy="60"/>
            </a:xfrm>
            <a:custGeom>
              <a:avLst/>
              <a:gdLst>
                <a:gd name="T0" fmla="*/ 6 w 85"/>
                <a:gd name="T1" fmla="*/ 120 h 120"/>
                <a:gd name="T2" fmla="*/ 0 w 85"/>
                <a:gd name="T3" fmla="*/ 89 h 120"/>
                <a:gd name="T4" fmla="*/ 0 w 85"/>
                <a:gd name="T5" fmla="*/ 57 h 120"/>
                <a:gd name="T6" fmla="*/ 8 w 85"/>
                <a:gd name="T7" fmla="*/ 28 h 120"/>
                <a:gd name="T8" fmla="*/ 20 w 85"/>
                <a:gd name="T9" fmla="*/ 0 h 120"/>
                <a:gd name="T10" fmla="*/ 85 w 85"/>
                <a:gd name="T11" fmla="*/ 38 h 120"/>
                <a:gd name="T12" fmla="*/ 79 w 85"/>
                <a:gd name="T13" fmla="*/ 52 h 120"/>
                <a:gd name="T14" fmla="*/ 75 w 85"/>
                <a:gd name="T15" fmla="*/ 67 h 120"/>
                <a:gd name="T16" fmla="*/ 75 w 85"/>
                <a:gd name="T17" fmla="*/ 83 h 120"/>
                <a:gd name="T18" fmla="*/ 79 w 85"/>
                <a:gd name="T19" fmla="*/ 99 h 120"/>
                <a:gd name="T20" fmla="*/ 6 w 85"/>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20">
                  <a:moveTo>
                    <a:pt x="6" y="120"/>
                  </a:moveTo>
                  <a:lnTo>
                    <a:pt x="0" y="89"/>
                  </a:lnTo>
                  <a:lnTo>
                    <a:pt x="0" y="57"/>
                  </a:lnTo>
                  <a:lnTo>
                    <a:pt x="8" y="28"/>
                  </a:lnTo>
                  <a:lnTo>
                    <a:pt x="20" y="0"/>
                  </a:lnTo>
                  <a:lnTo>
                    <a:pt x="85" y="38"/>
                  </a:lnTo>
                  <a:lnTo>
                    <a:pt x="79" y="52"/>
                  </a:lnTo>
                  <a:lnTo>
                    <a:pt x="75" y="67"/>
                  </a:lnTo>
                  <a:lnTo>
                    <a:pt x="75" y="83"/>
                  </a:lnTo>
                  <a:lnTo>
                    <a:pt x="79" y="99"/>
                  </a:lnTo>
                  <a:lnTo>
                    <a:pt x="6"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33" name="Freeform 61"/>
            <p:cNvSpPr>
              <a:spLocks/>
            </p:cNvSpPr>
            <p:nvPr/>
          </p:nvSpPr>
          <p:spPr bwMode="auto">
            <a:xfrm>
              <a:off x="2431" y="4009"/>
              <a:ext cx="60" cy="45"/>
            </a:xfrm>
            <a:custGeom>
              <a:avLst/>
              <a:gdLst>
                <a:gd name="T0" fmla="*/ 0 w 120"/>
                <a:gd name="T1" fmla="*/ 29 h 88"/>
                <a:gd name="T2" fmla="*/ 14 w 120"/>
                <a:gd name="T3" fmla="*/ 19 h 88"/>
                <a:gd name="T4" fmla="*/ 28 w 120"/>
                <a:gd name="T5" fmla="*/ 12 h 88"/>
                <a:gd name="T6" fmla="*/ 44 w 120"/>
                <a:gd name="T7" fmla="*/ 6 h 88"/>
                <a:gd name="T8" fmla="*/ 57 w 120"/>
                <a:gd name="T9" fmla="*/ 2 h 88"/>
                <a:gd name="T10" fmla="*/ 73 w 120"/>
                <a:gd name="T11" fmla="*/ 0 h 88"/>
                <a:gd name="T12" fmla="*/ 89 w 120"/>
                <a:gd name="T13" fmla="*/ 0 h 88"/>
                <a:gd name="T14" fmla="*/ 104 w 120"/>
                <a:gd name="T15" fmla="*/ 0 h 88"/>
                <a:gd name="T16" fmla="*/ 120 w 120"/>
                <a:gd name="T17" fmla="*/ 2 h 88"/>
                <a:gd name="T18" fmla="*/ 106 w 120"/>
                <a:gd name="T19" fmla="*/ 76 h 88"/>
                <a:gd name="T20" fmla="*/ 99 w 120"/>
                <a:gd name="T21" fmla="*/ 74 h 88"/>
                <a:gd name="T22" fmla="*/ 91 w 120"/>
                <a:gd name="T23" fmla="*/ 74 h 88"/>
                <a:gd name="T24" fmla="*/ 83 w 120"/>
                <a:gd name="T25" fmla="*/ 74 h 88"/>
                <a:gd name="T26" fmla="*/ 75 w 120"/>
                <a:gd name="T27" fmla="*/ 76 h 88"/>
                <a:gd name="T28" fmla="*/ 67 w 120"/>
                <a:gd name="T29" fmla="*/ 78 h 88"/>
                <a:gd name="T30" fmla="*/ 59 w 120"/>
                <a:gd name="T31" fmla="*/ 80 h 88"/>
                <a:gd name="T32" fmla="*/ 51 w 120"/>
                <a:gd name="T33" fmla="*/ 84 h 88"/>
                <a:gd name="T34" fmla="*/ 45 w 120"/>
                <a:gd name="T35" fmla="*/ 88 h 88"/>
                <a:gd name="T36" fmla="*/ 0 w 120"/>
                <a:gd name="T37"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88">
                  <a:moveTo>
                    <a:pt x="0" y="29"/>
                  </a:moveTo>
                  <a:lnTo>
                    <a:pt x="14" y="19"/>
                  </a:lnTo>
                  <a:lnTo>
                    <a:pt x="28" y="12"/>
                  </a:lnTo>
                  <a:lnTo>
                    <a:pt x="44" y="6"/>
                  </a:lnTo>
                  <a:lnTo>
                    <a:pt x="57" y="2"/>
                  </a:lnTo>
                  <a:lnTo>
                    <a:pt x="73" y="0"/>
                  </a:lnTo>
                  <a:lnTo>
                    <a:pt x="89" y="0"/>
                  </a:lnTo>
                  <a:lnTo>
                    <a:pt x="104" y="0"/>
                  </a:lnTo>
                  <a:lnTo>
                    <a:pt x="120" y="2"/>
                  </a:lnTo>
                  <a:lnTo>
                    <a:pt x="106" y="76"/>
                  </a:lnTo>
                  <a:lnTo>
                    <a:pt x="99" y="74"/>
                  </a:lnTo>
                  <a:lnTo>
                    <a:pt x="91" y="74"/>
                  </a:lnTo>
                  <a:lnTo>
                    <a:pt x="83" y="74"/>
                  </a:lnTo>
                  <a:lnTo>
                    <a:pt x="75" y="76"/>
                  </a:lnTo>
                  <a:lnTo>
                    <a:pt x="67" y="78"/>
                  </a:lnTo>
                  <a:lnTo>
                    <a:pt x="59" y="80"/>
                  </a:lnTo>
                  <a:lnTo>
                    <a:pt x="51" y="84"/>
                  </a:lnTo>
                  <a:lnTo>
                    <a:pt x="45" y="88"/>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34" name="Freeform 62"/>
            <p:cNvSpPr>
              <a:spLocks/>
            </p:cNvSpPr>
            <p:nvPr/>
          </p:nvSpPr>
          <p:spPr bwMode="auto">
            <a:xfrm>
              <a:off x="2497" y="4022"/>
              <a:ext cx="54" cy="57"/>
            </a:xfrm>
            <a:custGeom>
              <a:avLst/>
              <a:gdLst>
                <a:gd name="T0" fmla="*/ 43 w 108"/>
                <a:gd name="T1" fmla="*/ 0 h 114"/>
                <a:gd name="T2" fmla="*/ 55 w 108"/>
                <a:gd name="T3" fmla="*/ 10 h 114"/>
                <a:gd name="T4" fmla="*/ 67 w 108"/>
                <a:gd name="T5" fmla="*/ 20 h 114"/>
                <a:gd name="T6" fmla="*/ 77 w 108"/>
                <a:gd name="T7" fmla="*/ 32 h 114"/>
                <a:gd name="T8" fmla="*/ 86 w 108"/>
                <a:gd name="T9" fmla="*/ 45 h 114"/>
                <a:gd name="T10" fmla="*/ 94 w 108"/>
                <a:gd name="T11" fmla="*/ 57 h 114"/>
                <a:gd name="T12" fmla="*/ 100 w 108"/>
                <a:gd name="T13" fmla="*/ 73 h 114"/>
                <a:gd name="T14" fmla="*/ 104 w 108"/>
                <a:gd name="T15" fmla="*/ 87 h 114"/>
                <a:gd name="T16" fmla="*/ 108 w 108"/>
                <a:gd name="T17" fmla="*/ 102 h 114"/>
                <a:gd name="T18" fmla="*/ 33 w 108"/>
                <a:gd name="T19" fmla="*/ 114 h 114"/>
                <a:gd name="T20" fmla="*/ 29 w 108"/>
                <a:gd name="T21" fmla="*/ 99 h 114"/>
                <a:gd name="T22" fmla="*/ 24 w 108"/>
                <a:gd name="T23" fmla="*/ 85 h 114"/>
                <a:gd name="T24" fmla="*/ 14 w 108"/>
                <a:gd name="T25" fmla="*/ 73 h 114"/>
                <a:gd name="T26" fmla="*/ 0 w 108"/>
                <a:gd name="T27" fmla="*/ 61 h 114"/>
                <a:gd name="T28" fmla="*/ 43 w 108"/>
                <a:gd name="T2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114">
                  <a:moveTo>
                    <a:pt x="43" y="0"/>
                  </a:moveTo>
                  <a:lnTo>
                    <a:pt x="55" y="10"/>
                  </a:lnTo>
                  <a:lnTo>
                    <a:pt x="67" y="20"/>
                  </a:lnTo>
                  <a:lnTo>
                    <a:pt x="77" y="32"/>
                  </a:lnTo>
                  <a:lnTo>
                    <a:pt x="86" y="45"/>
                  </a:lnTo>
                  <a:lnTo>
                    <a:pt x="94" y="57"/>
                  </a:lnTo>
                  <a:lnTo>
                    <a:pt x="100" y="73"/>
                  </a:lnTo>
                  <a:lnTo>
                    <a:pt x="104" y="87"/>
                  </a:lnTo>
                  <a:lnTo>
                    <a:pt x="108" y="102"/>
                  </a:lnTo>
                  <a:lnTo>
                    <a:pt x="33" y="114"/>
                  </a:lnTo>
                  <a:lnTo>
                    <a:pt x="29" y="99"/>
                  </a:lnTo>
                  <a:lnTo>
                    <a:pt x="24" y="85"/>
                  </a:lnTo>
                  <a:lnTo>
                    <a:pt x="14" y="73"/>
                  </a:lnTo>
                  <a:lnTo>
                    <a:pt x="0" y="61"/>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35" name="Freeform 63"/>
            <p:cNvSpPr>
              <a:spLocks/>
            </p:cNvSpPr>
            <p:nvPr/>
          </p:nvSpPr>
          <p:spPr bwMode="auto">
            <a:xfrm>
              <a:off x="2493" y="4093"/>
              <a:ext cx="56" cy="57"/>
            </a:xfrm>
            <a:custGeom>
              <a:avLst/>
              <a:gdLst>
                <a:gd name="T0" fmla="*/ 112 w 112"/>
                <a:gd name="T1" fmla="*/ 19 h 114"/>
                <a:gd name="T2" fmla="*/ 106 w 112"/>
                <a:gd name="T3" fmla="*/ 35 h 114"/>
                <a:gd name="T4" fmla="*/ 100 w 112"/>
                <a:gd name="T5" fmla="*/ 51 h 114"/>
                <a:gd name="T6" fmla="*/ 92 w 112"/>
                <a:gd name="T7" fmla="*/ 63 h 114"/>
                <a:gd name="T8" fmla="*/ 85 w 112"/>
                <a:gd name="T9" fmla="*/ 76 h 114"/>
                <a:gd name="T10" fmla="*/ 73 w 112"/>
                <a:gd name="T11" fmla="*/ 88 h 114"/>
                <a:gd name="T12" fmla="*/ 63 w 112"/>
                <a:gd name="T13" fmla="*/ 98 h 114"/>
                <a:gd name="T14" fmla="*/ 51 w 112"/>
                <a:gd name="T15" fmla="*/ 106 h 114"/>
                <a:gd name="T16" fmla="*/ 37 w 112"/>
                <a:gd name="T17" fmla="*/ 114 h 114"/>
                <a:gd name="T18" fmla="*/ 0 w 112"/>
                <a:gd name="T19" fmla="*/ 49 h 114"/>
                <a:gd name="T20" fmla="*/ 14 w 112"/>
                <a:gd name="T21" fmla="*/ 41 h 114"/>
                <a:gd name="T22" fmla="*/ 26 w 112"/>
                <a:gd name="T23" fmla="*/ 29 h 114"/>
                <a:gd name="T24" fmla="*/ 33 w 112"/>
                <a:gd name="T25" fmla="*/ 15 h 114"/>
                <a:gd name="T26" fmla="*/ 39 w 112"/>
                <a:gd name="T27" fmla="*/ 0 h 114"/>
                <a:gd name="T28" fmla="*/ 112 w 112"/>
                <a:gd name="T2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4">
                  <a:moveTo>
                    <a:pt x="112" y="19"/>
                  </a:moveTo>
                  <a:lnTo>
                    <a:pt x="106" y="35"/>
                  </a:lnTo>
                  <a:lnTo>
                    <a:pt x="100" y="51"/>
                  </a:lnTo>
                  <a:lnTo>
                    <a:pt x="92" y="63"/>
                  </a:lnTo>
                  <a:lnTo>
                    <a:pt x="85" y="76"/>
                  </a:lnTo>
                  <a:lnTo>
                    <a:pt x="73" y="88"/>
                  </a:lnTo>
                  <a:lnTo>
                    <a:pt x="63" y="98"/>
                  </a:lnTo>
                  <a:lnTo>
                    <a:pt x="51" y="106"/>
                  </a:lnTo>
                  <a:lnTo>
                    <a:pt x="37" y="114"/>
                  </a:lnTo>
                  <a:lnTo>
                    <a:pt x="0" y="49"/>
                  </a:lnTo>
                  <a:lnTo>
                    <a:pt x="14" y="41"/>
                  </a:lnTo>
                  <a:lnTo>
                    <a:pt x="26" y="29"/>
                  </a:lnTo>
                  <a:lnTo>
                    <a:pt x="33" y="15"/>
                  </a:lnTo>
                  <a:lnTo>
                    <a:pt x="39" y="0"/>
                  </a:lnTo>
                  <a:lnTo>
                    <a:pt x="11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36" name="Freeform 64"/>
            <p:cNvSpPr>
              <a:spLocks/>
            </p:cNvSpPr>
            <p:nvPr/>
          </p:nvSpPr>
          <p:spPr bwMode="auto">
            <a:xfrm>
              <a:off x="2089" y="4073"/>
              <a:ext cx="31" cy="31"/>
            </a:xfrm>
            <a:custGeom>
              <a:avLst/>
              <a:gdLst>
                <a:gd name="T0" fmla="*/ 17 w 61"/>
                <a:gd name="T1" fmla="*/ 0 h 61"/>
                <a:gd name="T2" fmla="*/ 29 w 61"/>
                <a:gd name="T3" fmla="*/ 4 h 61"/>
                <a:gd name="T4" fmla="*/ 41 w 61"/>
                <a:gd name="T5" fmla="*/ 12 h 61"/>
                <a:gd name="T6" fmla="*/ 51 w 61"/>
                <a:gd name="T7" fmla="*/ 20 h 61"/>
                <a:gd name="T8" fmla="*/ 61 w 61"/>
                <a:gd name="T9" fmla="*/ 28 h 61"/>
                <a:gd name="T10" fmla="*/ 31 w 61"/>
                <a:gd name="T11" fmla="*/ 61 h 61"/>
                <a:gd name="T12" fmla="*/ 25 w 61"/>
                <a:gd name="T13" fmla="*/ 55 h 61"/>
                <a:gd name="T14" fmla="*/ 17 w 61"/>
                <a:gd name="T15" fmla="*/ 50 h 61"/>
                <a:gd name="T16" fmla="*/ 7 w 61"/>
                <a:gd name="T17" fmla="*/ 46 h 61"/>
                <a:gd name="T18" fmla="*/ 0 w 61"/>
                <a:gd name="T19" fmla="*/ 42 h 61"/>
                <a:gd name="T20" fmla="*/ 17 w 61"/>
                <a:gd name="T2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17" y="0"/>
                  </a:moveTo>
                  <a:lnTo>
                    <a:pt x="29" y="4"/>
                  </a:lnTo>
                  <a:lnTo>
                    <a:pt x="41" y="12"/>
                  </a:lnTo>
                  <a:lnTo>
                    <a:pt x="51" y="20"/>
                  </a:lnTo>
                  <a:lnTo>
                    <a:pt x="61" y="28"/>
                  </a:lnTo>
                  <a:lnTo>
                    <a:pt x="31" y="61"/>
                  </a:lnTo>
                  <a:lnTo>
                    <a:pt x="25" y="55"/>
                  </a:lnTo>
                  <a:lnTo>
                    <a:pt x="17" y="50"/>
                  </a:lnTo>
                  <a:lnTo>
                    <a:pt x="7" y="46"/>
                  </a:lnTo>
                  <a:lnTo>
                    <a:pt x="0" y="4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37" name="Freeform 65"/>
            <p:cNvSpPr>
              <a:spLocks/>
            </p:cNvSpPr>
            <p:nvPr/>
          </p:nvSpPr>
          <p:spPr bwMode="auto">
            <a:xfrm>
              <a:off x="2110" y="4109"/>
              <a:ext cx="24" cy="26"/>
            </a:xfrm>
            <a:custGeom>
              <a:avLst/>
              <a:gdLst>
                <a:gd name="T0" fmla="*/ 45 w 47"/>
                <a:gd name="T1" fmla="*/ 0 h 53"/>
                <a:gd name="T2" fmla="*/ 47 w 47"/>
                <a:gd name="T3" fmla="*/ 14 h 53"/>
                <a:gd name="T4" fmla="*/ 47 w 47"/>
                <a:gd name="T5" fmla="*/ 28 h 53"/>
                <a:gd name="T6" fmla="*/ 47 w 47"/>
                <a:gd name="T7" fmla="*/ 41 h 53"/>
                <a:gd name="T8" fmla="*/ 45 w 47"/>
                <a:gd name="T9" fmla="*/ 53 h 53"/>
                <a:gd name="T10" fmla="*/ 0 w 47"/>
                <a:gd name="T11" fmla="*/ 45 h 53"/>
                <a:gd name="T12" fmla="*/ 2 w 47"/>
                <a:gd name="T13" fmla="*/ 37 h 53"/>
                <a:gd name="T14" fmla="*/ 2 w 47"/>
                <a:gd name="T15" fmla="*/ 28 h 53"/>
                <a:gd name="T16" fmla="*/ 2 w 47"/>
                <a:gd name="T17" fmla="*/ 18 h 53"/>
                <a:gd name="T18" fmla="*/ 0 w 47"/>
                <a:gd name="T19" fmla="*/ 8 h 53"/>
                <a:gd name="T20" fmla="*/ 45 w 47"/>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3">
                  <a:moveTo>
                    <a:pt x="45" y="0"/>
                  </a:moveTo>
                  <a:lnTo>
                    <a:pt x="47" y="14"/>
                  </a:lnTo>
                  <a:lnTo>
                    <a:pt x="47" y="28"/>
                  </a:lnTo>
                  <a:lnTo>
                    <a:pt x="47" y="41"/>
                  </a:lnTo>
                  <a:lnTo>
                    <a:pt x="45" y="53"/>
                  </a:lnTo>
                  <a:lnTo>
                    <a:pt x="0" y="45"/>
                  </a:lnTo>
                  <a:lnTo>
                    <a:pt x="2" y="37"/>
                  </a:lnTo>
                  <a:lnTo>
                    <a:pt x="2" y="28"/>
                  </a:lnTo>
                  <a:lnTo>
                    <a:pt x="2" y="18"/>
                  </a:lnTo>
                  <a:lnTo>
                    <a:pt x="0" y="8"/>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38" name="Freeform 66"/>
            <p:cNvSpPr>
              <a:spLocks/>
            </p:cNvSpPr>
            <p:nvPr/>
          </p:nvSpPr>
          <p:spPr bwMode="auto">
            <a:xfrm>
              <a:off x="2089" y="4140"/>
              <a:ext cx="31" cy="30"/>
            </a:xfrm>
            <a:custGeom>
              <a:avLst/>
              <a:gdLst>
                <a:gd name="T0" fmla="*/ 61 w 61"/>
                <a:gd name="T1" fmla="*/ 33 h 61"/>
                <a:gd name="T2" fmla="*/ 51 w 61"/>
                <a:gd name="T3" fmla="*/ 41 h 61"/>
                <a:gd name="T4" fmla="*/ 41 w 61"/>
                <a:gd name="T5" fmla="*/ 49 h 61"/>
                <a:gd name="T6" fmla="*/ 29 w 61"/>
                <a:gd name="T7" fmla="*/ 57 h 61"/>
                <a:gd name="T8" fmla="*/ 17 w 61"/>
                <a:gd name="T9" fmla="*/ 61 h 61"/>
                <a:gd name="T10" fmla="*/ 0 w 61"/>
                <a:gd name="T11" fmla="*/ 20 h 61"/>
                <a:gd name="T12" fmla="*/ 7 w 61"/>
                <a:gd name="T13" fmla="*/ 18 h 61"/>
                <a:gd name="T14" fmla="*/ 15 w 61"/>
                <a:gd name="T15" fmla="*/ 12 h 61"/>
                <a:gd name="T16" fmla="*/ 25 w 61"/>
                <a:gd name="T17" fmla="*/ 6 h 61"/>
                <a:gd name="T18" fmla="*/ 31 w 61"/>
                <a:gd name="T19" fmla="*/ 0 h 61"/>
                <a:gd name="T20" fmla="*/ 61 w 61"/>
                <a:gd name="T21" fmla="*/ 3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61" y="33"/>
                  </a:moveTo>
                  <a:lnTo>
                    <a:pt x="51" y="41"/>
                  </a:lnTo>
                  <a:lnTo>
                    <a:pt x="41" y="49"/>
                  </a:lnTo>
                  <a:lnTo>
                    <a:pt x="29" y="57"/>
                  </a:lnTo>
                  <a:lnTo>
                    <a:pt x="17" y="61"/>
                  </a:lnTo>
                  <a:lnTo>
                    <a:pt x="0" y="20"/>
                  </a:lnTo>
                  <a:lnTo>
                    <a:pt x="7" y="18"/>
                  </a:lnTo>
                  <a:lnTo>
                    <a:pt x="15" y="12"/>
                  </a:lnTo>
                  <a:lnTo>
                    <a:pt x="25" y="6"/>
                  </a:lnTo>
                  <a:lnTo>
                    <a:pt x="31" y="0"/>
                  </a:lnTo>
                  <a:lnTo>
                    <a:pt x="61"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39" name="Freeform 67"/>
            <p:cNvSpPr>
              <a:spLocks/>
            </p:cNvSpPr>
            <p:nvPr/>
          </p:nvSpPr>
          <p:spPr bwMode="auto">
            <a:xfrm>
              <a:off x="2049" y="4143"/>
              <a:ext cx="30" cy="29"/>
            </a:xfrm>
            <a:custGeom>
              <a:avLst/>
              <a:gdLst>
                <a:gd name="T0" fmla="*/ 47 w 59"/>
                <a:gd name="T1" fmla="*/ 59 h 59"/>
                <a:gd name="T2" fmla="*/ 35 w 59"/>
                <a:gd name="T3" fmla="*/ 55 h 59"/>
                <a:gd name="T4" fmla="*/ 24 w 59"/>
                <a:gd name="T5" fmla="*/ 49 h 59"/>
                <a:gd name="T6" fmla="*/ 10 w 59"/>
                <a:gd name="T7" fmla="*/ 43 h 59"/>
                <a:gd name="T8" fmla="*/ 0 w 59"/>
                <a:gd name="T9" fmla="*/ 35 h 59"/>
                <a:gd name="T10" fmla="*/ 28 w 59"/>
                <a:gd name="T11" fmla="*/ 0 h 59"/>
                <a:gd name="T12" fmla="*/ 33 w 59"/>
                <a:gd name="T13" fmla="*/ 4 h 59"/>
                <a:gd name="T14" fmla="*/ 43 w 59"/>
                <a:gd name="T15" fmla="*/ 10 h 59"/>
                <a:gd name="T16" fmla="*/ 51 w 59"/>
                <a:gd name="T17" fmla="*/ 14 h 59"/>
                <a:gd name="T18" fmla="*/ 59 w 59"/>
                <a:gd name="T19" fmla="*/ 16 h 59"/>
                <a:gd name="T20" fmla="*/ 47 w 59"/>
                <a:gd name="T2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47" y="59"/>
                  </a:moveTo>
                  <a:lnTo>
                    <a:pt x="35" y="55"/>
                  </a:lnTo>
                  <a:lnTo>
                    <a:pt x="24" y="49"/>
                  </a:lnTo>
                  <a:lnTo>
                    <a:pt x="10" y="43"/>
                  </a:lnTo>
                  <a:lnTo>
                    <a:pt x="0" y="35"/>
                  </a:lnTo>
                  <a:lnTo>
                    <a:pt x="28" y="0"/>
                  </a:lnTo>
                  <a:lnTo>
                    <a:pt x="33" y="4"/>
                  </a:lnTo>
                  <a:lnTo>
                    <a:pt x="43" y="10"/>
                  </a:lnTo>
                  <a:lnTo>
                    <a:pt x="51" y="14"/>
                  </a:lnTo>
                  <a:lnTo>
                    <a:pt x="59" y="16"/>
                  </a:lnTo>
                  <a:lnTo>
                    <a:pt x="47"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40" name="Freeform 68"/>
            <p:cNvSpPr>
              <a:spLocks/>
            </p:cNvSpPr>
            <p:nvPr/>
          </p:nvSpPr>
          <p:spPr bwMode="auto">
            <a:xfrm>
              <a:off x="2031" y="4114"/>
              <a:ext cx="26" cy="27"/>
            </a:xfrm>
            <a:custGeom>
              <a:avLst/>
              <a:gdLst>
                <a:gd name="T0" fmla="*/ 6 w 51"/>
                <a:gd name="T1" fmla="*/ 53 h 53"/>
                <a:gd name="T2" fmla="*/ 4 w 51"/>
                <a:gd name="T3" fmla="*/ 41 h 53"/>
                <a:gd name="T4" fmla="*/ 2 w 51"/>
                <a:gd name="T5" fmla="*/ 27 h 53"/>
                <a:gd name="T6" fmla="*/ 0 w 51"/>
                <a:gd name="T7" fmla="*/ 14 h 53"/>
                <a:gd name="T8" fmla="*/ 0 w 51"/>
                <a:gd name="T9" fmla="*/ 0 h 53"/>
                <a:gd name="T10" fmla="*/ 47 w 51"/>
                <a:gd name="T11" fmla="*/ 4 h 53"/>
                <a:gd name="T12" fmla="*/ 45 w 51"/>
                <a:gd name="T13" fmla="*/ 12 h 53"/>
                <a:gd name="T14" fmla="*/ 47 w 51"/>
                <a:gd name="T15" fmla="*/ 22 h 53"/>
                <a:gd name="T16" fmla="*/ 49 w 51"/>
                <a:gd name="T17" fmla="*/ 31 h 53"/>
                <a:gd name="T18" fmla="*/ 51 w 51"/>
                <a:gd name="T19" fmla="*/ 39 h 53"/>
                <a:gd name="T20" fmla="*/ 6 w 51"/>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3">
                  <a:moveTo>
                    <a:pt x="6" y="53"/>
                  </a:moveTo>
                  <a:lnTo>
                    <a:pt x="4" y="41"/>
                  </a:lnTo>
                  <a:lnTo>
                    <a:pt x="2" y="27"/>
                  </a:lnTo>
                  <a:lnTo>
                    <a:pt x="0" y="14"/>
                  </a:lnTo>
                  <a:lnTo>
                    <a:pt x="0" y="0"/>
                  </a:lnTo>
                  <a:lnTo>
                    <a:pt x="47" y="4"/>
                  </a:lnTo>
                  <a:lnTo>
                    <a:pt x="45" y="12"/>
                  </a:lnTo>
                  <a:lnTo>
                    <a:pt x="47" y="22"/>
                  </a:lnTo>
                  <a:lnTo>
                    <a:pt x="49" y="31"/>
                  </a:lnTo>
                  <a:lnTo>
                    <a:pt x="51" y="39"/>
                  </a:lnTo>
                  <a:lnTo>
                    <a:pt x="6"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41" name="Freeform 69"/>
            <p:cNvSpPr>
              <a:spLocks/>
            </p:cNvSpPr>
            <p:nvPr/>
          </p:nvSpPr>
          <p:spPr bwMode="auto">
            <a:xfrm>
              <a:off x="2041" y="4075"/>
              <a:ext cx="32" cy="32"/>
            </a:xfrm>
            <a:custGeom>
              <a:avLst/>
              <a:gdLst>
                <a:gd name="T0" fmla="*/ 0 w 63"/>
                <a:gd name="T1" fmla="*/ 34 h 63"/>
                <a:gd name="T2" fmla="*/ 8 w 63"/>
                <a:gd name="T3" fmla="*/ 24 h 63"/>
                <a:gd name="T4" fmla="*/ 18 w 63"/>
                <a:gd name="T5" fmla="*/ 14 h 63"/>
                <a:gd name="T6" fmla="*/ 30 w 63"/>
                <a:gd name="T7" fmla="*/ 6 h 63"/>
                <a:gd name="T8" fmla="*/ 42 w 63"/>
                <a:gd name="T9" fmla="*/ 0 h 63"/>
                <a:gd name="T10" fmla="*/ 63 w 63"/>
                <a:gd name="T11" fmla="*/ 40 h 63"/>
                <a:gd name="T12" fmla="*/ 55 w 63"/>
                <a:gd name="T13" fmla="*/ 44 h 63"/>
                <a:gd name="T14" fmla="*/ 47 w 63"/>
                <a:gd name="T15" fmla="*/ 49 h 63"/>
                <a:gd name="T16" fmla="*/ 40 w 63"/>
                <a:gd name="T17" fmla="*/ 55 h 63"/>
                <a:gd name="T18" fmla="*/ 34 w 63"/>
                <a:gd name="T19" fmla="*/ 63 h 63"/>
                <a:gd name="T20" fmla="*/ 0 w 63"/>
                <a:gd name="T21"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63">
                  <a:moveTo>
                    <a:pt x="0" y="34"/>
                  </a:moveTo>
                  <a:lnTo>
                    <a:pt x="8" y="24"/>
                  </a:lnTo>
                  <a:lnTo>
                    <a:pt x="18" y="14"/>
                  </a:lnTo>
                  <a:lnTo>
                    <a:pt x="30" y="6"/>
                  </a:lnTo>
                  <a:lnTo>
                    <a:pt x="42" y="0"/>
                  </a:lnTo>
                  <a:lnTo>
                    <a:pt x="63" y="40"/>
                  </a:lnTo>
                  <a:lnTo>
                    <a:pt x="55" y="44"/>
                  </a:lnTo>
                  <a:lnTo>
                    <a:pt x="47" y="49"/>
                  </a:lnTo>
                  <a:lnTo>
                    <a:pt x="40" y="55"/>
                  </a:lnTo>
                  <a:lnTo>
                    <a:pt x="34" y="63"/>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42" name="Freeform 70"/>
            <p:cNvSpPr>
              <a:spLocks/>
            </p:cNvSpPr>
            <p:nvPr/>
          </p:nvSpPr>
          <p:spPr bwMode="auto">
            <a:xfrm>
              <a:off x="2968" y="3903"/>
              <a:ext cx="572" cy="180"/>
            </a:xfrm>
            <a:custGeom>
              <a:avLst/>
              <a:gdLst>
                <a:gd name="T0" fmla="*/ 992 w 1143"/>
                <a:gd name="T1" fmla="*/ 320 h 359"/>
                <a:gd name="T2" fmla="*/ 990 w 1143"/>
                <a:gd name="T3" fmla="*/ 336 h 359"/>
                <a:gd name="T4" fmla="*/ 984 w 1143"/>
                <a:gd name="T5" fmla="*/ 350 h 359"/>
                <a:gd name="T6" fmla="*/ 969 w 1143"/>
                <a:gd name="T7" fmla="*/ 357 h 359"/>
                <a:gd name="T8" fmla="*/ 943 w 1143"/>
                <a:gd name="T9" fmla="*/ 359 h 359"/>
                <a:gd name="T10" fmla="*/ 876 w 1143"/>
                <a:gd name="T11" fmla="*/ 357 h 359"/>
                <a:gd name="T12" fmla="*/ 766 w 1143"/>
                <a:gd name="T13" fmla="*/ 353 h 359"/>
                <a:gd name="T14" fmla="*/ 633 w 1143"/>
                <a:gd name="T15" fmla="*/ 351 h 359"/>
                <a:gd name="T16" fmla="*/ 491 w 1143"/>
                <a:gd name="T17" fmla="*/ 348 h 359"/>
                <a:gd name="T18" fmla="*/ 356 w 1143"/>
                <a:gd name="T19" fmla="*/ 344 h 359"/>
                <a:gd name="T20" fmla="*/ 246 w 1143"/>
                <a:gd name="T21" fmla="*/ 342 h 359"/>
                <a:gd name="T22" fmla="*/ 175 w 1143"/>
                <a:gd name="T23" fmla="*/ 340 h 359"/>
                <a:gd name="T24" fmla="*/ 145 w 1143"/>
                <a:gd name="T25" fmla="*/ 340 h 359"/>
                <a:gd name="T26" fmla="*/ 120 w 1143"/>
                <a:gd name="T27" fmla="*/ 338 h 359"/>
                <a:gd name="T28" fmla="*/ 100 w 1143"/>
                <a:gd name="T29" fmla="*/ 332 h 359"/>
                <a:gd name="T30" fmla="*/ 81 w 1143"/>
                <a:gd name="T31" fmla="*/ 318 h 359"/>
                <a:gd name="T32" fmla="*/ 55 w 1143"/>
                <a:gd name="T33" fmla="*/ 295 h 359"/>
                <a:gd name="T34" fmla="*/ 27 w 1143"/>
                <a:gd name="T35" fmla="*/ 267 h 359"/>
                <a:gd name="T36" fmla="*/ 4 w 1143"/>
                <a:gd name="T37" fmla="*/ 241 h 359"/>
                <a:gd name="T38" fmla="*/ 0 w 1143"/>
                <a:gd name="T39" fmla="*/ 216 h 359"/>
                <a:gd name="T40" fmla="*/ 18 w 1143"/>
                <a:gd name="T41" fmla="*/ 198 h 359"/>
                <a:gd name="T42" fmla="*/ 37 w 1143"/>
                <a:gd name="T43" fmla="*/ 192 h 359"/>
                <a:gd name="T44" fmla="*/ 57 w 1143"/>
                <a:gd name="T45" fmla="*/ 188 h 359"/>
                <a:gd name="T46" fmla="*/ 69 w 1143"/>
                <a:gd name="T47" fmla="*/ 181 h 359"/>
                <a:gd name="T48" fmla="*/ 75 w 1143"/>
                <a:gd name="T49" fmla="*/ 137 h 359"/>
                <a:gd name="T50" fmla="*/ 82 w 1143"/>
                <a:gd name="T51" fmla="*/ 57 h 359"/>
                <a:gd name="T52" fmla="*/ 84 w 1143"/>
                <a:gd name="T53" fmla="*/ 39 h 359"/>
                <a:gd name="T54" fmla="*/ 88 w 1143"/>
                <a:gd name="T55" fmla="*/ 27 h 359"/>
                <a:gd name="T56" fmla="*/ 102 w 1143"/>
                <a:gd name="T57" fmla="*/ 12 h 359"/>
                <a:gd name="T58" fmla="*/ 134 w 1143"/>
                <a:gd name="T59" fmla="*/ 0 h 359"/>
                <a:gd name="T60" fmla="*/ 165 w 1143"/>
                <a:gd name="T61" fmla="*/ 0 h 359"/>
                <a:gd name="T62" fmla="*/ 216 w 1143"/>
                <a:gd name="T63" fmla="*/ 0 h 359"/>
                <a:gd name="T64" fmla="*/ 304 w 1143"/>
                <a:gd name="T65" fmla="*/ 0 h 359"/>
                <a:gd name="T66" fmla="*/ 418 w 1143"/>
                <a:gd name="T67" fmla="*/ 2 h 359"/>
                <a:gd name="T68" fmla="*/ 540 w 1143"/>
                <a:gd name="T69" fmla="*/ 2 h 359"/>
                <a:gd name="T70" fmla="*/ 658 w 1143"/>
                <a:gd name="T71" fmla="*/ 4 h 359"/>
                <a:gd name="T72" fmla="*/ 756 w 1143"/>
                <a:gd name="T73" fmla="*/ 4 h 359"/>
                <a:gd name="T74" fmla="*/ 821 w 1143"/>
                <a:gd name="T75" fmla="*/ 4 h 359"/>
                <a:gd name="T76" fmla="*/ 855 w 1143"/>
                <a:gd name="T77" fmla="*/ 4 h 359"/>
                <a:gd name="T78" fmla="*/ 882 w 1143"/>
                <a:gd name="T79" fmla="*/ 10 h 359"/>
                <a:gd name="T80" fmla="*/ 908 w 1143"/>
                <a:gd name="T81" fmla="*/ 22 h 359"/>
                <a:gd name="T82" fmla="*/ 929 w 1143"/>
                <a:gd name="T83" fmla="*/ 43 h 359"/>
                <a:gd name="T84" fmla="*/ 953 w 1143"/>
                <a:gd name="T85" fmla="*/ 73 h 359"/>
                <a:gd name="T86" fmla="*/ 972 w 1143"/>
                <a:gd name="T87" fmla="*/ 100 h 359"/>
                <a:gd name="T88" fmla="*/ 988 w 1143"/>
                <a:gd name="T89" fmla="*/ 130 h 359"/>
                <a:gd name="T90" fmla="*/ 998 w 1143"/>
                <a:gd name="T91" fmla="*/ 157 h 359"/>
                <a:gd name="T92" fmla="*/ 996 w 1143"/>
                <a:gd name="T93" fmla="*/ 186 h 359"/>
                <a:gd name="T94" fmla="*/ 996 w 1143"/>
                <a:gd name="T95" fmla="*/ 216 h 359"/>
                <a:gd name="T96" fmla="*/ 1143 w 1143"/>
                <a:gd name="T97" fmla="*/ 240 h 359"/>
                <a:gd name="T98" fmla="*/ 1102 w 1143"/>
                <a:gd name="T99" fmla="*/ 273 h 359"/>
                <a:gd name="T100" fmla="*/ 1024 w 1143"/>
                <a:gd name="T101" fmla="*/ 253 h 359"/>
                <a:gd name="T102" fmla="*/ 1020 w 1143"/>
                <a:gd name="T103" fmla="*/ 31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3" h="359">
                  <a:moveTo>
                    <a:pt x="992" y="314"/>
                  </a:moveTo>
                  <a:lnTo>
                    <a:pt x="992" y="320"/>
                  </a:lnTo>
                  <a:lnTo>
                    <a:pt x="990" y="328"/>
                  </a:lnTo>
                  <a:lnTo>
                    <a:pt x="990" y="336"/>
                  </a:lnTo>
                  <a:lnTo>
                    <a:pt x="988" y="342"/>
                  </a:lnTo>
                  <a:lnTo>
                    <a:pt x="984" y="350"/>
                  </a:lnTo>
                  <a:lnTo>
                    <a:pt x="978" y="353"/>
                  </a:lnTo>
                  <a:lnTo>
                    <a:pt x="969" y="357"/>
                  </a:lnTo>
                  <a:lnTo>
                    <a:pt x="957" y="359"/>
                  </a:lnTo>
                  <a:lnTo>
                    <a:pt x="943" y="359"/>
                  </a:lnTo>
                  <a:lnTo>
                    <a:pt x="915" y="357"/>
                  </a:lnTo>
                  <a:lnTo>
                    <a:pt x="876" y="357"/>
                  </a:lnTo>
                  <a:lnTo>
                    <a:pt x="825" y="355"/>
                  </a:lnTo>
                  <a:lnTo>
                    <a:pt x="766" y="353"/>
                  </a:lnTo>
                  <a:lnTo>
                    <a:pt x="701" y="351"/>
                  </a:lnTo>
                  <a:lnTo>
                    <a:pt x="633" y="351"/>
                  </a:lnTo>
                  <a:lnTo>
                    <a:pt x="562" y="350"/>
                  </a:lnTo>
                  <a:lnTo>
                    <a:pt x="491" y="348"/>
                  </a:lnTo>
                  <a:lnTo>
                    <a:pt x="422" y="346"/>
                  </a:lnTo>
                  <a:lnTo>
                    <a:pt x="356" y="344"/>
                  </a:lnTo>
                  <a:lnTo>
                    <a:pt x="297" y="342"/>
                  </a:lnTo>
                  <a:lnTo>
                    <a:pt x="246" y="342"/>
                  </a:lnTo>
                  <a:lnTo>
                    <a:pt x="204" y="340"/>
                  </a:lnTo>
                  <a:lnTo>
                    <a:pt x="175" y="340"/>
                  </a:lnTo>
                  <a:lnTo>
                    <a:pt x="159" y="340"/>
                  </a:lnTo>
                  <a:lnTo>
                    <a:pt x="145" y="340"/>
                  </a:lnTo>
                  <a:lnTo>
                    <a:pt x="132" y="338"/>
                  </a:lnTo>
                  <a:lnTo>
                    <a:pt x="120" y="338"/>
                  </a:lnTo>
                  <a:lnTo>
                    <a:pt x="110" y="334"/>
                  </a:lnTo>
                  <a:lnTo>
                    <a:pt x="100" y="332"/>
                  </a:lnTo>
                  <a:lnTo>
                    <a:pt x="90" y="326"/>
                  </a:lnTo>
                  <a:lnTo>
                    <a:pt x="81" y="318"/>
                  </a:lnTo>
                  <a:lnTo>
                    <a:pt x="69" y="306"/>
                  </a:lnTo>
                  <a:lnTo>
                    <a:pt x="55" y="295"/>
                  </a:lnTo>
                  <a:lnTo>
                    <a:pt x="41" y="281"/>
                  </a:lnTo>
                  <a:lnTo>
                    <a:pt x="27" y="267"/>
                  </a:lnTo>
                  <a:lnTo>
                    <a:pt x="14" y="255"/>
                  </a:lnTo>
                  <a:lnTo>
                    <a:pt x="4" y="241"/>
                  </a:lnTo>
                  <a:lnTo>
                    <a:pt x="0" y="228"/>
                  </a:lnTo>
                  <a:lnTo>
                    <a:pt x="0" y="216"/>
                  </a:lnTo>
                  <a:lnTo>
                    <a:pt x="10" y="204"/>
                  </a:lnTo>
                  <a:lnTo>
                    <a:pt x="18" y="198"/>
                  </a:lnTo>
                  <a:lnTo>
                    <a:pt x="27" y="194"/>
                  </a:lnTo>
                  <a:lnTo>
                    <a:pt x="37" y="192"/>
                  </a:lnTo>
                  <a:lnTo>
                    <a:pt x="47" y="190"/>
                  </a:lnTo>
                  <a:lnTo>
                    <a:pt x="57" y="188"/>
                  </a:lnTo>
                  <a:lnTo>
                    <a:pt x="63" y="186"/>
                  </a:lnTo>
                  <a:lnTo>
                    <a:pt x="69" y="181"/>
                  </a:lnTo>
                  <a:lnTo>
                    <a:pt x="71" y="173"/>
                  </a:lnTo>
                  <a:lnTo>
                    <a:pt x="75" y="137"/>
                  </a:lnTo>
                  <a:lnTo>
                    <a:pt x="79" y="92"/>
                  </a:lnTo>
                  <a:lnTo>
                    <a:pt x="82" y="57"/>
                  </a:lnTo>
                  <a:lnTo>
                    <a:pt x="84" y="41"/>
                  </a:lnTo>
                  <a:lnTo>
                    <a:pt x="84" y="39"/>
                  </a:lnTo>
                  <a:lnTo>
                    <a:pt x="86" y="33"/>
                  </a:lnTo>
                  <a:lnTo>
                    <a:pt x="88" y="27"/>
                  </a:lnTo>
                  <a:lnTo>
                    <a:pt x="94" y="20"/>
                  </a:lnTo>
                  <a:lnTo>
                    <a:pt x="102" y="12"/>
                  </a:lnTo>
                  <a:lnTo>
                    <a:pt x="116" y="4"/>
                  </a:lnTo>
                  <a:lnTo>
                    <a:pt x="134" y="0"/>
                  </a:lnTo>
                  <a:lnTo>
                    <a:pt x="157" y="0"/>
                  </a:lnTo>
                  <a:lnTo>
                    <a:pt x="165" y="0"/>
                  </a:lnTo>
                  <a:lnTo>
                    <a:pt x="185" y="0"/>
                  </a:lnTo>
                  <a:lnTo>
                    <a:pt x="216" y="0"/>
                  </a:lnTo>
                  <a:lnTo>
                    <a:pt x="257" y="0"/>
                  </a:lnTo>
                  <a:lnTo>
                    <a:pt x="304" y="0"/>
                  </a:lnTo>
                  <a:lnTo>
                    <a:pt x="360" y="2"/>
                  </a:lnTo>
                  <a:lnTo>
                    <a:pt x="418" y="2"/>
                  </a:lnTo>
                  <a:lnTo>
                    <a:pt x="479" y="2"/>
                  </a:lnTo>
                  <a:lnTo>
                    <a:pt x="540" y="2"/>
                  </a:lnTo>
                  <a:lnTo>
                    <a:pt x="601" y="2"/>
                  </a:lnTo>
                  <a:lnTo>
                    <a:pt x="658" y="4"/>
                  </a:lnTo>
                  <a:lnTo>
                    <a:pt x="711" y="4"/>
                  </a:lnTo>
                  <a:lnTo>
                    <a:pt x="756" y="4"/>
                  </a:lnTo>
                  <a:lnTo>
                    <a:pt x="794" y="4"/>
                  </a:lnTo>
                  <a:lnTo>
                    <a:pt x="821" y="4"/>
                  </a:lnTo>
                  <a:lnTo>
                    <a:pt x="837" y="4"/>
                  </a:lnTo>
                  <a:lnTo>
                    <a:pt x="855" y="4"/>
                  </a:lnTo>
                  <a:lnTo>
                    <a:pt x="868" y="6"/>
                  </a:lnTo>
                  <a:lnTo>
                    <a:pt x="882" y="10"/>
                  </a:lnTo>
                  <a:lnTo>
                    <a:pt x="896" y="16"/>
                  </a:lnTo>
                  <a:lnTo>
                    <a:pt x="908" y="22"/>
                  </a:lnTo>
                  <a:lnTo>
                    <a:pt x="917" y="31"/>
                  </a:lnTo>
                  <a:lnTo>
                    <a:pt x="929" y="43"/>
                  </a:lnTo>
                  <a:lnTo>
                    <a:pt x="941" y="57"/>
                  </a:lnTo>
                  <a:lnTo>
                    <a:pt x="953" y="73"/>
                  </a:lnTo>
                  <a:lnTo>
                    <a:pt x="963" y="86"/>
                  </a:lnTo>
                  <a:lnTo>
                    <a:pt x="972" y="100"/>
                  </a:lnTo>
                  <a:lnTo>
                    <a:pt x="982" y="114"/>
                  </a:lnTo>
                  <a:lnTo>
                    <a:pt x="988" y="130"/>
                  </a:lnTo>
                  <a:lnTo>
                    <a:pt x="994" y="143"/>
                  </a:lnTo>
                  <a:lnTo>
                    <a:pt x="998" y="157"/>
                  </a:lnTo>
                  <a:lnTo>
                    <a:pt x="998" y="173"/>
                  </a:lnTo>
                  <a:lnTo>
                    <a:pt x="996" y="186"/>
                  </a:lnTo>
                  <a:lnTo>
                    <a:pt x="996" y="200"/>
                  </a:lnTo>
                  <a:lnTo>
                    <a:pt x="996" y="216"/>
                  </a:lnTo>
                  <a:lnTo>
                    <a:pt x="994" y="234"/>
                  </a:lnTo>
                  <a:lnTo>
                    <a:pt x="1143" y="240"/>
                  </a:lnTo>
                  <a:lnTo>
                    <a:pt x="1141" y="275"/>
                  </a:lnTo>
                  <a:lnTo>
                    <a:pt x="1102" y="273"/>
                  </a:lnTo>
                  <a:lnTo>
                    <a:pt x="1104" y="255"/>
                  </a:lnTo>
                  <a:lnTo>
                    <a:pt x="1024" y="253"/>
                  </a:lnTo>
                  <a:lnTo>
                    <a:pt x="1022" y="275"/>
                  </a:lnTo>
                  <a:lnTo>
                    <a:pt x="1020" y="316"/>
                  </a:lnTo>
                  <a:lnTo>
                    <a:pt x="992" y="314"/>
                  </a:lnTo>
                  <a:close/>
                </a:path>
              </a:pathLst>
            </a:custGeom>
            <a:solidFill>
              <a:srgbClr val="E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43" name="Freeform 71"/>
            <p:cNvSpPr>
              <a:spLocks/>
            </p:cNvSpPr>
            <p:nvPr/>
          </p:nvSpPr>
          <p:spPr bwMode="auto">
            <a:xfrm>
              <a:off x="3463" y="4030"/>
              <a:ext cx="36" cy="50"/>
            </a:xfrm>
            <a:custGeom>
              <a:avLst/>
              <a:gdLst>
                <a:gd name="T0" fmla="*/ 36 w 73"/>
                <a:gd name="T1" fmla="*/ 0 h 100"/>
                <a:gd name="T2" fmla="*/ 34 w 73"/>
                <a:gd name="T3" fmla="*/ 22 h 100"/>
                <a:gd name="T4" fmla="*/ 45 w 73"/>
                <a:gd name="T5" fmla="*/ 34 h 100"/>
                <a:gd name="T6" fmla="*/ 49 w 73"/>
                <a:gd name="T7" fmla="*/ 45 h 100"/>
                <a:gd name="T8" fmla="*/ 47 w 73"/>
                <a:gd name="T9" fmla="*/ 61 h 100"/>
                <a:gd name="T10" fmla="*/ 45 w 73"/>
                <a:gd name="T11" fmla="*/ 77 h 100"/>
                <a:gd name="T12" fmla="*/ 4 w 73"/>
                <a:gd name="T13" fmla="*/ 61 h 100"/>
                <a:gd name="T14" fmla="*/ 4 w 73"/>
                <a:gd name="T15" fmla="*/ 67 h 100"/>
                <a:gd name="T16" fmla="*/ 2 w 73"/>
                <a:gd name="T17" fmla="*/ 75 h 100"/>
                <a:gd name="T18" fmla="*/ 2 w 73"/>
                <a:gd name="T19" fmla="*/ 83 h 100"/>
                <a:gd name="T20" fmla="*/ 0 w 73"/>
                <a:gd name="T21" fmla="*/ 89 h 100"/>
                <a:gd name="T22" fmla="*/ 63 w 73"/>
                <a:gd name="T23" fmla="*/ 100 h 100"/>
                <a:gd name="T24" fmla="*/ 71 w 73"/>
                <a:gd name="T25" fmla="*/ 77 h 100"/>
                <a:gd name="T26" fmla="*/ 73 w 73"/>
                <a:gd name="T27" fmla="*/ 49 h 100"/>
                <a:gd name="T28" fmla="*/ 61 w 73"/>
                <a:gd name="T29" fmla="*/ 22 h 100"/>
                <a:gd name="T30" fmla="*/ 36 w 73"/>
                <a:gd name="T3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00">
                  <a:moveTo>
                    <a:pt x="36" y="0"/>
                  </a:moveTo>
                  <a:lnTo>
                    <a:pt x="34" y="22"/>
                  </a:lnTo>
                  <a:lnTo>
                    <a:pt x="45" y="34"/>
                  </a:lnTo>
                  <a:lnTo>
                    <a:pt x="49" y="45"/>
                  </a:lnTo>
                  <a:lnTo>
                    <a:pt x="47" y="61"/>
                  </a:lnTo>
                  <a:lnTo>
                    <a:pt x="45" y="77"/>
                  </a:lnTo>
                  <a:lnTo>
                    <a:pt x="4" y="61"/>
                  </a:lnTo>
                  <a:lnTo>
                    <a:pt x="4" y="67"/>
                  </a:lnTo>
                  <a:lnTo>
                    <a:pt x="2" y="75"/>
                  </a:lnTo>
                  <a:lnTo>
                    <a:pt x="2" y="83"/>
                  </a:lnTo>
                  <a:lnTo>
                    <a:pt x="0" y="89"/>
                  </a:lnTo>
                  <a:lnTo>
                    <a:pt x="63" y="100"/>
                  </a:lnTo>
                  <a:lnTo>
                    <a:pt x="71" y="77"/>
                  </a:lnTo>
                  <a:lnTo>
                    <a:pt x="73" y="49"/>
                  </a:lnTo>
                  <a:lnTo>
                    <a:pt x="61" y="22"/>
                  </a:lnTo>
                  <a:lnTo>
                    <a:pt x="36" y="0"/>
                  </a:lnTo>
                  <a:close/>
                </a:path>
              </a:pathLst>
            </a:custGeom>
            <a:solidFill>
              <a:srgbClr val="E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44" name="Freeform 72"/>
            <p:cNvSpPr>
              <a:spLocks/>
            </p:cNvSpPr>
            <p:nvPr/>
          </p:nvSpPr>
          <p:spPr bwMode="auto">
            <a:xfrm>
              <a:off x="3048" y="4032"/>
              <a:ext cx="116" cy="116"/>
            </a:xfrm>
            <a:custGeom>
              <a:avLst/>
              <a:gdLst>
                <a:gd name="T0" fmla="*/ 112 w 232"/>
                <a:gd name="T1" fmla="*/ 232 h 232"/>
                <a:gd name="T2" fmla="*/ 136 w 232"/>
                <a:gd name="T3" fmla="*/ 230 h 232"/>
                <a:gd name="T4" fmla="*/ 157 w 232"/>
                <a:gd name="T5" fmla="*/ 226 h 232"/>
                <a:gd name="T6" fmla="*/ 177 w 232"/>
                <a:gd name="T7" fmla="*/ 216 h 232"/>
                <a:gd name="T8" fmla="*/ 195 w 232"/>
                <a:gd name="T9" fmla="*/ 202 h 232"/>
                <a:gd name="T10" fmla="*/ 210 w 232"/>
                <a:gd name="T11" fmla="*/ 185 h 232"/>
                <a:gd name="T12" fmla="*/ 222 w 232"/>
                <a:gd name="T13" fmla="*/ 165 h 232"/>
                <a:gd name="T14" fmla="*/ 228 w 232"/>
                <a:gd name="T15" fmla="*/ 144 h 232"/>
                <a:gd name="T16" fmla="*/ 232 w 232"/>
                <a:gd name="T17" fmla="*/ 120 h 232"/>
                <a:gd name="T18" fmla="*/ 230 w 232"/>
                <a:gd name="T19" fmla="*/ 96 h 232"/>
                <a:gd name="T20" fmla="*/ 226 w 232"/>
                <a:gd name="T21" fmla="*/ 75 h 232"/>
                <a:gd name="T22" fmla="*/ 216 w 232"/>
                <a:gd name="T23" fmla="*/ 55 h 232"/>
                <a:gd name="T24" fmla="*/ 202 w 232"/>
                <a:gd name="T25" fmla="*/ 38 h 232"/>
                <a:gd name="T26" fmla="*/ 185 w 232"/>
                <a:gd name="T27" fmla="*/ 22 h 232"/>
                <a:gd name="T28" fmla="*/ 165 w 232"/>
                <a:gd name="T29" fmla="*/ 10 h 232"/>
                <a:gd name="T30" fmla="*/ 144 w 232"/>
                <a:gd name="T31" fmla="*/ 4 h 232"/>
                <a:gd name="T32" fmla="*/ 120 w 232"/>
                <a:gd name="T33" fmla="*/ 0 h 232"/>
                <a:gd name="T34" fmla="*/ 96 w 232"/>
                <a:gd name="T35" fmla="*/ 2 h 232"/>
                <a:gd name="T36" fmla="*/ 75 w 232"/>
                <a:gd name="T37" fmla="*/ 6 h 232"/>
                <a:gd name="T38" fmla="*/ 55 w 232"/>
                <a:gd name="T39" fmla="*/ 16 h 232"/>
                <a:gd name="T40" fmla="*/ 37 w 232"/>
                <a:gd name="T41" fmla="*/ 30 h 232"/>
                <a:gd name="T42" fmla="*/ 22 w 232"/>
                <a:gd name="T43" fmla="*/ 47 h 232"/>
                <a:gd name="T44" fmla="*/ 10 w 232"/>
                <a:gd name="T45" fmla="*/ 65 h 232"/>
                <a:gd name="T46" fmla="*/ 4 w 232"/>
                <a:gd name="T47" fmla="*/ 87 h 232"/>
                <a:gd name="T48" fmla="*/ 0 w 232"/>
                <a:gd name="T49" fmla="*/ 110 h 232"/>
                <a:gd name="T50" fmla="*/ 2 w 232"/>
                <a:gd name="T51" fmla="*/ 134 h 232"/>
                <a:gd name="T52" fmla="*/ 6 w 232"/>
                <a:gd name="T53" fmla="*/ 155 h 232"/>
                <a:gd name="T54" fmla="*/ 16 w 232"/>
                <a:gd name="T55" fmla="*/ 177 h 232"/>
                <a:gd name="T56" fmla="*/ 30 w 232"/>
                <a:gd name="T57" fmla="*/ 195 h 232"/>
                <a:gd name="T58" fmla="*/ 47 w 232"/>
                <a:gd name="T59" fmla="*/ 210 h 232"/>
                <a:gd name="T60" fmla="*/ 67 w 232"/>
                <a:gd name="T61" fmla="*/ 222 h 232"/>
                <a:gd name="T62" fmla="*/ 89 w 232"/>
                <a:gd name="T63" fmla="*/ 228 h 232"/>
                <a:gd name="T64" fmla="*/ 112 w 232"/>
                <a:gd name="T65"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2">
                  <a:moveTo>
                    <a:pt x="112" y="232"/>
                  </a:moveTo>
                  <a:lnTo>
                    <a:pt x="136" y="230"/>
                  </a:lnTo>
                  <a:lnTo>
                    <a:pt x="157" y="226"/>
                  </a:lnTo>
                  <a:lnTo>
                    <a:pt x="177" y="216"/>
                  </a:lnTo>
                  <a:lnTo>
                    <a:pt x="195" y="202"/>
                  </a:lnTo>
                  <a:lnTo>
                    <a:pt x="210" y="185"/>
                  </a:lnTo>
                  <a:lnTo>
                    <a:pt x="222" y="165"/>
                  </a:lnTo>
                  <a:lnTo>
                    <a:pt x="228" y="144"/>
                  </a:lnTo>
                  <a:lnTo>
                    <a:pt x="232" y="120"/>
                  </a:lnTo>
                  <a:lnTo>
                    <a:pt x="230" y="96"/>
                  </a:lnTo>
                  <a:lnTo>
                    <a:pt x="226" y="75"/>
                  </a:lnTo>
                  <a:lnTo>
                    <a:pt x="216" y="55"/>
                  </a:lnTo>
                  <a:lnTo>
                    <a:pt x="202" y="38"/>
                  </a:lnTo>
                  <a:lnTo>
                    <a:pt x="185" y="22"/>
                  </a:lnTo>
                  <a:lnTo>
                    <a:pt x="165" y="10"/>
                  </a:lnTo>
                  <a:lnTo>
                    <a:pt x="144" y="4"/>
                  </a:lnTo>
                  <a:lnTo>
                    <a:pt x="120" y="0"/>
                  </a:lnTo>
                  <a:lnTo>
                    <a:pt x="96" y="2"/>
                  </a:lnTo>
                  <a:lnTo>
                    <a:pt x="75" y="6"/>
                  </a:lnTo>
                  <a:lnTo>
                    <a:pt x="55" y="16"/>
                  </a:lnTo>
                  <a:lnTo>
                    <a:pt x="37" y="30"/>
                  </a:lnTo>
                  <a:lnTo>
                    <a:pt x="22" y="47"/>
                  </a:lnTo>
                  <a:lnTo>
                    <a:pt x="10" y="65"/>
                  </a:lnTo>
                  <a:lnTo>
                    <a:pt x="4" y="87"/>
                  </a:lnTo>
                  <a:lnTo>
                    <a:pt x="0" y="110"/>
                  </a:lnTo>
                  <a:lnTo>
                    <a:pt x="2" y="134"/>
                  </a:lnTo>
                  <a:lnTo>
                    <a:pt x="6" y="155"/>
                  </a:lnTo>
                  <a:lnTo>
                    <a:pt x="16" y="177"/>
                  </a:lnTo>
                  <a:lnTo>
                    <a:pt x="30" y="195"/>
                  </a:lnTo>
                  <a:lnTo>
                    <a:pt x="47" y="210"/>
                  </a:lnTo>
                  <a:lnTo>
                    <a:pt x="67" y="222"/>
                  </a:lnTo>
                  <a:lnTo>
                    <a:pt x="89" y="228"/>
                  </a:lnTo>
                  <a:lnTo>
                    <a:pt x="112"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45" name="Freeform 73"/>
            <p:cNvSpPr>
              <a:spLocks/>
            </p:cNvSpPr>
            <p:nvPr/>
          </p:nvSpPr>
          <p:spPr bwMode="auto">
            <a:xfrm>
              <a:off x="3301" y="4032"/>
              <a:ext cx="116" cy="117"/>
            </a:xfrm>
            <a:custGeom>
              <a:avLst/>
              <a:gdLst>
                <a:gd name="T0" fmla="*/ 110 w 232"/>
                <a:gd name="T1" fmla="*/ 234 h 234"/>
                <a:gd name="T2" fmla="*/ 134 w 232"/>
                <a:gd name="T3" fmla="*/ 232 h 234"/>
                <a:gd name="T4" fmla="*/ 155 w 232"/>
                <a:gd name="T5" fmla="*/ 226 h 234"/>
                <a:gd name="T6" fmla="*/ 177 w 232"/>
                <a:gd name="T7" fmla="*/ 216 h 234"/>
                <a:gd name="T8" fmla="*/ 194 w 232"/>
                <a:gd name="T9" fmla="*/ 202 h 234"/>
                <a:gd name="T10" fmla="*/ 210 w 232"/>
                <a:gd name="T11" fmla="*/ 187 h 234"/>
                <a:gd name="T12" fmla="*/ 222 w 232"/>
                <a:gd name="T13" fmla="*/ 167 h 234"/>
                <a:gd name="T14" fmla="*/ 228 w 232"/>
                <a:gd name="T15" fmla="*/ 146 h 234"/>
                <a:gd name="T16" fmla="*/ 232 w 232"/>
                <a:gd name="T17" fmla="*/ 122 h 234"/>
                <a:gd name="T18" fmla="*/ 230 w 232"/>
                <a:gd name="T19" fmla="*/ 98 h 234"/>
                <a:gd name="T20" fmla="*/ 226 w 232"/>
                <a:gd name="T21" fmla="*/ 77 h 234"/>
                <a:gd name="T22" fmla="*/ 216 w 232"/>
                <a:gd name="T23" fmla="*/ 55 h 234"/>
                <a:gd name="T24" fmla="*/ 202 w 232"/>
                <a:gd name="T25" fmla="*/ 38 h 234"/>
                <a:gd name="T26" fmla="*/ 185 w 232"/>
                <a:gd name="T27" fmla="*/ 24 h 234"/>
                <a:gd name="T28" fmla="*/ 165 w 232"/>
                <a:gd name="T29" fmla="*/ 12 h 234"/>
                <a:gd name="T30" fmla="*/ 143 w 232"/>
                <a:gd name="T31" fmla="*/ 4 h 234"/>
                <a:gd name="T32" fmla="*/ 120 w 232"/>
                <a:gd name="T33" fmla="*/ 0 h 234"/>
                <a:gd name="T34" fmla="*/ 96 w 232"/>
                <a:gd name="T35" fmla="*/ 2 h 234"/>
                <a:gd name="T36" fmla="*/ 75 w 232"/>
                <a:gd name="T37" fmla="*/ 8 h 234"/>
                <a:gd name="T38" fmla="*/ 55 w 232"/>
                <a:gd name="T39" fmla="*/ 18 h 234"/>
                <a:gd name="T40" fmla="*/ 37 w 232"/>
                <a:gd name="T41" fmla="*/ 32 h 234"/>
                <a:gd name="T42" fmla="*/ 22 w 232"/>
                <a:gd name="T43" fmla="*/ 49 h 234"/>
                <a:gd name="T44" fmla="*/ 10 w 232"/>
                <a:gd name="T45" fmla="*/ 67 h 234"/>
                <a:gd name="T46" fmla="*/ 4 w 232"/>
                <a:gd name="T47" fmla="*/ 89 h 234"/>
                <a:gd name="T48" fmla="*/ 0 w 232"/>
                <a:gd name="T49" fmla="*/ 112 h 234"/>
                <a:gd name="T50" fmla="*/ 2 w 232"/>
                <a:gd name="T51" fmla="*/ 136 h 234"/>
                <a:gd name="T52" fmla="*/ 6 w 232"/>
                <a:gd name="T53" fmla="*/ 157 h 234"/>
                <a:gd name="T54" fmla="*/ 16 w 232"/>
                <a:gd name="T55" fmla="*/ 179 h 234"/>
                <a:gd name="T56" fmla="*/ 29 w 232"/>
                <a:gd name="T57" fmla="*/ 197 h 234"/>
                <a:gd name="T58" fmla="*/ 47 w 232"/>
                <a:gd name="T59" fmla="*/ 212 h 234"/>
                <a:gd name="T60" fmla="*/ 65 w 232"/>
                <a:gd name="T61" fmla="*/ 224 h 234"/>
                <a:gd name="T62" fmla="*/ 86 w 232"/>
                <a:gd name="T63" fmla="*/ 230 h 234"/>
                <a:gd name="T64" fmla="*/ 110 w 232"/>
                <a:gd name="T6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4">
                  <a:moveTo>
                    <a:pt x="110" y="234"/>
                  </a:moveTo>
                  <a:lnTo>
                    <a:pt x="134" y="232"/>
                  </a:lnTo>
                  <a:lnTo>
                    <a:pt x="155" y="226"/>
                  </a:lnTo>
                  <a:lnTo>
                    <a:pt x="177" y="216"/>
                  </a:lnTo>
                  <a:lnTo>
                    <a:pt x="194" y="202"/>
                  </a:lnTo>
                  <a:lnTo>
                    <a:pt x="210" y="187"/>
                  </a:lnTo>
                  <a:lnTo>
                    <a:pt x="222" y="167"/>
                  </a:lnTo>
                  <a:lnTo>
                    <a:pt x="228" y="146"/>
                  </a:lnTo>
                  <a:lnTo>
                    <a:pt x="232" y="122"/>
                  </a:lnTo>
                  <a:lnTo>
                    <a:pt x="230" y="98"/>
                  </a:lnTo>
                  <a:lnTo>
                    <a:pt x="226" y="77"/>
                  </a:lnTo>
                  <a:lnTo>
                    <a:pt x="216" y="55"/>
                  </a:lnTo>
                  <a:lnTo>
                    <a:pt x="202" y="38"/>
                  </a:lnTo>
                  <a:lnTo>
                    <a:pt x="185" y="24"/>
                  </a:lnTo>
                  <a:lnTo>
                    <a:pt x="165" y="12"/>
                  </a:lnTo>
                  <a:lnTo>
                    <a:pt x="143" y="4"/>
                  </a:lnTo>
                  <a:lnTo>
                    <a:pt x="120" y="0"/>
                  </a:lnTo>
                  <a:lnTo>
                    <a:pt x="96" y="2"/>
                  </a:lnTo>
                  <a:lnTo>
                    <a:pt x="75" y="8"/>
                  </a:lnTo>
                  <a:lnTo>
                    <a:pt x="55" y="18"/>
                  </a:lnTo>
                  <a:lnTo>
                    <a:pt x="37" y="32"/>
                  </a:lnTo>
                  <a:lnTo>
                    <a:pt x="22" y="49"/>
                  </a:lnTo>
                  <a:lnTo>
                    <a:pt x="10" y="67"/>
                  </a:lnTo>
                  <a:lnTo>
                    <a:pt x="4" y="89"/>
                  </a:lnTo>
                  <a:lnTo>
                    <a:pt x="0" y="112"/>
                  </a:lnTo>
                  <a:lnTo>
                    <a:pt x="2" y="136"/>
                  </a:lnTo>
                  <a:lnTo>
                    <a:pt x="6" y="157"/>
                  </a:lnTo>
                  <a:lnTo>
                    <a:pt x="16" y="179"/>
                  </a:lnTo>
                  <a:lnTo>
                    <a:pt x="29" y="197"/>
                  </a:lnTo>
                  <a:lnTo>
                    <a:pt x="47" y="212"/>
                  </a:lnTo>
                  <a:lnTo>
                    <a:pt x="65" y="224"/>
                  </a:lnTo>
                  <a:lnTo>
                    <a:pt x="86" y="230"/>
                  </a:lnTo>
                  <a:lnTo>
                    <a:pt x="110"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46" name="Freeform 74"/>
            <p:cNvSpPr>
              <a:spLocks/>
            </p:cNvSpPr>
            <p:nvPr/>
          </p:nvSpPr>
          <p:spPr bwMode="auto">
            <a:xfrm>
              <a:off x="3060" y="4037"/>
              <a:ext cx="117" cy="116"/>
            </a:xfrm>
            <a:custGeom>
              <a:avLst/>
              <a:gdLst>
                <a:gd name="T0" fmla="*/ 112 w 233"/>
                <a:gd name="T1" fmla="*/ 232 h 232"/>
                <a:gd name="T2" fmla="*/ 135 w 233"/>
                <a:gd name="T3" fmla="*/ 230 h 232"/>
                <a:gd name="T4" fmla="*/ 157 w 233"/>
                <a:gd name="T5" fmla="*/ 226 h 232"/>
                <a:gd name="T6" fmla="*/ 178 w 233"/>
                <a:gd name="T7" fmla="*/ 216 h 232"/>
                <a:gd name="T8" fmla="*/ 196 w 233"/>
                <a:gd name="T9" fmla="*/ 202 h 232"/>
                <a:gd name="T10" fmla="*/ 212 w 233"/>
                <a:gd name="T11" fmla="*/ 185 h 232"/>
                <a:gd name="T12" fmla="*/ 224 w 233"/>
                <a:gd name="T13" fmla="*/ 165 h 232"/>
                <a:gd name="T14" fmla="*/ 230 w 233"/>
                <a:gd name="T15" fmla="*/ 143 h 232"/>
                <a:gd name="T16" fmla="*/ 233 w 233"/>
                <a:gd name="T17" fmla="*/ 120 h 232"/>
                <a:gd name="T18" fmla="*/ 232 w 233"/>
                <a:gd name="T19" fmla="*/ 96 h 232"/>
                <a:gd name="T20" fmla="*/ 226 w 233"/>
                <a:gd name="T21" fmla="*/ 75 h 232"/>
                <a:gd name="T22" fmla="*/ 216 w 233"/>
                <a:gd name="T23" fmla="*/ 55 h 232"/>
                <a:gd name="T24" fmla="*/ 202 w 233"/>
                <a:gd name="T25" fmla="*/ 37 h 232"/>
                <a:gd name="T26" fmla="*/ 186 w 233"/>
                <a:gd name="T27" fmla="*/ 22 h 232"/>
                <a:gd name="T28" fmla="*/ 167 w 233"/>
                <a:gd name="T29" fmla="*/ 10 h 232"/>
                <a:gd name="T30" fmla="*/ 145 w 233"/>
                <a:gd name="T31" fmla="*/ 4 h 232"/>
                <a:gd name="T32" fmla="*/ 121 w 233"/>
                <a:gd name="T33" fmla="*/ 0 h 232"/>
                <a:gd name="T34" fmla="*/ 98 w 233"/>
                <a:gd name="T35" fmla="*/ 2 h 232"/>
                <a:gd name="T36" fmla="*/ 76 w 233"/>
                <a:gd name="T37" fmla="*/ 6 h 232"/>
                <a:gd name="T38" fmla="*/ 55 w 233"/>
                <a:gd name="T39" fmla="*/ 16 h 232"/>
                <a:gd name="T40" fmla="*/ 37 w 233"/>
                <a:gd name="T41" fmla="*/ 29 h 232"/>
                <a:gd name="T42" fmla="*/ 23 w 233"/>
                <a:gd name="T43" fmla="*/ 47 h 232"/>
                <a:gd name="T44" fmla="*/ 11 w 233"/>
                <a:gd name="T45" fmla="*/ 67 h 232"/>
                <a:gd name="T46" fmla="*/ 4 w 233"/>
                <a:gd name="T47" fmla="*/ 88 h 232"/>
                <a:gd name="T48" fmla="*/ 0 w 233"/>
                <a:gd name="T49" fmla="*/ 112 h 232"/>
                <a:gd name="T50" fmla="*/ 2 w 233"/>
                <a:gd name="T51" fmla="*/ 136 h 232"/>
                <a:gd name="T52" fmla="*/ 8 w 233"/>
                <a:gd name="T53" fmla="*/ 157 h 232"/>
                <a:gd name="T54" fmla="*/ 17 w 233"/>
                <a:gd name="T55" fmla="*/ 177 h 232"/>
                <a:gd name="T56" fmla="*/ 31 w 233"/>
                <a:gd name="T57" fmla="*/ 194 h 232"/>
                <a:gd name="T58" fmla="*/ 49 w 233"/>
                <a:gd name="T59" fmla="*/ 210 h 232"/>
                <a:gd name="T60" fmla="*/ 66 w 233"/>
                <a:gd name="T61" fmla="*/ 222 h 232"/>
                <a:gd name="T62" fmla="*/ 88 w 233"/>
                <a:gd name="T63" fmla="*/ 228 h 232"/>
                <a:gd name="T64" fmla="*/ 112 w 233"/>
                <a:gd name="T65"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32">
                  <a:moveTo>
                    <a:pt x="112" y="232"/>
                  </a:moveTo>
                  <a:lnTo>
                    <a:pt x="135" y="230"/>
                  </a:lnTo>
                  <a:lnTo>
                    <a:pt x="157" y="226"/>
                  </a:lnTo>
                  <a:lnTo>
                    <a:pt x="178" y="216"/>
                  </a:lnTo>
                  <a:lnTo>
                    <a:pt x="196" y="202"/>
                  </a:lnTo>
                  <a:lnTo>
                    <a:pt x="212" y="185"/>
                  </a:lnTo>
                  <a:lnTo>
                    <a:pt x="224" y="165"/>
                  </a:lnTo>
                  <a:lnTo>
                    <a:pt x="230" y="143"/>
                  </a:lnTo>
                  <a:lnTo>
                    <a:pt x="233" y="120"/>
                  </a:lnTo>
                  <a:lnTo>
                    <a:pt x="232" y="96"/>
                  </a:lnTo>
                  <a:lnTo>
                    <a:pt x="226" y="75"/>
                  </a:lnTo>
                  <a:lnTo>
                    <a:pt x="216" y="55"/>
                  </a:lnTo>
                  <a:lnTo>
                    <a:pt x="202" y="37"/>
                  </a:lnTo>
                  <a:lnTo>
                    <a:pt x="186" y="22"/>
                  </a:lnTo>
                  <a:lnTo>
                    <a:pt x="167" y="10"/>
                  </a:lnTo>
                  <a:lnTo>
                    <a:pt x="145" y="4"/>
                  </a:lnTo>
                  <a:lnTo>
                    <a:pt x="121" y="0"/>
                  </a:lnTo>
                  <a:lnTo>
                    <a:pt x="98" y="2"/>
                  </a:lnTo>
                  <a:lnTo>
                    <a:pt x="76" y="6"/>
                  </a:lnTo>
                  <a:lnTo>
                    <a:pt x="55" y="16"/>
                  </a:lnTo>
                  <a:lnTo>
                    <a:pt x="37" y="29"/>
                  </a:lnTo>
                  <a:lnTo>
                    <a:pt x="23" y="47"/>
                  </a:lnTo>
                  <a:lnTo>
                    <a:pt x="11" y="67"/>
                  </a:lnTo>
                  <a:lnTo>
                    <a:pt x="4" y="88"/>
                  </a:lnTo>
                  <a:lnTo>
                    <a:pt x="0" y="112"/>
                  </a:lnTo>
                  <a:lnTo>
                    <a:pt x="2" y="136"/>
                  </a:lnTo>
                  <a:lnTo>
                    <a:pt x="8" y="157"/>
                  </a:lnTo>
                  <a:lnTo>
                    <a:pt x="17" y="177"/>
                  </a:lnTo>
                  <a:lnTo>
                    <a:pt x="31" y="194"/>
                  </a:lnTo>
                  <a:lnTo>
                    <a:pt x="49" y="210"/>
                  </a:lnTo>
                  <a:lnTo>
                    <a:pt x="66" y="222"/>
                  </a:lnTo>
                  <a:lnTo>
                    <a:pt x="88" y="228"/>
                  </a:lnTo>
                  <a:lnTo>
                    <a:pt x="112" y="232"/>
                  </a:lnTo>
                  <a:close/>
                </a:path>
              </a:pathLst>
            </a:custGeom>
            <a:solidFill>
              <a:srgbClr val="5E89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47" name="Freeform 75"/>
            <p:cNvSpPr>
              <a:spLocks/>
            </p:cNvSpPr>
            <p:nvPr/>
          </p:nvSpPr>
          <p:spPr bwMode="auto">
            <a:xfrm>
              <a:off x="3313" y="4038"/>
              <a:ext cx="117" cy="116"/>
            </a:xfrm>
            <a:custGeom>
              <a:avLst/>
              <a:gdLst>
                <a:gd name="T0" fmla="*/ 112 w 233"/>
                <a:gd name="T1" fmla="*/ 232 h 232"/>
                <a:gd name="T2" fmla="*/ 135 w 233"/>
                <a:gd name="T3" fmla="*/ 230 h 232"/>
                <a:gd name="T4" fmla="*/ 157 w 233"/>
                <a:gd name="T5" fmla="*/ 226 h 232"/>
                <a:gd name="T6" fmla="*/ 178 w 233"/>
                <a:gd name="T7" fmla="*/ 216 h 232"/>
                <a:gd name="T8" fmla="*/ 196 w 233"/>
                <a:gd name="T9" fmla="*/ 202 h 232"/>
                <a:gd name="T10" fmla="*/ 212 w 233"/>
                <a:gd name="T11" fmla="*/ 185 h 232"/>
                <a:gd name="T12" fmla="*/ 224 w 233"/>
                <a:gd name="T13" fmla="*/ 165 h 232"/>
                <a:gd name="T14" fmla="*/ 229 w 233"/>
                <a:gd name="T15" fmla="*/ 143 h 232"/>
                <a:gd name="T16" fmla="*/ 233 w 233"/>
                <a:gd name="T17" fmla="*/ 120 h 232"/>
                <a:gd name="T18" fmla="*/ 231 w 233"/>
                <a:gd name="T19" fmla="*/ 96 h 232"/>
                <a:gd name="T20" fmla="*/ 225 w 233"/>
                <a:gd name="T21" fmla="*/ 75 h 232"/>
                <a:gd name="T22" fmla="*/ 216 w 233"/>
                <a:gd name="T23" fmla="*/ 55 h 232"/>
                <a:gd name="T24" fmla="*/ 202 w 233"/>
                <a:gd name="T25" fmla="*/ 37 h 232"/>
                <a:gd name="T26" fmla="*/ 186 w 233"/>
                <a:gd name="T27" fmla="*/ 22 h 232"/>
                <a:gd name="T28" fmla="*/ 167 w 233"/>
                <a:gd name="T29" fmla="*/ 10 h 232"/>
                <a:gd name="T30" fmla="*/ 145 w 233"/>
                <a:gd name="T31" fmla="*/ 4 h 232"/>
                <a:gd name="T32" fmla="*/ 121 w 233"/>
                <a:gd name="T33" fmla="*/ 0 h 232"/>
                <a:gd name="T34" fmla="*/ 98 w 233"/>
                <a:gd name="T35" fmla="*/ 2 h 232"/>
                <a:gd name="T36" fmla="*/ 76 w 233"/>
                <a:gd name="T37" fmla="*/ 6 h 232"/>
                <a:gd name="T38" fmla="*/ 55 w 233"/>
                <a:gd name="T39" fmla="*/ 16 h 232"/>
                <a:gd name="T40" fmla="*/ 37 w 233"/>
                <a:gd name="T41" fmla="*/ 29 h 232"/>
                <a:gd name="T42" fmla="*/ 23 w 233"/>
                <a:gd name="T43" fmla="*/ 47 h 232"/>
                <a:gd name="T44" fmla="*/ 11 w 233"/>
                <a:gd name="T45" fmla="*/ 67 h 232"/>
                <a:gd name="T46" fmla="*/ 3 w 233"/>
                <a:gd name="T47" fmla="*/ 88 h 232"/>
                <a:gd name="T48" fmla="*/ 0 w 233"/>
                <a:gd name="T49" fmla="*/ 112 h 232"/>
                <a:gd name="T50" fmla="*/ 2 w 233"/>
                <a:gd name="T51" fmla="*/ 135 h 232"/>
                <a:gd name="T52" fmla="*/ 7 w 233"/>
                <a:gd name="T53" fmla="*/ 157 h 232"/>
                <a:gd name="T54" fmla="*/ 17 w 233"/>
                <a:gd name="T55" fmla="*/ 177 h 232"/>
                <a:gd name="T56" fmla="*/ 31 w 233"/>
                <a:gd name="T57" fmla="*/ 194 h 232"/>
                <a:gd name="T58" fmla="*/ 47 w 233"/>
                <a:gd name="T59" fmla="*/ 210 h 232"/>
                <a:gd name="T60" fmla="*/ 66 w 233"/>
                <a:gd name="T61" fmla="*/ 222 h 232"/>
                <a:gd name="T62" fmla="*/ 88 w 233"/>
                <a:gd name="T63" fmla="*/ 228 h 232"/>
                <a:gd name="T64" fmla="*/ 112 w 233"/>
                <a:gd name="T65"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32">
                  <a:moveTo>
                    <a:pt x="112" y="232"/>
                  </a:moveTo>
                  <a:lnTo>
                    <a:pt x="135" y="230"/>
                  </a:lnTo>
                  <a:lnTo>
                    <a:pt x="157" y="226"/>
                  </a:lnTo>
                  <a:lnTo>
                    <a:pt x="178" y="216"/>
                  </a:lnTo>
                  <a:lnTo>
                    <a:pt x="196" y="202"/>
                  </a:lnTo>
                  <a:lnTo>
                    <a:pt x="212" y="185"/>
                  </a:lnTo>
                  <a:lnTo>
                    <a:pt x="224" y="165"/>
                  </a:lnTo>
                  <a:lnTo>
                    <a:pt x="229" y="143"/>
                  </a:lnTo>
                  <a:lnTo>
                    <a:pt x="233" y="120"/>
                  </a:lnTo>
                  <a:lnTo>
                    <a:pt x="231" y="96"/>
                  </a:lnTo>
                  <a:lnTo>
                    <a:pt x="225" y="75"/>
                  </a:lnTo>
                  <a:lnTo>
                    <a:pt x="216" y="55"/>
                  </a:lnTo>
                  <a:lnTo>
                    <a:pt x="202" y="37"/>
                  </a:lnTo>
                  <a:lnTo>
                    <a:pt x="186" y="22"/>
                  </a:lnTo>
                  <a:lnTo>
                    <a:pt x="167" y="10"/>
                  </a:lnTo>
                  <a:lnTo>
                    <a:pt x="145" y="4"/>
                  </a:lnTo>
                  <a:lnTo>
                    <a:pt x="121" y="0"/>
                  </a:lnTo>
                  <a:lnTo>
                    <a:pt x="98" y="2"/>
                  </a:lnTo>
                  <a:lnTo>
                    <a:pt x="76" y="6"/>
                  </a:lnTo>
                  <a:lnTo>
                    <a:pt x="55" y="16"/>
                  </a:lnTo>
                  <a:lnTo>
                    <a:pt x="37" y="29"/>
                  </a:lnTo>
                  <a:lnTo>
                    <a:pt x="23" y="47"/>
                  </a:lnTo>
                  <a:lnTo>
                    <a:pt x="11" y="67"/>
                  </a:lnTo>
                  <a:lnTo>
                    <a:pt x="3" y="88"/>
                  </a:lnTo>
                  <a:lnTo>
                    <a:pt x="0" y="112"/>
                  </a:lnTo>
                  <a:lnTo>
                    <a:pt x="2" y="135"/>
                  </a:lnTo>
                  <a:lnTo>
                    <a:pt x="7" y="157"/>
                  </a:lnTo>
                  <a:lnTo>
                    <a:pt x="17" y="177"/>
                  </a:lnTo>
                  <a:lnTo>
                    <a:pt x="31" y="194"/>
                  </a:lnTo>
                  <a:lnTo>
                    <a:pt x="47" y="210"/>
                  </a:lnTo>
                  <a:lnTo>
                    <a:pt x="66" y="222"/>
                  </a:lnTo>
                  <a:lnTo>
                    <a:pt x="88" y="228"/>
                  </a:lnTo>
                  <a:lnTo>
                    <a:pt x="112" y="232"/>
                  </a:lnTo>
                  <a:close/>
                </a:path>
              </a:pathLst>
            </a:custGeom>
            <a:solidFill>
              <a:srgbClr val="5E89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48" name="Freeform 76"/>
            <p:cNvSpPr>
              <a:spLocks/>
            </p:cNvSpPr>
            <p:nvPr/>
          </p:nvSpPr>
          <p:spPr bwMode="auto">
            <a:xfrm>
              <a:off x="3125" y="4055"/>
              <a:ext cx="25" cy="25"/>
            </a:xfrm>
            <a:custGeom>
              <a:avLst/>
              <a:gdLst>
                <a:gd name="T0" fmla="*/ 14 w 51"/>
                <a:gd name="T1" fmla="*/ 0 h 51"/>
                <a:gd name="T2" fmla="*/ 24 w 51"/>
                <a:gd name="T3" fmla="*/ 4 h 51"/>
                <a:gd name="T4" fmla="*/ 34 w 51"/>
                <a:gd name="T5" fmla="*/ 10 h 51"/>
                <a:gd name="T6" fmla="*/ 44 w 51"/>
                <a:gd name="T7" fmla="*/ 16 h 51"/>
                <a:gd name="T8" fmla="*/ 51 w 51"/>
                <a:gd name="T9" fmla="*/ 24 h 51"/>
                <a:gd name="T10" fmla="*/ 26 w 51"/>
                <a:gd name="T11" fmla="*/ 51 h 51"/>
                <a:gd name="T12" fmla="*/ 20 w 51"/>
                <a:gd name="T13" fmla="*/ 46 h 51"/>
                <a:gd name="T14" fmla="*/ 14 w 51"/>
                <a:gd name="T15" fmla="*/ 42 h 51"/>
                <a:gd name="T16" fmla="*/ 8 w 51"/>
                <a:gd name="T17" fmla="*/ 38 h 51"/>
                <a:gd name="T18" fmla="*/ 0 w 51"/>
                <a:gd name="T19" fmla="*/ 34 h 51"/>
                <a:gd name="T20" fmla="*/ 14 w 51"/>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14" y="0"/>
                  </a:moveTo>
                  <a:lnTo>
                    <a:pt x="24" y="4"/>
                  </a:lnTo>
                  <a:lnTo>
                    <a:pt x="34" y="10"/>
                  </a:lnTo>
                  <a:lnTo>
                    <a:pt x="44" y="16"/>
                  </a:lnTo>
                  <a:lnTo>
                    <a:pt x="51" y="24"/>
                  </a:lnTo>
                  <a:lnTo>
                    <a:pt x="26" y="51"/>
                  </a:lnTo>
                  <a:lnTo>
                    <a:pt x="20" y="46"/>
                  </a:lnTo>
                  <a:lnTo>
                    <a:pt x="14" y="42"/>
                  </a:lnTo>
                  <a:lnTo>
                    <a:pt x="8" y="38"/>
                  </a:lnTo>
                  <a:lnTo>
                    <a:pt x="0" y="3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49" name="Freeform 77"/>
            <p:cNvSpPr>
              <a:spLocks/>
            </p:cNvSpPr>
            <p:nvPr/>
          </p:nvSpPr>
          <p:spPr bwMode="auto">
            <a:xfrm>
              <a:off x="3141" y="4084"/>
              <a:ext cx="20" cy="22"/>
            </a:xfrm>
            <a:custGeom>
              <a:avLst/>
              <a:gdLst>
                <a:gd name="T0" fmla="*/ 37 w 39"/>
                <a:gd name="T1" fmla="*/ 0 h 43"/>
                <a:gd name="T2" fmla="*/ 39 w 39"/>
                <a:gd name="T3" fmla="*/ 10 h 43"/>
                <a:gd name="T4" fmla="*/ 39 w 39"/>
                <a:gd name="T5" fmla="*/ 22 h 43"/>
                <a:gd name="T6" fmla="*/ 39 w 39"/>
                <a:gd name="T7" fmla="*/ 34 h 43"/>
                <a:gd name="T8" fmla="*/ 37 w 39"/>
                <a:gd name="T9" fmla="*/ 43 h 43"/>
                <a:gd name="T10" fmla="*/ 0 w 39"/>
                <a:gd name="T11" fmla="*/ 38 h 43"/>
                <a:gd name="T12" fmla="*/ 2 w 39"/>
                <a:gd name="T13" fmla="*/ 30 h 43"/>
                <a:gd name="T14" fmla="*/ 2 w 39"/>
                <a:gd name="T15" fmla="*/ 22 h 43"/>
                <a:gd name="T16" fmla="*/ 2 w 39"/>
                <a:gd name="T17" fmla="*/ 14 h 43"/>
                <a:gd name="T18" fmla="*/ 0 w 39"/>
                <a:gd name="T19" fmla="*/ 6 h 43"/>
                <a:gd name="T20" fmla="*/ 37 w 39"/>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3">
                  <a:moveTo>
                    <a:pt x="37" y="0"/>
                  </a:moveTo>
                  <a:lnTo>
                    <a:pt x="39" y="10"/>
                  </a:lnTo>
                  <a:lnTo>
                    <a:pt x="39" y="22"/>
                  </a:lnTo>
                  <a:lnTo>
                    <a:pt x="39" y="34"/>
                  </a:lnTo>
                  <a:lnTo>
                    <a:pt x="37" y="43"/>
                  </a:lnTo>
                  <a:lnTo>
                    <a:pt x="0" y="38"/>
                  </a:lnTo>
                  <a:lnTo>
                    <a:pt x="2" y="30"/>
                  </a:lnTo>
                  <a:lnTo>
                    <a:pt x="2" y="22"/>
                  </a:lnTo>
                  <a:lnTo>
                    <a:pt x="2" y="14"/>
                  </a:lnTo>
                  <a:lnTo>
                    <a:pt x="0" y="6"/>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50" name="Freeform 78"/>
            <p:cNvSpPr>
              <a:spLocks/>
            </p:cNvSpPr>
            <p:nvPr/>
          </p:nvSpPr>
          <p:spPr bwMode="auto">
            <a:xfrm>
              <a:off x="3125" y="4110"/>
              <a:ext cx="25" cy="25"/>
            </a:xfrm>
            <a:custGeom>
              <a:avLst/>
              <a:gdLst>
                <a:gd name="T0" fmla="*/ 51 w 51"/>
                <a:gd name="T1" fmla="*/ 30 h 51"/>
                <a:gd name="T2" fmla="*/ 44 w 51"/>
                <a:gd name="T3" fmla="*/ 36 h 51"/>
                <a:gd name="T4" fmla="*/ 34 w 51"/>
                <a:gd name="T5" fmla="*/ 42 h 51"/>
                <a:gd name="T6" fmla="*/ 24 w 51"/>
                <a:gd name="T7" fmla="*/ 47 h 51"/>
                <a:gd name="T8" fmla="*/ 14 w 51"/>
                <a:gd name="T9" fmla="*/ 51 h 51"/>
                <a:gd name="T10" fmla="*/ 0 w 51"/>
                <a:gd name="T11" fmla="*/ 16 h 51"/>
                <a:gd name="T12" fmla="*/ 6 w 51"/>
                <a:gd name="T13" fmla="*/ 14 h 51"/>
                <a:gd name="T14" fmla="*/ 14 w 51"/>
                <a:gd name="T15" fmla="*/ 10 h 51"/>
                <a:gd name="T16" fmla="*/ 20 w 51"/>
                <a:gd name="T17" fmla="*/ 6 h 51"/>
                <a:gd name="T18" fmla="*/ 26 w 51"/>
                <a:gd name="T19" fmla="*/ 0 h 51"/>
                <a:gd name="T20" fmla="*/ 51 w 51"/>
                <a:gd name="T21"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51" y="30"/>
                  </a:moveTo>
                  <a:lnTo>
                    <a:pt x="44" y="36"/>
                  </a:lnTo>
                  <a:lnTo>
                    <a:pt x="34" y="42"/>
                  </a:lnTo>
                  <a:lnTo>
                    <a:pt x="24" y="47"/>
                  </a:lnTo>
                  <a:lnTo>
                    <a:pt x="14" y="51"/>
                  </a:lnTo>
                  <a:lnTo>
                    <a:pt x="0" y="16"/>
                  </a:lnTo>
                  <a:lnTo>
                    <a:pt x="6" y="14"/>
                  </a:lnTo>
                  <a:lnTo>
                    <a:pt x="14" y="10"/>
                  </a:lnTo>
                  <a:lnTo>
                    <a:pt x="20" y="6"/>
                  </a:lnTo>
                  <a:lnTo>
                    <a:pt x="26" y="0"/>
                  </a:lnTo>
                  <a:lnTo>
                    <a:pt x="5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51" name="Freeform 79"/>
            <p:cNvSpPr>
              <a:spLocks/>
            </p:cNvSpPr>
            <p:nvPr/>
          </p:nvSpPr>
          <p:spPr bwMode="auto">
            <a:xfrm>
              <a:off x="3092" y="4112"/>
              <a:ext cx="24" cy="25"/>
            </a:xfrm>
            <a:custGeom>
              <a:avLst/>
              <a:gdLst>
                <a:gd name="T0" fmla="*/ 37 w 47"/>
                <a:gd name="T1" fmla="*/ 51 h 51"/>
                <a:gd name="T2" fmla="*/ 27 w 47"/>
                <a:gd name="T3" fmla="*/ 47 h 51"/>
                <a:gd name="T4" fmla="*/ 17 w 47"/>
                <a:gd name="T5" fmla="*/ 43 h 51"/>
                <a:gd name="T6" fmla="*/ 7 w 47"/>
                <a:gd name="T7" fmla="*/ 38 h 51"/>
                <a:gd name="T8" fmla="*/ 0 w 47"/>
                <a:gd name="T9" fmla="*/ 32 h 51"/>
                <a:gd name="T10" fmla="*/ 21 w 47"/>
                <a:gd name="T11" fmla="*/ 0 h 51"/>
                <a:gd name="T12" fmla="*/ 27 w 47"/>
                <a:gd name="T13" fmla="*/ 6 h 51"/>
                <a:gd name="T14" fmla="*/ 33 w 47"/>
                <a:gd name="T15" fmla="*/ 10 h 51"/>
                <a:gd name="T16" fmla="*/ 41 w 47"/>
                <a:gd name="T17" fmla="*/ 12 h 51"/>
                <a:gd name="T18" fmla="*/ 47 w 47"/>
                <a:gd name="T19" fmla="*/ 14 h 51"/>
                <a:gd name="T20" fmla="*/ 37 w 47"/>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1">
                  <a:moveTo>
                    <a:pt x="37" y="51"/>
                  </a:moveTo>
                  <a:lnTo>
                    <a:pt x="27" y="47"/>
                  </a:lnTo>
                  <a:lnTo>
                    <a:pt x="17" y="43"/>
                  </a:lnTo>
                  <a:lnTo>
                    <a:pt x="7" y="38"/>
                  </a:lnTo>
                  <a:lnTo>
                    <a:pt x="0" y="32"/>
                  </a:lnTo>
                  <a:lnTo>
                    <a:pt x="21" y="0"/>
                  </a:lnTo>
                  <a:lnTo>
                    <a:pt x="27" y="6"/>
                  </a:lnTo>
                  <a:lnTo>
                    <a:pt x="33" y="10"/>
                  </a:lnTo>
                  <a:lnTo>
                    <a:pt x="41" y="12"/>
                  </a:lnTo>
                  <a:lnTo>
                    <a:pt x="47" y="14"/>
                  </a:lnTo>
                  <a:lnTo>
                    <a:pt x="3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52" name="Freeform 80"/>
            <p:cNvSpPr>
              <a:spLocks/>
            </p:cNvSpPr>
            <p:nvPr/>
          </p:nvSpPr>
          <p:spPr bwMode="auto">
            <a:xfrm>
              <a:off x="3078" y="4089"/>
              <a:ext cx="19" cy="22"/>
            </a:xfrm>
            <a:custGeom>
              <a:avLst/>
              <a:gdLst>
                <a:gd name="T0" fmla="*/ 4 w 39"/>
                <a:gd name="T1" fmla="*/ 43 h 43"/>
                <a:gd name="T2" fmla="*/ 2 w 39"/>
                <a:gd name="T3" fmla="*/ 33 h 43"/>
                <a:gd name="T4" fmla="*/ 0 w 39"/>
                <a:gd name="T5" fmla="*/ 22 h 43"/>
                <a:gd name="T6" fmla="*/ 0 w 39"/>
                <a:gd name="T7" fmla="*/ 10 h 43"/>
                <a:gd name="T8" fmla="*/ 0 w 39"/>
                <a:gd name="T9" fmla="*/ 0 h 43"/>
                <a:gd name="T10" fmla="*/ 37 w 39"/>
                <a:gd name="T11" fmla="*/ 2 h 43"/>
                <a:gd name="T12" fmla="*/ 37 w 39"/>
                <a:gd name="T13" fmla="*/ 10 h 43"/>
                <a:gd name="T14" fmla="*/ 37 w 39"/>
                <a:gd name="T15" fmla="*/ 18 h 43"/>
                <a:gd name="T16" fmla="*/ 37 w 39"/>
                <a:gd name="T17" fmla="*/ 26 h 43"/>
                <a:gd name="T18" fmla="*/ 39 w 39"/>
                <a:gd name="T19" fmla="*/ 32 h 43"/>
                <a:gd name="T20" fmla="*/ 4 w 3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3">
                  <a:moveTo>
                    <a:pt x="4" y="43"/>
                  </a:moveTo>
                  <a:lnTo>
                    <a:pt x="2" y="33"/>
                  </a:lnTo>
                  <a:lnTo>
                    <a:pt x="0" y="22"/>
                  </a:lnTo>
                  <a:lnTo>
                    <a:pt x="0" y="10"/>
                  </a:lnTo>
                  <a:lnTo>
                    <a:pt x="0" y="0"/>
                  </a:lnTo>
                  <a:lnTo>
                    <a:pt x="37" y="2"/>
                  </a:lnTo>
                  <a:lnTo>
                    <a:pt x="37" y="10"/>
                  </a:lnTo>
                  <a:lnTo>
                    <a:pt x="37" y="18"/>
                  </a:lnTo>
                  <a:lnTo>
                    <a:pt x="37" y="26"/>
                  </a:lnTo>
                  <a:lnTo>
                    <a:pt x="39" y="32"/>
                  </a:lnTo>
                  <a:lnTo>
                    <a:pt x="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53" name="Freeform 81"/>
            <p:cNvSpPr>
              <a:spLocks/>
            </p:cNvSpPr>
            <p:nvPr/>
          </p:nvSpPr>
          <p:spPr bwMode="auto">
            <a:xfrm>
              <a:off x="3084" y="4057"/>
              <a:ext cx="27" cy="25"/>
            </a:xfrm>
            <a:custGeom>
              <a:avLst/>
              <a:gdLst>
                <a:gd name="T0" fmla="*/ 0 w 53"/>
                <a:gd name="T1" fmla="*/ 26 h 51"/>
                <a:gd name="T2" fmla="*/ 8 w 53"/>
                <a:gd name="T3" fmla="*/ 18 h 51"/>
                <a:gd name="T4" fmla="*/ 16 w 53"/>
                <a:gd name="T5" fmla="*/ 12 h 51"/>
                <a:gd name="T6" fmla="*/ 25 w 53"/>
                <a:gd name="T7" fmla="*/ 6 h 51"/>
                <a:gd name="T8" fmla="*/ 33 w 53"/>
                <a:gd name="T9" fmla="*/ 0 h 51"/>
                <a:gd name="T10" fmla="*/ 53 w 53"/>
                <a:gd name="T11" fmla="*/ 34 h 51"/>
                <a:gd name="T12" fmla="*/ 47 w 53"/>
                <a:gd name="T13" fmla="*/ 36 h 51"/>
                <a:gd name="T14" fmla="*/ 41 w 53"/>
                <a:gd name="T15" fmla="*/ 40 h 51"/>
                <a:gd name="T16" fmla="*/ 35 w 53"/>
                <a:gd name="T17" fmla="*/ 45 h 51"/>
                <a:gd name="T18" fmla="*/ 29 w 53"/>
                <a:gd name="T19" fmla="*/ 51 h 51"/>
                <a:gd name="T20" fmla="*/ 0 w 53"/>
                <a:gd name="T2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1">
                  <a:moveTo>
                    <a:pt x="0" y="26"/>
                  </a:moveTo>
                  <a:lnTo>
                    <a:pt x="8" y="18"/>
                  </a:lnTo>
                  <a:lnTo>
                    <a:pt x="16" y="12"/>
                  </a:lnTo>
                  <a:lnTo>
                    <a:pt x="25" y="6"/>
                  </a:lnTo>
                  <a:lnTo>
                    <a:pt x="33" y="0"/>
                  </a:lnTo>
                  <a:lnTo>
                    <a:pt x="53" y="34"/>
                  </a:lnTo>
                  <a:lnTo>
                    <a:pt x="47" y="36"/>
                  </a:lnTo>
                  <a:lnTo>
                    <a:pt x="41" y="40"/>
                  </a:lnTo>
                  <a:lnTo>
                    <a:pt x="35" y="45"/>
                  </a:lnTo>
                  <a:lnTo>
                    <a:pt x="29" y="51"/>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54" name="Freeform 82"/>
            <p:cNvSpPr>
              <a:spLocks/>
            </p:cNvSpPr>
            <p:nvPr/>
          </p:nvSpPr>
          <p:spPr bwMode="auto">
            <a:xfrm>
              <a:off x="3378" y="4056"/>
              <a:ext cx="26" cy="25"/>
            </a:xfrm>
            <a:custGeom>
              <a:avLst/>
              <a:gdLst>
                <a:gd name="T0" fmla="*/ 14 w 51"/>
                <a:gd name="T1" fmla="*/ 0 h 51"/>
                <a:gd name="T2" fmla="*/ 24 w 51"/>
                <a:gd name="T3" fmla="*/ 4 h 51"/>
                <a:gd name="T4" fmla="*/ 34 w 51"/>
                <a:gd name="T5" fmla="*/ 10 h 51"/>
                <a:gd name="T6" fmla="*/ 43 w 51"/>
                <a:gd name="T7" fmla="*/ 16 h 51"/>
                <a:gd name="T8" fmla="*/ 51 w 51"/>
                <a:gd name="T9" fmla="*/ 24 h 51"/>
                <a:gd name="T10" fmla="*/ 26 w 51"/>
                <a:gd name="T11" fmla="*/ 51 h 51"/>
                <a:gd name="T12" fmla="*/ 20 w 51"/>
                <a:gd name="T13" fmla="*/ 46 h 51"/>
                <a:gd name="T14" fmla="*/ 14 w 51"/>
                <a:gd name="T15" fmla="*/ 42 h 51"/>
                <a:gd name="T16" fmla="*/ 6 w 51"/>
                <a:gd name="T17" fmla="*/ 38 h 51"/>
                <a:gd name="T18" fmla="*/ 0 w 51"/>
                <a:gd name="T19" fmla="*/ 34 h 51"/>
                <a:gd name="T20" fmla="*/ 14 w 51"/>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14" y="0"/>
                  </a:moveTo>
                  <a:lnTo>
                    <a:pt x="24" y="4"/>
                  </a:lnTo>
                  <a:lnTo>
                    <a:pt x="34" y="10"/>
                  </a:lnTo>
                  <a:lnTo>
                    <a:pt x="43" y="16"/>
                  </a:lnTo>
                  <a:lnTo>
                    <a:pt x="51" y="24"/>
                  </a:lnTo>
                  <a:lnTo>
                    <a:pt x="26" y="51"/>
                  </a:lnTo>
                  <a:lnTo>
                    <a:pt x="20" y="46"/>
                  </a:lnTo>
                  <a:lnTo>
                    <a:pt x="14" y="42"/>
                  </a:lnTo>
                  <a:lnTo>
                    <a:pt x="6" y="38"/>
                  </a:lnTo>
                  <a:lnTo>
                    <a:pt x="0" y="3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55" name="Freeform 83"/>
            <p:cNvSpPr>
              <a:spLocks/>
            </p:cNvSpPr>
            <p:nvPr/>
          </p:nvSpPr>
          <p:spPr bwMode="auto">
            <a:xfrm>
              <a:off x="3395" y="4085"/>
              <a:ext cx="19" cy="22"/>
            </a:xfrm>
            <a:custGeom>
              <a:avLst/>
              <a:gdLst>
                <a:gd name="T0" fmla="*/ 37 w 39"/>
                <a:gd name="T1" fmla="*/ 0 h 43"/>
                <a:gd name="T2" fmla="*/ 39 w 39"/>
                <a:gd name="T3" fmla="*/ 10 h 43"/>
                <a:gd name="T4" fmla="*/ 39 w 39"/>
                <a:gd name="T5" fmla="*/ 22 h 43"/>
                <a:gd name="T6" fmla="*/ 39 w 39"/>
                <a:gd name="T7" fmla="*/ 34 h 43"/>
                <a:gd name="T8" fmla="*/ 37 w 39"/>
                <a:gd name="T9" fmla="*/ 43 h 43"/>
                <a:gd name="T10" fmla="*/ 0 w 39"/>
                <a:gd name="T11" fmla="*/ 38 h 43"/>
                <a:gd name="T12" fmla="*/ 2 w 39"/>
                <a:gd name="T13" fmla="*/ 30 h 43"/>
                <a:gd name="T14" fmla="*/ 2 w 39"/>
                <a:gd name="T15" fmla="*/ 22 h 43"/>
                <a:gd name="T16" fmla="*/ 2 w 39"/>
                <a:gd name="T17" fmla="*/ 14 h 43"/>
                <a:gd name="T18" fmla="*/ 0 w 39"/>
                <a:gd name="T19" fmla="*/ 6 h 43"/>
                <a:gd name="T20" fmla="*/ 37 w 39"/>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3">
                  <a:moveTo>
                    <a:pt x="37" y="0"/>
                  </a:moveTo>
                  <a:lnTo>
                    <a:pt x="39" y="10"/>
                  </a:lnTo>
                  <a:lnTo>
                    <a:pt x="39" y="22"/>
                  </a:lnTo>
                  <a:lnTo>
                    <a:pt x="39" y="34"/>
                  </a:lnTo>
                  <a:lnTo>
                    <a:pt x="37" y="43"/>
                  </a:lnTo>
                  <a:lnTo>
                    <a:pt x="0" y="38"/>
                  </a:lnTo>
                  <a:lnTo>
                    <a:pt x="2" y="30"/>
                  </a:lnTo>
                  <a:lnTo>
                    <a:pt x="2" y="22"/>
                  </a:lnTo>
                  <a:lnTo>
                    <a:pt x="2" y="14"/>
                  </a:lnTo>
                  <a:lnTo>
                    <a:pt x="0" y="6"/>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56" name="Freeform 84"/>
            <p:cNvSpPr>
              <a:spLocks/>
            </p:cNvSpPr>
            <p:nvPr/>
          </p:nvSpPr>
          <p:spPr bwMode="auto">
            <a:xfrm>
              <a:off x="3378" y="4111"/>
              <a:ext cx="26" cy="25"/>
            </a:xfrm>
            <a:custGeom>
              <a:avLst/>
              <a:gdLst>
                <a:gd name="T0" fmla="*/ 51 w 51"/>
                <a:gd name="T1" fmla="*/ 30 h 51"/>
                <a:gd name="T2" fmla="*/ 43 w 51"/>
                <a:gd name="T3" fmla="*/ 36 h 51"/>
                <a:gd name="T4" fmla="*/ 34 w 51"/>
                <a:gd name="T5" fmla="*/ 42 h 51"/>
                <a:gd name="T6" fmla="*/ 24 w 51"/>
                <a:gd name="T7" fmla="*/ 47 h 51"/>
                <a:gd name="T8" fmla="*/ 14 w 51"/>
                <a:gd name="T9" fmla="*/ 51 h 51"/>
                <a:gd name="T10" fmla="*/ 0 w 51"/>
                <a:gd name="T11" fmla="*/ 16 h 51"/>
                <a:gd name="T12" fmla="*/ 6 w 51"/>
                <a:gd name="T13" fmla="*/ 14 h 51"/>
                <a:gd name="T14" fmla="*/ 14 w 51"/>
                <a:gd name="T15" fmla="*/ 10 h 51"/>
                <a:gd name="T16" fmla="*/ 20 w 51"/>
                <a:gd name="T17" fmla="*/ 6 h 51"/>
                <a:gd name="T18" fmla="*/ 26 w 51"/>
                <a:gd name="T19" fmla="*/ 0 h 51"/>
                <a:gd name="T20" fmla="*/ 51 w 51"/>
                <a:gd name="T21"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51" y="30"/>
                  </a:moveTo>
                  <a:lnTo>
                    <a:pt x="43" y="36"/>
                  </a:lnTo>
                  <a:lnTo>
                    <a:pt x="34" y="42"/>
                  </a:lnTo>
                  <a:lnTo>
                    <a:pt x="24" y="47"/>
                  </a:lnTo>
                  <a:lnTo>
                    <a:pt x="14" y="51"/>
                  </a:lnTo>
                  <a:lnTo>
                    <a:pt x="0" y="16"/>
                  </a:lnTo>
                  <a:lnTo>
                    <a:pt x="6" y="14"/>
                  </a:lnTo>
                  <a:lnTo>
                    <a:pt x="14" y="10"/>
                  </a:lnTo>
                  <a:lnTo>
                    <a:pt x="20" y="6"/>
                  </a:lnTo>
                  <a:lnTo>
                    <a:pt x="26" y="0"/>
                  </a:lnTo>
                  <a:lnTo>
                    <a:pt x="5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57" name="Freeform 85"/>
            <p:cNvSpPr>
              <a:spLocks/>
            </p:cNvSpPr>
            <p:nvPr/>
          </p:nvSpPr>
          <p:spPr bwMode="auto">
            <a:xfrm>
              <a:off x="3345" y="4113"/>
              <a:ext cx="24" cy="25"/>
            </a:xfrm>
            <a:custGeom>
              <a:avLst/>
              <a:gdLst>
                <a:gd name="T0" fmla="*/ 40 w 50"/>
                <a:gd name="T1" fmla="*/ 51 h 51"/>
                <a:gd name="T2" fmla="*/ 30 w 50"/>
                <a:gd name="T3" fmla="*/ 47 h 51"/>
                <a:gd name="T4" fmla="*/ 20 w 50"/>
                <a:gd name="T5" fmla="*/ 43 h 51"/>
                <a:gd name="T6" fmla="*/ 8 w 50"/>
                <a:gd name="T7" fmla="*/ 38 h 51"/>
                <a:gd name="T8" fmla="*/ 0 w 50"/>
                <a:gd name="T9" fmla="*/ 32 h 51"/>
                <a:gd name="T10" fmla="*/ 22 w 50"/>
                <a:gd name="T11" fmla="*/ 0 h 51"/>
                <a:gd name="T12" fmla="*/ 28 w 50"/>
                <a:gd name="T13" fmla="*/ 4 h 51"/>
                <a:gd name="T14" fmla="*/ 36 w 50"/>
                <a:gd name="T15" fmla="*/ 8 h 51"/>
                <a:gd name="T16" fmla="*/ 44 w 50"/>
                <a:gd name="T17" fmla="*/ 12 h 51"/>
                <a:gd name="T18" fmla="*/ 50 w 50"/>
                <a:gd name="T19" fmla="*/ 14 h 51"/>
                <a:gd name="T20" fmla="*/ 40 w 50"/>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51">
                  <a:moveTo>
                    <a:pt x="40" y="51"/>
                  </a:moveTo>
                  <a:lnTo>
                    <a:pt x="30" y="47"/>
                  </a:lnTo>
                  <a:lnTo>
                    <a:pt x="20" y="43"/>
                  </a:lnTo>
                  <a:lnTo>
                    <a:pt x="8" y="38"/>
                  </a:lnTo>
                  <a:lnTo>
                    <a:pt x="0" y="32"/>
                  </a:lnTo>
                  <a:lnTo>
                    <a:pt x="22" y="0"/>
                  </a:lnTo>
                  <a:lnTo>
                    <a:pt x="28" y="4"/>
                  </a:lnTo>
                  <a:lnTo>
                    <a:pt x="36" y="8"/>
                  </a:lnTo>
                  <a:lnTo>
                    <a:pt x="44" y="12"/>
                  </a:lnTo>
                  <a:lnTo>
                    <a:pt x="50" y="14"/>
                  </a:lnTo>
                  <a:lnTo>
                    <a:pt x="4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58" name="Freeform 86"/>
            <p:cNvSpPr>
              <a:spLocks/>
            </p:cNvSpPr>
            <p:nvPr/>
          </p:nvSpPr>
          <p:spPr bwMode="auto">
            <a:xfrm>
              <a:off x="3330" y="4090"/>
              <a:ext cx="21" cy="22"/>
            </a:xfrm>
            <a:custGeom>
              <a:avLst/>
              <a:gdLst>
                <a:gd name="T0" fmla="*/ 6 w 41"/>
                <a:gd name="T1" fmla="*/ 43 h 43"/>
                <a:gd name="T2" fmla="*/ 4 w 41"/>
                <a:gd name="T3" fmla="*/ 33 h 43"/>
                <a:gd name="T4" fmla="*/ 2 w 41"/>
                <a:gd name="T5" fmla="*/ 22 h 43"/>
                <a:gd name="T6" fmla="*/ 0 w 41"/>
                <a:gd name="T7" fmla="*/ 10 h 43"/>
                <a:gd name="T8" fmla="*/ 0 w 41"/>
                <a:gd name="T9" fmla="*/ 0 h 43"/>
                <a:gd name="T10" fmla="*/ 39 w 41"/>
                <a:gd name="T11" fmla="*/ 2 h 43"/>
                <a:gd name="T12" fmla="*/ 39 w 41"/>
                <a:gd name="T13" fmla="*/ 10 h 43"/>
                <a:gd name="T14" fmla="*/ 39 w 41"/>
                <a:gd name="T15" fmla="*/ 18 h 43"/>
                <a:gd name="T16" fmla="*/ 39 w 41"/>
                <a:gd name="T17" fmla="*/ 26 h 43"/>
                <a:gd name="T18" fmla="*/ 41 w 41"/>
                <a:gd name="T19" fmla="*/ 31 h 43"/>
                <a:gd name="T20" fmla="*/ 6 w 4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3">
                  <a:moveTo>
                    <a:pt x="6" y="43"/>
                  </a:moveTo>
                  <a:lnTo>
                    <a:pt x="4" y="33"/>
                  </a:lnTo>
                  <a:lnTo>
                    <a:pt x="2" y="22"/>
                  </a:lnTo>
                  <a:lnTo>
                    <a:pt x="0" y="10"/>
                  </a:lnTo>
                  <a:lnTo>
                    <a:pt x="0" y="0"/>
                  </a:lnTo>
                  <a:lnTo>
                    <a:pt x="39" y="2"/>
                  </a:lnTo>
                  <a:lnTo>
                    <a:pt x="39" y="10"/>
                  </a:lnTo>
                  <a:lnTo>
                    <a:pt x="39" y="18"/>
                  </a:lnTo>
                  <a:lnTo>
                    <a:pt x="39" y="26"/>
                  </a:lnTo>
                  <a:lnTo>
                    <a:pt x="41" y="31"/>
                  </a:lnTo>
                  <a:lnTo>
                    <a:pt x="6"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59" name="Freeform 87"/>
            <p:cNvSpPr>
              <a:spLocks/>
            </p:cNvSpPr>
            <p:nvPr/>
          </p:nvSpPr>
          <p:spPr bwMode="auto">
            <a:xfrm>
              <a:off x="3338" y="4058"/>
              <a:ext cx="26" cy="25"/>
            </a:xfrm>
            <a:custGeom>
              <a:avLst/>
              <a:gdLst>
                <a:gd name="T0" fmla="*/ 0 w 53"/>
                <a:gd name="T1" fmla="*/ 26 h 51"/>
                <a:gd name="T2" fmla="*/ 8 w 53"/>
                <a:gd name="T3" fmla="*/ 18 h 51"/>
                <a:gd name="T4" fmla="*/ 15 w 53"/>
                <a:gd name="T5" fmla="*/ 12 h 51"/>
                <a:gd name="T6" fmla="*/ 25 w 53"/>
                <a:gd name="T7" fmla="*/ 6 h 51"/>
                <a:gd name="T8" fmla="*/ 33 w 53"/>
                <a:gd name="T9" fmla="*/ 0 h 51"/>
                <a:gd name="T10" fmla="*/ 53 w 53"/>
                <a:gd name="T11" fmla="*/ 32 h 51"/>
                <a:gd name="T12" fmla="*/ 45 w 53"/>
                <a:gd name="T13" fmla="*/ 36 h 51"/>
                <a:gd name="T14" fmla="*/ 39 w 53"/>
                <a:gd name="T15" fmla="*/ 40 h 51"/>
                <a:gd name="T16" fmla="*/ 33 w 53"/>
                <a:gd name="T17" fmla="*/ 45 h 51"/>
                <a:gd name="T18" fmla="*/ 29 w 53"/>
                <a:gd name="T19" fmla="*/ 51 h 51"/>
                <a:gd name="T20" fmla="*/ 0 w 53"/>
                <a:gd name="T2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1">
                  <a:moveTo>
                    <a:pt x="0" y="26"/>
                  </a:moveTo>
                  <a:lnTo>
                    <a:pt x="8" y="18"/>
                  </a:lnTo>
                  <a:lnTo>
                    <a:pt x="15" y="12"/>
                  </a:lnTo>
                  <a:lnTo>
                    <a:pt x="25" y="6"/>
                  </a:lnTo>
                  <a:lnTo>
                    <a:pt x="33" y="0"/>
                  </a:lnTo>
                  <a:lnTo>
                    <a:pt x="53" y="32"/>
                  </a:lnTo>
                  <a:lnTo>
                    <a:pt x="45" y="36"/>
                  </a:lnTo>
                  <a:lnTo>
                    <a:pt x="39" y="40"/>
                  </a:lnTo>
                  <a:lnTo>
                    <a:pt x="33" y="45"/>
                  </a:lnTo>
                  <a:lnTo>
                    <a:pt x="29" y="51"/>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60" name="Freeform 88"/>
            <p:cNvSpPr>
              <a:spLocks/>
            </p:cNvSpPr>
            <p:nvPr/>
          </p:nvSpPr>
          <p:spPr bwMode="auto">
            <a:xfrm>
              <a:off x="3032" y="3918"/>
              <a:ext cx="407" cy="48"/>
            </a:xfrm>
            <a:custGeom>
              <a:avLst/>
              <a:gdLst>
                <a:gd name="T0" fmla="*/ 47 w 813"/>
                <a:gd name="T1" fmla="*/ 0 h 97"/>
                <a:gd name="T2" fmla="*/ 68 w 813"/>
                <a:gd name="T3" fmla="*/ 0 h 97"/>
                <a:gd name="T4" fmla="*/ 98 w 813"/>
                <a:gd name="T5" fmla="*/ 0 h 97"/>
                <a:gd name="T6" fmla="*/ 135 w 813"/>
                <a:gd name="T7" fmla="*/ 0 h 97"/>
                <a:gd name="T8" fmla="*/ 180 w 813"/>
                <a:gd name="T9" fmla="*/ 0 h 97"/>
                <a:gd name="T10" fmla="*/ 230 w 813"/>
                <a:gd name="T11" fmla="*/ 0 h 97"/>
                <a:gd name="T12" fmla="*/ 283 w 813"/>
                <a:gd name="T13" fmla="*/ 0 h 97"/>
                <a:gd name="T14" fmla="*/ 340 w 813"/>
                <a:gd name="T15" fmla="*/ 0 h 97"/>
                <a:gd name="T16" fmla="*/ 397 w 813"/>
                <a:gd name="T17" fmla="*/ 2 h 97"/>
                <a:gd name="T18" fmla="*/ 454 w 813"/>
                <a:gd name="T19" fmla="*/ 2 h 97"/>
                <a:gd name="T20" fmla="*/ 509 w 813"/>
                <a:gd name="T21" fmla="*/ 2 h 97"/>
                <a:gd name="T22" fmla="*/ 562 w 813"/>
                <a:gd name="T23" fmla="*/ 2 h 97"/>
                <a:gd name="T24" fmla="*/ 609 w 813"/>
                <a:gd name="T25" fmla="*/ 4 h 97"/>
                <a:gd name="T26" fmla="*/ 652 w 813"/>
                <a:gd name="T27" fmla="*/ 4 h 97"/>
                <a:gd name="T28" fmla="*/ 687 w 813"/>
                <a:gd name="T29" fmla="*/ 4 h 97"/>
                <a:gd name="T30" fmla="*/ 717 w 813"/>
                <a:gd name="T31" fmla="*/ 4 h 97"/>
                <a:gd name="T32" fmla="*/ 734 w 813"/>
                <a:gd name="T33" fmla="*/ 4 h 97"/>
                <a:gd name="T34" fmla="*/ 748 w 813"/>
                <a:gd name="T35" fmla="*/ 18 h 97"/>
                <a:gd name="T36" fmla="*/ 760 w 813"/>
                <a:gd name="T37" fmla="*/ 30 h 97"/>
                <a:gd name="T38" fmla="*/ 772 w 813"/>
                <a:gd name="T39" fmla="*/ 42 h 97"/>
                <a:gd name="T40" fmla="*/ 782 w 813"/>
                <a:gd name="T41" fmla="*/ 53 h 97"/>
                <a:gd name="T42" fmla="*/ 791 w 813"/>
                <a:gd name="T43" fmla="*/ 65 h 97"/>
                <a:gd name="T44" fmla="*/ 799 w 813"/>
                <a:gd name="T45" fmla="*/ 75 h 97"/>
                <a:gd name="T46" fmla="*/ 807 w 813"/>
                <a:gd name="T47" fmla="*/ 87 h 97"/>
                <a:gd name="T48" fmla="*/ 813 w 813"/>
                <a:gd name="T49" fmla="*/ 97 h 97"/>
                <a:gd name="T50" fmla="*/ 784 w 813"/>
                <a:gd name="T51" fmla="*/ 95 h 97"/>
                <a:gd name="T52" fmla="*/ 744 w 813"/>
                <a:gd name="T53" fmla="*/ 95 h 97"/>
                <a:gd name="T54" fmla="*/ 697 w 813"/>
                <a:gd name="T55" fmla="*/ 93 h 97"/>
                <a:gd name="T56" fmla="*/ 644 w 813"/>
                <a:gd name="T57" fmla="*/ 91 h 97"/>
                <a:gd name="T58" fmla="*/ 589 w 813"/>
                <a:gd name="T59" fmla="*/ 91 h 97"/>
                <a:gd name="T60" fmla="*/ 528 w 813"/>
                <a:gd name="T61" fmla="*/ 89 h 97"/>
                <a:gd name="T62" fmla="*/ 467 w 813"/>
                <a:gd name="T63" fmla="*/ 89 h 97"/>
                <a:gd name="T64" fmla="*/ 404 w 813"/>
                <a:gd name="T65" fmla="*/ 87 h 97"/>
                <a:gd name="T66" fmla="*/ 343 w 813"/>
                <a:gd name="T67" fmla="*/ 87 h 97"/>
                <a:gd name="T68" fmla="*/ 285 w 813"/>
                <a:gd name="T69" fmla="*/ 87 h 97"/>
                <a:gd name="T70" fmla="*/ 232 w 813"/>
                <a:gd name="T71" fmla="*/ 85 h 97"/>
                <a:gd name="T72" fmla="*/ 182 w 813"/>
                <a:gd name="T73" fmla="*/ 85 h 97"/>
                <a:gd name="T74" fmla="*/ 139 w 813"/>
                <a:gd name="T75" fmla="*/ 85 h 97"/>
                <a:gd name="T76" fmla="*/ 106 w 813"/>
                <a:gd name="T77" fmla="*/ 83 h 97"/>
                <a:gd name="T78" fmla="*/ 80 w 813"/>
                <a:gd name="T79" fmla="*/ 83 h 97"/>
                <a:gd name="T80" fmla="*/ 66 w 813"/>
                <a:gd name="T81" fmla="*/ 83 h 97"/>
                <a:gd name="T82" fmla="*/ 51 w 813"/>
                <a:gd name="T83" fmla="*/ 75 h 97"/>
                <a:gd name="T84" fmla="*/ 33 w 813"/>
                <a:gd name="T85" fmla="*/ 61 h 97"/>
                <a:gd name="T86" fmla="*/ 17 w 813"/>
                <a:gd name="T87" fmla="*/ 48 h 97"/>
                <a:gd name="T88" fmla="*/ 6 w 813"/>
                <a:gd name="T89" fmla="*/ 32 h 97"/>
                <a:gd name="T90" fmla="*/ 0 w 813"/>
                <a:gd name="T91" fmla="*/ 18 h 97"/>
                <a:gd name="T92" fmla="*/ 4 w 813"/>
                <a:gd name="T93" fmla="*/ 8 h 97"/>
                <a:gd name="T94" fmla="*/ 17 w 813"/>
                <a:gd name="T95" fmla="*/ 0 h 97"/>
                <a:gd name="T96" fmla="*/ 47 w 813"/>
                <a:gd name="T9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3" h="97">
                  <a:moveTo>
                    <a:pt x="47" y="0"/>
                  </a:moveTo>
                  <a:lnTo>
                    <a:pt x="68" y="0"/>
                  </a:lnTo>
                  <a:lnTo>
                    <a:pt x="98" y="0"/>
                  </a:lnTo>
                  <a:lnTo>
                    <a:pt x="135" y="0"/>
                  </a:lnTo>
                  <a:lnTo>
                    <a:pt x="180" y="0"/>
                  </a:lnTo>
                  <a:lnTo>
                    <a:pt x="230" y="0"/>
                  </a:lnTo>
                  <a:lnTo>
                    <a:pt x="283" y="0"/>
                  </a:lnTo>
                  <a:lnTo>
                    <a:pt x="340" y="0"/>
                  </a:lnTo>
                  <a:lnTo>
                    <a:pt x="397" y="2"/>
                  </a:lnTo>
                  <a:lnTo>
                    <a:pt x="454" y="2"/>
                  </a:lnTo>
                  <a:lnTo>
                    <a:pt x="509" y="2"/>
                  </a:lnTo>
                  <a:lnTo>
                    <a:pt x="562" y="2"/>
                  </a:lnTo>
                  <a:lnTo>
                    <a:pt x="609" y="4"/>
                  </a:lnTo>
                  <a:lnTo>
                    <a:pt x="652" y="4"/>
                  </a:lnTo>
                  <a:lnTo>
                    <a:pt x="687" y="4"/>
                  </a:lnTo>
                  <a:lnTo>
                    <a:pt x="717" y="4"/>
                  </a:lnTo>
                  <a:lnTo>
                    <a:pt x="734" y="4"/>
                  </a:lnTo>
                  <a:lnTo>
                    <a:pt x="748" y="18"/>
                  </a:lnTo>
                  <a:lnTo>
                    <a:pt x="760" y="30"/>
                  </a:lnTo>
                  <a:lnTo>
                    <a:pt x="772" y="42"/>
                  </a:lnTo>
                  <a:lnTo>
                    <a:pt x="782" y="53"/>
                  </a:lnTo>
                  <a:lnTo>
                    <a:pt x="791" y="65"/>
                  </a:lnTo>
                  <a:lnTo>
                    <a:pt x="799" y="75"/>
                  </a:lnTo>
                  <a:lnTo>
                    <a:pt x="807" y="87"/>
                  </a:lnTo>
                  <a:lnTo>
                    <a:pt x="813" y="97"/>
                  </a:lnTo>
                  <a:lnTo>
                    <a:pt x="784" y="95"/>
                  </a:lnTo>
                  <a:lnTo>
                    <a:pt x="744" y="95"/>
                  </a:lnTo>
                  <a:lnTo>
                    <a:pt x="697" y="93"/>
                  </a:lnTo>
                  <a:lnTo>
                    <a:pt x="644" y="91"/>
                  </a:lnTo>
                  <a:lnTo>
                    <a:pt x="589" y="91"/>
                  </a:lnTo>
                  <a:lnTo>
                    <a:pt x="528" y="89"/>
                  </a:lnTo>
                  <a:lnTo>
                    <a:pt x="467" y="89"/>
                  </a:lnTo>
                  <a:lnTo>
                    <a:pt x="404" y="87"/>
                  </a:lnTo>
                  <a:lnTo>
                    <a:pt x="343" y="87"/>
                  </a:lnTo>
                  <a:lnTo>
                    <a:pt x="285" y="87"/>
                  </a:lnTo>
                  <a:lnTo>
                    <a:pt x="232" y="85"/>
                  </a:lnTo>
                  <a:lnTo>
                    <a:pt x="182" y="85"/>
                  </a:lnTo>
                  <a:lnTo>
                    <a:pt x="139" y="85"/>
                  </a:lnTo>
                  <a:lnTo>
                    <a:pt x="106" y="83"/>
                  </a:lnTo>
                  <a:lnTo>
                    <a:pt x="80" y="83"/>
                  </a:lnTo>
                  <a:lnTo>
                    <a:pt x="66" y="83"/>
                  </a:lnTo>
                  <a:lnTo>
                    <a:pt x="51" y="75"/>
                  </a:lnTo>
                  <a:lnTo>
                    <a:pt x="33" y="61"/>
                  </a:lnTo>
                  <a:lnTo>
                    <a:pt x="17" y="48"/>
                  </a:lnTo>
                  <a:lnTo>
                    <a:pt x="6" y="32"/>
                  </a:lnTo>
                  <a:lnTo>
                    <a:pt x="0" y="18"/>
                  </a:lnTo>
                  <a:lnTo>
                    <a:pt x="4" y="8"/>
                  </a:lnTo>
                  <a:lnTo>
                    <a:pt x="17" y="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61" name="Freeform 89"/>
            <p:cNvSpPr>
              <a:spLocks/>
            </p:cNvSpPr>
            <p:nvPr/>
          </p:nvSpPr>
          <p:spPr bwMode="auto">
            <a:xfrm>
              <a:off x="2996" y="3933"/>
              <a:ext cx="452" cy="121"/>
            </a:xfrm>
            <a:custGeom>
              <a:avLst/>
              <a:gdLst>
                <a:gd name="T0" fmla="*/ 51 w 904"/>
                <a:gd name="T1" fmla="*/ 14 h 241"/>
                <a:gd name="T2" fmla="*/ 71 w 904"/>
                <a:gd name="T3" fmla="*/ 39 h 241"/>
                <a:gd name="T4" fmla="*/ 96 w 904"/>
                <a:gd name="T5" fmla="*/ 61 h 241"/>
                <a:gd name="T6" fmla="*/ 124 w 904"/>
                <a:gd name="T7" fmla="*/ 74 h 241"/>
                <a:gd name="T8" fmla="*/ 157 w 904"/>
                <a:gd name="T9" fmla="*/ 78 h 241"/>
                <a:gd name="T10" fmla="*/ 224 w 904"/>
                <a:gd name="T11" fmla="*/ 80 h 241"/>
                <a:gd name="T12" fmla="*/ 326 w 904"/>
                <a:gd name="T13" fmla="*/ 80 h 241"/>
                <a:gd name="T14" fmla="*/ 448 w 904"/>
                <a:gd name="T15" fmla="*/ 82 h 241"/>
                <a:gd name="T16" fmla="*/ 580 w 904"/>
                <a:gd name="T17" fmla="*/ 84 h 241"/>
                <a:gd name="T18" fmla="*/ 705 w 904"/>
                <a:gd name="T19" fmla="*/ 84 h 241"/>
                <a:gd name="T20" fmla="*/ 811 w 904"/>
                <a:gd name="T21" fmla="*/ 84 h 241"/>
                <a:gd name="T22" fmla="*/ 884 w 904"/>
                <a:gd name="T23" fmla="*/ 84 h 241"/>
                <a:gd name="T24" fmla="*/ 884 w 904"/>
                <a:gd name="T25" fmla="*/ 106 h 241"/>
                <a:gd name="T26" fmla="*/ 825 w 904"/>
                <a:gd name="T27" fmla="*/ 106 h 241"/>
                <a:gd name="T28" fmla="*/ 735 w 904"/>
                <a:gd name="T29" fmla="*/ 106 h 241"/>
                <a:gd name="T30" fmla="*/ 625 w 904"/>
                <a:gd name="T31" fmla="*/ 106 h 241"/>
                <a:gd name="T32" fmla="*/ 505 w 904"/>
                <a:gd name="T33" fmla="*/ 104 h 241"/>
                <a:gd name="T34" fmla="*/ 389 w 904"/>
                <a:gd name="T35" fmla="*/ 102 h 241"/>
                <a:gd name="T36" fmla="*/ 287 w 904"/>
                <a:gd name="T37" fmla="*/ 102 h 241"/>
                <a:gd name="T38" fmla="*/ 212 w 904"/>
                <a:gd name="T39" fmla="*/ 100 h 241"/>
                <a:gd name="T40" fmla="*/ 177 w 904"/>
                <a:gd name="T41" fmla="*/ 100 h 241"/>
                <a:gd name="T42" fmla="*/ 153 w 904"/>
                <a:gd name="T43" fmla="*/ 100 h 241"/>
                <a:gd name="T44" fmla="*/ 134 w 904"/>
                <a:gd name="T45" fmla="*/ 96 h 241"/>
                <a:gd name="T46" fmla="*/ 120 w 904"/>
                <a:gd name="T47" fmla="*/ 94 h 241"/>
                <a:gd name="T48" fmla="*/ 108 w 904"/>
                <a:gd name="T49" fmla="*/ 88 h 241"/>
                <a:gd name="T50" fmla="*/ 88 w 904"/>
                <a:gd name="T51" fmla="*/ 181 h 241"/>
                <a:gd name="T52" fmla="*/ 73 w 904"/>
                <a:gd name="T53" fmla="*/ 241 h 241"/>
                <a:gd name="T54" fmla="*/ 67 w 904"/>
                <a:gd name="T55" fmla="*/ 241 h 241"/>
                <a:gd name="T56" fmla="*/ 53 w 904"/>
                <a:gd name="T57" fmla="*/ 237 h 241"/>
                <a:gd name="T58" fmla="*/ 29 w 904"/>
                <a:gd name="T59" fmla="*/ 224 h 241"/>
                <a:gd name="T60" fmla="*/ 0 w 904"/>
                <a:gd name="T61" fmla="*/ 192 h 241"/>
                <a:gd name="T62" fmla="*/ 10 w 904"/>
                <a:gd name="T63" fmla="*/ 182 h 241"/>
                <a:gd name="T64" fmla="*/ 41 w 904"/>
                <a:gd name="T65" fmla="*/ 208 h 241"/>
                <a:gd name="T66" fmla="*/ 65 w 904"/>
                <a:gd name="T67" fmla="*/ 182 h 241"/>
                <a:gd name="T68" fmla="*/ 79 w 904"/>
                <a:gd name="T69" fmla="*/ 104 h 241"/>
                <a:gd name="T70" fmla="*/ 63 w 904"/>
                <a:gd name="T71" fmla="*/ 55 h 241"/>
                <a:gd name="T72" fmla="*/ 43 w 904"/>
                <a:gd name="T73" fmla="*/ 1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241">
                  <a:moveTo>
                    <a:pt x="43" y="0"/>
                  </a:moveTo>
                  <a:lnTo>
                    <a:pt x="51" y="14"/>
                  </a:lnTo>
                  <a:lnTo>
                    <a:pt x="61" y="27"/>
                  </a:lnTo>
                  <a:lnTo>
                    <a:pt x="71" y="39"/>
                  </a:lnTo>
                  <a:lnTo>
                    <a:pt x="82" y="51"/>
                  </a:lnTo>
                  <a:lnTo>
                    <a:pt x="96" y="61"/>
                  </a:lnTo>
                  <a:lnTo>
                    <a:pt x="110" y="69"/>
                  </a:lnTo>
                  <a:lnTo>
                    <a:pt x="124" y="74"/>
                  </a:lnTo>
                  <a:lnTo>
                    <a:pt x="141" y="76"/>
                  </a:lnTo>
                  <a:lnTo>
                    <a:pt x="157" y="78"/>
                  </a:lnTo>
                  <a:lnTo>
                    <a:pt x="185" y="78"/>
                  </a:lnTo>
                  <a:lnTo>
                    <a:pt x="224" y="80"/>
                  </a:lnTo>
                  <a:lnTo>
                    <a:pt x="271" y="80"/>
                  </a:lnTo>
                  <a:lnTo>
                    <a:pt x="326" y="80"/>
                  </a:lnTo>
                  <a:lnTo>
                    <a:pt x="385" y="82"/>
                  </a:lnTo>
                  <a:lnTo>
                    <a:pt x="448" y="82"/>
                  </a:lnTo>
                  <a:lnTo>
                    <a:pt x="515" y="82"/>
                  </a:lnTo>
                  <a:lnTo>
                    <a:pt x="580" y="84"/>
                  </a:lnTo>
                  <a:lnTo>
                    <a:pt x="644" y="84"/>
                  </a:lnTo>
                  <a:lnTo>
                    <a:pt x="705" y="84"/>
                  </a:lnTo>
                  <a:lnTo>
                    <a:pt x="762" y="84"/>
                  </a:lnTo>
                  <a:lnTo>
                    <a:pt x="811" y="84"/>
                  </a:lnTo>
                  <a:lnTo>
                    <a:pt x="853" y="84"/>
                  </a:lnTo>
                  <a:lnTo>
                    <a:pt x="884" y="84"/>
                  </a:lnTo>
                  <a:lnTo>
                    <a:pt x="904" y="84"/>
                  </a:lnTo>
                  <a:lnTo>
                    <a:pt x="884" y="106"/>
                  </a:lnTo>
                  <a:lnTo>
                    <a:pt x="860" y="106"/>
                  </a:lnTo>
                  <a:lnTo>
                    <a:pt x="825" y="106"/>
                  </a:lnTo>
                  <a:lnTo>
                    <a:pt x="784" y="106"/>
                  </a:lnTo>
                  <a:lnTo>
                    <a:pt x="735" y="106"/>
                  </a:lnTo>
                  <a:lnTo>
                    <a:pt x="682" y="106"/>
                  </a:lnTo>
                  <a:lnTo>
                    <a:pt x="625" y="106"/>
                  </a:lnTo>
                  <a:lnTo>
                    <a:pt x="564" y="106"/>
                  </a:lnTo>
                  <a:lnTo>
                    <a:pt x="505" y="104"/>
                  </a:lnTo>
                  <a:lnTo>
                    <a:pt x="446" y="104"/>
                  </a:lnTo>
                  <a:lnTo>
                    <a:pt x="389" y="102"/>
                  </a:lnTo>
                  <a:lnTo>
                    <a:pt x="336" y="102"/>
                  </a:lnTo>
                  <a:lnTo>
                    <a:pt x="287" y="102"/>
                  </a:lnTo>
                  <a:lnTo>
                    <a:pt x="246" y="100"/>
                  </a:lnTo>
                  <a:lnTo>
                    <a:pt x="212" y="100"/>
                  </a:lnTo>
                  <a:lnTo>
                    <a:pt x="189" y="100"/>
                  </a:lnTo>
                  <a:lnTo>
                    <a:pt x="177" y="100"/>
                  </a:lnTo>
                  <a:lnTo>
                    <a:pt x="165" y="100"/>
                  </a:lnTo>
                  <a:lnTo>
                    <a:pt x="153" y="100"/>
                  </a:lnTo>
                  <a:lnTo>
                    <a:pt x="143" y="98"/>
                  </a:lnTo>
                  <a:lnTo>
                    <a:pt x="134" y="96"/>
                  </a:lnTo>
                  <a:lnTo>
                    <a:pt x="126" y="96"/>
                  </a:lnTo>
                  <a:lnTo>
                    <a:pt x="120" y="94"/>
                  </a:lnTo>
                  <a:lnTo>
                    <a:pt x="114" y="90"/>
                  </a:lnTo>
                  <a:lnTo>
                    <a:pt x="108" y="88"/>
                  </a:lnTo>
                  <a:lnTo>
                    <a:pt x="100" y="129"/>
                  </a:lnTo>
                  <a:lnTo>
                    <a:pt x="88" y="181"/>
                  </a:lnTo>
                  <a:lnTo>
                    <a:pt x="77" y="224"/>
                  </a:lnTo>
                  <a:lnTo>
                    <a:pt x="73" y="241"/>
                  </a:lnTo>
                  <a:lnTo>
                    <a:pt x="71" y="241"/>
                  </a:lnTo>
                  <a:lnTo>
                    <a:pt x="67" y="241"/>
                  </a:lnTo>
                  <a:lnTo>
                    <a:pt x="61" y="239"/>
                  </a:lnTo>
                  <a:lnTo>
                    <a:pt x="53" y="237"/>
                  </a:lnTo>
                  <a:lnTo>
                    <a:pt x="41" y="232"/>
                  </a:lnTo>
                  <a:lnTo>
                    <a:pt x="29" y="224"/>
                  </a:lnTo>
                  <a:lnTo>
                    <a:pt x="16" y="210"/>
                  </a:lnTo>
                  <a:lnTo>
                    <a:pt x="0" y="192"/>
                  </a:lnTo>
                  <a:lnTo>
                    <a:pt x="4" y="177"/>
                  </a:lnTo>
                  <a:lnTo>
                    <a:pt x="10" y="182"/>
                  </a:lnTo>
                  <a:lnTo>
                    <a:pt x="24" y="196"/>
                  </a:lnTo>
                  <a:lnTo>
                    <a:pt x="41" y="208"/>
                  </a:lnTo>
                  <a:lnTo>
                    <a:pt x="57" y="214"/>
                  </a:lnTo>
                  <a:lnTo>
                    <a:pt x="65" y="182"/>
                  </a:lnTo>
                  <a:lnTo>
                    <a:pt x="73" y="143"/>
                  </a:lnTo>
                  <a:lnTo>
                    <a:pt x="79" y="104"/>
                  </a:lnTo>
                  <a:lnTo>
                    <a:pt x="82" y="72"/>
                  </a:lnTo>
                  <a:lnTo>
                    <a:pt x="63" y="55"/>
                  </a:lnTo>
                  <a:lnTo>
                    <a:pt x="51" y="35"/>
                  </a:lnTo>
                  <a:lnTo>
                    <a:pt x="43" y="18"/>
                  </a:lnTo>
                  <a:lnTo>
                    <a:pt x="43" y="0"/>
                  </a:lnTo>
                  <a:close/>
                </a:path>
              </a:pathLst>
            </a:custGeom>
            <a:solidFill>
              <a:srgbClr val="FFD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62" name="Freeform 90"/>
            <p:cNvSpPr>
              <a:spLocks/>
            </p:cNvSpPr>
            <p:nvPr/>
          </p:nvSpPr>
          <p:spPr bwMode="auto">
            <a:xfrm>
              <a:off x="3508" y="3902"/>
              <a:ext cx="572" cy="180"/>
            </a:xfrm>
            <a:custGeom>
              <a:avLst/>
              <a:gdLst>
                <a:gd name="T0" fmla="*/ 994 w 1145"/>
                <a:gd name="T1" fmla="*/ 322 h 359"/>
                <a:gd name="T2" fmla="*/ 992 w 1145"/>
                <a:gd name="T3" fmla="*/ 338 h 359"/>
                <a:gd name="T4" fmla="*/ 986 w 1145"/>
                <a:gd name="T5" fmla="*/ 349 h 359"/>
                <a:gd name="T6" fmla="*/ 970 w 1145"/>
                <a:gd name="T7" fmla="*/ 359 h 359"/>
                <a:gd name="T8" fmla="*/ 945 w 1145"/>
                <a:gd name="T9" fmla="*/ 359 h 359"/>
                <a:gd name="T10" fmla="*/ 878 w 1145"/>
                <a:gd name="T11" fmla="*/ 357 h 359"/>
                <a:gd name="T12" fmla="*/ 768 w 1145"/>
                <a:gd name="T13" fmla="*/ 355 h 359"/>
                <a:gd name="T14" fmla="*/ 634 w 1145"/>
                <a:gd name="T15" fmla="*/ 351 h 359"/>
                <a:gd name="T16" fmla="*/ 491 w 1145"/>
                <a:gd name="T17" fmla="*/ 347 h 359"/>
                <a:gd name="T18" fmla="*/ 357 w 1145"/>
                <a:gd name="T19" fmla="*/ 345 h 359"/>
                <a:gd name="T20" fmla="*/ 245 w 1145"/>
                <a:gd name="T21" fmla="*/ 341 h 359"/>
                <a:gd name="T22" fmla="*/ 174 w 1145"/>
                <a:gd name="T23" fmla="*/ 339 h 359"/>
                <a:gd name="T24" fmla="*/ 145 w 1145"/>
                <a:gd name="T25" fmla="*/ 339 h 359"/>
                <a:gd name="T26" fmla="*/ 119 w 1145"/>
                <a:gd name="T27" fmla="*/ 338 h 359"/>
                <a:gd name="T28" fmla="*/ 100 w 1145"/>
                <a:gd name="T29" fmla="*/ 332 h 359"/>
                <a:gd name="T30" fmla="*/ 80 w 1145"/>
                <a:gd name="T31" fmla="*/ 318 h 359"/>
                <a:gd name="T32" fmla="*/ 55 w 1145"/>
                <a:gd name="T33" fmla="*/ 294 h 359"/>
                <a:gd name="T34" fmla="*/ 27 w 1145"/>
                <a:gd name="T35" fmla="*/ 269 h 359"/>
                <a:gd name="T36" fmla="*/ 3 w 1145"/>
                <a:gd name="T37" fmla="*/ 241 h 359"/>
                <a:gd name="T38" fmla="*/ 0 w 1145"/>
                <a:gd name="T39" fmla="*/ 216 h 359"/>
                <a:gd name="T40" fmla="*/ 17 w 1145"/>
                <a:gd name="T41" fmla="*/ 198 h 359"/>
                <a:gd name="T42" fmla="*/ 39 w 1145"/>
                <a:gd name="T43" fmla="*/ 192 h 359"/>
                <a:gd name="T44" fmla="*/ 57 w 1145"/>
                <a:gd name="T45" fmla="*/ 190 h 359"/>
                <a:gd name="T46" fmla="*/ 68 w 1145"/>
                <a:gd name="T47" fmla="*/ 182 h 359"/>
                <a:gd name="T48" fmla="*/ 74 w 1145"/>
                <a:gd name="T49" fmla="*/ 137 h 359"/>
                <a:gd name="T50" fmla="*/ 82 w 1145"/>
                <a:gd name="T51" fmla="*/ 59 h 359"/>
                <a:gd name="T52" fmla="*/ 84 w 1145"/>
                <a:gd name="T53" fmla="*/ 41 h 359"/>
                <a:gd name="T54" fmla="*/ 88 w 1145"/>
                <a:gd name="T55" fmla="*/ 29 h 359"/>
                <a:gd name="T56" fmla="*/ 102 w 1145"/>
                <a:gd name="T57" fmla="*/ 13 h 359"/>
                <a:gd name="T58" fmla="*/ 133 w 1145"/>
                <a:gd name="T59" fmla="*/ 2 h 359"/>
                <a:gd name="T60" fmla="*/ 165 w 1145"/>
                <a:gd name="T61" fmla="*/ 0 h 359"/>
                <a:gd name="T62" fmla="*/ 216 w 1145"/>
                <a:gd name="T63" fmla="*/ 0 h 359"/>
                <a:gd name="T64" fmla="*/ 306 w 1145"/>
                <a:gd name="T65" fmla="*/ 2 h 359"/>
                <a:gd name="T66" fmla="*/ 418 w 1145"/>
                <a:gd name="T67" fmla="*/ 2 h 359"/>
                <a:gd name="T68" fmla="*/ 542 w 1145"/>
                <a:gd name="T69" fmla="*/ 4 h 359"/>
                <a:gd name="T70" fmla="*/ 660 w 1145"/>
                <a:gd name="T71" fmla="*/ 4 h 359"/>
                <a:gd name="T72" fmla="*/ 758 w 1145"/>
                <a:gd name="T73" fmla="*/ 4 h 359"/>
                <a:gd name="T74" fmla="*/ 823 w 1145"/>
                <a:gd name="T75" fmla="*/ 4 h 359"/>
                <a:gd name="T76" fmla="*/ 856 w 1145"/>
                <a:gd name="T77" fmla="*/ 4 h 359"/>
                <a:gd name="T78" fmla="*/ 884 w 1145"/>
                <a:gd name="T79" fmla="*/ 11 h 359"/>
                <a:gd name="T80" fmla="*/ 909 w 1145"/>
                <a:gd name="T81" fmla="*/ 23 h 359"/>
                <a:gd name="T82" fmla="*/ 931 w 1145"/>
                <a:gd name="T83" fmla="*/ 45 h 359"/>
                <a:gd name="T84" fmla="*/ 954 w 1145"/>
                <a:gd name="T85" fmla="*/ 72 h 359"/>
                <a:gd name="T86" fmla="*/ 974 w 1145"/>
                <a:gd name="T87" fmla="*/ 102 h 359"/>
                <a:gd name="T88" fmla="*/ 990 w 1145"/>
                <a:gd name="T89" fmla="*/ 129 h 359"/>
                <a:gd name="T90" fmla="*/ 1000 w 1145"/>
                <a:gd name="T91" fmla="*/ 159 h 359"/>
                <a:gd name="T92" fmla="*/ 998 w 1145"/>
                <a:gd name="T93" fmla="*/ 186 h 359"/>
                <a:gd name="T94" fmla="*/ 998 w 1145"/>
                <a:gd name="T95" fmla="*/ 218 h 359"/>
                <a:gd name="T96" fmla="*/ 1145 w 1145"/>
                <a:gd name="T97" fmla="*/ 241 h 359"/>
                <a:gd name="T98" fmla="*/ 1104 w 1145"/>
                <a:gd name="T99" fmla="*/ 275 h 359"/>
                <a:gd name="T100" fmla="*/ 1025 w 1145"/>
                <a:gd name="T101" fmla="*/ 253 h 359"/>
                <a:gd name="T102" fmla="*/ 1021 w 1145"/>
                <a:gd name="T103" fmla="*/ 3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5" h="359">
                  <a:moveTo>
                    <a:pt x="994" y="316"/>
                  </a:moveTo>
                  <a:lnTo>
                    <a:pt x="994" y="322"/>
                  </a:lnTo>
                  <a:lnTo>
                    <a:pt x="992" y="330"/>
                  </a:lnTo>
                  <a:lnTo>
                    <a:pt x="992" y="338"/>
                  </a:lnTo>
                  <a:lnTo>
                    <a:pt x="990" y="343"/>
                  </a:lnTo>
                  <a:lnTo>
                    <a:pt x="986" y="349"/>
                  </a:lnTo>
                  <a:lnTo>
                    <a:pt x="980" y="355"/>
                  </a:lnTo>
                  <a:lnTo>
                    <a:pt x="970" y="359"/>
                  </a:lnTo>
                  <a:lnTo>
                    <a:pt x="958" y="359"/>
                  </a:lnTo>
                  <a:lnTo>
                    <a:pt x="945" y="359"/>
                  </a:lnTo>
                  <a:lnTo>
                    <a:pt x="917" y="359"/>
                  </a:lnTo>
                  <a:lnTo>
                    <a:pt x="878" y="357"/>
                  </a:lnTo>
                  <a:lnTo>
                    <a:pt x="827" y="357"/>
                  </a:lnTo>
                  <a:lnTo>
                    <a:pt x="768" y="355"/>
                  </a:lnTo>
                  <a:lnTo>
                    <a:pt x="703" y="353"/>
                  </a:lnTo>
                  <a:lnTo>
                    <a:pt x="634" y="351"/>
                  </a:lnTo>
                  <a:lnTo>
                    <a:pt x="563" y="349"/>
                  </a:lnTo>
                  <a:lnTo>
                    <a:pt x="491" y="347"/>
                  </a:lnTo>
                  <a:lnTo>
                    <a:pt x="422" y="347"/>
                  </a:lnTo>
                  <a:lnTo>
                    <a:pt x="357" y="345"/>
                  </a:lnTo>
                  <a:lnTo>
                    <a:pt x="296" y="343"/>
                  </a:lnTo>
                  <a:lnTo>
                    <a:pt x="245" y="341"/>
                  </a:lnTo>
                  <a:lnTo>
                    <a:pt x="204" y="341"/>
                  </a:lnTo>
                  <a:lnTo>
                    <a:pt x="174" y="339"/>
                  </a:lnTo>
                  <a:lnTo>
                    <a:pt x="159" y="339"/>
                  </a:lnTo>
                  <a:lnTo>
                    <a:pt x="145" y="339"/>
                  </a:lnTo>
                  <a:lnTo>
                    <a:pt x="131" y="338"/>
                  </a:lnTo>
                  <a:lnTo>
                    <a:pt x="119" y="338"/>
                  </a:lnTo>
                  <a:lnTo>
                    <a:pt x="110" y="336"/>
                  </a:lnTo>
                  <a:lnTo>
                    <a:pt x="100" y="332"/>
                  </a:lnTo>
                  <a:lnTo>
                    <a:pt x="90" y="326"/>
                  </a:lnTo>
                  <a:lnTo>
                    <a:pt x="80" y="318"/>
                  </a:lnTo>
                  <a:lnTo>
                    <a:pt x="68" y="306"/>
                  </a:lnTo>
                  <a:lnTo>
                    <a:pt x="55" y="294"/>
                  </a:lnTo>
                  <a:lnTo>
                    <a:pt x="41" y="281"/>
                  </a:lnTo>
                  <a:lnTo>
                    <a:pt x="27" y="269"/>
                  </a:lnTo>
                  <a:lnTo>
                    <a:pt x="13" y="255"/>
                  </a:lnTo>
                  <a:lnTo>
                    <a:pt x="3" y="241"/>
                  </a:lnTo>
                  <a:lnTo>
                    <a:pt x="0" y="229"/>
                  </a:lnTo>
                  <a:lnTo>
                    <a:pt x="0" y="216"/>
                  </a:lnTo>
                  <a:lnTo>
                    <a:pt x="9" y="204"/>
                  </a:lnTo>
                  <a:lnTo>
                    <a:pt x="17" y="198"/>
                  </a:lnTo>
                  <a:lnTo>
                    <a:pt x="27" y="194"/>
                  </a:lnTo>
                  <a:lnTo>
                    <a:pt x="39" y="192"/>
                  </a:lnTo>
                  <a:lnTo>
                    <a:pt x="49" y="192"/>
                  </a:lnTo>
                  <a:lnTo>
                    <a:pt x="57" y="190"/>
                  </a:lnTo>
                  <a:lnTo>
                    <a:pt x="64" y="186"/>
                  </a:lnTo>
                  <a:lnTo>
                    <a:pt x="68" y="182"/>
                  </a:lnTo>
                  <a:lnTo>
                    <a:pt x="70" y="174"/>
                  </a:lnTo>
                  <a:lnTo>
                    <a:pt x="74" y="137"/>
                  </a:lnTo>
                  <a:lnTo>
                    <a:pt x="78" y="94"/>
                  </a:lnTo>
                  <a:lnTo>
                    <a:pt x="82" y="59"/>
                  </a:lnTo>
                  <a:lnTo>
                    <a:pt x="84" y="43"/>
                  </a:lnTo>
                  <a:lnTo>
                    <a:pt x="84" y="41"/>
                  </a:lnTo>
                  <a:lnTo>
                    <a:pt x="86" y="35"/>
                  </a:lnTo>
                  <a:lnTo>
                    <a:pt x="88" y="29"/>
                  </a:lnTo>
                  <a:lnTo>
                    <a:pt x="94" y="21"/>
                  </a:lnTo>
                  <a:lnTo>
                    <a:pt x="102" y="13"/>
                  </a:lnTo>
                  <a:lnTo>
                    <a:pt x="115" y="6"/>
                  </a:lnTo>
                  <a:lnTo>
                    <a:pt x="133" y="2"/>
                  </a:lnTo>
                  <a:lnTo>
                    <a:pt x="157" y="0"/>
                  </a:lnTo>
                  <a:lnTo>
                    <a:pt x="165" y="0"/>
                  </a:lnTo>
                  <a:lnTo>
                    <a:pt x="184" y="0"/>
                  </a:lnTo>
                  <a:lnTo>
                    <a:pt x="216" y="0"/>
                  </a:lnTo>
                  <a:lnTo>
                    <a:pt x="257" y="0"/>
                  </a:lnTo>
                  <a:lnTo>
                    <a:pt x="306" y="2"/>
                  </a:lnTo>
                  <a:lnTo>
                    <a:pt x="359" y="2"/>
                  </a:lnTo>
                  <a:lnTo>
                    <a:pt x="418" y="2"/>
                  </a:lnTo>
                  <a:lnTo>
                    <a:pt x="481" y="2"/>
                  </a:lnTo>
                  <a:lnTo>
                    <a:pt x="542" y="4"/>
                  </a:lnTo>
                  <a:lnTo>
                    <a:pt x="603" y="4"/>
                  </a:lnTo>
                  <a:lnTo>
                    <a:pt x="660" y="4"/>
                  </a:lnTo>
                  <a:lnTo>
                    <a:pt x="713" y="4"/>
                  </a:lnTo>
                  <a:lnTo>
                    <a:pt x="758" y="4"/>
                  </a:lnTo>
                  <a:lnTo>
                    <a:pt x="795" y="4"/>
                  </a:lnTo>
                  <a:lnTo>
                    <a:pt x="823" y="4"/>
                  </a:lnTo>
                  <a:lnTo>
                    <a:pt x="838" y="4"/>
                  </a:lnTo>
                  <a:lnTo>
                    <a:pt x="856" y="4"/>
                  </a:lnTo>
                  <a:lnTo>
                    <a:pt x="870" y="8"/>
                  </a:lnTo>
                  <a:lnTo>
                    <a:pt x="884" y="11"/>
                  </a:lnTo>
                  <a:lnTo>
                    <a:pt x="897" y="15"/>
                  </a:lnTo>
                  <a:lnTo>
                    <a:pt x="909" y="23"/>
                  </a:lnTo>
                  <a:lnTo>
                    <a:pt x="919" y="33"/>
                  </a:lnTo>
                  <a:lnTo>
                    <a:pt x="931" y="45"/>
                  </a:lnTo>
                  <a:lnTo>
                    <a:pt x="943" y="59"/>
                  </a:lnTo>
                  <a:lnTo>
                    <a:pt x="954" y="72"/>
                  </a:lnTo>
                  <a:lnTo>
                    <a:pt x="964" y="88"/>
                  </a:lnTo>
                  <a:lnTo>
                    <a:pt x="974" y="102"/>
                  </a:lnTo>
                  <a:lnTo>
                    <a:pt x="984" y="116"/>
                  </a:lnTo>
                  <a:lnTo>
                    <a:pt x="990" y="129"/>
                  </a:lnTo>
                  <a:lnTo>
                    <a:pt x="996" y="145"/>
                  </a:lnTo>
                  <a:lnTo>
                    <a:pt x="1000" y="159"/>
                  </a:lnTo>
                  <a:lnTo>
                    <a:pt x="1000" y="174"/>
                  </a:lnTo>
                  <a:lnTo>
                    <a:pt x="998" y="186"/>
                  </a:lnTo>
                  <a:lnTo>
                    <a:pt x="998" y="202"/>
                  </a:lnTo>
                  <a:lnTo>
                    <a:pt x="998" y="218"/>
                  </a:lnTo>
                  <a:lnTo>
                    <a:pt x="998" y="235"/>
                  </a:lnTo>
                  <a:lnTo>
                    <a:pt x="1145" y="241"/>
                  </a:lnTo>
                  <a:lnTo>
                    <a:pt x="1143" y="277"/>
                  </a:lnTo>
                  <a:lnTo>
                    <a:pt x="1104" y="275"/>
                  </a:lnTo>
                  <a:lnTo>
                    <a:pt x="1106" y="257"/>
                  </a:lnTo>
                  <a:lnTo>
                    <a:pt x="1025" y="253"/>
                  </a:lnTo>
                  <a:lnTo>
                    <a:pt x="1023" y="275"/>
                  </a:lnTo>
                  <a:lnTo>
                    <a:pt x="1021" y="318"/>
                  </a:lnTo>
                  <a:lnTo>
                    <a:pt x="994" y="316"/>
                  </a:lnTo>
                  <a:close/>
                </a:path>
              </a:pathLst>
            </a:custGeom>
            <a:solidFill>
              <a:srgbClr val="E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63" name="Freeform 91"/>
            <p:cNvSpPr>
              <a:spLocks/>
            </p:cNvSpPr>
            <p:nvPr/>
          </p:nvSpPr>
          <p:spPr bwMode="auto">
            <a:xfrm>
              <a:off x="4003" y="4029"/>
              <a:ext cx="36" cy="51"/>
            </a:xfrm>
            <a:custGeom>
              <a:avLst/>
              <a:gdLst>
                <a:gd name="T0" fmla="*/ 35 w 72"/>
                <a:gd name="T1" fmla="*/ 0 h 102"/>
                <a:gd name="T2" fmla="*/ 33 w 72"/>
                <a:gd name="T3" fmla="*/ 22 h 102"/>
                <a:gd name="T4" fmla="*/ 45 w 72"/>
                <a:gd name="T5" fmla="*/ 33 h 102"/>
                <a:gd name="T6" fmla="*/ 49 w 72"/>
                <a:gd name="T7" fmla="*/ 47 h 102"/>
                <a:gd name="T8" fmla="*/ 47 w 72"/>
                <a:gd name="T9" fmla="*/ 63 h 102"/>
                <a:gd name="T10" fmla="*/ 45 w 72"/>
                <a:gd name="T11" fmla="*/ 79 h 102"/>
                <a:gd name="T12" fmla="*/ 4 w 72"/>
                <a:gd name="T13" fmla="*/ 63 h 102"/>
                <a:gd name="T14" fmla="*/ 4 w 72"/>
                <a:gd name="T15" fmla="*/ 69 h 102"/>
                <a:gd name="T16" fmla="*/ 2 w 72"/>
                <a:gd name="T17" fmla="*/ 77 h 102"/>
                <a:gd name="T18" fmla="*/ 2 w 72"/>
                <a:gd name="T19" fmla="*/ 85 h 102"/>
                <a:gd name="T20" fmla="*/ 0 w 72"/>
                <a:gd name="T21" fmla="*/ 90 h 102"/>
                <a:gd name="T22" fmla="*/ 65 w 72"/>
                <a:gd name="T23" fmla="*/ 102 h 102"/>
                <a:gd name="T24" fmla="*/ 72 w 72"/>
                <a:gd name="T25" fmla="*/ 79 h 102"/>
                <a:gd name="T26" fmla="*/ 72 w 72"/>
                <a:gd name="T27" fmla="*/ 49 h 102"/>
                <a:gd name="T28" fmla="*/ 61 w 72"/>
                <a:gd name="T29" fmla="*/ 22 h 102"/>
                <a:gd name="T30" fmla="*/ 35 w 72"/>
                <a:gd name="T3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102">
                  <a:moveTo>
                    <a:pt x="35" y="0"/>
                  </a:moveTo>
                  <a:lnTo>
                    <a:pt x="33" y="22"/>
                  </a:lnTo>
                  <a:lnTo>
                    <a:pt x="45" y="33"/>
                  </a:lnTo>
                  <a:lnTo>
                    <a:pt x="49" y="47"/>
                  </a:lnTo>
                  <a:lnTo>
                    <a:pt x="47" y="63"/>
                  </a:lnTo>
                  <a:lnTo>
                    <a:pt x="45" y="79"/>
                  </a:lnTo>
                  <a:lnTo>
                    <a:pt x="4" y="63"/>
                  </a:lnTo>
                  <a:lnTo>
                    <a:pt x="4" y="69"/>
                  </a:lnTo>
                  <a:lnTo>
                    <a:pt x="2" y="77"/>
                  </a:lnTo>
                  <a:lnTo>
                    <a:pt x="2" y="85"/>
                  </a:lnTo>
                  <a:lnTo>
                    <a:pt x="0" y="90"/>
                  </a:lnTo>
                  <a:lnTo>
                    <a:pt x="65" y="102"/>
                  </a:lnTo>
                  <a:lnTo>
                    <a:pt x="72" y="79"/>
                  </a:lnTo>
                  <a:lnTo>
                    <a:pt x="72" y="49"/>
                  </a:lnTo>
                  <a:lnTo>
                    <a:pt x="61" y="22"/>
                  </a:lnTo>
                  <a:lnTo>
                    <a:pt x="35" y="0"/>
                  </a:lnTo>
                  <a:close/>
                </a:path>
              </a:pathLst>
            </a:custGeom>
            <a:solidFill>
              <a:srgbClr val="E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64" name="Freeform 92"/>
            <p:cNvSpPr>
              <a:spLocks/>
            </p:cNvSpPr>
            <p:nvPr/>
          </p:nvSpPr>
          <p:spPr bwMode="auto">
            <a:xfrm>
              <a:off x="3587" y="4031"/>
              <a:ext cx="116" cy="117"/>
            </a:xfrm>
            <a:custGeom>
              <a:avLst/>
              <a:gdLst>
                <a:gd name="T0" fmla="*/ 112 w 232"/>
                <a:gd name="T1" fmla="*/ 234 h 234"/>
                <a:gd name="T2" fmla="*/ 135 w 232"/>
                <a:gd name="T3" fmla="*/ 232 h 234"/>
                <a:gd name="T4" fmla="*/ 157 w 232"/>
                <a:gd name="T5" fmla="*/ 226 h 234"/>
                <a:gd name="T6" fmla="*/ 177 w 232"/>
                <a:gd name="T7" fmla="*/ 216 h 234"/>
                <a:gd name="T8" fmla="*/ 194 w 232"/>
                <a:gd name="T9" fmla="*/ 202 h 234"/>
                <a:gd name="T10" fmla="*/ 210 w 232"/>
                <a:gd name="T11" fmla="*/ 187 h 234"/>
                <a:gd name="T12" fmla="*/ 222 w 232"/>
                <a:gd name="T13" fmla="*/ 167 h 234"/>
                <a:gd name="T14" fmla="*/ 228 w 232"/>
                <a:gd name="T15" fmla="*/ 145 h 234"/>
                <a:gd name="T16" fmla="*/ 232 w 232"/>
                <a:gd name="T17" fmla="*/ 122 h 234"/>
                <a:gd name="T18" fmla="*/ 230 w 232"/>
                <a:gd name="T19" fmla="*/ 98 h 234"/>
                <a:gd name="T20" fmla="*/ 226 w 232"/>
                <a:gd name="T21" fmla="*/ 77 h 234"/>
                <a:gd name="T22" fmla="*/ 216 w 232"/>
                <a:gd name="T23" fmla="*/ 55 h 234"/>
                <a:gd name="T24" fmla="*/ 202 w 232"/>
                <a:gd name="T25" fmla="*/ 37 h 234"/>
                <a:gd name="T26" fmla="*/ 184 w 232"/>
                <a:gd name="T27" fmla="*/ 24 h 234"/>
                <a:gd name="T28" fmla="*/ 167 w 232"/>
                <a:gd name="T29" fmla="*/ 12 h 234"/>
                <a:gd name="T30" fmla="*/ 145 w 232"/>
                <a:gd name="T31" fmla="*/ 4 h 234"/>
                <a:gd name="T32" fmla="*/ 122 w 232"/>
                <a:gd name="T33" fmla="*/ 0 h 234"/>
                <a:gd name="T34" fmla="*/ 98 w 232"/>
                <a:gd name="T35" fmla="*/ 2 h 234"/>
                <a:gd name="T36" fmla="*/ 76 w 232"/>
                <a:gd name="T37" fmla="*/ 8 h 234"/>
                <a:gd name="T38" fmla="*/ 55 w 232"/>
                <a:gd name="T39" fmla="*/ 18 h 234"/>
                <a:gd name="T40" fmla="*/ 37 w 232"/>
                <a:gd name="T41" fmla="*/ 31 h 234"/>
                <a:gd name="T42" fmla="*/ 21 w 232"/>
                <a:gd name="T43" fmla="*/ 47 h 234"/>
                <a:gd name="T44" fmla="*/ 10 w 232"/>
                <a:gd name="T45" fmla="*/ 67 h 234"/>
                <a:gd name="T46" fmla="*/ 4 w 232"/>
                <a:gd name="T47" fmla="*/ 88 h 234"/>
                <a:gd name="T48" fmla="*/ 0 w 232"/>
                <a:gd name="T49" fmla="*/ 112 h 234"/>
                <a:gd name="T50" fmla="*/ 2 w 232"/>
                <a:gd name="T51" fmla="*/ 135 h 234"/>
                <a:gd name="T52" fmla="*/ 6 w 232"/>
                <a:gd name="T53" fmla="*/ 157 h 234"/>
                <a:gd name="T54" fmla="*/ 15 w 232"/>
                <a:gd name="T55" fmla="*/ 179 h 234"/>
                <a:gd name="T56" fmla="*/ 29 w 232"/>
                <a:gd name="T57" fmla="*/ 196 h 234"/>
                <a:gd name="T58" fmla="*/ 47 w 232"/>
                <a:gd name="T59" fmla="*/ 212 h 234"/>
                <a:gd name="T60" fmla="*/ 66 w 232"/>
                <a:gd name="T61" fmla="*/ 224 h 234"/>
                <a:gd name="T62" fmla="*/ 88 w 232"/>
                <a:gd name="T63" fmla="*/ 230 h 234"/>
                <a:gd name="T64" fmla="*/ 112 w 232"/>
                <a:gd name="T6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4">
                  <a:moveTo>
                    <a:pt x="112" y="234"/>
                  </a:moveTo>
                  <a:lnTo>
                    <a:pt x="135" y="232"/>
                  </a:lnTo>
                  <a:lnTo>
                    <a:pt x="157" y="226"/>
                  </a:lnTo>
                  <a:lnTo>
                    <a:pt x="177" y="216"/>
                  </a:lnTo>
                  <a:lnTo>
                    <a:pt x="194" y="202"/>
                  </a:lnTo>
                  <a:lnTo>
                    <a:pt x="210" y="187"/>
                  </a:lnTo>
                  <a:lnTo>
                    <a:pt x="222" y="167"/>
                  </a:lnTo>
                  <a:lnTo>
                    <a:pt x="228" y="145"/>
                  </a:lnTo>
                  <a:lnTo>
                    <a:pt x="232" y="122"/>
                  </a:lnTo>
                  <a:lnTo>
                    <a:pt x="230" y="98"/>
                  </a:lnTo>
                  <a:lnTo>
                    <a:pt x="226" y="77"/>
                  </a:lnTo>
                  <a:lnTo>
                    <a:pt x="216" y="55"/>
                  </a:lnTo>
                  <a:lnTo>
                    <a:pt x="202" y="37"/>
                  </a:lnTo>
                  <a:lnTo>
                    <a:pt x="184" y="24"/>
                  </a:lnTo>
                  <a:lnTo>
                    <a:pt x="167" y="12"/>
                  </a:lnTo>
                  <a:lnTo>
                    <a:pt x="145" y="4"/>
                  </a:lnTo>
                  <a:lnTo>
                    <a:pt x="122" y="0"/>
                  </a:lnTo>
                  <a:lnTo>
                    <a:pt x="98" y="2"/>
                  </a:lnTo>
                  <a:lnTo>
                    <a:pt x="76" y="8"/>
                  </a:lnTo>
                  <a:lnTo>
                    <a:pt x="55" y="18"/>
                  </a:lnTo>
                  <a:lnTo>
                    <a:pt x="37" y="31"/>
                  </a:lnTo>
                  <a:lnTo>
                    <a:pt x="21" y="47"/>
                  </a:lnTo>
                  <a:lnTo>
                    <a:pt x="10" y="67"/>
                  </a:lnTo>
                  <a:lnTo>
                    <a:pt x="4" y="88"/>
                  </a:lnTo>
                  <a:lnTo>
                    <a:pt x="0" y="112"/>
                  </a:lnTo>
                  <a:lnTo>
                    <a:pt x="2" y="135"/>
                  </a:lnTo>
                  <a:lnTo>
                    <a:pt x="6" y="157"/>
                  </a:lnTo>
                  <a:lnTo>
                    <a:pt x="15" y="179"/>
                  </a:lnTo>
                  <a:lnTo>
                    <a:pt x="29" y="196"/>
                  </a:lnTo>
                  <a:lnTo>
                    <a:pt x="47" y="212"/>
                  </a:lnTo>
                  <a:lnTo>
                    <a:pt x="66" y="224"/>
                  </a:lnTo>
                  <a:lnTo>
                    <a:pt x="88" y="230"/>
                  </a:lnTo>
                  <a:lnTo>
                    <a:pt x="112"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65" name="Freeform 93"/>
            <p:cNvSpPr>
              <a:spLocks/>
            </p:cNvSpPr>
            <p:nvPr/>
          </p:nvSpPr>
          <p:spPr bwMode="auto">
            <a:xfrm>
              <a:off x="3842" y="4032"/>
              <a:ext cx="116" cy="117"/>
            </a:xfrm>
            <a:custGeom>
              <a:avLst/>
              <a:gdLst>
                <a:gd name="T0" fmla="*/ 112 w 231"/>
                <a:gd name="T1" fmla="*/ 234 h 234"/>
                <a:gd name="T2" fmla="*/ 135 w 231"/>
                <a:gd name="T3" fmla="*/ 232 h 234"/>
                <a:gd name="T4" fmla="*/ 157 w 231"/>
                <a:gd name="T5" fmla="*/ 226 h 234"/>
                <a:gd name="T6" fmla="*/ 176 w 231"/>
                <a:gd name="T7" fmla="*/ 216 h 234"/>
                <a:gd name="T8" fmla="*/ 194 w 231"/>
                <a:gd name="T9" fmla="*/ 202 h 234"/>
                <a:gd name="T10" fmla="*/ 210 w 231"/>
                <a:gd name="T11" fmla="*/ 187 h 234"/>
                <a:gd name="T12" fmla="*/ 222 w 231"/>
                <a:gd name="T13" fmla="*/ 167 h 234"/>
                <a:gd name="T14" fmla="*/ 227 w 231"/>
                <a:gd name="T15" fmla="*/ 145 h 234"/>
                <a:gd name="T16" fmla="*/ 231 w 231"/>
                <a:gd name="T17" fmla="*/ 122 h 234"/>
                <a:gd name="T18" fmla="*/ 229 w 231"/>
                <a:gd name="T19" fmla="*/ 98 h 234"/>
                <a:gd name="T20" fmla="*/ 225 w 231"/>
                <a:gd name="T21" fmla="*/ 77 h 234"/>
                <a:gd name="T22" fmla="*/ 216 w 231"/>
                <a:gd name="T23" fmla="*/ 55 h 234"/>
                <a:gd name="T24" fmla="*/ 202 w 231"/>
                <a:gd name="T25" fmla="*/ 37 h 234"/>
                <a:gd name="T26" fmla="*/ 184 w 231"/>
                <a:gd name="T27" fmla="*/ 22 h 234"/>
                <a:gd name="T28" fmla="*/ 165 w 231"/>
                <a:gd name="T29" fmla="*/ 10 h 234"/>
                <a:gd name="T30" fmla="*/ 143 w 231"/>
                <a:gd name="T31" fmla="*/ 4 h 234"/>
                <a:gd name="T32" fmla="*/ 119 w 231"/>
                <a:gd name="T33" fmla="*/ 0 h 234"/>
                <a:gd name="T34" fmla="*/ 96 w 231"/>
                <a:gd name="T35" fmla="*/ 2 h 234"/>
                <a:gd name="T36" fmla="*/ 74 w 231"/>
                <a:gd name="T37" fmla="*/ 8 h 234"/>
                <a:gd name="T38" fmla="*/ 55 w 231"/>
                <a:gd name="T39" fmla="*/ 18 h 234"/>
                <a:gd name="T40" fmla="*/ 37 w 231"/>
                <a:gd name="T41" fmla="*/ 31 h 234"/>
                <a:gd name="T42" fmla="*/ 21 w 231"/>
                <a:gd name="T43" fmla="*/ 47 h 234"/>
                <a:gd name="T44" fmla="*/ 9 w 231"/>
                <a:gd name="T45" fmla="*/ 67 h 234"/>
                <a:gd name="T46" fmla="*/ 3 w 231"/>
                <a:gd name="T47" fmla="*/ 88 h 234"/>
                <a:gd name="T48" fmla="*/ 0 w 231"/>
                <a:gd name="T49" fmla="*/ 112 h 234"/>
                <a:gd name="T50" fmla="*/ 2 w 231"/>
                <a:gd name="T51" fmla="*/ 135 h 234"/>
                <a:gd name="T52" fmla="*/ 5 w 231"/>
                <a:gd name="T53" fmla="*/ 157 h 234"/>
                <a:gd name="T54" fmla="*/ 15 w 231"/>
                <a:gd name="T55" fmla="*/ 179 h 234"/>
                <a:gd name="T56" fmla="*/ 29 w 231"/>
                <a:gd name="T57" fmla="*/ 196 h 234"/>
                <a:gd name="T58" fmla="*/ 47 w 231"/>
                <a:gd name="T59" fmla="*/ 210 h 234"/>
                <a:gd name="T60" fmla="*/ 66 w 231"/>
                <a:gd name="T61" fmla="*/ 222 h 234"/>
                <a:gd name="T62" fmla="*/ 88 w 231"/>
                <a:gd name="T63" fmla="*/ 230 h 234"/>
                <a:gd name="T64" fmla="*/ 112 w 231"/>
                <a:gd name="T6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1" h="234">
                  <a:moveTo>
                    <a:pt x="112" y="234"/>
                  </a:moveTo>
                  <a:lnTo>
                    <a:pt x="135" y="232"/>
                  </a:lnTo>
                  <a:lnTo>
                    <a:pt x="157" y="226"/>
                  </a:lnTo>
                  <a:lnTo>
                    <a:pt x="176" y="216"/>
                  </a:lnTo>
                  <a:lnTo>
                    <a:pt x="194" y="202"/>
                  </a:lnTo>
                  <a:lnTo>
                    <a:pt x="210" y="187"/>
                  </a:lnTo>
                  <a:lnTo>
                    <a:pt x="222" y="167"/>
                  </a:lnTo>
                  <a:lnTo>
                    <a:pt x="227" y="145"/>
                  </a:lnTo>
                  <a:lnTo>
                    <a:pt x="231" y="122"/>
                  </a:lnTo>
                  <a:lnTo>
                    <a:pt x="229" y="98"/>
                  </a:lnTo>
                  <a:lnTo>
                    <a:pt x="225" y="77"/>
                  </a:lnTo>
                  <a:lnTo>
                    <a:pt x="216" y="55"/>
                  </a:lnTo>
                  <a:lnTo>
                    <a:pt x="202" y="37"/>
                  </a:lnTo>
                  <a:lnTo>
                    <a:pt x="184" y="22"/>
                  </a:lnTo>
                  <a:lnTo>
                    <a:pt x="165" y="10"/>
                  </a:lnTo>
                  <a:lnTo>
                    <a:pt x="143" y="4"/>
                  </a:lnTo>
                  <a:lnTo>
                    <a:pt x="119" y="0"/>
                  </a:lnTo>
                  <a:lnTo>
                    <a:pt x="96" y="2"/>
                  </a:lnTo>
                  <a:lnTo>
                    <a:pt x="74" y="8"/>
                  </a:lnTo>
                  <a:lnTo>
                    <a:pt x="55" y="18"/>
                  </a:lnTo>
                  <a:lnTo>
                    <a:pt x="37" y="31"/>
                  </a:lnTo>
                  <a:lnTo>
                    <a:pt x="21" y="47"/>
                  </a:lnTo>
                  <a:lnTo>
                    <a:pt x="9" y="67"/>
                  </a:lnTo>
                  <a:lnTo>
                    <a:pt x="3" y="88"/>
                  </a:lnTo>
                  <a:lnTo>
                    <a:pt x="0" y="112"/>
                  </a:lnTo>
                  <a:lnTo>
                    <a:pt x="2" y="135"/>
                  </a:lnTo>
                  <a:lnTo>
                    <a:pt x="5" y="157"/>
                  </a:lnTo>
                  <a:lnTo>
                    <a:pt x="15" y="179"/>
                  </a:lnTo>
                  <a:lnTo>
                    <a:pt x="29" y="196"/>
                  </a:lnTo>
                  <a:lnTo>
                    <a:pt x="47" y="210"/>
                  </a:lnTo>
                  <a:lnTo>
                    <a:pt x="66" y="222"/>
                  </a:lnTo>
                  <a:lnTo>
                    <a:pt x="88" y="230"/>
                  </a:lnTo>
                  <a:lnTo>
                    <a:pt x="112"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66" name="Freeform 94"/>
            <p:cNvSpPr>
              <a:spLocks/>
            </p:cNvSpPr>
            <p:nvPr/>
          </p:nvSpPr>
          <p:spPr bwMode="auto">
            <a:xfrm>
              <a:off x="3600" y="4036"/>
              <a:ext cx="116" cy="117"/>
            </a:xfrm>
            <a:custGeom>
              <a:avLst/>
              <a:gdLst>
                <a:gd name="T0" fmla="*/ 110 w 232"/>
                <a:gd name="T1" fmla="*/ 234 h 234"/>
                <a:gd name="T2" fmla="*/ 134 w 232"/>
                <a:gd name="T3" fmla="*/ 232 h 234"/>
                <a:gd name="T4" fmla="*/ 155 w 232"/>
                <a:gd name="T5" fmla="*/ 226 h 234"/>
                <a:gd name="T6" fmla="*/ 177 w 232"/>
                <a:gd name="T7" fmla="*/ 216 h 234"/>
                <a:gd name="T8" fmla="*/ 195 w 232"/>
                <a:gd name="T9" fmla="*/ 202 h 234"/>
                <a:gd name="T10" fmla="*/ 210 w 232"/>
                <a:gd name="T11" fmla="*/ 186 h 234"/>
                <a:gd name="T12" fmla="*/ 222 w 232"/>
                <a:gd name="T13" fmla="*/ 167 h 234"/>
                <a:gd name="T14" fmla="*/ 228 w 232"/>
                <a:gd name="T15" fmla="*/ 145 h 234"/>
                <a:gd name="T16" fmla="*/ 232 w 232"/>
                <a:gd name="T17" fmla="*/ 122 h 234"/>
                <a:gd name="T18" fmla="*/ 230 w 232"/>
                <a:gd name="T19" fmla="*/ 98 h 234"/>
                <a:gd name="T20" fmla="*/ 226 w 232"/>
                <a:gd name="T21" fmla="*/ 76 h 234"/>
                <a:gd name="T22" fmla="*/ 216 w 232"/>
                <a:gd name="T23" fmla="*/ 55 h 234"/>
                <a:gd name="T24" fmla="*/ 203 w 232"/>
                <a:gd name="T25" fmla="*/ 37 h 234"/>
                <a:gd name="T26" fmla="*/ 185 w 232"/>
                <a:gd name="T27" fmla="*/ 23 h 234"/>
                <a:gd name="T28" fmla="*/ 165 w 232"/>
                <a:gd name="T29" fmla="*/ 12 h 234"/>
                <a:gd name="T30" fmla="*/ 144 w 232"/>
                <a:gd name="T31" fmla="*/ 4 h 234"/>
                <a:gd name="T32" fmla="*/ 120 w 232"/>
                <a:gd name="T33" fmla="*/ 0 h 234"/>
                <a:gd name="T34" fmla="*/ 97 w 232"/>
                <a:gd name="T35" fmla="*/ 2 h 234"/>
                <a:gd name="T36" fmla="*/ 75 w 232"/>
                <a:gd name="T37" fmla="*/ 8 h 234"/>
                <a:gd name="T38" fmla="*/ 55 w 232"/>
                <a:gd name="T39" fmla="*/ 17 h 234"/>
                <a:gd name="T40" fmla="*/ 38 w 232"/>
                <a:gd name="T41" fmla="*/ 31 h 234"/>
                <a:gd name="T42" fmla="*/ 22 w 232"/>
                <a:gd name="T43" fmla="*/ 47 h 234"/>
                <a:gd name="T44" fmla="*/ 10 w 232"/>
                <a:gd name="T45" fmla="*/ 67 h 234"/>
                <a:gd name="T46" fmla="*/ 4 w 232"/>
                <a:gd name="T47" fmla="*/ 88 h 234"/>
                <a:gd name="T48" fmla="*/ 0 w 232"/>
                <a:gd name="T49" fmla="*/ 112 h 234"/>
                <a:gd name="T50" fmla="*/ 2 w 232"/>
                <a:gd name="T51" fmla="*/ 135 h 234"/>
                <a:gd name="T52" fmla="*/ 6 w 232"/>
                <a:gd name="T53" fmla="*/ 157 h 234"/>
                <a:gd name="T54" fmla="*/ 16 w 232"/>
                <a:gd name="T55" fmla="*/ 179 h 234"/>
                <a:gd name="T56" fmla="*/ 30 w 232"/>
                <a:gd name="T57" fmla="*/ 196 h 234"/>
                <a:gd name="T58" fmla="*/ 47 w 232"/>
                <a:gd name="T59" fmla="*/ 212 h 234"/>
                <a:gd name="T60" fmla="*/ 65 w 232"/>
                <a:gd name="T61" fmla="*/ 224 h 234"/>
                <a:gd name="T62" fmla="*/ 87 w 232"/>
                <a:gd name="T63" fmla="*/ 230 h 234"/>
                <a:gd name="T64" fmla="*/ 110 w 232"/>
                <a:gd name="T6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4">
                  <a:moveTo>
                    <a:pt x="110" y="234"/>
                  </a:moveTo>
                  <a:lnTo>
                    <a:pt x="134" y="232"/>
                  </a:lnTo>
                  <a:lnTo>
                    <a:pt x="155" y="226"/>
                  </a:lnTo>
                  <a:lnTo>
                    <a:pt x="177" y="216"/>
                  </a:lnTo>
                  <a:lnTo>
                    <a:pt x="195" y="202"/>
                  </a:lnTo>
                  <a:lnTo>
                    <a:pt x="210" y="186"/>
                  </a:lnTo>
                  <a:lnTo>
                    <a:pt x="222" y="167"/>
                  </a:lnTo>
                  <a:lnTo>
                    <a:pt x="228" y="145"/>
                  </a:lnTo>
                  <a:lnTo>
                    <a:pt x="232" y="122"/>
                  </a:lnTo>
                  <a:lnTo>
                    <a:pt x="230" y="98"/>
                  </a:lnTo>
                  <a:lnTo>
                    <a:pt x="226" y="76"/>
                  </a:lnTo>
                  <a:lnTo>
                    <a:pt x="216" y="55"/>
                  </a:lnTo>
                  <a:lnTo>
                    <a:pt x="203" y="37"/>
                  </a:lnTo>
                  <a:lnTo>
                    <a:pt x="185" y="23"/>
                  </a:lnTo>
                  <a:lnTo>
                    <a:pt x="165" y="12"/>
                  </a:lnTo>
                  <a:lnTo>
                    <a:pt x="144" y="4"/>
                  </a:lnTo>
                  <a:lnTo>
                    <a:pt x="120" y="0"/>
                  </a:lnTo>
                  <a:lnTo>
                    <a:pt x="97" y="2"/>
                  </a:lnTo>
                  <a:lnTo>
                    <a:pt x="75" y="8"/>
                  </a:lnTo>
                  <a:lnTo>
                    <a:pt x="55" y="17"/>
                  </a:lnTo>
                  <a:lnTo>
                    <a:pt x="38" y="31"/>
                  </a:lnTo>
                  <a:lnTo>
                    <a:pt x="22" y="47"/>
                  </a:lnTo>
                  <a:lnTo>
                    <a:pt x="10" y="67"/>
                  </a:lnTo>
                  <a:lnTo>
                    <a:pt x="4" y="88"/>
                  </a:lnTo>
                  <a:lnTo>
                    <a:pt x="0" y="112"/>
                  </a:lnTo>
                  <a:lnTo>
                    <a:pt x="2" y="135"/>
                  </a:lnTo>
                  <a:lnTo>
                    <a:pt x="6" y="157"/>
                  </a:lnTo>
                  <a:lnTo>
                    <a:pt x="16" y="179"/>
                  </a:lnTo>
                  <a:lnTo>
                    <a:pt x="30" y="196"/>
                  </a:lnTo>
                  <a:lnTo>
                    <a:pt x="47" y="212"/>
                  </a:lnTo>
                  <a:lnTo>
                    <a:pt x="65" y="224"/>
                  </a:lnTo>
                  <a:lnTo>
                    <a:pt x="87" y="230"/>
                  </a:lnTo>
                  <a:lnTo>
                    <a:pt x="110" y="234"/>
                  </a:lnTo>
                  <a:close/>
                </a:path>
              </a:pathLst>
            </a:custGeom>
            <a:solidFill>
              <a:srgbClr val="5E89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67" name="Freeform 95"/>
            <p:cNvSpPr>
              <a:spLocks/>
            </p:cNvSpPr>
            <p:nvPr/>
          </p:nvSpPr>
          <p:spPr bwMode="auto">
            <a:xfrm>
              <a:off x="3854" y="4037"/>
              <a:ext cx="116" cy="117"/>
            </a:xfrm>
            <a:custGeom>
              <a:avLst/>
              <a:gdLst>
                <a:gd name="T0" fmla="*/ 112 w 234"/>
                <a:gd name="T1" fmla="*/ 233 h 233"/>
                <a:gd name="T2" fmla="*/ 136 w 234"/>
                <a:gd name="T3" fmla="*/ 232 h 233"/>
                <a:gd name="T4" fmla="*/ 157 w 234"/>
                <a:gd name="T5" fmla="*/ 226 h 233"/>
                <a:gd name="T6" fmla="*/ 179 w 234"/>
                <a:gd name="T7" fmla="*/ 216 h 233"/>
                <a:gd name="T8" fmla="*/ 197 w 234"/>
                <a:gd name="T9" fmla="*/ 202 h 233"/>
                <a:gd name="T10" fmla="*/ 212 w 234"/>
                <a:gd name="T11" fmla="*/ 186 h 233"/>
                <a:gd name="T12" fmla="*/ 224 w 234"/>
                <a:gd name="T13" fmla="*/ 167 h 233"/>
                <a:gd name="T14" fmla="*/ 230 w 234"/>
                <a:gd name="T15" fmla="*/ 145 h 233"/>
                <a:gd name="T16" fmla="*/ 234 w 234"/>
                <a:gd name="T17" fmla="*/ 122 h 233"/>
                <a:gd name="T18" fmla="*/ 232 w 234"/>
                <a:gd name="T19" fmla="*/ 98 h 233"/>
                <a:gd name="T20" fmla="*/ 226 w 234"/>
                <a:gd name="T21" fmla="*/ 76 h 233"/>
                <a:gd name="T22" fmla="*/ 216 w 234"/>
                <a:gd name="T23" fmla="*/ 55 h 233"/>
                <a:gd name="T24" fmla="*/ 202 w 234"/>
                <a:gd name="T25" fmla="*/ 37 h 233"/>
                <a:gd name="T26" fmla="*/ 187 w 234"/>
                <a:gd name="T27" fmla="*/ 23 h 233"/>
                <a:gd name="T28" fmla="*/ 167 w 234"/>
                <a:gd name="T29" fmla="*/ 12 h 233"/>
                <a:gd name="T30" fmla="*/ 146 w 234"/>
                <a:gd name="T31" fmla="*/ 4 h 233"/>
                <a:gd name="T32" fmla="*/ 122 w 234"/>
                <a:gd name="T33" fmla="*/ 0 h 233"/>
                <a:gd name="T34" fmla="*/ 98 w 234"/>
                <a:gd name="T35" fmla="*/ 2 h 233"/>
                <a:gd name="T36" fmla="*/ 77 w 234"/>
                <a:gd name="T37" fmla="*/ 8 h 233"/>
                <a:gd name="T38" fmla="*/ 55 w 234"/>
                <a:gd name="T39" fmla="*/ 17 h 233"/>
                <a:gd name="T40" fmla="*/ 37 w 234"/>
                <a:gd name="T41" fmla="*/ 31 h 233"/>
                <a:gd name="T42" fmla="*/ 24 w 234"/>
                <a:gd name="T43" fmla="*/ 47 h 233"/>
                <a:gd name="T44" fmla="*/ 12 w 234"/>
                <a:gd name="T45" fmla="*/ 67 h 233"/>
                <a:gd name="T46" fmla="*/ 4 w 234"/>
                <a:gd name="T47" fmla="*/ 88 h 233"/>
                <a:gd name="T48" fmla="*/ 0 w 234"/>
                <a:gd name="T49" fmla="*/ 112 h 233"/>
                <a:gd name="T50" fmla="*/ 2 w 234"/>
                <a:gd name="T51" fmla="*/ 135 h 233"/>
                <a:gd name="T52" fmla="*/ 8 w 234"/>
                <a:gd name="T53" fmla="*/ 157 h 233"/>
                <a:gd name="T54" fmla="*/ 18 w 234"/>
                <a:gd name="T55" fmla="*/ 178 h 233"/>
                <a:gd name="T56" fmla="*/ 32 w 234"/>
                <a:gd name="T57" fmla="*/ 196 h 233"/>
                <a:gd name="T58" fmla="*/ 49 w 234"/>
                <a:gd name="T59" fmla="*/ 212 h 233"/>
                <a:gd name="T60" fmla="*/ 67 w 234"/>
                <a:gd name="T61" fmla="*/ 224 h 233"/>
                <a:gd name="T62" fmla="*/ 89 w 234"/>
                <a:gd name="T63" fmla="*/ 230 h 233"/>
                <a:gd name="T64" fmla="*/ 112 w 234"/>
                <a:gd name="T65"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233">
                  <a:moveTo>
                    <a:pt x="112" y="233"/>
                  </a:moveTo>
                  <a:lnTo>
                    <a:pt x="136" y="232"/>
                  </a:lnTo>
                  <a:lnTo>
                    <a:pt x="157" y="226"/>
                  </a:lnTo>
                  <a:lnTo>
                    <a:pt x="179" y="216"/>
                  </a:lnTo>
                  <a:lnTo>
                    <a:pt x="197" y="202"/>
                  </a:lnTo>
                  <a:lnTo>
                    <a:pt x="212" y="186"/>
                  </a:lnTo>
                  <a:lnTo>
                    <a:pt x="224" y="167"/>
                  </a:lnTo>
                  <a:lnTo>
                    <a:pt x="230" y="145"/>
                  </a:lnTo>
                  <a:lnTo>
                    <a:pt x="234" y="122"/>
                  </a:lnTo>
                  <a:lnTo>
                    <a:pt x="232" y="98"/>
                  </a:lnTo>
                  <a:lnTo>
                    <a:pt x="226" y="76"/>
                  </a:lnTo>
                  <a:lnTo>
                    <a:pt x="216" y="55"/>
                  </a:lnTo>
                  <a:lnTo>
                    <a:pt x="202" y="37"/>
                  </a:lnTo>
                  <a:lnTo>
                    <a:pt x="187" y="23"/>
                  </a:lnTo>
                  <a:lnTo>
                    <a:pt x="167" y="12"/>
                  </a:lnTo>
                  <a:lnTo>
                    <a:pt x="146" y="4"/>
                  </a:lnTo>
                  <a:lnTo>
                    <a:pt x="122" y="0"/>
                  </a:lnTo>
                  <a:lnTo>
                    <a:pt x="98" y="2"/>
                  </a:lnTo>
                  <a:lnTo>
                    <a:pt x="77" y="8"/>
                  </a:lnTo>
                  <a:lnTo>
                    <a:pt x="55" y="17"/>
                  </a:lnTo>
                  <a:lnTo>
                    <a:pt x="37" y="31"/>
                  </a:lnTo>
                  <a:lnTo>
                    <a:pt x="24" y="47"/>
                  </a:lnTo>
                  <a:lnTo>
                    <a:pt x="12" y="67"/>
                  </a:lnTo>
                  <a:lnTo>
                    <a:pt x="4" y="88"/>
                  </a:lnTo>
                  <a:lnTo>
                    <a:pt x="0" y="112"/>
                  </a:lnTo>
                  <a:lnTo>
                    <a:pt x="2" y="135"/>
                  </a:lnTo>
                  <a:lnTo>
                    <a:pt x="8" y="157"/>
                  </a:lnTo>
                  <a:lnTo>
                    <a:pt x="18" y="178"/>
                  </a:lnTo>
                  <a:lnTo>
                    <a:pt x="32" y="196"/>
                  </a:lnTo>
                  <a:lnTo>
                    <a:pt x="49" y="212"/>
                  </a:lnTo>
                  <a:lnTo>
                    <a:pt x="67" y="224"/>
                  </a:lnTo>
                  <a:lnTo>
                    <a:pt x="89" y="230"/>
                  </a:lnTo>
                  <a:lnTo>
                    <a:pt x="112" y="233"/>
                  </a:lnTo>
                  <a:close/>
                </a:path>
              </a:pathLst>
            </a:custGeom>
            <a:solidFill>
              <a:srgbClr val="5E89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68" name="Freeform 96"/>
            <p:cNvSpPr>
              <a:spLocks/>
            </p:cNvSpPr>
            <p:nvPr/>
          </p:nvSpPr>
          <p:spPr bwMode="auto">
            <a:xfrm>
              <a:off x="3664" y="4054"/>
              <a:ext cx="26" cy="25"/>
            </a:xfrm>
            <a:custGeom>
              <a:avLst/>
              <a:gdLst>
                <a:gd name="T0" fmla="*/ 16 w 51"/>
                <a:gd name="T1" fmla="*/ 0 h 51"/>
                <a:gd name="T2" fmla="*/ 25 w 51"/>
                <a:gd name="T3" fmla="*/ 4 h 51"/>
                <a:gd name="T4" fmla="*/ 33 w 51"/>
                <a:gd name="T5" fmla="*/ 10 h 51"/>
                <a:gd name="T6" fmla="*/ 43 w 51"/>
                <a:gd name="T7" fmla="*/ 18 h 51"/>
                <a:gd name="T8" fmla="*/ 51 w 51"/>
                <a:gd name="T9" fmla="*/ 24 h 51"/>
                <a:gd name="T10" fmla="*/ 25 w 51"/>
                <a:gd name="T11" fmla="*/ 51 h 51"/>
                <a:gd name="T12" fmla="*/ 20 w 51"/>
                <a:gd name="T13" fmla="*/ 47 h 51"/>
                <a:gd name="T14" fmla="*/ 14 w 51"/>
                <a:gd name="T15" fmla="*/ 43 h 51"/>
                <a:gd name="T16" fmla="*/ 8 w 51"/>
                <a:gd name="T17" fmla="*/ 39 h 51"/>
                <a:gd name="T18" fmla="*/ 0 w 51"/>
                <a:gd name="T19" fmla="*/ 36 h 51"/>
                <a:gd name="T20" fmla="*/ 16 w 51"/>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16" y="0"/>
                  </a:moveTo>
                  <a:lnTo>
                    <a:pt x="25" y="4"/>
                  </a:lnTo>
                  <a:lnTo>
                    <a:pt x="33" y="10"/>
                  </a:lnTo>
                  <a:lnTo>
                    <a:pt x="43" y="18"/>
                  </a:lnTo>
                  <a:lnTo>
                    <a:pt x="51" y="24"/>
                  </a:lnTo>
                  <a:lnTo>
                    <a:pt x="25" y="51"/>
                  </a:lnTo>
                  <a:lnTo>
                    <a:pt x="20" y="47"/>
                  </a:lnTo>
                  <a:lnTo>
                    <a:pt x="14" y="43"/>
                  </a:lnTo>
                  <a:lnTo>
                    <a:pt x="8" y="39"/>
                  </a:lnTo>
                  <a:lnTo>
                    <a:pt x="0" y="36"/>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69" name="Freeform 97"/>
            <p:cNvSpPr>
              <a:spLocks/>
            </p:cNvSpPr>
            <p:nvPr/>
          </p:nvSpPr>
          <p:spPr bwMode="auto">
            <a:xfrm>
              <a:off x="3681" y="4084"/>
              <a:ext cx="19" cy="22"/>
            </a:xfrm>
            <a:custGeom>
              <a:avLst/>
              <a:gdLst>
                <a:gd name="T0" fmla="*/ 38 w 40"/>
                <a:gd name="T1" fmla="*/ 0 h 43"/>
                <a:gd name="T2" fmla="*/ 40 w 40"/>
                <a:gd name="T3" fmla="*/ 10 h 43"/>
                <a:gd name="T4" fmla="*/ 40 w 40"/>
                <a:gd name="T5" fmla="*/ 22 h 43"/>
                <a:gd name="T6" fmla="*/ 40 w 40"/>
                <a:gd name="T7" fmla="*/ 33 h 43"/>
                <a:gd name="T8" fmla="*/ 38 w 40"/>
                <a:gd name="T9" fmla="*/ 43 h 43"/>
                <a:gd name="T10" fmla="*/ 0 w 40"/>
                <a:gd name="T11" fmla="*/ 35 h 43"/>
                <a:gd name="T12" fmla="*/ 2 w 40"/>
                <a:gd name="T13" fmla="*/ 29 h 43"/>
                <a:gd name="T14" fmla="*/ 4 w 40"/>
                <a:gd name="T15" fmla="*/ 22 h 43"/>
                <a:gd name="T16" fmla="*/ 2 w 40"/>
                <a:gd name="T17" fmla="*/ 14 h 43"/>
                <a:gd name="T18" fmla="*/ 0 w 40"/>
                <a:gd name="T19" fmla="*/ 6 h 43"/>
                <a:gd name="T20" fmla="*/ 38 w 40"/>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3">
                  <a:moveTo>
                    <a:pt x="38" y="0"/>
                  </a:moveTo>
                  <a:lnTo>
                    <a:pt x="40" y="10"/>
                  </a:lnTo>
                  <a:lnTo>
                    <a:pt x="40" y="22"/>
                  </a:lnTo>
                  <a:lnTo>
                    <a:pt x="40" y="33"/>
                  </a:lnTo>
                  <a:lnTo>
                    <a:pt x="38" y="43"/>
                  </a:lnTo>
                  <a:lnTo>
                    <a:pt x="0" y="35"/>
                  </a:lnTo>
                  <a:lnTo>
                    <a:pt x="2" y="29"/>
                  </a:lnTo>
                  <a:lnTo>
                    <a:pt x="4" y="22"/>
                  </a:lnTo>
                  <a:lnTo>
                    <a:pt x="2" y="14"/>
                  </a:lnTo>
                  <a:lnTo>
                    <a:pt x="0" y="6"/>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70" name="Freeform 98"/>
            <p:cNvSpPr>
              <a:spLocks/>
            </p:cNvSpPr>
            <p:nvPr/>
          </p:nvSpPr>
          <p:spPr bwMode="auto">
            <a:xfrm>
              <a:off x="3664" y="4110"/>
              <a:ext cx="26" cy="25"/>
            </a:xfrm>
            <a:custGeom>
              <a:avLst/>
              <a:gdLst>
                <a:gd name="T0" fmla="*/ 51 w 51"/>
                <a:gd name="T1" fmla="*/ 28 h 51"/>
                <a:gd name="T2" fmla="*/ 43 w 51"/>
                <a:gd name="T3" fmla="*/ 35 h 51"/>
                <a:gd name="T4" fmla="*/ 33 w 51"/>
                <a:gd name="T5" fmla="*/ 41 h 51"/>
                <a:gd name="T6" fmla="*/ 24 w 51"/>
                <a:gd name="T7" fmla="*/ 47 h 51"/>
                <a:gd name="T8" fmla="*/ 14 w 51"/>
                <a:gd name="T9" fmla="*/ 51 h 51"/>
                <a:gd name="T10" fmla="*/ 0 w 51"/>
                <a:gd name="T11" fmla="*/ 16 h 51"/>
                <a:gd name="T12" fmla="*/ 8 w 51"/>
                <a:gd name="T13" fmla="*/ 14 h 51"/>
                <a:gd name="T14" fmla="*/ 14 w 51"/>
                <a:gd name="T15" fmla="*/ 10 h 51"/>
                <a:gd name="T16" fmla="*/ 20 w 51"/>
                <a:gd name="T17" fmla="*/ 4 h 51"/>
                <a:gd name="T18" fmla="*/ 25 w 51"/>
                <a:gd name="T19" fmla="*/ 0 h 51"/>
                <a:gd name="T20" fmla="*/ 51 w 51"/>
                <a:gd name="T2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51" y="28"/>
                  </a:moveTo>
                  <a:lnTo>
                    <a:pt x="43" y="35"/>
                  </a:lnTo>
                  <a:lnTo>
                    <a:pt x="33" y="41"/>
                  </a:lnTo>
                  <a:lnTo>
                    <a:pt x="24" y="47"/>
                  </a:lnTo>
                  <a:lnTo>
                    <a:pt x="14" y="51"/>
                  </a:lnTo>
                  <a:lnTo>
                    <a:pt x="0" y="16"/>
                  </a:lnTo>
                  <a:lnTo>
                    <a:pt x="8" y="14"/>
                  </a:lnTo>
                  <a:lnTo>
                    <a:pt x="14" y="10"/>
                  </a:lnTo>
                  <a:lnTo>
                    <a:pt x="20" y="4"/>
                  </a:lnTo>
                  <a:lnTo>
                    <a:pt x="25" y="0"/>
                  </a:lnTo>
                  <a:lnTo>
                    <a:pt x="5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71" name="Freeform 99"/>
            <p:cNvSpPr>
              <a:spLocks/>
            </p:cNvSpPr>
            <p:nvPr/>
          </p:nvSpPr>
          <p:spPr bwMode="auto">
            <a:xfrm>
              <a:off x="3632" y="4112"/>
              <a:ext cx="23" cy="24"/>
            </a:xfrm>
            <a:custGeom>
              <a:avLst/>
              <a:gdLst>
                <a:gd name="T0" fmla="*/ 37 w 47"/>
                <a:gd name="T1" fmla="*/ 49 h 49"/>
                <a:gd name="T2" fmla="*/ 28 w 47"/>
                <a:gd name="T3" fmla="*/ 47 h 49"/>
                <a:gd name="T4" fmla="*/ 18 w 47"/>
                <a:gd name="T5" fmla="*/ 41 h 49"/>
                <a:gd name="T6" fmla="*/ 8 w 47"/>
                <a:gd name="T7" fmla="*/ 37 h 49"/>
                <a:gd name="T8" fmla="*/ 0 w 47"/>
                <a:gd name="T9" fmla="*/ 31 h 49"/>
                <a:gd name="T10" fmla="*/ 22 w 47"/>
                <a:gd name="T11" fmla="*/ 0 h 49"/>
                <a:gd name="T12" fmla="*/ 28 w 47"/>
                <a:gd name="T13" fmla="*/ 4 h 49"/>
                <a:gd name="T14" fmla="*/ 34 w 47"/>
                <a:gd name="T15" fmla="*/ 8 h 49"/>
                <a:gd name="T16" fmla="*/ 41 w 47"/>
                <a:gd name="T17" fmla="*/ 12 h 49"/>
                <a:gd name="T18" fmla="*/ 47 w 47"/>
                <a:gd name="T19" fmla="*/ 14 h 49"/>
                <a:gd name="T20" fmla="*/ 37 w 47"/>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9">
                  <a:moveTo>
                    <a:pt x="37" y="49"/>
                  </a:moveTo>
                  <a:lnTo>
                    <a:pt x="28" y="47"/>
                  </a:lnTo>
                  <a:lnTo>
                    <a:pt x="18" y="41"/>
                  </a:lnTo>
                  <a:lnTo>
                    <a:pt x="8" y="37"/>
                  </a:lnTo>
                  <a:lnTo>
                    <a:pt x="0" y="31"/>
                  </a:lnTo>
                  <a:lnTo>
                    <a:pt x="22" y="0"/>
                  </a:lnTo>
                  <a:lnTo>
                    <a:pt x="28" y="4"/>
                  </a:lnTo>
                  <a:lnTo>
                    <a:pt x="34" y="8"/>
                  </a:lnTo>
                  <a:lnTo>
                    <a:pt x="41" y="12"/>
                  </a:lnTo>
                  <a:lnTo>
                    <a:pt x="47" y="14"/>
                  </a:lnTo>
                  <a:lnTo>
                    <a:pt x="37"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72" name="Freeform 100"/>
            <p:cNvSpPr>
              <a:spLocks/>
            </p:cNvSpPr>
            <p:nvPr/>
          </p:nvSpPr>
          <p:spPr bwMode="auto">
            <a:xfrm>
              <a:off x="3617" y="4089"/>
              <a:ext cx="19" cy="22"/>
            </a:xfrm>
            <a:custGeom>
              <a:avLst/>
              <a:gdLst>
                <a:gd name="T0" fmla="*/ 4 w 39"/>
                <a:gd name="T1" fmla="*/ 43 h 43"/>
                <a:gd name="T2" fmla="*/ 2 w 39"/>
                <a:gd name="T3" fmla="*/ 33 h 43"/>
                <a:gd name="T4" fmla="*/ 0 w 39"/>
                <a:gd name="T5" fmla="*/ 21 h 43"/>
                <a:gd name="T6" fmla="*/ 0 w 39"/>
                <a:gd name="T7" fmla="*/ 10 h 43"/>
                <a:gd name="T8" fmla="*/ 0 w 39"/>
                <a:gd name="T9" fmla="*/ 0 h 43"/>
                <a:gd name="T10" fmla="*/ 37 w 39"/>
                <a:gd name="T11" fmla="*/ 2 h 43"/>
                <a:gd name="T12" fmla="*/ 37 w 39"/>
                <a:gd name="T13" fmla="*/ 8 h 43"/>
                <a:gd name="T14" fmla="*/ 37 w 39"/>
                <a:gd name="T15" fmla="*/ 16 h 43"/>
                <a:gd name="T16" fmla="*/ 37 w 39"/>
                <a:gd name="T17" fmla="*/ 25 h 43"/>
                <a:gd name="T18" fmla="*/ 39 w 39"/>
                <a:gd name="T19" fmla="*/ 31 h 43"/>
                <a:gd name="T20" fmla="*/ 4 w 3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3">
                  <a:moveTo>
                    <a:pt x="4" y="43"/>
                  </a:moveTo>
                  <a:lnTo>
                    <a:pt x="2" y="33"/>
                  </a:lnTo>
                  <a:lnTo>
                    <a:pt x="0" y="21"/>
                  </a:lnTo>
                  <a:lnTo>
                    <a:pt x="0" y="10"/>
                  </a:lnTo>
                  <a:lnTo>
                    <a:pt x="0" y="0"/>
                  </a:lnTo>
                  <a:lnTo>
                    <a:pt x="37" y="2"/>
                  </a:lnTo>
                  <a:lnTo>
                    <a:pt x="37" y="8"/>
                  </a:lnTo>
                  <a:lnTo>
                    <a:pt x="37" y="16"/>
                  </a:lnTo>
                  <a:lnTo>
                    <a:pt x="37" y="25"/>
                  </a:lnTo>
                  <a:lnTo>
                    <a:pt x="39" y="31"/>
                  </a:lnTo>
                  <a:lnTo>
                    <a:pt x="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73" name="Freeform 101"/>
            <p:cNvSpPr>
              <a:spLocks/>
            </p:cNvSpPr>
            <p:nvPr/>
          </p:nvSpPr>
          <p:spPr bwMode="auto">
            <a:xfrm>
              <a:off x="3624" y="4056"/>
              <a:ext cx="26" cy="26"/>
            </a:xfrm>
            <a:custGeom>
              <a:avLst/>
              <a:gdLst>
                <a:gd name="T0" fmla="*/ 0 w 53"/>
                <a:gd name="T1" fmla="*/ 28 h 53"/>
                <a:gd name="T2" fmla="*/ 8 w 53"/>
                <a:gd name="T3" fmla="*/ 20 h 53"/>
                <a:gd name="T4" fmla="*/ 16 w 53"/>
                <a:gd name="T5" fmla="*/ 12 h 53"/>
                <a:gd name="T6" fmla="*/ 26 w 53"/>
                <a:gd name="T7" fmla="*/ 6 h 53"/>
                <a:gd name="T8" fmla="*/ 36 w 53"/>
                <a:gd name="T9" fmla="*/ 0 h 53"/>
                <a:gd name="T10" fmla="*/ 53 w 53"/>
                <a:gd name="T11" fmla="*/ 33 h 53"/>
                <a:gd name="T12" fmla="*/ 48 w 53"/>
                <a:gd name="T13" fmla="*/ 37 h 53"/>
                <a:gd name="T14" fmla="*/ 42 w 53"/>
                <a:gd name="T15" fmla="*/ 41 h 53"/>
                <a:gd name="T16" fmla="*/ 36 w 53"/>
                <a:gd name="T17" fmla="*/ 47 h 53"/>
                <a:gd name="T18" fmla="*/ 30 w 53"/>
                <a:gd name="T19" fmla="*/ 53 h 53"/>
                <a:gd name="T20" fmla="*/ 0 w 53"/>
                <a:gd name="T21"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3">
                  <a:moveTo>
                    <a:pt x="0" y="28"/>
                  </a:moveTo>
                  <a:lnTo>
                    <a:pt x="8" y="20"/>
                  </a:lnTo>
                  <a:lnTo>
                    <a:pt x="16" y="12"/>
                  </a:lnTo>
                  <a:lnTo>
                    <a:pt x="26" y="6"/>
                  </a:lnTo>
                  <a:lnTo>
                    <a:pt x="36" y="0"/>
                  </a:lnTo>
                  <a:lnTo>
                    <a:pt x="53" y="33"/>
                  </a:lnTo>
                  <a:lnTo>
                    <a:pt x="48" y="37"/>
                  </a:lnTo>
                  <a:lnTo>
                    <a:pt x="42" y="41"/>
                  </a:lnTo>
                  <a:lnTo>
                    <a:pt x="36" y="47"/>
                  </a:lnTo>
                  <a:lnTo>
                    <a:pt x="30" y="53"/>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74" name="Freeform 102"/>
            <p:cNvSpPr>
              <a:spLocks/>
            </p:cNvSpPr>
            <p:nvPr/>
          </p:nvSpPr>
          <p:spPr bwMode="auto">
            <a:xfrm>
              <a:off x="3918" y="4055"/>
              <a:ext cx="26" cy="25"/>
            </a:xfrm>
            <a:custGeom>
              <a:avLst/>
              <a:gdLst>
                <a:gd name="T0" fmla="*/ 14 w 51"/>
                <a:gd name="T1" fmla="*/ 0 h 51"/>
                <a:gd name="T2" fmla="*/ 23 w 51"/>
                <a:gd name="T3" fmla="*/ 4 h 51"/>
                <a:gd name="T4" fmla="*/ 33 w 51"/>
                <a:gd name="T5" fmla="*/ 10 h 51"/>
                <a:gd name="T6" fmla="*/ 43 w 51"/>
                <a:gd name="T7" fmla="*/ 18 h 51"/>
                <a:gd name="T8" fmla="*/ 51 w 51"/>
                <a:gd name="T9" fmla="*/ 24 h 51"/>
                <a:gd name="T10" fmla="*/ 25 w 51"/>
                <a:gd name="T11" fmla="*/ 51 h 51"/>
                <a:gd name="T12" fmla="*/ 19 w 51"/>
                <a:gd name="T13" fmla="*/ 47 h 51"/>
                <a:gd name="T14" fmla="*/ 14 w 51"/>
                <a:gd name="T15" fmla="*/ 43 h 51"/>
                <a:gd name="T16" fmla="*/ 6 w 51"/>
                <a:gd name="T17" fmla="*/ 39 h 51"/>
                <a:gd name="T18" fmla="*/ 0 w 51"/>
                <a:gd name="T19" fmla="*/ 35 h 51"/>
                <a:gd name="T20" fmla="*/ 14 w 51"/>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14" y="0"/>
                  </a:moveTo>
                  <a:lnTo>
                    <a:pt x="23" y="4"/>
                  </a:lnTo>
                  <a:lnTo>
                    <a:pt x="33" y="10"/>
                  </a:lnTo>
                  <a:lnTo>
                    <a:pt x="43" y="18"/>
                  </a:lnTo>
                  <a:lnTo>
                    <a:pt x="51" y="24"/>
                  </a:lnTo>
                  <a:lnTo>
                    <a:pt x="25" y="51"/>
                  </a:lnTo>
                  <a:lnTo>
                    <a:pt x="19" y="47"/>
                  </a:lnTo>
                  <a:lnTo>
                    <a:pt x="14" y="43"/>
                  </a:lnTo>
                  <a:lnTo>
                    <a:pt x="6" y="39"/>
                  </a:lnTo>
                  <a:lnTo>
                    <a:pt x="0" y="3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75" name="Freeform 103"/>
            <p:cNvSpPr>
              <a:spLocks/>
            </p:cNvSpPr>
            <p:nvPr/>
          </p:nvSpPr>
          <p:spPr bwMode="auto">
            <a:xfrm>
              <a:off x="3935" y="4085"/>
              <a:ext cx="20" cy="22"/>
            </a:xfrm>
            <a:custGeom>
              <a:avLst/>
              <a:gdLst>
                <a:gd name="T0" fmla="*/ 38 w 39"/>
                <a:gd name="T1" fmla="*/ 0 h 43"/>
                <a:gd name="T2" fmla="*/ 39 w 39"/>
                <a:gd name="T3" fmla="*/ 10 h 43"/>
                <a:gd name="T4" fmla="*/ 39 w 39"/>
                <a:gd name="T5" fmla="*/ 22 h 43"/>
                <a:gd name="T6" fmla="*/ 39 w 39"/>
                <a:gd name="T7" fmla="*/ 31 h 43"/>
                <a:gd name="T8" fmla="*/ 38 w 39"/>
                <a:gd name="T9" fmla="*/ 43 h 43"/>
                <a:gd name="T10" fmla="*/ 0 w 39"/>
                <a:gd name="T11" fmla="*/ 35 h 43"/>
                <a:gd name="T12" fmla="*/ 2 w 39"/>
                <a:gd name="T13" fmla="*/ 29 h 43"/>
                <a:gd name="T14" fmla="*/ 2 w 39"/>
                <a:gd name="T15" fmla="*/ 22 h 43"/>
                <a:gd name="T16" fmla="*/ 2 w 39"/>
                <a:gd name="T17" fmla="*/ 14 h 43"/>
                <a:gd name="T18" fmla="*/ 0 w 39"/>
                <a:gd name="T19" fmla="*/ 6 h 43"/>
                <a:gd name="T20" fmla="*/ 38 w 39"/>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3">
                  <a:moveTo>
                    <a:pt x="38" y="0"/>
                  </a:moveTo>
                  <a:lnTo>
                    <a:pt x="39" y="10"/>
                  </a:lnTo>
                  <a:lnTo>
                    <a:pt x="39" y="22"/>
                  </a:lnTo>
                  <a:lnTo>
                    <a:pt x="39" y="31"/>
                  </a:lnTo>
                  <a:lnTo>
                    <a:pt x="38" y="43"/>
                  </a:lnTo>
                  <a:lnTo>
                    <a:pt x="0" y="35"/>
                  </a:lnTo>
                  <a:lnTo>
                    <a:pt x="2" y="29"/>
                  </a:lnTo>
                  <a:lnTo>
                    <a:pt x="2" y="22"/>
                  </a:lnTo>
                  <a:lnTo>
                    <a:pt x="2" y="14"/>
                  </a:lnTo>
                  <a:lnTo>
                    <a:pt x="0" y="6"/>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76" name="Freeform 104"/>
            <p:cNvSpPr>
              <a:spLocks/>
            </p:cNvSpPr>
            <p:nvPr/>
          </p:nvSpPr>
          <p:spPr bwMode="auto">
            <a:xfrm>
              <a:off x="3918" y="4111"/>
              <a:ext cx="26" cy="25"/>
            </a:xfrm>
            <a:custGeom>
              <a:avLst/>
              <a:gdLst>
                <a:gd name="T0" fmla="*/ 51 w 51"/>
                <a:gd name="T1" fmla="*/ 28 h 51"/>
                <a:gd name="T2" fmla="*/ 43 w 51"/>
                <a:gd name="T3" fmla="*/ 35 h 51"/>
                <a:gd name="T4" fmla="*/ 33 w 51"/>
                <a:gd name="T5" fmla="*/ 41 h 51"/>
                <a:gd name="T6" fmla="*/ 23 w 51"/>
                <a:gd name="T7" fmla="*/ 47 h 51"/>
                <a:gd name="T8" fmla="*/ 14 w 51"/>
                <a:gd name="T9" fmla="*/ 51 h 51"/>
                <a:gd name="T10" fmla="*/ 0 w 51"/>
                <a:gd name="T11" fmla="*/ 16 h 51"/>
                <a:gd name="T12" fmla="*/ 6 w 51"/>
                <a:gd name="T13" fmla="*/ 14 h 51"/>
                <a:gd name="T14" fmla="*/ 14 w 51"/>
                <a:gd name="T15" fmla="*/ 10 h 51"/>
                <a:gd name="T16" fmla="*/ 19 w 51"/>
                <a:gd name="T17" fmla="*/ 4 h 51"/>
                <a:gd name="T18" fmla="*/ 25 w 51"/>
                <a:gd name="T19" fmla="*/ 0 h 51"/>
                <a:gd name="T20" fmla="*/ 51 w 51"/>
                <a:gd name="T2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51" y="28"/>
                  </a:moveTo>
                  <a:lnTo>
                    <a:pt x="43" y="35"/>
                  </a:lnTo>
                  <a:lnTo>
                    <a:pt x="33" y="41"/>
                  </a:lnTo>
                  <a:lnTo>
                    <a:pt x="23" y="47"/>
                  </a:lnTo>
                  <a:lnTo>
                    <a:pt x="14" y="51"/>
                  </a:lnTo>
                  <a:lnTo>
                    <a:pt x="0" y="16"/>
                  </a:lnTo>
                  <a:lnTo>
                    <a:pt x="6" y="14"/>
                  </a:lnTo>
                  <a:lnTo>
                    <a:pt x="14" y="10"/>
                  </a:lnTo>
                  <a:lnTo>
                    <a:pt x="19" y="4"/>
                  </a:lnTo>
                  <a:lnTo>
                    <a:pt x="25" y="0"/>
                  </a:lnTo>
                  <a:lnTo>
                    <a:pt x="5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77" name="Freeform 105"/>
            <p:cNvSpPr>
              <a:spLocks/>
            </p:cNvSpPr>
            <p:nvPr/>
          </p:nvSpPr>
          <p:spPr bwMode="auto">
            <a:xfrm>
              <a:off x="3885" y="4112"/>
              <a:ext cx="25" cy="25"/>
            </a:xfrm>
            <a:custGeom>
              <a:avLst/>
              <a:gdLst>
                <a:gd name="T0" fmla="*/ 39 w 49"/>
                <a:gd name="T1" fmla="*/ 49 h 49"/>
                <a:gd name="T2" fmla="*/ 29 w 49"/>
                <a:gd name="T3" fmla="*/ 47 h 49"/>
                <a:gd name="T4" fmla="*/ 20 w 49"/>
                <a:gd name="T5" fmla="*/ 41 h 49"/>
                <a:gd name="T6" fmla="*/ 8 w 49"/>
                <a:gd name="T7" fmla="*/ 37 h 49"/>
                <a:gd name="T8" fmla="*/ 0 w 49"/>
                <a:gd name="T9" fmla="*/ 31 h 49"/>
                <a:gd name="T10" fmla="*/ 24 w 49"/>
                <a:gd name="T11" fmla="*/ 0 h 49"/>
                <a:gd name="T12" fmla="*/ 29 w 49"/>
                <a:gd name="T13" fmla="*/ 4 h 49"/>
                <a:gd name="T14" fmla="*/ 35 w 49"/>
                <a:gd name="T15" fmla="*/ 8 h 49"/>
                <a:gd name="T16" fmla="*/ 43 w 49"/>
                <a:gd name="T17" fmla="*/ 12 h 49"/>
                <a:gd name="T18" fmla="*/ 49 w 49"/>
                <a:gd name="T19" fmla="*/ 14 h 49"/>
                <a:gd name="T20" fmla="*/ 39 w 49"/>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49">
                  <a:moveTo>
                    <a:pt x="39" y="49"/>
                  </a:moveTo>
                  <a:lnTo>
                    <a:pt x="29" y="47"/>
                  </a:lnTo>
                  <a:lnTo>
                    <a:pt x="20" y="41"/>
                  </a:lnTo>
                  <a:lnTo>
                    <a:pt x="8" y="37"/>
                  </a:lnTo>
                  <a:lnTo>
                    <a:pt x="0" y="31"/>
                  </a:lnTo>
                  <a:lnTo>
                    <a:pt x="24" y="0"/>
                  </a:lnTo>
                  <a:lnTo>
                    <a:pt x="29" y="4"/>
                  </a:lnTo>
                  <a:lnTo>
                    <a:pt x="35" y="8"/>
                  </a:lnTo>
                  <a:lnTo>
                    <a:pt x="43" y="12"/>
                  </a:lnTo>
                  <a:lnTo>
                    <a:pt x="49" y="14"/>
                  </a:lnTo>
                  <a:lnTo>
                    <a:pt x="39"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78" name="Freeform 106"/>
            <p:cNvSpPr>
              <a:spLocks/>
            </p:cNvSpPr>
            <p:nvPr/>
          </p:nvSpPr>
          <p:spPr bwMode="auto">
            <a:xfrm>
              <a:off x="3871" y="4090"/>
              <a:ext cx="20" cy="21"/>
            </a:xfrm>
            <a:custGeom>
              <a:avLst/>
              <a:gdLst>
                <a:gd name="T0" fmla="*/ 4 w 40"/>
                <a:gd name="T1" fmla="*/ 41 h 41"/>
                <a:gd name="T2" fmla="*/ 2 w 40"/>
                <a:gd name="T3" fmla="*/ 31 h 41"/>
                <a:gd name="T4" fmla="*/ 0 w 40"/>
                <a:gd name="T5" fmla="*/ 21 h 41"/>
                <a:gd name="T6" fmla="*/ 0 w 40"/>
                <a:gd name="T7" fmla="*/ 10 h 41"/>
                <a:gd name="T8" fmla="*/ 0 w 40"/>
                <a:gd name="T9" fmla="*/ 0 h 41"/>
                <a:gd name="T10" fmla="*/ 38 w 40"/>
                <a:gd name="T11" fmla="*/ 2 h 41"/>
                <a:gd name="T12" fmla="*/ 38 w 40"/>
                <a:gd name="T13" fmla="*/ 8 h 41"/>
                <a:gd name="T14" fmla="*/ 38 w 40"/>
                <a:gd name="T15" fmla="*/ 16 h 41"/>
                <a:gd name="T16" fmla="*/ 38 w 40"/>
                <a:gd name="T17" fmla="*/ 25 h 41"/>
                <a:gd name="T18" fmla="*/ 40 w 40"/>
                <a:gd name="T19" fmla="*/ 31 h 41"/>
                <a:gd name="T20" fmla="*/ 4 w 40"/>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1">
                  <a:moveTo>
                    <a:pt x="4" y="41"/>
                  </a:moveTo>
                  <a:lnTo>
                    <a:pt x="2" y="31"/>
                  </a:lnTo>
                  <a:lnTo>
                    <a:pt x="0" y="21"/>
                  </a:lnTo>
                  <a:lnTo>
                    <a:pt x="0" y="10"/>
                  </a:lnTo>
                  <a:lnTo>
                    <a:pt x="0" y="0"/>
                  </a:lnTo>
                  <a:lnTo>
                    <a:pt x="38" y="2"/>
                  </a:lnTo>
                  <a:lnTo>
                    <a:pt x="38" y="8"/>
                  </a:lnTo>
                  <a:lnTo>
                    <a:pt x="38" y="16"/>
                  </a:lnTo>
                  <a:lnTo>
                    <a:pt x="38" y="25"/>
                  </a:lnTo>
                  <a:lnTo>
                    <a:pt x="40" y="31"/>
                  </a:lnTo>
                  <a:lnTo>
                    <a:pt x="4"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79" name="Freeform 107"/>
            <p:cNvSpPr>
              <a:spLocks/>
            </p:cNvSpPr>
            <p:nvPr/>
          </p:nvSpPr>
          <p:spPr bwMode="auto">
            <a:xfrm>
              <a:off x="3878" y="4057"/>
              <a:ext cx="27" cy="25"/>
            </a:xfrm>
            <a:custGeom>
              <a:avLst/>
              <a:gdLst>
                <a:gd name="T0" fmla="*/ 0 w 53"/>
                <a:gd name="T1" fmla="*/ 28 h 51"/>
                <a:gd name="T2" fmla="*/ 8 w 53"/>
                <a:gd name="T3" fmla="*/ 20 h 51"/>
                <a:gd name="T4" fmla="*/ 16 w 53"/>
                <a:gd name="T5" fmla="*/ 12 h 51"/>
                <a:gd name="T6" fmla="*/ 26 w 53"/>
                <a:gd name="T7" fmla="*/ 6 h 51"/>
                <a:gd name="T8" fmla="*/ 34 w 53"/>
                <a:gd name="T9" fmla="*/ 0 h 51"/>
                <a:gd name="T10" fmla="*/ 53 w 53"/>
                <a:gd name="T11" fmla="*/ 33 h 51"/>
                <a:gd name="T12" fmla="*/ 45 w 53"/>
                <a:gd name="T13" fmla="*/ 37 h 51"/>
                <a:gd name="T14" fmla="*/ 40 w 53"/>
                <a:gd name="T15" fmla="*/ 41 h 51"/>
                <a:gd name="T16" fmla="*/ 34 w 53"/>
                <a:gd name="T17" fmla="*/ 47 h 51"/>
                <a:gd name="T18" fmla="*/ 30 w 53"/>
                <a:gd name="T19" fmla="*/ 51 h 51"/>
                <a:gd name="T20" fmla="*/ 0 w 53"/>
                <a:gd name="T2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1">
                  <a:moveTo>
                    <a:pt x="0" y="28"/>
                  </a:moveTo>
                  <a:lnTo>
                    <a:pt x="8" y="20"/>
                  </a:lnTo>
                  <a:lnTo>
                    <a:pt x="16" y="12"/>
                  </a:lnTo>
                  <a:lnTo>
                    <a:pt x="26" y="6"/>
                  </a:lnTo>
                  <a:lnTo>
                    <a:pt x="34" y="0"/>
                  </a:lnTo>
                  <a:lnTo>
                    <a:pt x="53" y="33"/>
                  </a:lnTo>
                  <a:lnTo>
                    <a:pt x="45" y="37"/>
                  </a:lnTo>
                  <a:lnTo>
                    <a:pt x="40" y="41"/>
                  </a:lnTo>
                  <a:lnTo>
                    <a:pt x="34" y="47"/>
                  </a:lnTo>
                  <a:lnTo>
                    <a:pt x="30" y="51"/>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80" name="Freeform 108"/>
            <p:cNvSpPr>
              <a:spLocks/>
            </p:cNvSpPr>
            <p:nvPr/>
          </p:nvSpPr>
          <p:spPr bwMode="auto">
            <a:xfrm>
              <a:off x="3572" y="3917"/>
              <a:ext cx="407" cy="48"/>
            </a:xfrm>
            <a:custGeom>
              <a:avLst/>
              <a:gdLst>
                <a:gd name="T0" fmla="*/ 47 w 816"/>
                <a:gd name="T1" fmla="*/ 2 h 96"/>
                <a:gd name="T2" fmla="*/ 69 w 816"/>
                <a:gd name="T3" fmla="*/ 2 h 96"/>
                <a:gd name="T4" fmla="*/ 98 w 816"/>
                <a:gd name="T5" fmla="*/ 2 h 96"/>
                <a:gd name="T6" fmla="*/ 136 w 816"/>
                <a:gd name="T7" fmla="*/ 0 h 96"/>
                <a:gd name="T8" fmla="*/ 181 w 816"/>
                <a:gd name="T9" fmla="*/ 0 h 96"/>
                <a:gd name="T10" fmla="*/ 230 w 816"/>
                <a:gd name="T11" fmla="*/ 2 h 96"/>
                <a:gd name="T12" fmla="*/ 283 w 816"/>
                <a:gd name="T13" fmla="*/ 2 h 96"/>
                <a:gd name="T14" fmla="*/ 340 w 816"/>
                <a:gd name="T15" fmla="*/ 2 h 96"/>
                <a:gd name="T16" fmla="*/ 397 w 816"/>
                <a:gd name="T17" fmla="*/ 2 h 96"/>
                <a:gd name="T18" fmla="*/ 454 w 816"/>
                <a:gd name="T19" fmla="*/ 4 h 96"/>
                <a:gd name="T20" fmla="*/ 509 w 816"/>
                <a:gd name="T21" fmla="*/ 4 h 96"/>
                <a:gd name="T22" fmla="*/ 562 w 816"/>
                <a:gd name="T23" fmla="*/ 4 h 96"/>
                <a:gd name="T24" fmla="*/ 611 w 816"/>
                <a:gd name="T25" fmla="*/ 4 h 96"/>
                <a:gd name="T26" fmla="*/ 654 w 816"/>
                <a:gd name="T27" fmla="*/ 6 h 96"/>
                <a:gd name="T28" fmla="*/ 690 w 816"/>
                <a:gd name="T29" fmla="*/ 6 h 96"/>
                <a:gd name="T30" fmla="*/ 719 w 816"/>
                <a:gd name="T31" fmla="*/ 6 h 96"/>
                <a:gd name="T32" fmla="*/ 737 w 816"/>
                <a:gd name="T33" fmla="*/ 6 h 96"/>
                <a:gd name="T34" fmla="*/ 751 w 816"/>
                <a:gd name="T35" fmla="*/ 18 h 96"/>
                <a:gd name="T36" fmla="*/ 763 w 816"/>
                <a:gd name="T37" fmla="*/ 32 h 96"/>
                <a:gd name="T38" fmla="*/ 774 w 816"/>
                <a:gd name="T39" fmla="*/ 43 h 96"/>
                <a:gd name="T40" fmla="*/ 784 w 816"/>
                <a:gd name="T41" fmla="*/ 53 h 96"/>
                <a:gd name="T42" fmla="*/ 794 w 816"/>
                <a:gd name="T43" fmla="*/ 65 h 96"/>
                <a:gd name="T44" fmla="*/ 802 w 816"/>
                <a:gd name="T45" fmla="*/ 77 h 96"/>
                <a:gd name="T46" fmla="*/ 810 w 816"/>
                <a:gd name="T47" fmla="*/ 87 h 96"/>
                <a:gd name="T48" fmla="*/ 816 w 816"/>
                <a:gd name="T49" fmla="*/ 96 h 96"/>
                <a:gd name="T50" fmla="*/ 786 w 816"/>
                <a:gd name="T51" fmla="*/ 94 h 96"/>
                <a:gd name="T52" fmla="*/ 747 w 816"/>
                <a:gd name="T53" fmla="*/ 94 h 96"/>
                <a:gd name="T54" fmla="*/ 700 w 816"/>
                <a:gd name="T55" fmla="*/ 92 h 96"/>
                <a:gd name="T56" fmla="*/ 647 w 816"/>
                <a:gd name="T57" fmla="*/ 92 h 96"/>
                <a:gd name="T58" fmla="*/ 590 w 816"/>
                <a:gd name="T59" fmla="*/ 90 h 96"/>
                <a:gd name="T60" fmla="*/ 531 w 816"/>
                <a:gd name="T61" fmla="*/ 90 h 96"/>
                <a:gd name="T62" fmla="*/ 468 w 816"/>
                <a:gd name="T63" fmla="*/ 89 h 96"/>
                <a:gd name="T64" fmla="*/ 407 w 816"/>
                <a:gd name="T65" fmla="*/ 89 h 96"/>
                <a:gd name="T66" fmla="*/ 344 w 816"/>
                <a:gd name="T67" fmla="*/ 89 h 96"/>
                <a:gd name="T68" fmla="*/ 287 w 816"/>
                <a:gd name="T69" fmla="*/ 87 h 96"/>
                <a:gd name="T70" fmla="*/ 232 w 816"/>
                <a:gd name="T71" fmla="*/ 87 h 96"/>
                <a:gd name="T72" fmla="*/ 183 w 816"/>
                <a:gd name="T73" fmla="*/ 87 h 96"/>
                <a:gd name="T74" fmla="*/ 140 w 816"/>
                <a:gd name="T75" fmla="*/ 87 h 96"/>
                <a:gd name="T76" fmla="*/ 106 w 816"/>
                <a:gd name="T77" fmla="*/ 85 h 96"/>
                <a:gd name="T78" fmla="*/ 81 w 816"/>
                <a:gd name="T79" fmla="*/ 85 h 96"/>
                <a:gd name="T80" fmla="*/ 67 w 816"/>
                <a:gd name="T81" fmla="*/ 85 h 96"/>
                <a:gd name="T82" fmla="*/ 51 w 816"/>
                <a:gd name="T83" fmla="*/ 75 h 96"/>
                <a:gd name="T84" fmla="*/ 34 w 816"/>
                <a:gd name="T85" fmla="*/ 63 h 96"/>
                <a:gd name="T86" fmla="*/ 18 w 816"/>
                <a:gd name="T87" fmla="*/ 49 h 96"/>
                <a:gd name="T88" fmla="*/ 6 w 816"/>
                <a:gd name="T89" fmla="*/ 34 h 96"/>
                <a:gd name="T90" fmla="*/ 0 w 816"/>
                <a:gd name="T91" fmla="*/ 20 h 96"/>
                <a:gd name="T92" fmla="*/ 4 w 816"/>
                <a:gd name="T93" fmla="*/ 10 h 96"/>
                <a:gd name="T94" fmla="*/ 18 w 816"/>
                <a:gd name="T95" fmla="*/ 2 h 96"/>
                <a:gd name="T96" fmla="*/ 47 w 816"/>
                <a:gd name="T97"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6" h="96">
                  <a:moveTo>
                    <a:pt x="47" y="2"/>
                  </a:moveTo>
                  <a:lnTo>
                    <a:pt x="69" y="2"/>
                  </a:lnTo>
                  <a:lnTo>
                    <a:pt x="98" y="2"/>
                  </a:lnTo>
                  <a:lnTo>
                    <a:pt x="136" y="0"/>
                  </a:lnTo>
                  <a:lnTo>
                    <a:pt x="181" y="0"/>
                  </a:lnTo>
                  <a:lnTo>
                    <a:pt x="230" y="2"/>
                  </a:lnTo>
                  <a:lnTo>
                    <a:pt x="283" y="2"/>
                  </a:lnTo>
                  <a:lnTo>
                    <a:pt x="340" y="2"/>
                  </a:lnTo>
                  <a:lnTo>
                    <a:pt x="397" y="2"/>
                  </a:lnTo>
                  <a:lnTo>
                    <a:pt x="454" y="4"/>
                  </a:lnTo>
                  <a:lnTo>
                    <a:pt x="509" y="4"/>
                  </a:lnTo>
                  <a:lnTo>
                    <a:pt x="562" y="4"/>
                  </a:lnTo>
                  <a:lnTo>
                    <a:pt x="611" y="4"/>
                  </a:lnTo>
                  <a:lnTo>
                    <a:pt x="654" y="6"/>
                  </a:lnTo>
                  <a:lnTo>
                    <a:pt x="690" y="6"/>
                  </a:lnTo>
                  <a:lnTo>
                    <a:pt x="719" y="6"/>
                  </a:lnTo>
                  <a:lnTo>
                    <a:pt x="737" y="6"/>
                  </a:lnTo>
                  <a:lnTo>
                    <a:pt x="751" y="18"/>
                  </a:lnTo>
                  <a:lnTo>
                    <a:pt x="763" y="32"/>
                  </a:lnTo>
                  <a:lnTo>
                    <a:pt x="774" y="43"/>
                  </a:lnTo>
                  <a:lnTo>
                    <a:pt x="784" y="53"/>
                  </a:lnTo>
                  <a:lnTo>
                    <a:pt x="794" y="65"/>
                  </a:lnTo>
                  <a:lnTo>
                    <a:pt x="802" y="77"/>
                  </a:lnTo>
                  <a:lnTo>
                    <a:pt x="810" y="87"/>
                  </a:lnTo>
                  <a:lnTo>
                    <a:pt x="816" y="96"/>
                  </a:lnTo>
                  <a:lnTo>
                    <a:pt x="786" y="94"/>
                  </a:lnTo>
                  <a:lnTo>
                    <a:pt x="747" y="94"/>
                  </a:lnTo>
                  <a:lnTo>
                    <a:pt x="700" y="92"/>
                  </a:lnTo>
                  <a:lnTo>
                    <a:pt x="647" y="92"/>
                  </a:lnTo>
                  <a:lnTo>
                    <a:pt x="590" y="90"/>
                  </a:lnTo>
                  <a:lnTo>
                    <a:pt x="531" y="90"/>
                  </a:lnTo>
                  <a:lnTo>
                    <a:pt x="468" y="89"/>
                  </a:lnTo>
                  <a:lnTo>
                    <a:pt x="407" y="89"/>
                  </a:lnTo>
                  <a:lnTo>
                    <a:pt x="344" y="89"/>
                  </a:lnTo>
                  <a:lnTo>
                    <a:pt x="287" y="87"/>
                  </a:lnTo>
                  <a:lnTo>
                    <a:pt x="232" y="87"/>
                  </a:lnTo>
                  <a:lnTo>
                    <a:pt x="183" y="87"/>
                  </a:lnTo>
                  <a:lnTo>
                    <a:pt x="140" y="87"/>
                  </a:lnTo>
                  <a:lnTo>
                    <a:pt x="106" y="85"/>
                  </a:lnTo>
                  <a:lnTo>
                    <a:pt x="81" y="85"/>
                  </a:lnTo>
                  <a:lnTo>
                    <a:pt x="67" y="85"/>
                  </a:lnTo>
                  <a:lnTo>
                    <a:pt x="51" y="75"/>
                  </a:lnTo>
                  <a:lnTo>
                    <a:pt x="34" y="63"/>
                  </a:lnTo>
                  <a:lnTo>
                    <a:pt x="18" y="49"/>
                  </a:lnTo>
                  <a:lnTo>
                    <a:pt x="6" y="34"/>
                  </a:lnTo>
                  <a:lnTo>
                    <a:pt x="0" y="20"/>
                  </a:lnTo>
                  <a:lnTo>
                    <a:pt x="4" y="10"/>
                  </a:lnTo>
                  <a:lnTo>
                    <a:pt x="18" y="2"/>
                  </a:lnTo>
                  <a:lnTo>
                    <a:pt x="4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381" name="Freeform 109"/>
            <p:cNvSpPr>
              <a:spLocks/>
            </p:cNvSpPr>
            <p:nvPr/>
          </p:nvSpPr>
          <p:spPr bwMode="auto">
            <a:xfrm>
              <a:off x="3535" y="3933"/>
              <a:ext cx="453" cy="121"/>
            </a:xfrm>
            <a:custGeom>
              <a:avLst/>
              <a:gdLst>
                <a:gd name="T0" fmla="*/ 53 w 905"/>
                <a:gd name="T1" fmla="*/ 13 h 241"/>
                <a:gd name="T2" fmla="*/ 72 w 905"/>
                <a:gd name="T3" fmla="*/ 37 h 241"/>
                <a:gd name="T4" fmla="*/ 96 w 905"/>
                <a:gd name="T5" fmla="*/ 58 h 241"/>
                <a:gd name="T6" fmla="*/ 123 w 905"/>
                <a:gd name="T7" fmla="*/ 72 h 241"/>
                <a:gd name="T8" fmla="*/ 157 w 905"/>
                <a:gd name="T9" fmla="*/ 78 h 241"/>
                <a:gd name="T10" fmla="*/ 224 w 905"/>
                <a:gd name="T11" fmla="*/ 78 h 241"/>
                <a:gd name="T12" fmla="*/ 326 w 905"/>
                <a:gd name="T13" fmla="*/ 80 h 241"/>
                <a:gd name="T14" fmla="*/ 449 w 905"/>
                <a:gd name="T15" fmla="*/ 82 h 241"/>
                <a:gd name="T16" fmla="*/ 581 w 905"/>
                <a:gd name="T17" fmla="*/ 82 h 241"/>
                <a:gd name="T18" fmla="*/ 707 w 905"/>
                <a:gd name="T19" fmla="*/ 84 h 241"/>
                <a:gd name="T20" fmla="*/ 813 w 905"/>
                <a:gd name="T21" fmla="*/ 84 h 241"/>
                <a:gd name="T22" fmla="*/ 886 w 905"/>
                <a:gd name="T23" fmla="*/ 84 h 241"/>
                <a:gd name="T24" fmla="*/ 886 w 905"/>
                <a:gd name="T25" fmla="*/ 106 h 241"/>
                <a:gd name="T26" fmla="*/ 827 w 905"/>
                <a:gd name="T27" fmla="*/ 106 h 241"/>
                <a:gd name="T28" fmla="*/ 736 w 905"/>
                <a:gd name="T29" fmla="*/ 106 h 241"/>
                <a:gd name="T30" fmla="*/ 624 w 905"/>
                <a:gd name="T31" fmla="*/ 104 h 241"/>
                <a:gd name="T32" fmla="*/ 504 w 905"/>
                <a:gd name="T33" fmla="*/ 102 h 241"/>
                <a:gd name="T34" fmla="*/ 389 w 905"/>
                <a:gd name="T35" fmla="*/ 102 h 241"/>
                <a:gd name="T36" fmla="*/ 286 w 905"/>
                <a:gd name="T37" fmla="*/ 100 h 241"/>
                <a:gd name="T38" fmla="*/ 212 w 905"/>
                <a:gd name="T39" fmla="*/ 100 h 241"/>
                <a:gd name="T40" fmla="*/ 176 w 905"/>
                <a:gd name="T41" fmla="*/ 100 h 241"/>
                <a:gd name="T42" fmla="*/ 153 w 905"/>
                <a:gd name="T43" fmla="*/ 100 h 241"/>
                <a:gd name="T44" fmla="*/ 133 w 905"/>
                <a:gd name="T45" fmla="*/ 96 h 241"/>
                <a:gd name="T46" fmla="*/ 119 w 905"/>
                <a:gd name="T47" fmla="*/ 92 h 241"/>
                <a:gd name="T48" fmla="*/ 108 w 905"/>
                <a:gd name="T49" fmla="*/ 86 h 241"/>
                <a:gd name="T50" fmla="*/ 88 w 905"/>
                <a:gd name="T51" fmla="*/ 178 h 241"/>
                <a:gd name="T52" fmla="*/ 72 w 905"/>
                <a:gd name="T53" fmla="*/ 241 h 241"/>
                <a:gd name="T54" fmla="*/ 66 w 905"/>
                <a:gd name="T55" fmla="*/ 241 h 241"/>
                <a:gd name="T56" fmla="*/ 53 w 905"/>
                <a:gd name="T57" fmla="*/ 237 h 241"/>
                <a:gd name="T58" fmla="*/ 29 w 905"/>
                <a:gd name="T59" fmla="*/ 223 h 241"/>
                <a:gd name="T60" fmla="*/ 0 w 905"/>
                <a:gd name="T61" fmla="*/ 192 h 241"/>
                <a:gd name="T62" fmla="*/ 9 w 905"/>
                <a:gd name="T63" fmla="*/ 180 h 241"/>
                <a:gd name="T64" fmla="*/ 41 w 905"/>
                <a:gd name="T65" fmla="*/ 208 h 241"/>
                <a:gd name="T66" fmla="*/ 64 w 905"/>
                <a:gd name="T67" fmla="*/ 182 h 241"/>
                <a:gd name="T68" fmla="*/ 78 w 905"/>
                <a:gd name="T69" fmla="*/ 104 h 241"/>
                <a:gd name="T70" fmla="*/ 64 w 905"/>
                <a:gd name="T71" fmla="*/ 53 h 241"/>
                <a:gd name="T72" fmla="*/ 45 w 905"/>
                <a:gd name="T73" fmla="*/ 1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5" h="241">
                  <a:moveTo>
                    <a:pt x="45" y="0"/>
                  </a:moveTo>
                  <a:lnTo>
                    <a:pt x="53" y="13"/>
                  </a:lnTo>
                  <a:lnTo>
                    <a:pt x="62" y="25"/>
                  </a:lnTo>
                  <a:lnTo>
                    <a:pt x="72" y="37"/>
                  </a:lnTo>
                  <a:lnTo>
                    <a:pt x="82" y="49"/>
                  </a:lnTo>
                  <a:lnTo>
                    <a:pt x="96" y="58"/>
                  </a:lnTo>
                  <a:lnTo>
                    <a:pt x="110" y="66"/>
                  </a:lnTo>
                  <a:lnTo>
                    <a:pt x="123" y="72"/>
                  </a:lnTo>
                  <a:lnTo>
                    <a:pt x="141" y="76"/>
                  </a:lnTo>
                  <a:lnTo>
                    <a:pt x="157" y="78"/>
                  </a:lnTo>
                  <a:lnTo>
                    <a:pt x="184" y="78"/>
                  </a:lnTo>
                  <a:lnTo>
                    <a:pt x="224" y="78"/>
                  </a:lnTo>
                  <a:lnTo>
                    <a:pt x="271" y="80"/>
                  </a:lnTo>
                  <a:lnTo>
                    <a:pt x="326" y="80"/>
                  </a:lnTo>
                  <a:lnTo>
                    <a:pt x="385" y="82"/>
                  </a:lnTo>
                  <a:lnTo>
                    <a:pt x="449" y="82"/>
                  </a:lnTo>
                  <a:lnTo>
                    <a:pt x="514" y="82"/>
                  </a:lnTo>
                  <a:lnTo>
                    <a:pt x="581" y="82"/>
                  </a:lnTo>
                  <a:lnTo>
                    <a:pt x="646" y="84"/>
                  </a:lnTo>
                  <a:lnTo>
                    <a:pt x="707" y="84"/>
                  </a:lnTo>
                  <a:lnTo>
                    <a:pt x="764" y="84"/>
                  </a:lnTo>
                  <a:lnTo>
                    <a:pt x="813" y="84"/>
                  </a:lnTo>
                  <a:lnTo>
                    <a:pt x="854" y="84"/>
                  </a:lnTo>
                  <a:lnTo>
                    <a:pt x="886" y="84"/>
                  </a:lnTo>
                  <a:lnTo>
                    <a:pt x="905" y="84"/>
                  </a:lnTo>
                  <a:lnTo>
                    <a:pt x="886" y="106"/>
                  </a:lnTo>
                  <a:lnTo>
                    <a:pt x="862" y="106"/>
                  </a:lnTo>
                  <a:lnTo>
                    <a:pt x="827" y="106"/>
                  </a:lnTo>
                  <a:lnTo>
                    <a:pt x="785" y="106"/>
                  </a:lnTo>
                  <a:lnTo>
                    <a:pt x="736" y="106"/>
                  </a:lnTo>
                  <a:lnTo>
                    <a:pt x="683" y="106"/>
                  </a:lnTo>
                  <a:lnTo>
                    <a:pt x="624" y="104"/>
                  </a:lnTo>
                  <a:lnTo>
                    <a:pt x="565" y="104"/>
                  </a:lnTo>
                  <a:lnTo>
                    <a:pt x="504" y="102"/>
                  </a:lnTo>
                  <a:lnTo>
                    <a:pt x="446" y="102"/>
                  </a:lnTo>
                  <a:lnTo>
                    <a:pt x="389" y="102"/>
                  </a:lnTo>
                  <a:lnTo>
                    <a:pt x="336" y="100"/>
                  </a:lnTo>
                  <a:lnTo>
                    <a:pt x="286" y="100"/>
                  </a:lnTo>
                  <a:lnTo>
                    <a:pt x="245" y="100"/>
                  </a:lnTo>
                  <a:lnTo>
                    <a:pt x="212" y="100"/>
                  </a:lnTo>
                  <a:lnTo>
                    <a:pt x="188" y="100"/>
                  </a:lnTo>
                  <a:lnTo>
                    <a:pt x="176" y="100"/>
                  </a:lnTo>
                  <a:lnTo>
                    <a:pt x="165" y="100"/>
                  </a:lnTo>
                  <a:lnTo>
                    <a:pt x="153" y="100"/>
                  </a:lnTo>
                  <a:lnTo>
                    <a:pt x="143" y="98"/>
                  </a:lnTo>
                  <a:lnTo>
                    <a:pt x="133" y="96"/>
                  </a:lnTo>
                  <a:lnTo>
                    <a:pt x="125" y="94"/>
                  </a:lnTo>
                  <a:lnTo>
                    <a:pt x="119" y="92"/>
                  </a:lnTo>
                  <a:lnTo>
                    <a:pt x="114" y="90"/>
                  </a:lnTo>
                  <a:lnTo>
                    <a:pt x="108" y="86"/>
                  </a:lnTo>
                  <a:lnTo>
                    <a:pt x="100" y="127"/>
                  </a:lnTo>
                  <a:lnTo>
                    <a:pt x="88" y="178"/>
                  </a:lnTo>
                  <a:lnTo>
                    <a:pt x="76" y="223"/>
                  </a:lnTo>
                  <a:lnTo>
                    <a:pt x="72" y="241"/>
                  </a:lnTo>
                  <a:lnTo>
                    <a:pt x="70" y="241"/>
                  </a:lnTo>
                  <a:lnTo>
                    <a:pt x="66" y="241"/>
                  </a:lnTo>
                  <a:lnTo>
                    <a:pt x="60" y="239"/>
                  </a:lnTo>
                  <a:lnTo>
                    <a:pt x="53" y="237"/>
                  </a:lnTo>
                  <a:lnTo>
                    <a:pt x="41" y="231"/>
                  </a:lnTo>
                  <a:lnTo>
                    <a:pt x="29" y="223"/>
                  </a:lnTo>
                  <a:lnTo>
                    <a:pt x="15" y="210"/>
                  </a:lnTo>
                  <a:lnTo>
                    <a:pt x="0" y="192"/>
                  </a:lnTo>
                  <a:lnTo>
                    <a:pt x="4" y="174"/>
                  </a:lnTo>
                  <a:lnTo>
                    <a:pt x="9" y="180"/>
                  </a:lnTo>
                  <a:lnTo>
                    <a:pt x="23" y="194"/>
                  </a:lnTo>
                  <a:lnTo>
                    <a:pt x="41" y="208"/>
                  </a:lnTo>
                  <a:lnTo>
                    <a:pt x="57" y="212"/>
                  </a:lnTo>
                  <a:lnTo>
                    <a:pt x="64" y="182"/>
                  </a:lnTo>
                  <a:lnTo>
                    <a:pt x="72" y="143"/>
                  </a:lnTo>
                  <a:lnTo>
                    <a:pt x="78" y="104"/>
                  </a:lnTo>
                  <a:lnTo>
                    <a:pt x="82" y="72"/>
                  </a:lnTo>
                  <a:lnTo>
                    <a:pt x="64" y="53"/>
                  </a:lnTo>
                  <a:lnTo>
                    <a:pt x="51" y="35"/>
                  </a:lnTo>
                  <a:lnTo>
                    <a:pt x="45" y="17"/>
                  </a:lnTo>
                  <a:lnTo>
                    <a:pt x="45" y="0"/>
                  </a:lnTo>
                  <a:close/>
                </a:path>
              </a:pathLst>
            </a:custGeom>
            <a:solidFill>
              <a:srgbClr val="FFD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14" name="Freeform 142"/>
            <p:cNvSpPr>
              <a:spLocks/>
            </p:cNvSpPr>
            <p:nvPr/>
          </p:nvSpPr>
          <p:spPr bwMode="auto">
            <a:xfrm>
              <a:off x="4066" y="3902"/>
              <a:ext cx="572" cy="180"/>
            </a:xfrm>
            <a:custGeom>
              <a:avLst/>
              <a:gdLst>
                <a:gd name="T0" fmla="*/ 994 w 1145"/>
                <a:gd name="T1" fmla="*/ 322 h 359"/>
                <a:gd name="T2" fmla="*/ 992 w 1145"/>
                <a:gd name="T3" fmla="*/ 338 h 359"/>
                <a:gd name="T4" fmla="*/ 986 w 1145"/>
                <a:gd name="T5" fmla="*/ 349 h 359"/>
                <a:gd name="T6" fmla="*/ 970 w 1145"/>
                <a:gd name="T7" fmla="*/ 359 h 359"/>
                <a:gd name="T8" fmla="*/ 945 w 1145"/>
                <a:gd name="T9" fmla="*/ 359 h 359"/>
                <a:gd name="T10" fmla="*/ 878 w 1145"/>
                <a:gd name="T11" fmla="*/ 357 h 359"/>
                <a:gd name="T12" fmla="*/ 768 w 1145"/>
                <a:gd name="T13" fmla="*/ 355 h 359"/>
                <a:gd name="T14" fmla="*/ 634 w 1145"/>
                <a:gd name="T15" fmla="*/ 351 h 359"/>
                <a:gd name="T16" fmla="*/ 491 w 1145"/>
                <a:gd name="T17" fmla="*/ 347 h 359"/>
                <a:gd name="T18" fmla="*/ 357 w 1145"/>
                <a:gd name="T19" fmla="*/ 345 h 359"/>
                <a:gd name="T20" fmla="*/ 245 w 1145"/>
                <a:gd name="T21" fmla="*/ 341 h 359"/>
                <a:gd name="T22" fmla="*/ 174 w 1145"/>
                <a:gd name="T23" fmla="*/ 339 h 359"/>
                <a:gd name="T24" fmla="*/ 145 w 1145"/>
                <a:gd name="T25" fmla="*/ 339 h 359"/>
                <a:gd name="T26" fmla="*/ 119 w 1145"/>
                <a:gd name="T27" fmla="*/ 338 h 359"/>
                <a:gd name="T28" fmla="*/ 100 w 1145"/>
                <a:gd name="T29" fmla="*/ 332 h 359"/>
                <a:gd name="T30" fmla="*/ 80 w 1145"/>
                <a:gd name="T31" fmla="*/ 318 h 359"/>
                <a:gd name="T32" fmla="*/ 55 w 1145"/>
                <a:gd name="T33" fmla="*/ 294 h 359"/>
                <a:gd name="T34" fmla="*/ 27 w 1145"/>
                <a:gd name="T35" fmla="*/ 269 h 359"/>
                <a:gd name="T36" fmla="*/ 3 w 1145"/>
                <a:gd name="T37" fmla="*/ 241 h 359"/>
                <a:gd name="T38" fmla="*/ 0 w 1145"/>
                <a:gd name="T39" fmla="*/ 216 h 359"/>
                <a:gd name="T40" fmla="*/ 17 w 1145"/>
                <a:gd name="T41" fmla="*/ 198 h 359"/>
                <a:gd name="T42" fmla="*/ 39 w 1145"/>
                <a:gd name="T43" fmla="*/ 192 h 359"/>
                <a:gd name="T44" fmla="*/ 57 w 1145"/>
                <a:gd name="T45" fmla="*/ 190 h 359"/>
                <a:gd name="T46" fmla="*/ 68 w 1145"/>
                <a:gd name="T47" fmla="*/ 182 h 359"/>
                <a:gd name="T48" fmla="*/ 74 w 1145"/>
                <a:gd name="T49" fmla="*/ 137 h 359"/>
                <a:gd name="T50" fmla="*/ 82 w 1145"/>
                <a:gd name="T51" fmla="*/ 59 h 359"/>
                <a:gd name="T52" fmla="*/ 84 w 1145"/>
                <a:gd name="T53" fmla="*/ 41 h 359"/>
                <a:gd name="T54" fmla="*/ 88 w 1145"/>
                <a:gd name="T55" fmla="*/ 29 h 359"/>
                <a:gd name="T56" fmla="*/ 102 w 1145"/>
                <a:gd name="T57" fmla="*/ 13 h 359"/>
                <a:gd name="T58" fmla="*/ 133 w 1145"/>
                <a:gd name="T59" fmla="*/ 2 h 359"/>
                <a:gd name="T60" fmla="*/ 165 w 1145"/>
                <a:gd name="T61" fmla="*/ 0 h 359"/>
                <a:gd name="T62" fmla="*/ 216 w 1145"/>
                <a:gd name="T63" fmla="*/ 0 h 359"/>
                <a:gd name="T64" fmla="*/ 306 w 1145"/>
                <a:gd name="T65" fmla="*/ 2 h 359"/>
                <a:gd name="T66" fmla="*/ 418 w 1145"/>
                <a:gd name="T67" fmla="*/ 2 h 359"/>
                <a:gd name="T68" fmla="*/ 542 w 1145"/>
                <a:gd name="T69" fmla="*/ 4 h 359"/>
                <a:gd name="T70" fmla="*/ 660 w 1145"/>
                <a:gd name="T71" fmla="*/ 4 h 359"/>
                <a:gd name="T72" fmla="*/ 758 w 1145"/>
                <a:gd name="T73" fmla="*/ 4 h 359"/>
                <a:gd name="T74" fmla="*/ 823 w 1145"/>
                <a:gd name="T75" fmla="*/ 4 h 359"/>
                <a:gd name="T76" fmla="*/ 856 w 1145"/>
                <a:gd name="T77" fmla="*/ 4 h 359"/>
                <a:gd name="T78" fmla="*/ 884 w 1145"/>
                <a:gd name="T79" fmla="*/ 11 h 359"/>
                <a:gd name="T80" fmla="*/ 909 w 1145"/>
                <a:gd name="T81" fmla="*/ 23 h 359"/>
                <a:gd name="T82" fmla="*/ 931 w 1145"/>
                <a:gd name="T83" fmla="*/ 45 h 359"/>
                <a:gd name="T84" fmla="*/ 954 w 1145"/>
                <a:gd name="T85" fmla="*/ 72 h 359"/>
                <a:gd name="T86" fmla="*/ 974 w 1145"/>
                <a:gd name="T87" fmla="*/ 102 h 359"/>
                <a:gd name="T88" fmla="*/ 990 w 1145"/>
                <a:gd name="T89" fmla="*/ 129 h 359"/>
                <a:gd name="T90" fmla="*/ 1000 w 1145"/>
                <a:gd name="T91" fmla="*/ 159 h 359"/>
                <a:gd name="T92" fmla="*/ 998 w 1145"/>
                <a:gd name="T93" fmla="*/ 186 h 359"/>
                <a:gd name="T94" fmla="*/ 998 w 1145"/>
                <a:gd name="T95" fmla="*/ 218 h 359"/>
                <a:gd name="T96" fmla="*/ 1145 w 1145"/>
                <a:gd name="T97" fmla="*/ 241 h 359"/>
                <a:gd name="T98" fmla="*/ 1104 w 1145"/>
                <a:gd name="T99" fmla="*/ 275 h 359"/>
                <a:gd name="T100" fmla="*/ 1025 w 1145"/>
                <a:gd name="T101" fmla="*/ 253 h 359"/>
                <a:gd name="T102" fmla="*/ 1021 w 1145"/>
                <a:gd name="T103" fmla="*/ 3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5" h="359">
                  <a:moveTo>
                    <a:pt x="994" y="316"/>
                  </a:moveTo>
                  <a:lnTo>
                    <a:pt x="994" y="322"/>
                  </a:lnTo>
                  <a:lnTo>
                    <a:pt x="992" y="330"/>
                  </a:lnTo>
                  <a:lnTo>
                    <a:pt x="992" y="338"/>
                  </a:lnTo>
                  <a:lnTo>
                    <a:pt x="990" y="343"/>
                  </a:lnTo>
                  <a:lnTo>
                    <a:pt x="986" y="349"/>
                  </a:lnTo>
                  <a:lnTo>
                    <a:pt x="980" y="355"/>
                  </a:lnTo>
                  <a:lnTo>
                    <a:pt x="970" y="359"/>
                  </a:lnTo>
                  <a:lnTo>
                    <a:pt x="958" y="359"/>
                  </a:lnTo>
                  <a:lnTo>
                    <a:pt x="945" y="359"/>
                  </a:lnTo>
                  <a:lnTo>
                    <a:pt x="917" y="359"/>
                  </a:lnTo>
                  <a:lnTo>
                    <a:pt x="878" y="357"/>
                  </a:lnTo>
                  <a:lnTo>
                    <a:pt x="827" y="357"/>
                  </a:lnTo>
                  <a:lnTo>
                    <a:pt x="768" y="355"/>
                  </a:lnTo>
                  <a:lnTo>
                    <a:pt x="703" y="353"/>
                  </a:lnTo>
                  <a:lnTo>
                    <a:pt x="634" y="351"/>
                  </a:lnTo>
                  <a:lnTo>
                    <a:pt x="563" y="349"/>
                  </a:lnTo>
                  <a:lnTo>
                    <a:pt x="491" y="347"/>
                  </a:lnTo>
                  <a:lnTo>
                    <a:pt x="422" y="347"/>
                  </a:lnTo>
                  <a:lnTo>
                    <a:pt x="357" y="345"/>
                  </a:lnTo>
                  <a:lnTo>
                    <a:pt x="296" y="343"/>
                  </a:lnTo>
                  <a:lnTo>
                    <a:pt x="245" y="341"/>
                  </a:lnTo>
                  <a:lnTo>
                    <a:pt x="204" y="341"/>
                  </a:lnTo>
                  <a:lnTo>
                    <a:pt x="174" y="339"/>
                  </a:lnTo>
                  <a:lnTo>
                    <a:pt x="159" y="339"/>
                  </a:lnTo>
                  <a:lnTo>
                    <a:pt x="145" y="339"/>
                  </a:lnTo>
                  <a:lnTo>
                    <a:pt x="131" y="338"/>
                  </a:lnTo>
                  <a:lnTo>
                    <a:pt x="119" y="338"/>
                  </a:lnTo>
                  <a:lnTo>
                    <a:pt x="110" y="336"/>
                  </a:lnTo>
                  <a:lnTo>
                    <a:pt x="100" y="332"/>
                  </a:lnTo>
                  <a:lnTo>
                    <a:pt x="90" y="326"/>
                  </a:lnTo>
                  <a:lnTo>
                    <a:pt x="80" y="318"/>
                  </a:lnTo>
                  <a:lnTo>
                    <a:pt x="68" y="306"/>
                  </a:lnTo>
                  <a:lnTo>
                    <a:pt x="55" y="294"/>
                  </a:lnTo>
                  <a:lnTo>
                    <a:pt x="41" y="281"/>
                  </a:lnTo>
                  <a:lnTo>
                    <a:pt x="27" y="269"/>
                  </a:lnTo>
                  <a:lnTo>
                    <a:pt x="13" y="255"/>
                  </a:lnTo>
                  <a:lnTo>
                    <a:pt x="3" y="241"/>
                  </a:lnTo>
                  <a:lnTo>
                    <a:pt x="0" y="229"/>
                  </a:lnTo>
                  <a:lnTo>
                    <a:pt x="0" y="216"/>
                  </a:lnTo>
                  <a:lnTo>
                    <a:pt x="9" y="204"/>
                  </a:lnTo>
                  <a:lnTo>
                    <a:pt x="17" y="198"/>
                  </a:lnTo>
                  <a:lnTo>
                    <a:pt x="27" y="194"/>
                  </a:lnTo>
                  <a:lnTo>
                    <a:pt x="39" y="192"/>
                  </a:lnTo>
                  <a:lnTo>
                    <a:pt x="49" y="192"/>
                  </a:lnTo>
                  <a:lnTo>
                    <a:pt x="57" y="190"/>
                  </a:lnTo>
                  <a:lnTo>
                    <a:pt x="64" y="186"/>
                  </a:lnTo>
                  <a:lnTo>
                    <a:pt x="68" y="182"/>
                  </a:lnTo>
                  <a:lnTo>
                    <a:pt x="70" y="174"/>
                  </a:lnTo>
                  <a:lnTo>
                    <a:pt x="74" y="137"/>
                  </a:lnTo>
                  <a:lnTo>
                    <a:pt x="78" y="94"/>
                  </a:lnTo>
                  <a:lnTo>
                    <a:pt x="82" y="59"/>
                  </a:lnTo>
                  <a:lnTo>
                    <a:pt x="84" y="43"/>
                  </a:lnTo>
                  <a:lnTo>
                    <a:pt x="84" y="41"/>
                  </a:lnTo>
                  <a:lnTo>
                    <a:pt x="86" y="35"/>
                  </a:lnTo>
                  <a:lnTo>
                    <a:pt x="88" y="29"/>
                  </a:lnTo>
                  <a:lnTo>
                    <a:pt x="94" y="21"/>
                  </a:lnTo>
                  <a:lnTo>
                    <a:pt x="102" y="13"/>
                  </a:lnTo>
                  <a:lnTo>
                    <a:pt x="115" y="6"/>
                  </a:lnTo>
                  <a:lnTo>
                    <a:pt x="133" y="2"/>
                  </a:lnTo>
                  <a:lnTo>
                    <a:pt x="157" y="0"/>
                  </a:lnTo>
                  <a:lnTo>
                    <a:pt x="165" y="0"/>
                  </a:lnTo>
                  <a:lnTo>
                    <a:pt x="184" y="0"/>
                  </a:lnTo>
                  <a:lnTo>
                    <a:pt x="216" y="0"/>
                  </a:lnTo>
                  <a:lnTo>
                    <a:pt x="257" y="0"/>
                  </a:lnTo>
                  <a:lnTo>
                    <a:pt x="306" y="2"/>
                  </a:lnTo>
                  <a:lnTo>
                    <a:pt x="359" y="2"/>
                  </a:lnTo>
                  <a:lnTo>
                    <a:pt x="418" y="2"/>
                  </a:lnTo>
                  <a:lnTo>
                    <a:pt x="481" y="2"/>
                  </a:lnTo>
                  <a:lnTo>
                    <a:pt x="542" y="4"/>
                  </a:lnTo>
                  <a:lnTo>
                    <a:pt x="603" y="4"/>
                  </a:lnTo>
                  <a:lnTo>
                    <a:pt x="660" y="4"/>
                  </a:lnTo>
                  <a:lnTo>
                    <a:pt x="713" y="4"/>
                  </a:lnTo>
                  <a:lnTo>
                    <a:pt x="758" y="4"/>
                  </a:lnTo>
                  <a:lnTo>
                    <a:pt x="795" y="4"/>
                  </a:lnTo>
                  <a:lnTo>
                    <a:pt x="823" y="4"/>
                  </a:lnTo>
                  <a:lnTo>
                    <a:pt x="838" y="4"/>
                  </a:lnTo>
                  <a:lnTo>
                    <a:pt x="856" y="4"/>
                  </a:lnTo>
                  <a:lnTo>
                    <a:pt x="870" y="8"/>
                  </a:lnTo>
                  <a:lnTo>
                    <a:pt x="884" y="11"/>
                  </a:lnTo>
                  <a:lnTo>
                    <a:pt x="897" y="15"/>
                  </a:lnTo>
                  <a:lnTo>
                    <a:pt x="909" y="23"/>
                  </a:lnTo>
                  <a:lnTo>
                    <a:pt x="919" y="33"/>
                  </a:lnTo>
                  <a:lnTo>
                    <a:pt x="931" y="45"/>
                  </a:lnTo>
                  <a:lnTo>
                    <a:pt x="943" y="59"/>
                  </a:lnTo>
                  <a:lnTo>
                    <a:pt x="954" y="72"/>
                  </a:lnTo>
                  <a:lnTo>
                    <a:pt x="964" y="88"/>
                  </a:lnTo>
                  <a:lnTo>
                    <a:pt x="974" y="102"/>
                  </a:lnTo>
                  <a:lnTo>
                    <a:pt x="984" y="116"/>
                  </a:lnTo>
                  <a:lnTo>
                    <a:pt x="990" y="129"/>
                  </a:lnTo>
                  <a:lnTo>
                    <a:pt x="996" y="145"/>
                  </a:lnTo>
                  <a:lnTo>
                    <a:pt x="1000" y="159"/>
                  </a:lnTo>
                  <a:lnTo>
                    <a:pt x="1000" y="174"/>
                  </a:lnTo>
                  <a:lnTo>
                    <a:pt x="998" y="186"/>
                  </a:lnTo>
                  <a:lnTo>
                    <a:pt x="998" y="202"/>
                  </a:lnTo>
                  <a:lnTo>
                    <a:pt x="998" y="218"/>
                  </a:lnTo>
                  <a:lnTo>
                    <a:pt x="998" y="235"/>
                  </a:lnTo>
                  <a:lnTo>
                    <a:pt x="1145" y="241"/>
                  </a:lnTo>
                  <a:lnTo>
                    <a:pt x="1143" y="277"/>
                  </a:lnTo>
                  <a:lnTo>
                    <a:pt x="1104" y="275"/>
                  </a:lnTo>
                  <a:lnTo>
                    <a:pt x="1106" y="257"/>
                  </a:lnTo>
                  <a:lnTo>
                    <a:pt x="1025" y="253"/>
                  </a:lnTo>
                  <a:lnTo>
                    <a:pt x="1023" y="275"/>
                  </a:lnTo>
                  <a:lnTo>
                    <a:pt x="1021" y="318"/>
                  </a:lnTo>
                  <a:lnTo>
                    <a:pt x="994" y="316"/>
                  </a:lnTo>
                  <a:close/>
                </a:path>
              </a:pathLst>
            </a:custGeom>
            <a:solidFill>
              <a:srgbClr val="E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15" name="Freeform 143"/>
            <p:cNvSpPr>
              <a:spLocks/>
            </p:cNvSpPr>
            <p:nvPr/>
          </p:nvSpPr>
          <p:spPr bwMode="auto">
            <a:xfrm>
              <a:off x="4561" y="4029"/>
              <a:ext cx="36" cy="51"/>
            </a:xfrm>
            <a:custGeom>
              <a:avLst/>
              <a:gdLst>
                <a:gd name="T0" fmla="*/ 35 w 72"/>
                <a:gd name="T1" fmla="*/ 0 h 102"/>
                <a:gd name="T2" fmla="*/ 33 w 72"/>
                <a:gd name="T3" fmla="*/ 22 h 102"/>
                <a:gd name="T4" fmla="*/ 45 w 72"/>
                <a:gd name="T5" fmla="*/ 33 h 102"/>
                <a:gd name="T6" fmla="*/ 49 w 72"/>
                <a:gd name="T7" fmla="*/ 47 h 102"/>
                <a:gd name="T8" fmla="*/ 47 w 72"/>
                <a:gd name="T9" fmla="*/ 63 h 102"/>
                <a:gd name="T10" fmla="*/ 45 w 72"/>
                <a:gd name="T11" fmla="*/ 79 h 102"/>
                <a:gd name="T12" fmla="*/ 4 w 72"/>
                <a:gd name="T13" fmla="*/ 63 h 102"/>
                <a:gd name="T14" fmla="*/ 4 w 72"/>
                <a:gd name="T15" fmla="*/ 69 h 102"/>
                <a:gd name="T16" fmla="*/ 2 w 72"/>
                <a:gd name="T17" fmla="*/ 77 h 102"/>
                <a:gd name="T18" fmla="*/ 2 w 72"/>
                <a:gd name="T19" fmla="*/ 85 h 102"/>
                <a:gd name="T20" fmla="*/ 0 w 72"/>
                <a:gd name="T21" fmla="*/ 90 h 102"/>
                <a:gd name="T22" fmla="*/ 65 w 72"/>
                <a:gd name="T23" fmla="*/ 102 h 102"/>
                <a:gd name="T24" fmla="*/ 72 w 72"/>
                <a:gd name="T25" fmla="*/ 79 h 102"/>
                <a:gd name="T26" fmla="*/ 72 w 72"/>
                <a:gd name="T27" fmla="*/ 49 h 102"/>
                <a:gd name="T28" fmla="*/ 61 w 72"/>
                <a:gd name="T29" fmla="*/ 22 h 102"/>
                <a:gd name="T30" fmla="*/ 35 w 72"/>
                <a:gd name="T3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102">
                  <a:moveTo>
                    <a:pt x="35" y="0"/>
                  </a:moveTo>
                  <a:lnTo>
                    <a:pt x="33" y="22"/>
                  </a:lnTo>
                  <a:lnTo>
                    <a:pt x="45" y="33"/>
                  </a:lnTo>
                  <a:lnTo>
                    <a:pt x="49" y="47"/>
                  </a:lnTo>
                  <a:lnTo>
                    <a:pt x="47" y="63"/>
                  </a:lnTo>
                  <a:lnTo>
                    <a:pt x="45" y="79"/>
                  </a:lnTo>
                  <a:lnTo>
                    <a:pt x="4" y="63"/>
                  </a:lnTo>
                  <a:lnTo>
                    <a:pt x="4" y="69"/>
                  </a:lnTo>
                  <a:lnTo>
                    <a:pt x="2" y="77"/>
                  </a:lnTo>
                  <a:lnTo>
                    <a:pt x="2" y="85"/>
                  </a:lnTo>
                  <a:lnTo>
                    <a:pt x="0" y="90"/>
                  </a:lnTo>
                  <a:lnTo>
                    <a:pt x="65" y="102"/>
                  </a:lnTo>
                  <a:lnTo>
                    <a:pt x="72" y="79"/>
                  </a:lnTo>
                  <a:lnTo>
                    <a:pt x="72" y="49"/>
                  </a:lnTo>
                  <a:lnTo>
                    <a:pt x="61" y="22"/>
                  </a:lnTo>
                  <a:lnTo>
                    <a:pt x="35" y="0"/>
                  </a:lnTo>
                  <a:close/>
                </a:path>
              </a:pathLst>
            </a:custGeom>
            <a:solidFill>
              <a:srgbClr val="E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16" name="Freeform 144"/>
            <p:cNvSpPr>
              <a:spLocks/>
            </p:cNvSpPr>
            <p:nvPr/>
          </p:nvSpPr>
          <p:spPr bwMode="auto">
            <a:xfrm>
              <a:off x="4145" y="4031"/>
              <a:ext cx="116" cy="117"/>
            </a:xfrm>
            <a:custGeom>
              <a:avLst/>
              <a:gdLst>
                <a:gd name="T0" fmla="*/ 112 w 232"/>
                <a:gd name="T1" fmla="*/ 234 h 234"/>
                <a:gd name="T2" fmla="*/ 135 w 232"/>
                <a:gd name="T3" fmla="*/ 232 h 234"/>
                <a:gd name="T4" fmla="*/ 157 w 232"/>
                <a:gd name="T5" fmla="*/ 226 h 234"/>
                <a:gd name="T6" fmla="*/ 177 w 232"/>
                <a:gd name="T7" fmla="*/ 216 h 234"/>
                <a:gd name="T8" fmla="*/ 194 w 232"/>
                <a:gd name="T9" fmla="*/ 202 h 234"/>
                <a:gd name="T10" fmla="*/ 210 w 232"/>
                <a:gd name="T11" fmla="*/ 187 h 234"/>
                <a:gd name="T12" fmla="*/ 222 w 232"/>
                <a:gd name="T13" fmla="*/ 167 h 234"/>
                <a:gd name="T14" fmla="*/ 228 w 232"/>
                <a:gd name="T15" fmla="*/ 145 h 234"/>
                <a:gd name="T16" fmla="*/ 232 w 232"/>
                <a:gd name="T17" fmla="*/ 122 h 234"/>
                <a:gd name="T18" fmla="*/ 230 w 232"/>
                <a:gd name="T19" fmla="*/ 98 h 234"/>
                <a:gd name="T20" fmla="*/ 226 w 232"/>
                <a:gd name="T21" fmla="*/ 77 h 234"/>
                <a:gd name="T22" fmla="*/ 216 w 232"/>
                <a:gd name="T23" fmla="*/ 55 h 234"/>
                <a:gd name="T24" fmla="*/ 202 w 232"/>
                <a:gd name="T25" fmla="*/ 37 h 234"/>
                <a:gd name="T26" fmla="*/ 184 w 232"/>
                <a:gd name="T27" fmla="*/ 24 h 234"/>
                <a:gd name="T28" fmla="*/ 167 w 232"/>
                <a:gd name="T29" fmla="*/ 12 h 234"/>
                <a:gd name="T30" fmla="*/ 145 w 232"/>
                <a:gd name="T31" fmla="*/ 4 h 234"/>
                <a:gd name="T32" fmla="*/ 122 w 232"/>
                <a:gd name="T33" fmla="*/ 0 h 234"/>
                <a:gd name="T34" fmla="*/ 98 w 232"/>
                <a:gd name="T35" fmla="*/ 2 h 234"/>
                <a:gd name="T36" fmla="*/ 76 w 232"/>
                <a:gd name="T37" fmla="*/ 8 h 234"/>
                <a:gd name="T38" fmla="*/ 55 w 232"/>
                <a:gd name="T39" fmla="*/ 18 h 234"/>
                <a:gd name="T40" fmla="*/ 37 w 232"/>
                <a:gd name="T41" fmla="*/ 31 h 234"/>
                <a:gd name="T42" fmla="*/ 21 w 232"/>
                <a:gd name="T43" fmla="*/ 47 h 234"/>
                <a:gd name="T44" fmla="*/ 10 w 232"/>
                <a:gd name="T45" fmla="*/ 67 h 234"/>
                <a:gd name="T46" fmla="*/ 4 w 232"/>
                <a:gd name="T47" fmla="*/ 88 h 234"/>
                <a:gd name="T48" fmla="*/ 0 w 232"/>
                <a:gd name="T49" fmla="*/ 112 h 234"/>
                <a:gd name="T50" fmla="*/ 2 w 232"/>
                <a:gd name="T51" fmla="*/ 135 h 234"/>
                <a:gd name="T52" fmla="*/ 6 w 232"/>
                <a:gd name="T53" fmla="*/ 157 h 234"/>
                <a:gd name="T54" fmla="*/ 15 w 232"/>
                <a:gd name="T55" fmla="*/ 179 h 234"/>
                <a:gd name="T56" fmla="*/ 29 w 232"/>
                <a:gd name="T57" fmla="*/ 196 h 234"/>
                <a:gd name="T58" fmla="*/ 47 w 232"/>
                <a:gd name="T59" fmla="*/ 212 h 234"/>
                <a:gd name="T60" fmla="*/ 66 w 232"/>
                <a:gd name="T61" fmla="*/ 224 h 234"/>
                <a:gd name="T62" fmla="*/ 88 w 232"/>
                <a:gd name="T63" fmla="*/ 230 h 234"/>
                <a:gd name="T64" fmla="*/ 112 w 232"/>
                <a:gd name="T6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4">
                  <a:moveTo>
                    <a:pt x="112" y="234"/>
                  </a:moveTo>
                  <a:lnTo>
                    <a:pt x="135" y="232"/>
                  </a:lnTo>
                  <a:lnTo>
                    <a:pt x="157" y="226"/>
                  </a:lnTo>
                  <a:lnTo>
                    <a:pt x="177" y="216"/>
                  </a:lnTo>
                  <a:lnTo>
                    <a:pt x="194" y="202"/>
                  </a:lnTo>
                  <a:lnTo>
                    <a:pt x="210" y="187"/>
                  </a:lnTo>
                  <a:lnTo>
                    <a:pt x="222" y="167"/>
                  </a:lnTo>
                  <a:lnTo>
                    <a:pt x="228" y="145"/>
                  </a:lnTo>
                  <a:lnTo>
                    <a:pt x="232" y="122"/>
                  </a:lnTo>
                  <a:lnTo>
                    <a:pt x="230" y="98"/>
                  </a:lnTo>
                  <a:lnTo>
                    <a:pt x="226" y="77"/>
                  </a:lnTo>
                  <a:lnTo>
                    <a:pt x="216" y="55"/>
                  </a:lnTo>
                  <a:lnTo>
                    <a:pt x="202" y="37"/>
                  </a:lnTo>
                  <a:lnTo>
                    <a:pt x="184" y="24"/>
                  </a:lnTo>
                  <a:lnTo>
                    <a:pt x="167" y="12"/>
                  </a:lnTo>
                  <a:lnTo>
                    <a:pt x="145" y="4"/>
                  </a:lnTo>
                  <a:lnTo>
                    <a:pt x="122" y="0"/>
                  </a:lnTo>
                  <a:lnTo>
                    <a:pt x="98" y="2"/>
                  </a:lnTo>
                  <a:lnTo>
                    <a:pt x="76" y="8"/>
                  </a:lnTo>
                  <a:lnTo>
                    <a:pt x="55" y="18"/>
                  </a:lnTo>
                  <a:lnTo>
                    <a:pt x="37" y="31"/>
                  </a:lnTo>
                  <a:lnTo>
                    <a:pt x="21" y="47"/>
                  </a:lnTo>
                  <a:lnTo>
                    <a:pt x="10" y="67"/>
                  </a:lnTo>
                  <a:lnTo>
                    <a:pt x="4" y="88"/>
                  </a:lnTo>
                  <a:lnTo>
                    <a:pt x="0" y="112"/>
                  </a:lnTo>
                  <a:lnTo>
                    <a:pt x="2" y="135"/>
                  </a:lnTo>
                  <a:lnTo>
                    <a:pt x="6" y="157"/>
                  </a:lnTo>
                  <a:lnTo>
                    <a:pt x="15" y="179"/>
                  </a:lnTo>
                  <a:lnTo>
                    <a:pt x="29" y="196"/>
                  </a:lnTo>
                  <a:lnTo>
                    <a:pt x="47" y="212"/>
                  </a:lnTo>
                  <a:lnTo>
                    <a:pt x="66" y="224"/>
                  </a:lnTo>
                  <a:lnTo>
                    <a:pt x="88" y="230"/>
                  </a:lnTo>
                  <a:lnTo>
                    <a:pt x="112"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17" name="Freeform 145"/>
            <p:cNvSpPr>
              <a:spLocks/>
            </p:cNvSpPr>
            <p:nvPr/>
          </p:nvSpPr>
          <p:spPr bwMode="auto">
            <a:xfrm>
              <a:off x="4400" y="4032"/>
              <a:ext cx="116" cy="117"/>
            </a:xfrm>
            <a:custGeom>
              <a:avLst/>
              <a:gdLst>
                <a:gd name="T0" fmla="*/ 112 w 231"/>
                <a:gd name="T1" fmla="*/ 234 h 234"/>
                <a:gd name="T2" fmla="*/ 135 w 231"/>
                <a:gd name="T3" fmla="*/ 232 h 234"/>
                <a:gd name="T4" fmla="*/ 157 w 231"/>
                <a:gd name="T5" fmla="*/ 226 h 234"/>
                <a:gd name="T6" fmla="*/ 176 w 231"/>
                <a:gd name="T7" fmla="*/ 216 h 234"/>
                <a:gd name="T8" fmla="*/ 194 w 231"/>
                <a:gd name="T9" fmla="*/ 202 h 234"/>
                <a:gd name="T10" fmla="*/ 210 w 231"/>
                <a:gd name="T11" fmla="*/ 187 h 234"/>
                <a:gd name="T12" fmla="*/ 222 w 231"/>
                <a:gd name="T13" fmla="*/ 167 h 234"/>
                <a:gd name="T14" fmla="*/ 227 w 231"/>
                <a:gd name="T15" fmla="*/ 145 h 234"/>
                <a:gd name="T16" fmla="*/ 231 w 231"/>
                <a:gd name="T17" fmla="*/ 122 h 234"/>
                <a:gd name="T18" fmla="*/ 229 w 231"/>
                <a:gd name="T19" fmla="*/ 98 h 234"/>
                <a:gd name="T20" fmla="*/ 225 w 231"/>
                <a:gd name="T21" fmla="*/ 77 h 234"/>
                <a:gd name="T22" fmla="*/ 216 w 231"/>
                <a:gd name="T23" fmla="*/ 55 h 234"/>
                <a:gd name="T24" fmla="*/ 202 w 231"/>
                <a:gd name="T25" fmla="*/ 37 h 234"/>
                <a:gd name="T26" fmla="*/ 184 w 231"/>
                <a:gd name="T27" fmla="*/ 22 h 234"/>
                <a:gd name="T28" fmla="*/ 165 w 231"/>
                <a:gd name="T29" fmla="*/ 10 h 234"/>
                <a:gd name="T30" fmla="*/ 143 w 231"/>
                <a:gd name="T31" fmla="*/ 4 h 234"/>
                <a:gd name="T32" fmla="*/ 119 w 231"/>
                <a:gd name="T33" fmla="*/ 0 h 234"/>
                <a:gd name="T34" fmla="*/ 96 w 231"/>
                <a:gd name="T35" fmla="*/ 2 h 234"/>
                <a:gd name="T36" fmla="*/ 74 w 231"/>
                <a:gd name="T37" fmla="*/ 8 h 234"/>
                <a:gd name="T38" fmla="*/ 55 w 231"/>
                <a:gd name="T39" fmla="*/ 18 h 234"/>
                <a:gd name="T40" fmla="*/ 37 w 231"/>
                <a:gd name="T41" fmla="*/ 31 h 234"/>
                <a:gd name="T42" fmla="*/ 21 w 231"/>
                <a:gd name="T43" fmla="*/ 47 h 234"/>
                <a:gd name="T44" fmla="*/ 9 w 231"/>
                <a:gd name="T45" fmla="*/ 67 h 234"/>
                <a:gd name="T46" fmla="*/ 3 w 231"/>
                <a:gd name="T47" fmla="*/ 88 h 234"/>
                <a:gd name="T48" fmla="*/ 0 w 231"/>
                <a:gd name="T49" fmla="*/ 112 h 234"/>
                <a:gd name="T50" fmla="*/ 2 w 231"/>
                <a:gd name="T51" fmla="*/ 135 h 234"/>
                <a:gd name="T52" fmla="*/ 5 w 231"/>
                <a:gd name="T53" fmla="*/ 157 h 234"/>
                <a:gd name="T54" fmla="*/ 15 w 231"/>
                <a:gd name="T55" fmla="*/ 179 h 234"/>
                <a:gd name="T56" fmla="*/ 29 w 231"/>
                <a:gd name="T57" fmla="*/ 196 h 234"/>
                <a:gd name="T58" fmla="*/ 47 w 231"/>
                <a:gd name="T59" fmla="*/ 210 h 234"/>
                <a:gd name="T60" fmla="*/ 66 w 231"/>
                <a:gd name="T61" fmla="*/ 222 h 234"/>
                <a:gd name="T62" fmla="*/ 88 w 231"/>
                <a:gd name="T63" fmla="*/ 230 h 234"/>
                <a:gd name="T64" fmla="*/ 112 w 231"/>
                <a:gd name="T6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1" h="234">
                  <a:moveTo>
                    <a:pt x="112" y="234"/>
                  </a:moveTo>
                  <a:lnTo>
                    <a:pt x="135" y="232"/>
                  </a:lnTo>
                  <a:lnTo>
                    <a:pt x="157" y="226"/>
                  </a:lnTo>
                  <a:lnTo>
                    <a:pt x="176" y="216"/>
                  </a:lnTo>
                  <a:lnTo>
                    <a:pt x="194" y="202"/>
                  </a:lnTo>
                  <a:lnTo>
                    <a:pt x="210" y="187"/>
                  </a:lnTo>
                  <a:lnTo>
                    <a:pt x="222" y="167"/>
                  </a:lnTo>
                  <a:lnTo>
                    <a:pt x="227" y="145"/>
                  </a:lnTo>
                  <a:lnTo>
                    <a:pt x="231" y="122"/>
                  </a:lnTo>
                  <a:lnTo>
                    <a:pt x="229" y="98"/>
                  </a:lnTo>
                  <a:lnTo>
                    <a:pt x="225" y="77"/>
                  </a:lnTo>
                  <a:lnTo>
                    <a:pt x="216" y="55"/>
                  </a:lnTo>
                  <a:lnTo>
                    <a:pt x="202" y="37"/>
                  </a:lnTo>
                  <a:lnTo>
                    <a:pt x="184" y="22"/>
                  </a:lnTo>
                  <a:lnTo>
                    <a:pt x="165" y="10"/>
                  </a:lnTo>
                  <a:lnTo>
                    <a:pt x="143" y="4"/>
                  </a:lnTo>
                  <a:lnTo>
                    <a:pt x="119" y="0"/>
                  </a:lnTo>
                  <a:lnTo>
                    <a:pt x="96" y="2"/>
                  </a:lnTo>
                  <a:lnTo>
                    <a:pt x="74" y="8"/>
                  </a:lnTo>
                  <a:lnTo>
                    <a:pt x="55" y="18"/>
                  </a:lnTo>
                  <a:lnTo>
                    <a:pt x="37" y="31"/>
                  </a:lnTo>
                  <a:lnTo>
                    <a:pt x="21" y="47"/>
                  </a:lnTo>
                  <a:lnTo>
                    <a:pt x="9" y="67"/>
                  </a:lnTo>
                  <a:lnTo>
                    <a:pt x="3" y="88"/>
                  </a:lnTo>
                  <a:lnTo>
                    <a:pt x="0" y="112"/>
                  </a:lnTo>
                  <a:lnTo>
                    <a:pt x="2" y="135"/>
                  </a:lnTo>
                  <a:lnTo>
                    <a:pt x="5" y="157"/>
                  </a:lnTo>
                  <a:lnTo>
                    <a:pt x="15" y="179"/>
                  </a:lnTo>
                  <a:lnTo>
                    <a:pt x="29" y="196"/>
                  </a:lnTo>
                  <a:lnTo>
                    <a:pt x="47" y="210"/>
                  </a:lnTo>
                  <a:lnTo>
                    <a:pt x="66" y="222"/>
                  </a:lnTo>
                  <a:lnTo>
                    <a:pt x="88" y="230"/>
                  </a:lnTo>
                  <a:lnTo>
                    <a:pt x="112"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18" name="Freeform 146"/>
            <p:cNvSpPr>
              <a:spLocks/>
            </p:cNvSpPr>
            <p:nvPr/>
          </p:nvSpPr>
          <p:spPr bwMode="auto">
            <a:xfrm>
              <a:off x="4158" y="4036"/>
              <a:ext cx="116" cy="117"/>
            </a:xfrm>
            <a:custGeom>
              <a:avLst/>
              <a:gdLst>
                <a:gd name="T0" fmla="*/ 110 w 232"/>
                <a:gd name="T1" fmla="*/ 234 h 234"/>
                <a:gd name="T2" fmla="*/ 134 w 232"/>
                <a:gd name="T3" fmla="*/ 232 h 234"/>
                <a:gd name="T4" fmla="*/ 155 w 232"/>
                <a:gd name="T5" fmla="*/ 226 h 234"/>
                <a:gd name="T6" fmla="*/ 177 w 232"/>
                <a:gd name="T7" fmla="*/ 216 h 234"/>
                <a:gd name="T8" fmla="*/ 195 w 232"/>
                <a:gd name="T9" fmla="*/ 202 h 234"/>
                <a:gd name="T10" fmla="*/ 210 w 232"/>
                <a:gd name="T11" fmla="*/ 186 h 234"/>
                <a:gd name="T12" fmla="*/ 222 w 232"/>
                <a:gd name="T13" fmla="*/ 167 h 234"/>
                <a:gd name="T14" fmla="*/ 228 w 232"/>
                <a:gd name="T15" fmla="*/ 145 h 234"/>
                <a:gd name="T16" fmla="*/ 232 w 232"/>
                <a:gd name="T17" fmla="*/ 122 h 234"/>
                <a:gd name="T18" fmla="*/ 230 w 232"/>
                <a:gd name="T19" fmla="*/ 98 h 234"/>
                <a:gd name="T20" fmla="*/ 226 w 232"/>
                <a:gd name="T21" fmla="*/ 76 h 234"/>
                <a:gd name="T22" fmla="*/ 216 w 232"/>
                <a:gd name="T23" fmla="*/ 55 h 234"/>
                <a:gd name="T24" fmla="*/ 203 w 232"/>
                <a:gd name="T25" fmla="*/ 37 h 234"/>
                <a:gd name="T26" fmla="*/ 185 w 232"/>
                <a:gd name="T27" fmla="*/ 23 h 234"/>
                <a:gd name="T28" fmla="*/ 165 w 232"/>
                <a:gd name="T29" fmla="*/ 12 h 234"/>
                <a:gd name="T30" fmla="*/ 144 w 232"/>
                <a:gd name="T31" fmla="*/ 4 h 234"/>
                <a:gd name="T32" fmla="*/ 120 w 232"/>
                <a:gd name="T33" fmla="*/ 0 h 234"/>
                <a:gd name="T34" fmla="*/ 97 w 232"/>
                <a:gd name="T35" fmla="*/ 2 h 234"/>
                <a:gd name="T36" fmla="*/ 75 w 232"/>
                <a:gd name="T37" fmla="*/ 8 h 234"/>
                <a:gd name="T38" fmla="*/ 55 w 232"/>
                <a:gd name="T39" fmla="*/ 17 h 234"/>
                <a:gd name="T40" fmla="*/ 38 w 232"/>
                <a:gd name="T41" fmla="*/ 31 h 234"/>
                <a:gd name="T42" fmla="*/ 22 w 232"/>
                <a:gd name="T43" fmla="*/ 47 h 234"/>
                <a:gd name="T44" fmla="*/ 10 w 232"/>
                <a:gd name="T45" fmla="*/ 67 h 234"/>
                <a:gd name="T46" fmla="*/ 4 w 232"/>
                <a:gd name="T47" fmla="*/ 88 h 234"/>
                <a:gd name="T48" fmla="*/ 0 w 232"/>
                <a:gd name="T49" fmla="*/ 112 h 234"/>
                <a:gd name="T50" fmla="*/ 2 w 232"/>
                <a:gd name="T51" fmla="*/ 135 h 234"/>
                <a:gd name="T52" fmla="*/ 6 w 232"/>
                <a:gd name="T53" fmla="*/ 157 h 234"/>
                <a:gd name="T54" fmla="*/ 16 w 232"/>
                <a:gd name="T55" fmla="*/ 179 h 234"/>
                <a:gd name="T56" fmla="*/ 30 w 232"/>
                <a:gd name="T57" fmla="*/ 196 h 234"/>
                <a:gd name="T58" fmla="*/ 47 w 232"/>
                <a:gd name="T59" fmla="*/ 212 h 234"/>
                <a:gd name="T60" fmla="*/ 65 w 232"/>
                <a:gd name="T61" fmla="*/ 224 h 234"/>
                <a:gd name="T62" fmla="*/ 87 w 232"/>
                <a:gd name="T63" fmla="*/ 230 h 234"/>
                <a:gd name="T64" fmla="*/ 110 w 232"/>
                <a:gd name="T6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4">
                  <a:moveTo>
                    <a:pt x="110" y="234"/>
                  </a:moveTo>
                  <a:lnTo>
                    <a:pt x="134" y="232"/>
                  </a:lnTo>
                  <a:lnTo>
                    <a:pt x="155" y="226"/>
                  </a:lnTo>
                  <a:lnTo>
                    <a:pt x="177" y="216"/>
                  </a:lnTo>
                  <a:lnTo>
                    <a:pt x="195" y="202"/>
                  </a:lnTo>
                  <a:lnTo>
                    <a:pt x="210" y="186"/>
                  </a:lnTo>
                  <a:lnTo>
                    <a:pt x="222" y="167"/>
                  </a:lnTo>
                  <a:lnTo>
                    <a:pt x="228" y="145"/>
                  </a:lnTo>
                  <a:lnTo>
                    <a:pt x="232" y="122"/>
                  </a:lnTo>
                  <a:lnTo>
                    <a:pt x="230" y="98"/>
                  </a:lnTo>
                  <a:lnTo>
                    <a:pt x="226" y="76"/>
                  </a:lnTo>
                  <a:lnTo>
                    <a:pt x="216" y="55"/>
                  </a:lnTo>
                  <a:lnTo>
                    <a:pt x="203" y="37"/>
                  </a:lnTo>
                  <a:lnTo>
                    <a:pt x="185" y="23"/>
                  </a:lnTo>
                  <a:lnTo>
                    <a:pt x="165" y="12"/>
                  </a:lnTo>
                  <a:lnTo>
                    <a:pt x="144" y="4"/>
                  </a:lnTo>
                  <a:lnTo>
                    <a:pt x="120" y="0"/>
                  </a:lnTo>
                  <a:lnTo>
                    <a:pt x="97" y="2"/>
                  </a:lnTo>
                  <a:lnTo>
                    <a:pt x="75" y="8"/>
                  </a:lnTo>
                  <a:lnTo>
                    <a:pt x="55" y="17"/>
                  </a:lnTo>
                  <a:lnTo>
                    <a:pt x="38" y="31"/>
                  </a:lnTo>
                  <a:lnTo>
                    <a:pt x="22" y="47"/>
                  </a:lnTo>
                  <a:lnTo>
                    <a:pt x="10" y="67"/>
                  </a:lnTo>
                  <a:lnTo>
                    <a:pt x="4" y="88"/>
                  </a:lnTo>
                  <a:lnTo>
                    <a:pt x="0" y="112"/>
                  </a:lnTo>
                  <a:lnTo>
                    <a:pt x="2" y="135"/>
                  </a:lnTo>
                  <a:lnTo>
                    <a:pt x="6" y="157"/>
                  </a:lnTo>
                  <a:lnTo>
                    <a:pt x="16" y="179"/>
                  </a:lnTo>
                  <a:lnTo>
                    <a:pt x="30" y="196"/>
                  </a:lnTo>
                  <a:lnTo>
                    <a:pt x="47" y="212"/>
                  </a:lnTo>
                  <a:lnTo>
                    <a:pt x="65" y="224"/>
                  </a:lnTo>
                  <a:lnTo>
                    <a:pt x="87" y="230"/>
                  </a:lnTo>
                  <a:lnTo>
                    <a:pt x="110" y="234"/>
                  </a:lnTo>
                  <a:close/>
                </a:path>
              </a:pathLst>
            </a:custGeom>
            <a:solidFill>
              <a:srgbClr val="5E89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19" name="Freeform 147"/>
            <p:cNvSpPr>
              <a:spLocks/>
            </p:cNvSpPr>
            <p:nvPr/>
          </p:nvSpPr>
          <p:spPr bwMode="auto">
            <a:xfrm>
              <a:off x="4412" y="4037"/>
              <a:ext cx="116" cy="117"/>
            </a:xfrm>
            <a:custGeom>
              <a:avLst/>
              <a:gdLst>
                <a:gd name="T0" fmla="*/ 112 w 234"/>
                <a:gd name="T1" fmla="*/ 233 h 233"/>
                <a:gd name="T2" fmla="*/ 136 w 234"/>
                <a:gd name="T3" fmla="*/ 232 h 233"/>
                <a:gd name="T4" fmla="*/ 157 w 234"/>
                <a:gd name="T5" fmla="*/ 226 h 233"/>
                <a:gd name="T6" fmla="*/ 179 w 234"/>
                <a:gd name="T7" fmla="*/ 216 h 233"/>
                <a:gd name="T8" fmla="*/ 197 w 234"/>
                <a:gd name="T9" fmla="*/ 202 h 233"/>
                <a:gd name="T10" fmla="*/ 212 w 234"/>
                <a:gd name="T11" fmla="*/ 186 h 233"/>
                <a:gd name="T12" fmla="*/ 224 w 234"/>
                <a:gd name="T13" fmla="*/ 167 h 233"/>
                <a:gd name="T14" fmla="*/ 230 w 234"/>
                <a:gd name="T15" fmla="*/ 145 h 233"/>
                <a:gd name="T16" fmla="*/ 234 w 234"/>
                <a:gd name="T17" fmla="*/ 122 h 233"/>
                <a:gd name="T18" fmla="*/ 232 w 234"/>
                <a:gd name="T19" fmla="*/ 98 h 233"/>
                <a:gd name="T20" fmla="*/ 226 w 234"/>
                <a:gd name="T21" fmla="*/ 76 h 233"/>
                <a:gd name="T22" fmla="*/ 216 w 234"/>
                <a:gd name="T23" fmla="*/ 55 h 233"/>
                <a:gd name="T24" fmla="*/ 202 w 234"/>
                <a:gd name="T25" fmla="*/ 37 h 233"/>
                <a:gd name="T26" fmla="*/ 187 w 234"/>
                <a:gd name="T27" fmla="*/ 23 h 233"/>
                <a:gd name="T28" fmla="*/ 167 w 234"/>
                <a:gd name="T29" fmla="*/ 12 h 233"/>
                <a:gd name="T30" fmla="*/ 146 w 234"/>
                <a:gd name="T31" fmla="*/ 4 h 233"/>
                <a:gd name="T32" fmla="*/ 122 w 234"/>
                <a:gd name="T33" fmla="*/ 0 h 233"/>
                <a:gd name="T34" fmla="*/ 98 w 234"/>
                <a:gd name="T35" fmla="*/ 2 h 233"/>
                <a:gd name="T36" fmla="*/ 77 w 234"/>
                <a:gd name="T37" fmla="*/ 8 h 233"/>
                <a:gd name="T38" fmla="*/ 55 w 234"/>
                <a:gd name="T39" fmla="*/ 17 h 233"/>
                <a:gd name="T40" fmla="*/ 37 w 234"/>
                <a:gd name="T41" fmla="*/ 31 h 233"/>
                <a:gd name="T42" fmla="*/ 24 w 234"/>
                <a:gd name="T43" fmla="*/ 47 h 233"/>
                <a:gd name="T44" fmla="*/ 12 w 234"/>
                <a:gd name="T45" fmla="*/ 67 h 233"/>
                <a:gd name="T46" fmla="*/ 4 w 234"/>
                <a:gd name="T47" fmla="*/ 88 h 233"/>
                <a:gd name="T48" fmla="*/ 0 w 234"/>
                <a:gd name="T49" fmla="*/ 112 h 233"/>
                <a:gd name="T50" fmla="*/ 2 w 234"/>
                <a:gd name="T51" fmla="*/ 135 h 233"/>
                <a:gd name="T52" fmla="*/ 8 w 234"/>
                <a:gd name="T53" fmla="*/ 157 h 233"/>
                <a:gd name="T54" fmla="*/ 18 w 234"/>
                <a:gd name="T55" fmla="*/ 178 h 233"/>
                <a:gd name="T56" fmla="*/ 32 w 234"/>
                <a:gd name="T57" fmla="*/ 196 h 233"/>
                <a:gd name="T58" fmla="*/ 49 w 234"/>
                <a:gd name="T59" fmla="*/ 212 h 233"/>
                <a:gd name="T60" fmla="*/ 67 w 234"/>
                <a:gd name="T61" fmla="*/ 224 h 233"/>
                <a:gd name="T62" fmla="*/ 89 w 234"/>
                <a:gd name="T63" fmla="*/ 230 h 233"/>
                <a:gd name="T64" fmla="*/ 112 w 234"/>
                <a:gd name="T65"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233">
                  <a:moveTo>
                    <a:pt x="112" y="233"/>
                  </a:moveTo>
                  <a:lnTo>
                    <a:pt x="136" y="232"/>
                  </a:lnTo>
                  <a:lnTo>
                    <a:pt x="157" y="226"/>
                  </a:lnTo>
                  <a:lnTo>
                    <a:pt x="179" y="216"/>
                  </a:lnTo>
                  <a:lnTo>
                    <a:pt x="197" y="202"/>
                  </a:lnTo>
                  <a:lnTo>
                    <a:pt x="212" y="186"/>
                  </a:lnTo>
                  <a:lnTo>
                    <a:pt x="224" y="167"/>
                  </a:lnTo>
                  <a:lnTo>
                    <a:pt x="230" y="145"/>
                  </a:lnTo>
                  <a:lnTo>
                    <a:pt x="234" y="122"/>
                  </a:lnTo>
                  <a:lnTo>
                    <a:pt x="232" y="98"/>
                  </a:lnTo>
                  <a:lnTo>
                    <a:pt x="226" y="76"/>
                  </a:lnTo>
                  <a:lnTo>
                    <a:pt x="216" y="55"/>
                  </a:lnTo>
                  <a:lnTo>
                    <a:pt x="202" y="37"/>
                  </a:lnTo>
                  <a:lnTo>
                    <a:pt x="187" y="23"/>
                  </a:lnTo>
                  <a:lnTo>
                    <a:pt x="167" y="12"/>
                  </a:lnTo>
                  <a:lnTo>
                    <a:pt x="146" y="4"/>
                  </a:lnTo>
                  <a:lnTo>
                    <a:pt x="122" y="0"/>
                  </a:lnTo>
                  <a:lnTo>
                    <a:pt x="98" y="2"/>
                  </a:lnTo>
                  <a:lnTo>
                    <a:pt x="77" y="8"/>
                  </a:lnTo>
                  <a:lnTo>
                    <a:pt x="55" y="17"/>
                  </a:lnTo>
                  <a:lnTo>
                    <a:pt x="37" y="31"/>
                  </a:lnTo>
                  <a:lnTo>
                    <a:pt x="24" y="47"/>
                  </a:lnTo>
                  <a:lnTo>
                    <a:pt x="12" y="67"/>
                  </a:lnTo>
                  <a:lnTo>
                    <a:pt x="4" y="88"/>
                  </a:lnTo>
                  <a:lnTo>
                    <a:pt x="0" y="112"/>
                  </a:lnTo>
                  <a:lnTo>
                    <a:pt x="2" y="135"/>
                  </a:lnTo>
                  <a:lnTo>
                    <a:pt x="8" y="157"/>
                  </a:lnTo>
                  <a:lnTo>
                    <a:pt x="18" y="178"/>
                  </a:lnTo>
                  <a:lnTo>
                    <a:pt x="32" y="196"/>
                  </a:lnTo>
                  <a:lnTo>
                    <a:pt x="49" y="212"/>
                  </a:lnTo>
                  <a:lnTo>
                    <a:pt x="67" y="224"/>
                  </a:lnTo>
                  <a:lnTo>
                    <a:pt x="89" y="230"/>
                  </a:lnTo>
                  <a:lnTo>
                    <a:pt x="112" y="233"/>
                  </a:lnTo>
                  <a:close/>
                </a:path>
              </a:pathLst>
            </a:custGeom>
            <a:solidFill>
              <a:srgbClr val="5E89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20" name="Freeform 148"/>
            <p:cNvSpPr>
              <a:spLocks/>
            </p:cNvSpPr>
            <p:nvPr/>
          </p:nvSpPr>
          <p:spPr bwMode="auto">
            <a:xfrm>
              <a:off x="4222" y="4054"/>
              <a:ext cx="26" cy="25"/>
            </a:xfrm>
            <a:custGeom>
              <a:avLst/>
              <a:gdLst>
                <a:gd name="T0" fmla="*/ 16 w 51"/>
                <a:gd name="T1" fmla="*/ 0 h 51"/>
                <a:gd name="T2" fmla="*/ 25 w 51"/>
                <a:gd name="T3" fmla="*/ 4 h 51"/>
                <a:gd name="T4" fmla="*/ 33 w 51"/>
                <a:gd name="T5" fmla="*/ 10 h 51"/>
                <a:gd name="T6" fmla="*/ 43 w 51"/>
                <a:gd name="T7" fmla="*/ 18 h 51"/>
                <a:gd name="T8" fmla="*/ 51 w 51"/>
                <a:gd name="T9" fmla="*/ 24 h 51"/>
                <a:gd name="T10" fmla="*/ 25 w 51"/>
                <a:gd name="T11" fmla="*/ 51 h 51"/>
                <a:gd name="T12" fmla="*/ 20 w 51"/>
                <a:gd name="T13" fmla="*/ 47 h 51"/>
                <a:gd name="T14" fmla="*/ 14 w 51"/>
                <a:gd name="T15" fmla="*/ 43 h 51"/>
                <a:gd name="T16" fmla="*/ 8 w 51"/>
                <a:gd name="T17" fmla="*/ 39 h 51"/>
                <a:gd name="T18" fmla="*/ 0 w 51"/>
                <a:gd name="T19" fmla="*/ 36 h 51"/>
                <a:gd name="T20" fmla="*/ 16 w 51"/>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16" y="0"/>
                  </a:moveTo>
                  <a:lnTo>
                    <a:pt x="25" y="4"/>
                  </a:lnTo>
                  <a:lnTo>
                    <a:pt x="33" y="10"/>
                  </a:lnTo>
                  <a:lnTo>
                    <a:pt x="43" y="18"/>
                  </a:lnTo>
                  <a:lnTo>
                    <a:pt x="51" y="24"/>
                  </a:lnTo>
                  <a:lnTo>
                    <a:pt x="25" y="51"/>
                  </a:lnTo>
                  <a:lnTo>
                    <a:pt x="20" y="47"/>
                  </a:lnTo>
                  <a:lnTo>
                    <a:pt x="14" y="43"/>
                  </a:lnTo>
                  <a:lnTo>
                    <a:pt x="8" y="39"/>
                  </a:lnTo>
                  <a:lnTo>
                    <a:pt x="0" y="36"/>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21" name="Freeform 149"/>
            <p:cNvSpPr>
              <a:spLocks/>
            </p:cNvSpPr>
            <p:nvPr/>
          </p:nvSpPr>
          <p:spPr bwMode="auto">
            <a:xfrm>
              <a:off x="4239" y="4084"/>
              <a:ext cx="19" cy="22"/>
            </a:xfrm>
            <a:custGeom>
              <a:avLst/>
              <a:gdLst>
                <a:gd name="T0" fmla="*/ 38 w 40"/>
                <a:gd name="T1" fmla="*/ 0 h 43"/>
                <a:gd name="T2" fmla="*/ 40 w 40"/>
                <a:gd name="T3" fmla="*/ 10 h 43"/>
                <a:gd name="T4" fmla="*/ 40 w 40"/>
                <a:gd name="T5" fmla="*/ 22 h 43"/>
                <a:gd name="T6" fmla="*/ 40 w 40"/>
                <a:gd name="T7" fmla="*/ 33 h 43"/>
                <a:gd name="T8" fmla="*/ 38 w 40"/>
                <a:gd name="T9" fmla="*/ 43 h 43"/>
                <a:gd name="T10" fmla="*/ 0 w 40"/>
                <a:gd name="T11" fmla="*/ 35 h 43"/>
                <a:gd name="T12" fmla="*/ 2 w 40"/>
                <a:gd name="T13" fmla="*/ 29 h 43"/>
                <a:gd name="T14" fmla="*/ 4 w 40"/>
                <a:gd name="T15" fmla="*/ 22 h 43"/>
                <a:gd name="T16" fmla="*/ 2 w 40"/>
                <a:gd name="T17" fmla="*/ 14 h 43"/>
                <a:gd name="T18" fmla="*/ 0 w 40"/>
                <a:gd name="T19" fmla="*/ 6 h 43"/>
                <a:gd name="T20" fmla="*/ 38 w 40"/>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3">
                  <a:moveTo>
                    <a:pt x="38" y="0"/>
                  </a:moveTo>
                  <a:lnTo>
                    <a:pt x="40" y="10"/>
                  </a:lnTo>
                  <a:lnTo>
                    <a:pt x="40" y="22"/>
                  </a:lnTo>
                  <a:lnTo>
                    <a:pt x="40" y="33"/>
                  </a:lnTo>
                  <a:lnTo>
                    <a:pt x="38" y="43"/>
                  </a:lnTo>
                  <a:lnTo>
                    <a:pt x="0" y="35"/>
                  </a:lnTo>
                  <a:lnTo>
                    <a:pt x="2" y="29"/>
                  </a:lnTo>
                  <a:lnTo>
                    <a:pt x="4" y="22"/>
                  </a:lnTo>
                  <a:lnTo>
                    <a:pt x="2" y="14"/>
                  </a:lnTo>
                  <a:lnTo>
                    <a:pt x="0" y="6"/>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22" name="Freeform 150"/>
            <p:cNvSpPr>
              <a:spLocks/>
            </p:cNvSpPr>
            <p:nvPr/>
          </p:nvSpPr>
          <p:spPr bwMode="auto">
            <a:xfrm>
              <a:off x="4222" y="4110"/>
              <a:ext cx="26" cy="25"/>
            </a:xfrm>
            <a:custGeom>
              <a:avLst/>
              <a:gdLst>
                <a:gd name="T0" fmla="*/ 51 w 51"/>
                <a:gd name="T1" fmla="*/ 28 h 51"/>
                <a:gd name="T2" fmla="*/ 43 w 51"/>
                <a:gd name="T3" fmla="*/ 35 h 51"/>
                <a:gd name="T4" fmla="*/ 33 w 51"/>
                <a:gd name="T5" fmla="*/ 41 h 51"/>
                <a:gd name="T6" fmla="*/ 24 w 51"/>
                <a:gd name="T7" fmla="*/ 47 h 51"/>
                <a:gd name="T8" fmla="*/ 14 w 51"/>
                <a:gd name="T9" fmla="*/ 51 h 51"/>
                <a:gd name="T10" fmla="*/ 0 w 51"/>
                <a:gd name="T11" fmla="*/ 16 h 51"/>
                <a:gd name="T12" fmla="*/ 8 w 51"/>
                <a:gd name="T13" fmla="*/ 14 h 51"/>
                <a:gd name="T14" fmla="*/ 14 w 51"/>
                <a:gd name="T15" fmla="*/ 10 h 51"/>
                <a:gd name="T16" fmla="*/ 20 w 51"/>
                <a:gd name="T17" fmla="*/ 4 h 51"/>
                <a:gd name="T18" fmla="*/ 25 w 51"/>
                <a:gd name="T19" fmla="*/ 0 h 51"/>
                <a:gd name="T20" fmla="*/ 51 w 51"/>
                <a:gd name="T2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51" y="28"/>
                  </a:moveTo>
                  <a:lnTo>
                    <a:pt x="43" y="35"/>
                  </a:lnTo>
                  <a:lnTo>
                    <a:pt x="33" y="41"/>
                  </a:lnTo>
                  <a:lnTo>
                    <a:pt x="24" y="47"/>
                  </a:lnTo>
                  <a:lnTo>
                    <a:pt x="14" y="51"/>
                  </a:lnTo>
                  <a:lnTo>
                    <a:pt x="0" y="16"/>
                  </a:lnTo>
                  <a:lnTo>
                    <a:pt x="8" y="14"/>
                  </a:lnTo>
                  <a:lnTo>
                    <a:pt x="14" y="10"/>
                  </a:lnTo>
                  <a:lnTo>
                    <a:pt x="20" y="4"/>
                  </a:lnTo>
                  <a:lnTo>
                    <a:pt x="25" y="0"/>
                  </a:lnTo>
                  <a:lnTo>
                    <a:pt x="5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23" name="Freeform 151"/>
            <p:cNvSpPr>
              <a:spLocks/>
            </p:cNvSpPr>
            <p:nvPr/>
          </p:nvSpPr>
          <p:spPr bwMode="auto">
            <a:xfrm>
              <a:off x="4190" y="4112"/>
              <a:ext cx="23" cy="24"/>
            </a:xfrm>
            <a:custGeom>
              <a:avLst/>
              <a:gdLst>
                <a:gd name="T0" fmla="*/ 37 w 47"/>
                <a:gd name="T1" fmla="*/ 49 h 49"/>
                <a:gd name="T2" fmla="*/ 28 w 47"/>
                <a:gd name="T3" fmla="*/ 47 h 49"/>
                <a:gd name="T4" fmla="*/ 18 w 47"/>
                <a:gd name="T5" fmla="*/ 41 h 49"/>
                <a:gd name="T6" fmla="*/ 8 w 47"/>
                <a:gd name="T7" fmla="*/ 37 h 49"/>
                <a:gd name="T8" fmla="*/ 0 w 47"/>
                <a:gd name="T9" fmla="*/ 31 h 49"/>
                <a:gd name="T10" fmla="*/ 22 w 47"/>
                <a:gd name="T11" fmla="*/ 0 h 49"/>
                <a:gd name="T12" fmla="*/ 28 w 47"/>
                <a:gd name="T13" fmla="*/ 4 h 49"/>
                <a:gd name="T14" fmla="*/ 34 w 47"/>
                <a:gd name="T15" fmla="*/ 8 h 49"/>
                <a:gd name="T16" fmla="*/ 41 w 47"/>
                <a:gd name="T17" fmla="*/ 12 h 49"/>
                <a:gd name="T18" fmla="*/ 47 w 47"/>
                <a:gd name="T19" fmla="*/ 14 h 49"/>
                <a:gd name="T20" fmla="*/ 37 w 47"/>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9">
                  <a:moveTo>
                    <a:pt x="37" y="49"/>
                  </a:moveTo>
                  <a:lnTo>
                    <a:pt x="28" y="47"/>
                  </a:lnTo>
                  <a:lnTo>
                    <a:pt x="18" y="41"/>
                  </a:lnTo>
                  <a:lnTo>
                    <a:pt x="8" y="37"/>
                  </a:lnTo>
                  <a:lnTo>
                    <a:pt x="0" y="31"/>
                  </a:lnTo>
                  <a:lnTo>
                    <a:pt x="22" y="0"/>
                  </a:lnTo>
                  <a:lnTo>
                    <a:pt x="28" y="4"/>
                  </a:lnTo>
                  <a:lnTo>
                    <a:pt x="34" y="8"/>
                  </a:lnTo>
                  <a:lnTo>
                    <a:pt x="41" y="12"/>
                  </a:lnTo>
                  <a:lnTo>
                    <a:pt x="47" y="14"/>
                  </a:lnTo>
                  <a:lnTo>
                    <a:pt x="37"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24" name="Freeform 152"/>
            <p:cNvSpPr>
              <a:spLocks/>
            </p:cNvSpPr>
            <p:nvPr/>
          </p:nvSpPr>
          <p:spPr bwMode="auto">
            <a:xfrm>
              <a:off x="4175" y="4089"/>
              <a:ext cx="19" cy="22"/>
            </a:xfrm>
            <a:custGeom>
              <a:avLst/>
              <a:gdLst>
                <a:gd name="T0" fmla="*/ 4 w 39"/>
                <a:gd name="T1" fmla="*/ 43 h 43"/>
                <a:gd name="T2" fmla="*/ 2 w 39"/>
                <a:gd name="T3" fmla="*/ 33 h 43"/>
                <a:gd name="T4" fmla="*/ 0 w 39"/>
                <a:gd name="T5" fmla="*/ 21 h 43"/>
                <a:gd name="T6" fmla="*/ 0 w 39"/>
                <a:gd name="T7" fmla="*/ 10 h 43"/>
                <a:gd name="T8" fmla="*/ 0 w 39"/>
                <a:gd name="T9" fmla="*/ 0 h 43"/>
                <a:gd name="T10" fmla="*/ 37 w 39"/>
                <a:gd name="T11" fmla="*/ 2 h 43"/>
                <a:gd name="T12" fmla="*/ 37 w 39"/>
                <a:gd name="T13" fmla="*/ 8 h 43"/>
                <a:gd name="T14" fmla="*/ 37 w 39"/>
                <a:gd name="T15" fmla="*/ 16 h 43"/>
                <a:gd name="T16" fmla="*/ 37 w 39"/>
                <a:gd name="T17" fmla="*/ 25 h 43"/>
                <a:gd name="T18" fmla="*/ 39 w 39"/>
                <a:gd name="T19" fmla="*/ 31 h 43"/>
                <a:gd name="T20" fmla="*/ 4 w 3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3">
                  <a:moveTo>
                    <a:pt x="4" y="43"/>
                  </a:moveTo>
                  <a:lnTo>
                    <a:pt x="2" y="33"/>
                  </a:lnTo>
                  <a:lnTo>
                    <a:pt x="0" y="21"/>
                  </a:lnTo>
                  <a:lnTo>
                    <a:pt x="0" y="10"/>
                  </a:lnTo>
                  <a:lnTo>
                    <a:pt x="0" y="0"/>
                  </a:lnTo>
                  <a:lnTo>
                    <a:pt x="37" y="2"/>
                  </a:lnTo>
                  <a:lnTo>
                    <a:pt x="37" y="8"/>
                  </a:lnTo>
                  <a:lnTo>
                    <a:pt x="37" y="16"/>
                  </a:lnTo>
                  <a:lnTo>
                    <a:pt x="37" y="25"/>
                  </a:lnTo>
                  <a:lnTo>
                    <a:pt x="39" y="31"/>
                  </a:lnTo>
                  <a:lnTo>
                    <a:pt x="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25" name="Freeform 153"/>
            <p:cNvSpPr>
              <a:spLocks/>
            </p:cNvSpPr>
            <p:nvPr/>
          </p:nvSpPr>
          <p:spPr bwMode="auto">
            <a:xfrm>
              <a:off x="4182" y="4056"/>
              <a:ext cx="26" cy="26"/>
            </a:xfrm>
            <a:custGeom>
              <a:avLst/>
              <a:gdLst>
                <a:gd name="T0" fmla="*/ 0 w 53"/>
                <a:gd name="T1" fmla="*/ 28 h 53"/>
                <a:gd name="T2" fmla="*/ 8 w 53"/>
                <a:gd name="T3" fmla="*/ 20 h 53"/>
                <a:gd name="T4" fmla="*/ 16 w 53"/>
                <a:gd name="T5" fmla="*/ 12 h 53"/>
                <a:gd name="T6" fmla="*/ 26 w 53"/>
                <a:gd name="T7" fmla="*/ 6 h 53"/>
                <a:gd name="T8" fmla="*/ 36 w 53"/>
                <a:gd name="T9" fmla="*/ 0 h 53"/>
                <a:gd name="T10" fmla="*/ 53 w 53"/>
                <a:gd name="T11" fmla="*/ 33 h 53"/>
                <a:gd name="T12" fmla="*/ 48 w 53"/>
                <a:gd name="T13" fmla="*/ 37 h 53"/>
                <a:gd name="T14" fmla="*/ 42 w 53"/>
                <a:gd name="T15" fmla="*/ 41 h 53"/>
                <a:gd name="T16" fmla="*/ 36 w 53"/>
                <a:gd name="T17" fmla="*/ 47 h 53"/>
                <a:gd name="T18" fmla="*/ 30 w 53"/>
                <a:gd name="T19" fmla="*/ 53 h 53"/>
                <a:gd name="T20" fmla="*/ 0 w 53"/>
                <a:gd name="T21"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3">
                  <a:moveTo>
                    <a:pt x="0" y="28"/>
                  </a:moveTo>
                  <a:lnTo>
                    <a:pt x="8" y="20"/>
                  </a:lnTo>
                  <a:lnTo>
                    <a:pt x="16" y="12"/>
                  </a:lnTo>
                  <a:lnTo>
                    <a:pt x="26" y="6"/>
                  </a:lnTo>
                  <a:lnTo>
                    <a:pt x="36" y="0"/>
                  </a:lnTo>
                  <a:lnTo>
                    <a:pt x="53" y="33"/>
                  </a:lnTo>
                  <a:lnTo>
                    <a:pt x="48" y="37"/>
                  </a:lnTo>
                  <a:lnTo>
                    <a:pt x="42" y="41"/>
                  </a:lnTo>
                  <a:lnTo>
                    <a:pt x="36" y="47"/>
                  </a:lnTo>
                  <a:lnTo>
                    <a:pt x="30" y="53"/>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26" name="Freeform 154"/>
            <p:cNvSpPr>
              <a:spLocks/>
            </p:cNvSpPr>
            <p:nvPr/>
          </p:nvSpPr>
          <p:spPr bwMode="auto">
            <a:xfrm>
              <a:off x="4476" y="4055"/>
              <a:ext cx="26" cy="25"/>
            </a:xfrm>
            <a:custGeom>
              <a:avLst/>
              <a:gdLst>
                <a:gd name="T0" fmla="*/ 14 w 51"/>
                <a:gd name="T1" fmla="*/ 0 h 51"/>
                <a:gd name="T2" fmla="*/ 23 w 51"/>
                <a:gd name="T3" fmla="*/ 4 h 51"/>
                <a:gd name="T4" fmla="*/ 33 w 51"/>
                <a:gd name="T5" fmla="*/ 10 h 51"/>
                <a:gd name="T6" fmla="*/ 43 w 51"/>
                <a:gd name="T7" fmla="*/ 18 h 51"/>
                <a:gd name="T8" fmla="*/ 51 w 51"/>
                <a:gd name="T9" fmla="*/ 24 h 51"/>
                <a:gd name="T10" fmla="*/ 25 w 51"/>
                <a:gd name="T11" fmla="*/ 51 h 51"/>
                <a:gd name="T12" fmla="*/ 19 w 51"/>
                <a:gd name="T13" fmla="*/ 47 h 51"/>
                <a:gd name="T14" fmla="*/ 14 w 51"/>
                <a:gd name="T15" fmla="*/ 43 h 51"/>
                <a:gd name="T16" fmla="*/ 6 w 51"/>
                <a:gd name="T17" fmla="*/ 39 h 51"/>
                <a:gd name="T18" fmla="*/ 0 w 51"/>
                <a:gd name="T19" fmla="*/ 35 h 51"/>
                <a:gd name="T20" fmla="*/ 14 w 51"/>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14" y="0"/>
                  </a:moveTo>
                  <a:lnTo>
                    <a:pt x="23" y="4"/>
                  </a:lnTo>
                  <a:lnTo>
                    <a:pt x="33" y="10"/>
                  </a:lnTo>
                  <a:lnTo>
                    <a:pt x="43" y="18"/>
                  </a:lnTo>
                  <a:lnTo>
                    <a:pt x="51" y="24"/>
                  </a:lnTo>
                  <a:lnTo>
                    <a:pt x="25" y="51"/>
                  </a:lnTo>
                  <a:lnTo>
                    <a:pt x="19" y="47"/>
                  </a:lnTo>
                  <a:lnTo>
                    <a:pt x="14" y="43"/>
                  </a:lnTo>
                  <a:lnTo>
                    <a:pt x="6" y="39"/>
                  </a:lnTo>
                  <a:lnTo>
                    <a:pt x="0" y="3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27" name="Freeform 155"/>
            <p:cNvSpPr>
              <a:spLocks/>
            </p:cNvSpPr>
            <p:nvPr/>
          </p:nvSpPr>
          <p:spPr bwMode="auto">
            <a:xfrm>
              <a:off x="4493" y="4085"/>
              <a:ext cx="20" cy="22"/>
            </a:xfrm>
            <a:custGeom>
              <a:avLst/>
              <a:gdLst>
                <a:gd name="T0" fmla="*/ 38 w 39"/>
                <a:gd name="T1" fmla="*/ 0 h 43"/>
                <a:gd name="T2" fmla="*/ 39 w 39"/>
                <a:gd name="T3" fmla="*/ 10 h 43"/>
                <a:gd name="T4" fmla="*/ 39 w 39"/>
                <a:gd name="T5" fmla="*/ 22 h 43"/>
                <a:gd name="T6" fmla="*/ 39 w 39"/>
                <a:gd name="T7" fmla="*/ 31 h 43"/>
                <a:gd name="T8" fmla="*/ 38 w 39"/>
                <a:gd name="T9" fmla="*/ 43 h 43"/>
                <a:gd name="T10" fmla="*/ 0 w 39"/>
                <a:gd name="T11" fmla="*/ 35 h 43"/>
                <a:gd name="T12" fmla="*/ 2 w 39"/>
                <a:gd name="T13" fmla="*/ 29 h 43"/>
                <a:gd name="T14" fmla="*/ 2 w 39"/>
                <a:gd name="T15" fmla="*/ 22 h 43"/>
                <a:gd name="T16" fmla="*/ 2 w 39"/>
                <a:gd name="T17" fmla="*/ 14 h 43"/>
                <a:gd name="T18" fmla="*/ 0 w 39"/>
                <a:gd name="T19" fmla="*/ 6 h 43"/>
                <a:gd name="T20" fmla="*/ 38 w 39"/>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3">
                  <a:moveTo>
                    <a:pt x="38" y="0"/>
                  </a:moveTo>
                  <a:lnTo>
                    <a:pt x="39" y="10"/>
                  </a:lnTo>
                  <a:lnTo>
                    <a:pt x="39" y="22"/>
                  </a:lnTo>
                  <a:lnTo>
                    <a:pt x="39" y="31"/>
                  </a:lnTo>
                  <a:lnTo>
                    <a:pt x="38" y="43"/>
                  </a:lnTo>
                  <a:lnTo>
                    <a:pt x="0" y="35"/>
                  </a:lnTo>
                  <a:lnTo>
                    <a:pt x="2" y="29"/>
                  </a:lnTo>
                  <a:lnTo>
                    <a:pt x="2" y="22"/>
                  </a:lnTo>
                  <a:lnTo>
                    <a:pt x="2" y="14"/>
                  </a:lnTo>
                  <a:lnTo>
                    <a:pt x="0" y="6"/>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28" name="Freeform 156"/>
            <p:cNvSpPr>
              <a:spLocks/>
            </p:cNvSpPr>
            <p:nvPr/>
          </p:nvSpPr>
          <p:spPr bwMode="auto">
            <a:xfrm>
              <a:off x="4476" y="4111"/>
              <a:ext cx="26" cy="25"/>
            </a:xfrm>
            <a:custGeom>
              <a:avLst/>
              <a:gdLst>
                <a:gd name="T0" fmla="*/ 51 w 51"/>
                <a:gd name="T1" fmla="*/ 28 h 51"/>
                <a:gd name="T2" fmla="*/ 43 w 51"/>
                <a:gd name="T3" fmla="*/ 35 h 51"/>
                <a:gd name="T4" fmla="*/ 33 w 51"/>
                <a:gd name="T5" fmla="*/ 41 h 51"/>
                <a:gd name="T6" fmla="*/ 23 w 51"/>
                <a:gd name="T7" fmla="*/ 47 h 51"/>
                <a:gd name="T8" fmla="*/ 14 w 51"/>
                <a:gd name="T9" fmla="*/ 51 h 51"/>
                <a:gd name="T10" fmla="*/ 0 w 51"/>
                <a:gd name="T11" fmla="*/ 16 h 51"/>
                <a:gd name="T12" fmla="*/ 6 w 51"/>
                <a:gd name="T13" fmla="*/ 14 h 51"/>
                <a:gd name="T14" fmla="*/ 14 w 51"/>
                <a:gd name="T15" fmla="*/ 10 h 51"/>
                <a:gd name="T16" fmla="*/ 19 w 51"/>
                <a:gd name="T17" fmla="*/ 4 h 51"/>
                <a:gd name="T18" fmla="*/ 25 w 51"/>
                <a:gd name="T19" fmla="*/ 0 h 51"/>
                <a:gd name="T20" fmla="*/ 51 w 51"/>
                <a:gd name="T2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51" y="28"/>
                  </a:moveTo>
                  <a:lnTo>
                    <a:pt x="43" y="35"/>
                  </a:lnTo>
                  <a:lnTo>
                    <a:pt x="33" y="41"/>
                  </a:lnTo>
                  <a:lnTo>
                    <a:pt x="23" y="47"/>
                  </a:lnTo>
                  <a:lnTo>
                    <a:pt x="14" y="51"/>
                  </a:lnTo>
                  <a:lnTo>
                    <a:pt x="0" y="16"/>
                  </a:lnTo>
                  <a:lnTo>
                    <a:pt x="6" y="14"/>
                  </a:lnTo>
                  <a:lnTo>
                    <a:pt x="14" y="10"/>
                  </a:lnTo>
                  <a:lnTo>
                    <a:pt x="19" y="4"/>
                  </a:lnTo>
                  <a:lnTo>
                    <a:pt x="25" y="0"/>
                  </a:lnTo>
                  <a:lnTo>
                    <a:pt x="5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29" name="Freeform 157"/>
            <p:cNvSpPr>
              <a:spLocks/>
            </p:cNvSpPr>
            <p:nvPr/>
          </p:nvSpPr>
          <p:spPr bwMode="auto">
            <a:xfrm>
              <a:off x="4443" y="4112"/>
              <a:ext cx="25" cy="25"/>
            </a:xfrm>
            <a:custGeom>
              <a:avLst/>
              <a:gdLst>
                <a:gd name="T0" fmla="*/ 39 w 49"/>
                <a:gd name="T1" fmla="*/ 49 h 49"/>
                <a:gd name="T2" fmla="*/ 29 w 49"/>
                <a:gd name="T3" fmla="*/ 47 h 49"/>
                <a:gd name="T4" fmla="*/ 20 w 49"/>
                <a:gd name="T5" fmla="*/ 41 h 49"/>
                <a:gd name="T6" fmla="*/ 8 w 49"/>
                <a:gd name="T7" fmla="*/ 37 h 49"/>
                <a:gd name="T8" fmla="*/ 0 w 49"/>
                <a:gd name="T9" fmla="*/ 31 h 49"/>
                <a:gd name="T10" fmla="*/ 24 w 49"/>
                <a:gd name="T11" fmla="*/ 0 h 49"/>
                <a:gd name="T12" fmla="*/ 29 w 49"/>
                <a:gd name="T13" fmla="*/ 4 h 49"/>
                <a:gd name="T14" fmla="*/ 35 w 49"/>
                <a:gd name="T15" fmla="*/ 8 h 49"/>
                <a:gd name="T16" fmla="*/ 43 w 49"/>
                <a:gd name="T17" fmla="*/ 12 h 49"/>
                <a:gd name="T18" fmla="*/ 49 w 49"/>
                <a:gd name="T19" fmla="*/ 14 h 49"/>
                <a:gd name="T20" fmla="*/ 39 w 49"/>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49">
                  <a:moveTo>
                    <a:pt x="39" y="49"/>
                  </a:moveTo>
                  <a:lnTo>
                    <a:pt x="29" y="47"/>
                  </a:lnTo>
                  <a:lnTo>
                    <a:pt x="20" y="41"/>
                  </a:lnTo>
                  <a:lnTo>
                    <a:pt x="8" y="37"/>
                  </a:lnTo>
                  <a:lnTo>
                    <a:pt x="0" y="31"/>
                  </a:lnTo>
                  <a:lnTo>
                    <a:pt x="24" y="0"/>
                  </a:lnTo>
                  <a:lnTo>
                    <a:pt x="29" y="4"/>
                  </a:lnTo>
                  <a:lnTo>
                    <a:pt x="35" y="8"/>
                  </a:lnTo>
                  <a:lnTo>
                    <a:pt x="43" y="12"/>
                  </a:lnTo>
                  <a:lnTo>
                    <a:pt x="49" y="14"/>
                  </a:lnTo>
                  <a:lnTo>
                    <a:pt x="39"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30" name="Freeform 158"/>
            <p:cNvSpPr>
              <a:spLocks/>
            </p:cNvSpPr>
            <p:nvPr/>
          </p:nvSpPr>
          <p:spPr bwMode="auto">
            <a:xfrm>
              <a:off x="4429" y="4090"/>
              <a:ext cx="20" cy="21"/>
            </a:xfrm>
            <a:custGeom>
              <a:avLst/>
              <a:gdLst>
                <a:gd name="T0" fmla="*/ 4 w 40"/>
                <a:gd name="T1" fmla="*/ 41 h 41"/>
                <a:gd name="T2" fmla="*/ 2 w 40"/>
                <a:gd name="T3" fmla="*/ 31 h 41"/>
                <a:gd name="T4" fmla="*/ 0 w 40"/>
                <a:gd name="T5" fmla="*/ 21 h 41"/>
                <a:gd name="T6" fmla="*/ 0 w 40"/>
                <a:gd name="T7" fmla="*/ 10 h 41"/>
                <a:gd name="T8" fmla="*/ 0 w 40"/>
                <a:gd name="T9" fmla="*/ 0 h 41"/>
                <a:gd name="T10" fmla="*/ 38 w 40"/>
                <a:gd name="T11" fmla="*/ 2 h 41"/>
                <a:gd name="T12" fmla="*/ 38 w 40"/>
                <a:gd name="T13" fmla="*/ 8 h 41"/>
                <a:gd name="T14" fmla="*/ 38 w 40"/>
                <a:gd name="T15" fmla="*/ 16 h 41"/>
                <a:gd name="T16" fmla="*/ 38 w 40"/>
                <a:gd name="T17" fmla="*/ 25 h 41"/>
                <a:gd name="T18" fmla="*/ 40 w 40"/>
                <a:gd name="T19" fmla="*/ 31 h 41"/>
                <a:gd name="T20" fmla="*/ 4 w 40"/>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1">
                  <a:moveTo>
                    <a:pt x="4" y="41"/>
                  </a:moveTo>
                  <a:lnTo>
                    <a:pt x="2" y="31"/>
                  </a:lnTo>
                  <a:lnTo>
                    <a:pt x="0" y="21"/>
                  </a:lnTo>
                  <a:lnTo>
                    <a:pt x="0" y="10"/>
                  </a:lnTo>
                  <a:lnTo>
                    <a:pt x="0" y="0"/>
                  </a:lnTo>
                  <a:lnTo>
                    <a:pt x="38" y="2"/>
                  </a:lnTo>
                  <a:lnTo>
                    <a:pt x="38" y="8"/>
                  </a:lnTo>
                  <a:lnTo>
                    <a:pt x="38" y="16"/>
                  </a:lnTo>
                  <a:lnTo>
                    <a:pt x="38" y="25"/>
                  </a:lnTo>
                  <a:lnTo>
                    <a:pt x="40" y="31"/>
                  </a:lnTo>
                  <a:lnTo>
                    <a:pt x="4"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31" name="Freeform 159"/>
            <p:cNvSpPr>
              <a:spLocks/>
            </p:cNvSpPr>
            <p:nvPr/>
          </p:nvSpPr>
          <p:spPr bwMode="auto">
            <a:xfrm>
              <a:off x="4436" y="4057"/>
              <a:ext cx="27" cy="25"/>
            </a:xfrm>
            <a:custGeom>
              <a:avLst/>
              <a:gdLst>
                <a:gd name="T0" fmla="*/ 0 w 53"/>
                <a:gd name="T1" fmla="*/ 28 h 51"/>
                <a:gd name="T2" fmla="*/ 8 w 53"/>
                <a:gd name="T3" fmla="*/ 20 h 51"/>
                <a:gd name="T4" fmla="*/ 16 w 53"/>
                <a:gd name="T5" fmla="*/ 12 h 51"/>
                <a:gd name="T6" fmla="*/ 26 w 53"/>
                <a:gd name="T7" fmla="*/ 6 h 51"/>
                <a:gd name="T8" fmla="*/ 34 w 53"/>
                <a:gd name="T9" fmla="*/ 0 h 51"/>
                <a:gd name="T10" fmla="*/ 53 w 53"/>
                <a:gd name="T11" fmla="*/ 33 h 51"/>
                <a:gd name="T12" fmla="*/ 45 w 53"/>
                <a:gd name="T13" fmla="*/ 37 h 51"/>
                <a:gd name="T14" fmla="*/ 40 w 53"/>
                <a:gd name="T15" fmla="*/ 41 h 51"/>
                <a:gd name="T16" fmla="*/ 34 w 53"/>
                <a:gd name="T17" fmla="*/ 47 h 51"/>
                <a:gd name="T18" fmla="*/ 30 w 53"/>
                <a:gd name="T19" fmla="*/ 51 h 51"/>
                <a:gd name="T20" fmla="*/ 0 w 53"/>
                <a:gd name="T2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1">
                  <a:moveTo>
                    <a:pt x="0" y="28"/>
                  </a:moveTo>
                  <a:lnTo>
                    <a:pt x="8" y="20"/>
                  </a:lnTo>
                  <a:lnTo>
                    <a:pt x="16" y="12"/>
                  </a:lnTo>
                  <a:lnTo>
                    <a:pt x="26" y="6"/>
                  </a:lnTo>
                  <a:lnTo>
                    <a:pt x="34" y="0"/>
                  </a:lnTo>
                  <a:lnTo>
                    <a:pt x="53" y="33"/>
                  </a:lnTo>
                  <a:lnTo>
                    <a:pt x="45" y="37"/>
                  </a:lnTo>
                  <a:lnTo>
                    <a:pt x="40" y="41"/>
                  </a:lnTo>
                  <a:lnTo>
                    <a:pt x="34" y="47"/>
                  </a:lnTo>
                  <a:lnTo>
                    <a:pt x="30" y="51"/>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32" name="Freeform 160"/>
            <p:cNvSpPr>
              <a:spLocks/>
            </p:cNvSpPr>
            <p:nvPr/>
          </p:nvSpPr>
          <p:spPr bwMode="auto">
            <a:xfrm>
              <a:off x="4130" y="3917"/>
              <a:ext cx="407" cy="48"/>
            </a:xfrm>
            <a:custGeom>
              <a:avLst/>
              <a:gdLst>
                <a:gd name="T0" fmla="*/ 47 w 816"/>
                <a:gd name="T1" fmla="*/ 2 h 96"/>
                <a:gd name="T2" fmla="*/ 69 w 816"/>
                <a:gd name="T3" fmla="*/ 2 h 96"/>
                <a:gd name="T4" fmla="*/ 98 w 816"/>
                <a:gd name="T5" fmla="*/ 2 h 96"/>
                <a:gd name="T6" fmla="*/ 136 w 816"/>
                <a:gd name="T7" fmla="*/ 0 h 96"/>
                <a:gd name="T8" fmla="*/ 181 w 816"/>
                <a:gd name="T9" fmla="*/ 0 h 96"/>
                <a:gd name="T10" fmla="*/ 230 w 816"/>
                <a:gd name="T11" fmla="*/ 2 h 96"/>
                <a:gd name="T12" fmla="*/ 283 w 816"/>
                <a:gd name="T13" fmla="*/ 2 h 96"/>
                <a:gd name="T14" fmla="*/ 340 w 816"/>
                <a:gd name="T15" fmla="*/ 2 h 96"/>
                <a:gd name="T16" fmla="*/ 397 w 816"/>
                <a:gd name="T17" fmla="*/ 2 h 96"/>
                <a:gd name="T18" fmla="*/ 454 w 816"/>
                <a:gd name="T19" fmla="*/ 4 h 96"/>
                <a:gd name="T20" fmla="*/ 509 w 816"/>
                <a:gd name="T21" fmla="*/ 4 h 96"/>
                <a:gd name="T22" fmla="*/ 562 w 816"/>
                <a:gd name="T23" fmla="*/ 4 h 96"/>
                <a:gd name="T24" fmla="*/ 611 w 816"/>
                <a:gd name="T25" fmla="*/ 4 h 96"/>
                <a:gd name="T26" fmla="*/ 654 w 816"/>
                <a:gd name="T27" fmla="*/ 6 h 96"/>
                <a:gd name="T28" fmla="*/ 690 w 816"/>
                <a:gd name="T29" fmla="*/ 6 h 96"/>
                <a:gd name="T30" fmla="*/ 719 w 816"/>
                <a:gd name="T31" fmla="*/ 6 h 96"/>
                <a:gd name="T32" fmla="*/ 737 w 816"/>
                <a:gd name="T33" fmla="*/ 6 h 96"/>
                <a:gd name="T34" fmla="*/ 751 w 816"/>
                <a:gd name="T35" fmla="*/ 18 h 96"/>
                <a:gd name="T36" fmla="*/ 763 w 816"/>
                <a:gd name="T37" fmla="*/ 32 h 96"/>
                <a:gd name="T38" fmla="*/ 774 w 816"/>
                <a:gd name="T39" fmla="*/ 43 h 96"/>
                <a:gd name="T40" fmla="*/ 784 w 816"/>
                <a:gd name="T41" fmla="*/ 53 h 96"/>
                <a:gd name="T42" fmla="*/ 794 w 816"/>
                <a:gd name="T43" fmla="*/ 65 h 96"/>
                <a:gd name="T44" fmla="*/ 802 w 816"/>
                <a:gd name="T45" fmla="*/ 77 h 96"/>
                <a:gd name="T46" fmla="*/ 810 w 816"/>
                <a:gd name="T47" fmla="*/ 87 h 96"/>
                <a:gd name="T48" fmla="*/ 816 w 816"/>
                <a:gd name="T49" fmla="*/ 96 h 96"/>
                <a:gd name="T50" fmla="*/ 786 w 816"/>
                <a:gd name="T51" fmla="*/ 94 h 96"/>
                <a:gd name="T52" fmla="*/ 747 w 816"/>
                <a:gd name="T53" fmla="*/ 94 h 96"/>
                <a:gd name="T54" fmla="*/ 700 w 816"/>
                <a:gd name="T55" fmla="*/ 92 h 96"/>
                <a:gd name="T56" fmla="*/ 647 w 816"/>
                <a:gd name="T57" fmla="*/ 92 h 96"/>
                <a:gd name="T58" fmla="*/ 590 w 816"/>
                <a:gd name="T59" fmla="*/ 90 h 96"/>
                <a:gd name="T60" fmla="*/ 531 w 816"/>
                <a:gd name="T61" fmla="*/ 90 h 96"/>
                <a:gd name="T62" fmla="*/ 468 w 816"/>
                <a:gd name="T63" fmla="*/ 89 h 96"/>
                <a:gd name="T64" fmla="*/ 407 w 816"/>
                <a:gd name="T65" fmla="*/ 89 h 96"/>
                <a:gd name="T66" fmla="*/ 344 w 816"/>
                <a:gd name="T67" fmla="*/ 89 h 96"/>
                <a:gd name="T68" fmla="*/ 287 w 816"/>
                <a:gd name="T69" fmla="*/ 87 h 96"/>
                <a:gd name="T70" fmla="*/ 232 w 816"/>
                <a:gd name="T71" fmla="*/ 87 h 96"/>
                <a:gd name="T72" fmla="*/ 183 w 816"/>
                <a:gd name="T73" fmla="*/ 87 h 96"/>
                <a:gd name="T74" fmla="*/ 140 w 816"/>
                <a:gd name="T75" fmla="*/ 87 h 96"/>
                <a:gd name="T76" fmla="*/ 106 w 816"/>
                <a:gd name="T77" fmla="*/ 85 h 96"/>
                <a:gd name="T78" fmla="*/ 81 w 816"/>
                <a:gd name="T79" fmla="*/ 85 h 96"/>
                <a:gd name="T80" fmla="*/ 67 w 816"/>
                <a:gd name="T81" fmla="*/ 85 h 96"/>
                <a:gd name="T82" fmla="*/ 51 w 816"/>
                <a:gd name="T83" fmla="*/ 75 h 96"/>
                <a:gd name="T84" fmla="*/ 34 w 816"/>
                <a:gd name="T85" fmla="*/ 63 h 96"/>
                <a:gd name="T86" fmla="*/ 18 w 816"/>
                <a:gd name="T87" fmla="*/ 49 h 96"/>
                <a:gd name="T88" fmla="*/ 6 w 816"/>
                <a:gd name="T89" fmla="*/ 34 h 96"/>
                <a:gd name="T90" fmla="*/ 0 w 816"/>
                <a:gd name="T91" fmla="*/ 20 h 96"/>
                <a:gd name="T92" fmla="*/ 4 w 816"/>
                <a:gd name="T93" fmla="*/ 10 h 96"/>
                <a:gd name="T94" fmla="*/ 18 w 816"/>
                <a:gd name="T95" fmla="*/ 2 h 96"/>
                <a:gd name="T96" fmla="*/ 47 w 816"/>
                <a:gd name="T97"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6" h="96">
                  <a:moveTo>
                    <a:pt x="47" y="2"/>
                  </a:moveTo>
                  <a:lnTo>
                    <a:pt x="69" y="2"/>
                  </a:lnTo>
                  <a:lnTo>
                    <a:pt x="98" y="2"/>
                  </a:lnTo>
                  <a:lnTo>
                    <a:pt x="136" y="0"/>
                  </a:lnTo>
                  <a:lnTo>
                    <a:pt x="181" y="0"/>
                  </a:lnTo>
                  <a:lnTo>
                    <a:pt x="230" y="2"/>
                  </a:lnTo>
                  <a:lnTo>
                    <a:pt x="283" y="2"/>
                  </a:lnTo>
                  <a:lnTo>
                    <a:pt x="340" y="2"/>
                  </a:lnTo>
                  <a:lnTo>
                    <a:pt x="397" y="2"/>
                  </a:lnTo>
                  <a:lnTo>
                    <a:pt x="454" y="4"/>
                  </a:lnTo>
                  <a:lnTo>
                    <a:pt x="509" y="4"/>
                  </a:lnTo>
                  <a:lnTo>
                    <a:pt x="562" y="4"/>
                  </a:lnTo>
                  <a:lnTo>
                    <a:pt x="611" y="4"/>
                  </a:lnTo>
                  <a:lnTo>
                    <a:pt x="654" y="6"/>
                  </a:lnTo>
                  <a:lnTo>
                    <a:pt x="690" y="6"/>
                  </a:lnTo>
                  <a:lnTo>
                    <a:pt x="719" y="6"/>
                  </a:lnTo>
                  <a:lnTo>
                    <a:pt x="737" y="6"/>
                  </a:lnTo>
                  <a:lnTo>
                    <a:pt x="751" y="18"/>
                  </a:lnTo>
                  <a:lnTo>
                    <a:pt x="763" y="32"/>
                  </a:lnTo>
                  <a:lnTo>
                    <a:pt x="774" y="43"/>
                  </a:lnTo>
                  <a:lnTo>
                    <a:pt x="784" y="53"/>
                  </a:lnTo>
                  <a:lnTo>
                    <a:pt x="794" y="65"/>
                  </a:lnTo>
                  <a:lnTo>
                    <a:pt x="802" y="77"/>
                  </a:lnTo>
                  <a:lnTo>
                    <a:pt x="810" y="87"/>
                  </a:lnTo>
                  <a:lnTo>
                    <a:pt x="816" y="96"/>
                  </a:lnTo>
                  <a:lnTo>
                    <a:pt x="786" y="94"/>
                  </a:lnTo>
                  <a:lnTo>
                    <a:pt x="747" y="94"/>
                  </a:lnTo>
                  <a:lnTo>
                    <a:pt x="700" y="92"/>
                  </a:lnTo>
                  <a:lnTo>
                    <a:pt x="647" y="92"/>
                  </a:lnTo>
                  <a:lnTo>
                    <a:pt x="590" y="90"/>
                  </a:lnTo>
                  <a:lnTo>
                    <a:pt x="531" y="90"/>
                  </a:lnTo>
                  <a:lnTo>
                    <a:pt x="468" y="89"/>
                  </a:lnTo>
                  <a:lnTo>
                    <a:pt x="407" y="89"/>
                  </a:lnTo>
                  <a:lnTo>
                    <a:pt x="344" y="89"/>
                  </a:lnTo>
                  <a:lnTo>
                    <a:pt x="287" y="87"/>
                  </a:lnTo>
                  <a:lnTo>
                    <a:pt x="232" y="87"/>
                  </a:lnTo>
                  <a:lnTo>
                    <a:pt x="183" y="87"/>
                  </a:lnTo>
                  <a:lnTo>
                    <a:pt x="140" y="87"/>
                  </a:lnTo>
                  <a:lnTo>
                    <a:pt x="106" y="85"/>
                  </a:lnTo>
                  <a:lnTo>
                    <a:pt x="81" y="85"/>
                  </a:lnTo>
                  <a:lnTo>
                    <a:pt x="67" y="85"/>
                  </a:lnTo>
                  <a:lnTo>
                    <a:pt x="51" y="75"/>
                  </a:lnTo>
                  <a:lnTo>
                    <a:pt x="34" y="63"/>
                  </a:lnTo>
                  <a:lnTo>
                    <a:pt x="18" y="49"/>
                  </a:lnTo>
                  <a:lnTo>
                    <a:pt x="6" y="34"/>
                  </a:lnTo>
                  <a:lnTo>
                    <a:pt x="0" y="20"/>
                  </a:lnTo>
                  <a:lnTo>
                    <a:pt x="4" y="10"/>
                  </a:lnTo>
                  <a:lnTo>
                    <a:pt x="18" y="2"/>
                  </a:lnTo>
                  <a:lnTo>
                    <a:pt x="4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33" name="Freeform 161"/>
            <p:cNvSpPr>
              <a:spLocks/>
            </p:cNvSpPr>
            <p:nvPr/>
          </p:nvSpPr>
          <p:spPr bwMode="auto">
            <a:xfrm>
              <a:off x="4093" y="3933"/>
              <a:ext cx="453" cy="121"/>
            </a:xfrm>
            <a:custGeom>
              <a:avLst/>
              <a:gdLst>
                <a:gd name="T0" fmla="*/ 53 w 905"/>
                <a:gd name="T1" fmla="*/ 13 h 241"/>
                <a:gd name="T2" fmla="*/ 72 w 905"/>
                <a:gd name="T3" fmla="*/ 37 h 241"/>
                <a:gd name="T4" fmla="*/ 96 w 905"/>
                <a:gd name="T5" fmla="*/ 58 h 241"/>
                <a:gd name="T6" fmla="*/ 123 w 905"/>
                <a:gd name="T7" fmla="*/ 72 h 241"/>
                <a:gd name="T8" fmla="*/ 157 w 905"/>
                <a:gd name="T9" fmla="*/ 78 h 241"/>
                <a:gd name="T10" fmla="*/ 224 w 905"/>
                <a:gd name="T11" fmla="*/ 78 h 241"/>
                <a:gd name="T12" fmla="*/ 326 w 905"/>
                <a:gd name="T13" fmla="*/ 80 h 241"/>
                <a:gd name="T14" fmla="*/ 449 w 905"/>
                <a:gd name="T15" fmla="*/ 82 h 241"/>
                <a:gd name="T16" fmla="*/ 581 w 905"/>
                <a:gd name="T17" fmla="*/ 82 h 241"/>
                <a:gd name="T18" fmla="*/ 707 w 905"/>
                <a:gd name="T19" fmla="*/ 84 h 241"/>
                <a:gd name="T20" fmla="*/ 813 w 905"/>
                <a:gd name="T21" fmla="*/ 84 h 241"/>
                <a:gd name="T22" fmla="*/ 886 w 905"/>
                <a:gd name="T23" fmla="*/ 84 h 241"/>
                <a:gd name="T24" fmla="*/ 886 w 905"/>
                <a:gd name="T25" fmla="*/ 106 h 241"/>
                <a:gd name="T26" fmla="*/ 827 w 905"/>
                <a:gd name="T27" fmla="*/ 106 h 241"/>
                <a:gd name="T28" fmla="*/ 736 w 905"/>
                <a:gd name="T29" fmla="*/ 106 h 241"/>
                <a:gd name="T30" fmla="*/ 624 w 905"/>
                <a:gd name="T31" fmla="*/ 104 h 241"/>
                <a:gd name="T32" fmla="*/ 504 w 905"/>
                <a:gd name="T33" fmla="*/ 102 h 241"/>
                <a:gd name="T34" fmla="*/ 389 w 905"/>
                <a:gd name="T35" fmla="*/ 102 h 241"/>
                <a:gd name="T36" fmla="*/ 286 w 905"/>
                <a:gd name="T37" fmla="*/ 100 h 241"/>
                <a:gd name="T38" fmla="*/ 212 w 905"/>
                <a:gd name="T39" fmla="*/ 100 h 241"/>
                <a:gd name="T40" fmla="*/ 176 w 905"/>
                <a:gd name="T41" fmla="*/ 100 h 241"/>
                <a:gd name="T42" fmla="*/ 153 w 905"/>
                <a:gd name="T43" fmla="*/ 100 h 241"/>
                <a:gd name="T44" fmla="*/ 133 w 905"/>
                <a:gd name="T45" fmla="*/ 96 h 241"/>
                <a:gd name="T46" fmla="*/ 119 w 905"/>
                <a:gd name="T47" fmla="*/ 92 h 241"/>
                <a:gd name="T48" fmla="*/ 108 w 905"/>
                <a:gd name="T49" fmla="*/ 86 h 241"/>
                <a:gd name="T50" fmla="*/ 88 w 905"/>
                <a:gd name="T51" fmla="*/ 178 h 241"/>
                <a:gd name="T52" fmla="*/ 72 w 905"/>
                <a:gd name="T53" fmla="*/ 241 h 241"/>
                <a:gd name="T54" fmla="*/ 66 w 905"/>
                <a:gd name="T55" fmla="*/ 241 h 241"/>
                <a:gd name="T56" fmla="*/ 53 w 905"/>
                <a:gd name="T57" fmla="*/ 237 h 241"/>
                <a:gd name="T58" fmla="*/ 29 w 905"/>
                <a:gd name="T59" fmla="*/ 223 h 241"/>
                <a:gd name="T60" fmla="*/ 0 w 905"/>
                <a:gd name="T61" fmla="*/ 192 h 241"/>
                <a:gd name="T62" fmla="*/ 9 w 905"/>
                <a:gd name="T63" fmla="*/ 180 h 241"/>
                <a:gd name="T64" fmla="*/ 41 w 905"/>
                <a:gd name="T65" fmla="*/ 208 h 241"/>
                <a:gd name="T66" fmla="*/ 64 w 905"/>
                <a:gd name="T67" fmla="*/ 182 h 241"/>
                <a:gd name="T68" fmla="*/ 78 w 905"/>
                <a:gd name="T69" fmla="*/ 104 h 241"/>
                <a:gd name="T70" fmla="*/ 64 w 905"/>
                <a:gd name="T71" fmla="*/ 53 h 241"/>
                <a:gd name="T72" fmla="*/ 45 w 905"/>
                <a:gd name="T73" fmla="*/ 1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5" h="241">
                  <a:moveTo>
                    <a:pt x="45" y="0"/>
                  </a:moveTo>
                  <a:lnTo>
                    <a:pt x="53" y="13"/>
                  </a:lnTo>
                  <a:lnTo>
                    <a:pt x="62" y="25"/>
                  </a:lnTo>
                  <a:lnTo>
                    <a:pt x="72" y="37"/>
                  </a:lnTo>
                  <a:lnTo>
                    <a:pt x="82" y="49"/>
                  </a:lnTo>
                  <a:lnTo>
                    <a:pt x="96" y="58"/>
                  </a:lnTo>
                  <a:lnTo>
                    <a:pt x="110" y="66"/>
                  </a:lnTo>
                  <a:lnTo>
                    <a:pt x="123" y="72"/>
                  </a:lnTo>
                  <a:lnTo>
                    <a:pt x="141" y="76"/>
                  </a:lnTo>
                  <a:lnTo>
                    <a:pt x="157" y="78"/>
                  </a:lnTo>
                  <a:lnTo>
                    <a:pt x="184" y="78"/>
                  </a:lnTo>
                  <a:lnTo>
                    <a:pt x="224" y="78"/>
                  </a:lnTo>
                  <a:lnTo>
                    <a:pt x="271" y="80"/>
                  </a:lnTo>
                  <a:lnTo>
                    <a:pt x="326" y="80"/>
                  </a:lnTo>
                  <a:lnTo>
                    <a:pt x="385" y="82"/>
                  </a:lnTo>
                  <a:lnTo>
                    <a:pt x="449" y="82"/>
                  </a:lnTo>
                  <a:lnTo>
                    <a:pt x="514" y="82"/>
                  </a:lnTo>
                  <a:lnTo>
                    <a:pt x="581" y="82"/>
                  </a:lnTo>
                  <a:lnTo>
                    <a:pt x="646" y="84"/>
                  </a:lnTo>
                  <a:lnTo>
                    <a:pt x="707" y="84"/>
                  </a:lnTo>
                  <a:lnTo>
                    <a:pt x="764" y="84"/>
                  </a:lnTo>
                  <a:lnTo>
                    <a:pt x="813" y="84"/>
                  </a:lnTo>
                  <a:lnTo>
                    <a:pt x="854" y="84"/>
                  </a:lnTo>
                  <a:lnTo>
                    <a:pt x="886" y="84"/>
                  </a:lnTo>
                  <a:lnTo>
                    <a:pt x="905" y="84"/>
                  </a:lnTo>
                  <a:lnTo>
                    <a:pt x="886" y="106"/>
                  </a:lnTo>
                  <a:lnTo>
                    <a:pt x="862" y="106"/>
                  </a:lnTo>
                  <a:lnTo>
                    <a:pt x="827" y="106"/>
                  </a:lnTo>
                  <a:lnTo>
                    <a:pt x="785" y="106"/>
                  </a:lnTo>
                  <a:lnTo>
                    <a:pt x="736" y="106"/>
                  </a:lnTo>
                  <a:lnTo>
                    <a:pt x="683" y="106"/>
                  </a:lnTo>
                  <a:lnTo>
                    <a:pt x="624" y="104"/>
                  </a:lnTo>
                  <a:lnTo>
                    <a:pt x="565" y="104"/>
                  </a:lnTo>
                  <a:lnTo>
                    <a:pt x="504" y="102"/>
                  </a:lnTo>
                  <a:lnTo>
                    <a:pt x="446" y="102"/>
                  </a:lnTo>
                  <a:lnTo>
                    <a:pt x="389" y="102"/>
                  </a:lnTo>
                  <a:lnTo>
                    <a:pt x="336" y="100"/>
                  </a:lnTo>
                  <a:lnTo>
                    <a:pt x="286" y="100"/>
                  </a:lnTo>
                  <a:lnTo>
                    <a:pt x="245" y="100"/>
                  </a:lnTo>
                  <a:lnTo>
                    <a:pt x="212" y="100"/>
                  </a:lnTo>
                  <a:lnTo>
                    <a:pt x="188" y="100"/>
                  </a:lnTo>
                  <a:lnTo>
                    <a:pt x="176" y="100"/>
                  </a:lnTo>
                  <a:lnTo>
                    <a:pt x="165" y="100"/>
                  </a:lnTo>
                  <a:lnTo>
                    <a:pt x="153" y="100"/>
                  </a:lnTo>
                  <a:lnTo>
                    <a:pt x="143" y="98"/>
                  </a:lnTo>
                  <a:lnTo>
                    <a:pt x="133" y="96"/>
                  </a:lnTo>
                  <a:lnTo>
                    <a:pt x="125" y="94"/>
                  </a:lnTo>
                  <a:lnTo>
                    <a:pt x="119" y="92"/>
                  </a:lnTo>
                  <a:lnTo>
                    <a:pt x="114" y="90"/>
                  </a:lnTo>
                  <a:lnTo>
                    <a:pt x="108" y="86"/>
                  </a:lnTo>
                  <a:lnTo>
                    <a:pt x="100" y="127"/>
                  </a:lnTo>
                  <a:lnTo>
                    <a:pt x="88" y="178"/>
                  </a:lnTo>
                  <a:lnTo>
                    <a:pt x="76" y="223"/>
                  </a:lnTo>
                  <a:lnTo>
                    <a:pt x="72" y="241"/>
                  </a:lnTo>
                  <a:lnTo>
                    <a:pt x="70" y="241"/>
                  </a:lnTo>
                  <a:lnTo>
                    <a:pt x="66" y="241"/>
                  </a:lnTo>
                  <a:lnTo>
                    <a:pt x="60" y="239"/>
                  </a:lnTo>
                  <a:lnTo>
                    <a:pt x="53" y="237"/>
                  </a:lnTo>
                  <a:lnTo>
                    <a:pt x="41" y="231"/>
                  </a:lnTo>
                  <a:lnTo>
                    <a:pt x="29" y="223"/>
                  </a:lnTo>
                  <a:lnTo>
                    <a:pt x="15" y="210"/>
                  </a:lnTo>
                  <a:lnTo>
                    <a:pt x="0" y="192"/>
                  </a:lnTo>
                  <a:lnTo>
                    <a:pt x="4" y="174"/>
                  </a:lnTo>
                  <a:lnTo>
                    <a:pt x="9" y="180"/>
                  </a:lnTo>
                  <a:lnTo>
                    <a:pt x="23" y="194"/>
                  </a:lnTo>
                  <a:lnTo>
                    <a:pt x="41" y="208"/>
                  </a:lnTo>
                  <a:lnTo>
                    <a:pt x="57" y="212"/>
                  </a:lnTo>
                  <a:lnTo>
                    <a:pt x="64" y="182"/>
                  </a:lnTo>
                  <a:lnTo>
                    <a:pt x="72" y="143"/>
                  </a:lnTo>
                  <a:lnTo>
                    <a:pt x="78" y="104"/>
                  </a:lnTo>
                  <a:lnTo>
                    <a:pt x="82" y="72"/>
                  </a:lnTo>
                  <a:lnTo>
                    <a:pt x="64" y="53"/>
                  </a:lnTo>
                  <a:lnTo>
                    <a:pt x="51" y="35"/>
                  </a:lnTo>
                  <a:lnTo>
                    <a:pt x="45" y="17"/>
                  </a:lnTo>
                  <a:lnTo>
                    <a:pt x="45" y="0"/>
                  </a:lnTo>
                  <a:close/>
                </a:path>
              </a:pathLst>
            </a:custGeom>
            <a:solidFill>
              <a:srgbClr val="FFD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36" name="Freeform 164"/>
            <p:cNvSpPr>
              <a:spLocks/>
            </p:cNvSpPr>
            <p:nvPr/>
          </p:nvSpPr>
          <p:spPr bwMode="auto">
            <a:xfrm>
              <a:off x="4645" y="3902"/>
              <a:ext cx="572" cy="180"/>
            </a:xfrm>
            <a:custGeom>
              <a:avLst/>
              <a:gdLst>
                <a:gd name="T0" fmla="*/ 994 w 1145"/>
                <a:gd name="T1" fmla="*/ 322 h 359"/>
                <a:gd name="T2" fmla="*/ 992 w 1145"/>
                <a:gd name="T3" fmla="*/ 338 h 359"/>
                <a:gd name="T4" fmla="*/ 986 w 1145"/>
                <a:gd name="T5" fmla="*/ 349 h 359"/>
                <a:gd name="T6" fmla="*/ 970 w 1145"/>
                <a:gd name="T7" fmla="*/ 359 h 359"/>
                <a:gd name="T8" fmla="*/ 945 w 1145"/>
                <a:gd name="T9" fmla="*/ 359 h 359"/>
                <a:gd name="T10" fmla="*/ 878 w 1145"/>
                <a:gd name="T11" fmla="*/ 357 h 359"/>
                <a:gd name="T12" fmla="*/ 768 w 1145"/>
                <a:gd name="T13" fmla="*/ 355 h 359"/>
                <a:gd name="T14" fmla="*/ 634 w 1145"/>
                <a:gd name="T15" fmla="*/ 351 h 359"/>
                <a:gd name="T16" fmla="*/ 491 w 1145"/>
                <a:gd name="T17" fmla="*/ 347 h 359"/>
                <a:gd name="T18" fmla="*/ 357 w 1145"/>
                <a:gd name="T19" fmla="*/ 345 h 359"/>
                <a:gd name="T20" fmla="*/ 245 w 1145"/>
                <a:gd name="T21" fmla="*/ 341 h 359"/>
                <a:gd name="T22" fmla="*/ 174 w 1145"/>
                <a:gd name="T23" fmla="*/ 339 h 359"/>
                <a:gd name="T24" fmla="*/ 145 w 1145"/>
                <a:gd name="T25" fmla="*/ 339 h 359"/>
                <a:gd name="T26" fmla="*/ 119 w 1145"/>
                <a:gd name="T27" fmla="*/ 338 h 359"/>
                <a:gd name="T28" fmla="*/ 100 w 1145"/>
                <a:gd name="T29" fmla="*/ 332 h 359"/>
                <a:gd name="T30" fmla="*/ 80 w 1145"/>
                <a:gd name="T31" fmla="*/ 318 h 359"/>
                <a:gd name="T32" fmla="*/ 55 w 1145"/>
                <a:gd name="T33" fmla="*/ 294 h 359"/>
                <a:gd name="T34" fmla="*/ 27 w 1145"/>
                <a:gd name="T35" fmla="*/ 269 h 359"/>
                <a:gd name="T36" fmla="*/ 3 w 1145"/>
                <a:gd name="T37" fmla="*/ 241 h 359"/>
                <a:gd name="T38" fmla="*/ 0 w 1145"/>
                <a:gd name="T39" fmla="*/ 216 h 359"/>
                <a:gd name="T40" fmla="*/ 17 w 1145"/>
                <a:gd name="T41" fmla="*/ 198 h 359"/>
                <a:gd name="T42" fmla="*/ 39 w 1145"/>
                <a:gd name="T43" fmla="*/ 192 h 359"/>
                <a:gd name="T44" fmla="*/ 57 w 1145"/>
                <a:gd name="T45" fmla="*/ 190 h 359"/>
                <a:gd name="T46" fmla="*/ 68 w 1145"/>
                <a:gd name="T47" fmla="*/ 182 h 359"/>
                <a:gd name="T48" fmla="*/ 74 w 1145"/>
                <a:gd name="T49" fmla="*/ 137 h 359"/>
                <a:gd name="T50" fmla="*/ 82 w 1145"/>
                <a:gd name="T51" fmla="*/ 59 h 359"/>
                <a:gd name="T52" fmla="*/ 84 w 1145"/>
                <a:gd name="T53" fmla="*/ 41 h 359"/>
                <a:gd name="T54" fmla="*/ 88 w 1145"/>
                <a:gd name="T55" fmla="*/ 29 h 359"/>
                <a:gd name="T56" fmla="*/ 102 w 1145"/>
                <a:gd name="T57" fmla="*/ 13 h 359"/>
                <a:gd name="T58" fmla="*/ 133 w 1145"/>
                <a:gd name="T59" fmla="*/ 2 h 359"/>
                <a:gd name="T60" fmla="*/ 165 w 1145"/>
                <a:gd name="T61" fmla="*/ 0 h 359"/>
                <a:gd name="T62" fmla="*/ 216 w 1145"/>
                <a:gd name="T63" fmla="*/ 0 h 359"/>
                <a:gd name="T64" fmla="*/ 306 w 1145"/>
                <a:gd name="T65" fmla="*/ 2 h 359"/>
                <a:gd name="T66" fmla="*/ 418 w 1145"/>
                <a:gd name="T67" fmla="*/ 2 h 359"/>
                <a:gd name="T68" fmla="*/ 542 w 1145"/>
                <a:gd name="T69" fmla="*/ 4 h 359"/>
                <a:gd name="T70" fmla="*/ 660 w 1145"/>
                <a:gd name="T71" fmla="*/ 4 h 359"/>
                <a:gd name="T72" fmla="*/ 758 w 1145"/>
                <a:gd name="T73" fmla="*/ 4 h 359"/>
                <a:gd name="T74" fmla="*/ 823 w 1145"/>
                <a:gd name="T75" fmla="*/ 4 h 359"/>
                <a:gd name="T76" fmla="*/ 856 w 1145"/>
                <a:gd name="T77" fmla="*/ 4 h 359"/>
                <a:gd name="T78" fmla="*/ 884 w 1145"/>
                <a:gd name="T79" fmla="*/ 11 h 359"/>
                <a:gd name="T80" fmla="*/ 909 w 1145"/>
                <a:gd name="T81" fmla="*/ 23 h 359"/>
                <a:gd name="T82" fmla="*/ 931 w 1145"/>
                <a:gd name="T83" fmla="*/ 45 h 359"/>
                <a:gd name="T84" fmla="*/ 954 w 1145"/>
                <a:gd name="T85" fmla="*/ 72 h 359"/>
                <a:gd name="T86" fmla="*/ 974 w 1145"/>
                <a:gd name="T87" fmla="*/ 102 h 359"/>
                <a:gd name="T88" fmla="*/ 990 w 1145"/>
                <a:gd name="T89" fmla="*/ 129 h 359"/>
                <a:gd name="T90" fmla="*/ 1000 w 1145"/>
                <a:gd name="T91" fmla="*/ 159 h 359"/>
                <a:gd name="T92" fmla="*/ 998 w 1145"/>
                <a:gd name="T93" fmla="*/ 186 h 359"/>
                <a:gd name="T94" fmla="*/ 998 w 1145"/>
                <a:gd name="T95" fmla="*/ 218 h 359"/>
                <a:gd name="T96" fmla="*/ 1145 w 1145"/>
                <a:gd name="T97" fmla="*/ 241 h 359"/>
                <a:gd name="T98" fmla="*/ 1104 w 1145"/>
                <a:gd name="T99" fmla="*/ 275 h 359"/>
                <a:gd name="T100" fmla="*/ 1025 w 1145"/>
                <a:gd name="T101" fmla="*/ 253 h 359"/>
                <a:gd name="T102" fmla="*/ 1021 w 1145"/>
                <a:gd name="T103" fmla="*/ 3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5" h="359">
                  <a:moveTo>
                    <a:pt x="994" y="316"/>
                  </a:moveTo>
                  <a:lnTo>
                    <a:pt x="994" y="322"/>
                  </a:lnTo>
                  <a:lnTo>
                    <a:pt x="992" y="330"/>
                  </a:lnTo>
                  <a:lnTo>
                    <a:pt x="992" y="338"/>
                  </a:lnTo>
                  <a:lnTo>
                    <a:pt x="990" y="343"/>
                  </a:lnTo>
                  <a:lnTo>
                    <a:pt x="986" y="349"/>
                  </a:lnTo>
                  <a:lnTo>
                    <a:pt x="980" y="355"/>
                  </a:lnTo>
                  <a:lnTo>
                    <a:pt x="970" y="359"/>
                  </a:lnTo>
                  <a:lnTo>
                    <a:pt x="958" y="359"/>
                  </a:lnTo>
                  <a:lnTo>
                    <a:pt x="945" y="359"/>
                  </a:lnTo>
                  <a:lnTo>
                    <a:pt x="917" y="359"/>
                  </a:lnTo>
                  <a:lnTo>
                    <a:pt x="878" y="357"/>
                  </a:lnTo>
                  <a:lnTo>
                    <a:pt x="827" y="357"/>
                  </a:lnTo>
                  <a:lnTo>
                    <a:pt x="768" y="355"/>
                  </a:lnTo>
                  <a:lnTo>
                    <a:pt x="703" y="353"/>
                  </a:lnTo>
                  <a:lnTo>
                    <a:pt x="634" y="351"/>
                  </a:lnTo>
                  <a:lnTo>
                    <a:pt x="563" y="349"/>
                  </a:lnTo>
                  <a:lnTo>
                    <a:pt x="491" y="347"/>
                  </a:lnTo>
                  <a:lnTo>
                    <a:pt x="422" y="347"/>
                  </a:lnTo>
                  <a:lnTo>
                    <a:pt x="357" y="345"/>
                  </a:lnTo>
                  <a:lnTo>
                    <a:pt x="296" y="343"/>
                  </a:lnTo>
                  <a:lnTo>
                    <a:pt x="245" y="341"/>
                  </a:lnTo>
                  <a:lnTo>
                    <a:pt x="204" y="341"/>
                  </a:lnTo>
                  <a:lnTo>
                    <a:pt x="174" y="339"/>
                  </a:lnTo>
                  <a:lnTo>
                    <a:pt x="159" y="339"/>
                  </a:lnTo>
                  <a:lnTo>
                    <a:pt x="145" y="339"/>
                  </a:lnTo>
                  <a:lnTo>
                    <a:pt x="131" y="338"/>
                  </a:lnTo>
                  <a:lnTo>
                    <a:pt x="119" y="338"/>
                  </a:lnTo>
                  <a:lnTo>
                    <a:pt x="110" y="336"/>
                  </a:lnTo>
                  <a:lnTo>
                    <a:pt x="100" y="332"/>
                  </a:lnTo>
                  <a:lnTo>
                    <a:pt x="90" y="326"/>
                  </a:lnTo>
                  <a:lnTo>
                    <a:pt x="80" y="318"/>
                  </a:lnTo>
                  <a:lnTo>
                    <a:pt x="68" y="306"/>
                  </a:lnTo>
                  <a:lnTo>
                    <a:pt x="55" y="294"/>
                  </a:lnTo>
                  <a:lnTo>
                    <a:pt x="41" y="281"/>
                  </a:lnTo>
                  <a:lnTo>
                    <a:pt x="27" y="269"/>
                  </a:lnTo>
                  <a:lnTo>
                    <a:pt x="13" y="255"/>
                  </a:lnTo>
                  <a:lnTo>
                    <a:pt x="3" y="241"/>
                  </a:lnTo>
                  <a:lnTo>
                    <a:pt x="0" y="229"/>
                  </a:lnTo>
                  <a:lnTo>
                    <a:pt x="0" y="216"/>
                  </a:lnTo>
                  <a:lnTo>
                    <a:pt x="9" y="204"/>
                  </a:lnTo>
                  <a:lnTo>
                    <a:pt x="17" y="198"/>
                  </a:lnTo>
                  <a:lnTo>
                    <a:pt x="27" y="194"/>
                  </a:lnTo>
                  <a:lnTo>
                    <a:pt x="39" y="192"/>
                  </a:lnTo>
                  <a:lnTo>
                    <a:pt x="49" y="192"/>
                  </a:lnTo>
                  <a:lnTo>
                    <a:pt x="57" y="190"/>
                  </a:lnTo>
                  <a:lnTo>
                    <a:pt x="64" y="186"/>
                  </a:lnTo>
                  <a:lnTo>
                    <a:pt x="68" y="182"/>
                  </a:lnTo>
                  <a:lnTo>
                    <a:pt x="70" y="174"/>
                  </a:lnTo>
                  <a:lnTo>
                    <a:pt x="74" y="137"/>
                  </a:lnTo>
                  <a:lnTo>
                    <a:pt x="78" y="94"/>
                  </a:lnTo>
                  <a:lnTo>
                    <a:pt x="82" y="59"/>
                  </a:lnTo>
                  <a:lnTo>
                    <a:pt x="84" y="43"/>
                  </a:lnTo>
                  <a:lnTo>
                    <a:pt x="84" y="41"/>
                  </a:lnTo>
                  <a:lnTo>
                    <a:pt x="86" y="35"/>
                  </a:lnTo>
                  <a:lnTo>
                    <a:pt x="88" y="29"/>
                  </a:lnTo>
                  <a:lnTo>
                    <a:pt x="94" y="21"/>
                  </a:lnTo>
                  <a:lnTo>
                    <a:pt x="102" y="13"/>
                  </a:lnTo>
                  <a:lnTo>
                    <a:pt x="115" y="6"/>
                  </a:lnTo>
                  <a:lnTo>
                    <a:pt x="133" y="2"/>
                  </a:lnTo>
                  <a:lnTo>
                    <a:pt x="157" y="0"/>
                  </a:lnTo>
                  <a:lnTo>
                    <a:pt x="165" y="0"/>
                  </a:lnTo>
                  <a:lnTo>
                    <a:pt x="184" y="0"/>
                  </a:lnTo>
                  <a:lnTo>
                    <a:pt x="216" y="0"/>
                  </a:lnTo>
                  <a:lnTo>
                    <a:pt x="257" y="0"/>
                  </a:lnTo>
                  <a:lnTo>
                    <a:pt x="306" y="2"/>
                  </a:lnTo>
                  <a:lnTo>
                    <a:pt x="359" y="2"/>
                  </a:lnTo>
                  <a:lnTo>
                    <a:pt x="418" y="2"/>
                  </a:lnTo>
                  <a:lnTo>
                    <a:pt x="481" y="2"/>
                  </a:lnTo>
                  <a:lnTo>
                    <a:pt x="542" y="4"/>
                  </a:lnTo>
                  <a:lnTo>
                    <a:pt x="603" y="4"/>
                  </a:lnTo>
                  <a:lnTo>
                    <a:pt x="660" y="4"/>
                  </a:lnTo>
                  <a:lnTo>
                    <a:pt x="713" y="4"/>
                  </a:lnTo>
                  <a:lnTo>
                    <a:pt x="758" y="4"/>
                  </a:lnTo>
                  <a:lnTo>
                    <a:pt x="795" y="4"/>
                  </a:lnTo>
                  <a:lnTo>
                    <a:pt x="823" y="4"/>
                  </a:lnTo>
                  <a:lnTo>
                    <a:pt x="838" y="4"/>
                  </a:lnTo>
                  <a:lnTo>
                    <a:pt x="856" y="4"/>
                  </a:lnTo>
                  <a:lnTo>
                    <a:pt x="870" y="8"/>
                  </a:lnTo>
                  <a:lnTo>
                    <a:pt x="884" y="11"/>
                  </a:lnTo>
                  <a:lnTo>
                    <a:pt x="897" y="15"/>
                  </a:lnTo>
                  <a:lnTo>
                    <a:pt x="909" y="23"/>
                  </a:lnTo>
                  <a:lnTo>
                    <a:pt x="919" y="33"/>
                  </a:lnTo>
                  <a:lnTo>
                    <a:pt x="931" y="45"/>
                  </a:lnTo>
                  <a:lnTo>
                    <a:pt x="943" y="59"/>
                  </a:lnTo>
                  <a:lnTo>
                    <a:pt x="954" y="72"/>
                  </a:lnTo>
                  <a:lnTo>
                    <a:pt x="964" y="88"/>
                  </a:lnTo>
                  <a:lnTo>
                    <a:pt x="974" y="102"/>
                  </a:lnTo>
                  <a:lnTo>
                    <a:pt x="984" y="116"/>
                  </a:lnTo>
                  <a:lnTo>
                    <a:pt x="990" y="129"/>
                  </a:lnTo>
                  <a:lnTo>
                    <a:pt x="996" y="145"/>
                  </a:lnTo>
                  <a:lnTo>
                    <a:pt x="1000" y="159"/>
                  </a:lnTo>
                  <a:lnTo>
                    <a:pt x="1000" y="174"/>
                  </a:lnTo>
                  <a:lnTo>
                    <a:pt x="998" y="186"/>
                  </a:lnTo>
                  <a:lnTo>
                    <a:pt x="998" y="202"/>
                  </a:lnTo>
                  <a:lnTo>
                    <a:pt x="998" y="218"/>
                  </a:lnTo>
                  <a:lnTo>
                    <a:pt x="998" y="235"/>
                  </a:lnTo>
                  <a:lnTo>
                    <a:pt x="1145" y="241"/>
                  </a:lnTo>
                  <a:lnTo>
                    <a:pt x="1143" y="277"/>
                  </a:lnTo>
                  <a:lnTo>
                    <a:pt x="1104" y="275"/>
                  </a:lnTo>
                  <a:lnTo>
                    <a:pt x="1106" y="257"/>
                  </a:lnTo>
                  <a:lnTo>
                    <a:pt x="1025" y="253"/>
                  </a:lnTo>
                  <a:lnTo>
                    <a:pt x="1023" y="275"/>
                  </a:lnTo>
                  <a:lnTo>
                    <a:pt x="1021" y="318"/>
                  </a:lnTo>
                  <a:lnTo>
                    <a:pt x="994" y="316"/>
                  </a:lnTo>
                  <a:close/>
                </a:path>
              </a:pathLst>
            </a:custGeom>
            <a:solidFill>
              <a:srgbClr val="E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37" name="Freeform 165"/>
            <p:cNvSpPr>
              <a:spLocks/>
            </p:cNvSpPr>
            <p:nvPr/>
          </p:nvSpPr>
          <p:spPr bwMode="auto">
            <a:xfrm>
              <a:off x="5140" y="4029"/>
              <a:ext cx="36" cy="51"/>
            </a:xfrm>
            <a:custGeom>
              <a:avLst/>
              <a:gdLst>
                <a:gd name="T0" fmla="*/ 35 w 72"/>
                <a:gd name="T1" fmla="*/ 0 h 102"/>
                <a:gd name="T2" fmla="*/ 33 w 72"/>
                <a:gd name="T3" fmla="*/ 22 h 102"/>
                <a:gd name="T4" fmla="*/ 45 w 72"/>
                <a:gd name="T5" fmla="*/ 33 h 102"/>
                <a:gd name="T6" fmla="*/ 49 w 72"/>
                <a:gd name="T7" fmla="*/ 47 h 102"/>
                <a:gd name="T8" fmla="*/ 47 w 72"/>
                <a:gd name="T9" fmla="*/ 63 h 102"/>
                <a:gd name="T10" fmla="*/ 45 w 72"/>
                <a:gd name="T11" fmla="*/ 79 h 102"/>
                <a:gd name="T12" fmla="*/ 4 w 72"/>
                <a:gd name="T13" fmla="*/ 63 h 102"/>
                <a:gd name="T14" fmla="*/ 4 w 72"/>
                <a:gd name="T15" fmla="*/ 69 h 102"/>
                <a:gd name="T16" fmla="*/ 2 w 72"/>
                <a:gd name="T17" fmla="*/ 77 h 102"/>
                <a:gd name="T18" fmla="*/ 2 w 72"/>
                <a:gd name="T19" fmla="*/ 85 h 102"/>
                <a:gd name="T20" fmla="*/ 0 w 72"/>
                <a:gd name="T21" fmla="*/ 90 h 102"/>
                <a:gd name="T22" fmla="*/ 65 w 72"/>
                <a:gd name="T23" fmla="*/ 102 h 102"/>
                <a:gd name="T24" fmla="*/ 72 w 72"/>
                <a:gd name="T25" fmla="*/ 79 h 102"/>
                <a:gd name="T26" fmla="*/ 72 w 72"/>
                <a:gd name="T27" fmla="*/ 49 h 102"/>
                <a:gd name="T28" fmla="*/ 61 w 72"/>
                <a:gd name="T29" fmla="*/ 22 h 102"/>
                <a:gd name="T30" fmla="*/ 35 w 72"/>
                <a:gd name="T3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102">
                  <a:moveTo>
                    <a:pt x="35" y="0"/>
                  </a:moveTo>
                  <a:lnTo>
                    <a:pt x="33" y="22"/>
                  </a:lnTo>
                  <a:lnTo>
                    <a:pt x="45" y="33"/>
                  </a:lnTo>
                  <a:lnTo>
                    <a:pt x="49" y="47"/>
                  </a:lnTo>
                  <a:lnTo>
                    <a:pt x="47" y="63"/>
                  </a:lnTo>
                  <a:lnTo>
                    <a:pt x="45" y="79"/>
                  </a:lnTo>
                  <a:lnTo>
                    <a:pt x="4" y="63"/>
                  </a:lnTo>
                  <a:lnTo>
                    <a:pt x="4" y="69"/>
                  </a:lnTo>
                  <a:lnTo>
                    <a:pt x="2" y="77"/>
                  </a:lnTo>
                  <a:lnTo>
                    <a:pt x="2" y="85"/>
                  </a:lnTo>
                  <a:lnTo>
                    <a:pt x="0" y="90"/>
                  </a:lnTo>
                  <a:lnTo>
                    <a:pt x="65" y="102"/>
                  </a:lnTo>
                  <a:lnTo>
                    <a:pt x="72" y="79"/>
                  </a:lnTo>
                  <a:lnTo>
                    <a:pt x="72" y="49"/>
                  </a:lnTo>
                  <a:lnTo>
                    <a:pt x="61" y="22"/>
                  </a:lnTo>
                  <a:lnTo>
                    <a:pt x="35" y="0"/>
                  </a:lnTo>
                  <a:close/>
                </a:path>
              </a:pathLst>
            </a:custGeom>
            <a:solidFill>
              <a:srgbClr val="E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38" name="Freeform 166"/>
            <p:cNvSpPr>
              <a:spLocks/>
            </p:cNvSpPr>
            <p:nvPr/>
          </p:nvSpPr>
          <p:spPr bwMode="auto">
            <a:xfrm>
              <a:off x="4724" y="4031"/>
              <a:ext cx="116" cy="117"/>
            </a:xfrm>
            <a:custGeom>
              <a:avLst/>
              <a:gdLst>
                <a:gd name="T0" fmla="*/ 112 w 232"/>
                <a:gd name="T1" fmla="*/ 234 h 234"/>
                <a:gd name="T2" fmla="*/ 135 w 232"/>
                <a:gd name="T3" fmla="*/ 232 h 234"/>
                <a:gd name="T4" fmla="*/ 157 w 232"/>
                <a:gd name="T5" fmla="*/ 226 h 234"/>
                <a:gd name="T6" fmla="*/ 177 w 232"/>
                <a:gd name="T7" fmla="*/ 216 h 234"/>
                <a:gd name="T8" fmla="*/ 194 w 232"/>
                <a:gd name="T9" fmla="*/ 202 h 234"/>
                <a:gd name="T10" fmla="*/ 210 w 232"/>
                <a:gd name="T11" fmla="*/ 187 h 234"/>
                <a:gd name="T12" fmla="*/ 222 w 232"/>
                <a:gd name="T13" fmla="*/ 167 h 234"/>
                <a:gd name="T14" fmla="*/ 228 w 232"/>
                <a:gd name="T15" fmla="*/ 145 h 234"/>
                <a:gd name="T16" fmla="*/ 232 w 232"/>
                <a:gd name="T17" fmla="*/ 122 h 234"/>
                <a:gd name="T18" fmla="*/ 230 w 232"/>
                <a:gd name="T19" fmla="*/ 98 h 234"/>
                <a:gd name="T20" fmla="*/ 226 w 232"/>
                <a:gd name="T21" fmla="*/ 77 h 234"/>
                <a:gd name="T22" fmla="*/ 216 w 232"/>
                <a:gd name="T23" fmla="*/ 55 h 234"/>
                <a:gd name="T24" fmla="*/ 202 w 232"/>
                <a:gd name="T25" fmla="*/ 37 h 234"/>
                <a:gd name="T26" fmla="*/ 184 w 232"/>
                <a:gd name="T27" fmla="*/ 24 h 234"/>
                <a:gd name="T28" fmla="*/ 167 w 232"/>
                <a:gd name="T29" fmla="*/ 12 h 234"/>
                <a:gd name="T30" fmla="*/ 145 w 232"/>
                <a:gd name="T31" fmla="*/ 4 h 234"/>
                <a:gd name="T32" fmla="*/ 122 w 232"/>
                <a:gd name="T33" fmla="*/ 0 h 234"/>
                <a:gd name="T34" fmla="*/ 98 w 232"/>
                <a:gd name="T35" fmla="*/ 2 h 234"/>
                <a:gd name="T36" fmla="*/ 76 w 232"/>
                <a:gd name="T37" fmla="*/ 8 h 234"/>
                <a:gd name="T38" fmla="*/ 55 w 232"/>
                <a:gd name="T39" fmla="*/ 18 h 234"/>
                <a:gd name="T40" fmla="*/ 37 w 232"/>
                <a:gd name="T41" fmla="*/ 31 h 234"/>
                <a:gd name="T42" fmla="*/ 21 w 232"/>
                <a:gd name="T43" fmla="*/ 47 h 234"/>
                <a:gd name="T44" fmla="*/ 10 w 232"/>
                <a:gd name="T45" fmla="*/ 67 h 234"/>
                <a:gd name="T46" fmla="*/ 4 w 232"/>
                <a:gd name="T47" fmla="*/ 88 h 234"/>
                <a:gd name="T48" fmla="*/ 0 w 232"/>
                <a:gd name="T49" fmla="*/ 112 h 234"/>
                <a:gd name="T50" fmla="*/ 2 w 232"/>
                <a:gd name="T51" fmla="*/ 135 h 234"/>
                <a:gd name="T52" fmla="*/ 6 w 232"/>
                <a:gd name="T53" fmla="*/ 157 h 234"/>
                <a:gd name="T54" fmla="*/ 15 w 232"/>
                <a:gd name="T55" fmla="*/ 179 h 234"/>
                <a:gd name="T56" fmla="*/ 29 w 232"/>
                <a:gd name="T57" fmla="*/ 196 h 234"/>
                <a:gd name="T58" fmla="*/ 47 w 232"/>
                <a:gd name="T59" fmla="*/ 212 h 234"/>
                <a:gd name="T60" fmla="*/ 66 w 232"/>
                <a:gd name="T61" fmla="*/ 224 h 234"/>
                <a:gd name="T62" fmla="*/ 88 w 232"/>
                <a:gd name="T63" fmla="*/ 230 h 234"/>
                <a:gd name="T64" fmla="*/ 112 w 232"/>
                <a:gd name="T6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4">
                  <a:moveTo>
                    <a:pt x="112" y="234"/>
                  </a:moveTo>
                  <a:lnTo>
                    <a:pt x="135" y="232"/>
                  </a:lnTo>
                  <a:lnTo>
                    <a:pt x="157" y="226"/>
                  </a:lnTo>
                  <a:lnTo>
                    <a:pt x="177" y="216"/>
                  </a:lnTo>
                  <a:lnTo>
                    <a:pt x="194" y="202"/>
                  </a:lnTo>
                  <a:lnTo>
                    <a:pt x="210" y="187"/>
                  </a:lnTo>
                  <a:lnTo>
                    <a:pt x="222" y="167"/>
                  </a:lnTo>
                  <a:lnTo>
                    <a:pt x="228" y="145"/>
                  </a:lnTo>
                  <a:lnTo>
                    <a:pt x="232" y="122"/>
                  </a:lnTo>
                  <a:lnTo>
                    <a:pt x="230" y="98"/>
                  </a:lnTo>
                  <a:lnTo>
                    <a:pt x="226" y="77"/>
                  </a:lnTo>
                  <a:lnTo>
                    <a:pt x="216" y="55"/>
                  </a:lnTo>
                  <a:lnTo>
                    <a:pt x="202" y="37"/>
                  </a:lnTo>
                  <a:lnTo>
                    <a:pt x="184" y="24"/>
                  </a:lnTo>
                  <a:lnTo>
                    <a:pt x="167" y="12"/>
                  </a:lnTo>
                  <a:lnTo>
                    <a:pt x="145" y="4"/>
                  </a:lnTo>
                  <a:lnTo>
                    <a:pt x="122" y="0"/>
                  </a:lnTo>
                  <a:lnTo>
                    <a:pt x="98" y="2"/>
                  </a:lnTo>
                  <a:lnTo>
                    <a:pt x="76" y="8"/>
                  </a:lnTo>
                  <a:lnTo>
                    <a:pt x="55" y="18"/>
                  </a:lnTo>
                  <a:lnTo>
                    <a:pt x="37" y="31"/>
                  </a:lnTo>
                  <a:lnTo>
                    <a:pt x="21" y="47"/>
                  </a:lnTo>
                  <a:lnTo>
                    <a:pt x="10" y="67"/>
                  </a:lnTo>
                  <a:lnTo>
                    <a:pt x="4" y="88"/>
                  </a:lnTo>
                  <a:lnTo>
                    <a:pt x="0" y="112"/>
                  </a:lnTo>
                  <a:lnTo>
                    <a:pt x="2" y="135"/>
                  </a:lnTo>
                  <a:lnTo>
                    <a:pt x="6" y="157"/>
                  </a:lnTo>
                  <a:lnTo>
                    <a:pt x="15" y="179"/>
                  </a:lnTo>
                  <a:lnTo>
                    <a:pt x="29" y="196"/>
                  </a:lnTo>
                  <a:lnTo>
                    <a:pt x="47" y="212"/>
                  </a:lnTo>
                  <a:lnTo>
                    <a:pt x="66" y="224"/>
                  </a:lnTo>
                  <a:lnTo>
                    <a:pt x="88" y="230"/>
                  </a:lnTo>
                  <a:lnTo>
                    <a:pt x="112"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39" name="Freeform 167"/>
            <p:cNvSpPr>
              <a:spLocks/>
            </p:cNvSpPr>
            <p:nvPr/>
          </p:nvSpPr>
          <p:spPr bwMode="auto">
            <a:xfrm>
              <a:off x="4979" y="4032"/>
              <a:ext cx="116" cy="117"/>
            </a:xfrm>
            <a:custGeom>
              <a:avLst/>
              <a:gdLst>
                <a:gd name="T0" fmla="*/ 112 w 231"/>
                <a:gd name="T1" fmla="*/ 234 h 234"/>
                <a:gd name="T2" fmla="*/ 135 w 231"/>
                <a:gd name="T3" fmla="*/ 232 h 234"/>
                <a:gd name="T4" fmla="*/ 157 w 231"/>
                <a:gd name="T5" fmla="*/ 226 h 234"/>
                <a:gd name="T6" fmla="*/ 176 w 231"/>
                <a:gd name="T7" fmla="*/ 216 h 234"/>
                <a:gd name="T8" fmla="*/ 194 w 231"/>
                <a:gd name="T9" fmla="*/ 202 h 234"/>
                <a:gd name="T10" fmla="*/ 210 w 231"/>
                <a:gd name="T11" fmla="*/ 187 h 234"/>
                <a:gd name="T12" fmla="*/ 222 w 231"/>
                <a:gd name="T13" fmla="*/ 167 h 234"/>
                <a:gd name="T14" fmla="*/ 227 w 231"/>
                <a:gd name="T15" fmla="*/ 145 h 234"/>
                <a:gd name="T16" fmla="*/ 231 w 231"/>
                <a:gd name="T17" fmla="*/ 122 h 234"/>
                <a:gd name="T18" fmla="*/ 229 w 231"/>
                <a:gd name="T19" fmla="*/ 98 h 234"/>
                <a:gd name="T20" fmla="*/ 225 w 231"/>
                <a:gd name="T21" fmla="*/ 77 h 234"/>
                <a:gd name="T22" fmla="*/ 216 w 231"/>
                <a:gd name="T23" fmla="*/ 55 h 234"/>
                <a:gd name="T24" fmla="*/ 202 w 231"/>
                <a:gd name="T25" fmla="*/ 37 h 234"/>
                <a:gd name="T26" fmla="*/ 184 w 231"/>
                <a:gd name="T27" fmla="*/ 22 h 234"/>
                <a:gd name="T28" fmla="*/ 165 w 231"/>
                <a:gd name="T29" fmla="*/ 10 h 234"/>
                <a:gd name="T30" fmla="*/ 143 w 231"/>
                <a:gd name="T31" fmla="*/ 4 h 234"/>
                <a:gd name="T32" fmla="*/ 119 w 231"/>
                <a:gd name="T33" fmla="*/ 0 h 234"/>
                <a:gd name="T34" fmla="*/ 96 w 231"/>
                <a:gd name="T35" fmla="*/ 2 h 234"/>
                <a:gd name="T36" fmla="*/ 74 w 231"/>
                <a:gd name="T37" fmla="*/ 8 h 234"/>
                <a:gd name="T38" fmla="*/ 55 w 231"/>
                <a:gd name="T39" fmla="*/ 18 h 234"/>
                <a:gd name="T40" fmla="*/ 37 w 231"/>
                <a:gd name="T41" fmla="*/ 31 h 234"/>
                <a:gd name="T42" fmla="*/ 21 w 231"/>
                <a:gd name="T43" fmla="*/ 47 h 234"/>
                <a:gd name="T44" fmla="*/ 9 w 231"/>
                <a:gd name="T45" fmla="*/ 67 h 234"/>
                <a:gd name="T46" fmla="*/ 3 w 231"/>
                <a:gd name="T47" fmla="*/ 88 h 234"/>
                <a:gd name="T48" fmla="*/ 0 w 231"/>
                <a:gd name="T49" fmla="*/ 112 h 234"/>
                <a:gd name="T50" fmla="*/ 2 w 231"/>
                <a:gd name="T51" fmla="*/ 135 h 234"/>
                <a:gd name="T52" fmla="*/ 5 w 231"/>
                <a:gd name="T53" fmla="*/ 157 h 234"/>
                <a:gd name="T54" fmla="*/ 15 w 231"/>
                <a:gd name="T55" fmla="*/ 179 h 234"/>
                <a:gd name="T56" fmla="*/ 29 w 231"/>
                <a:gd name="T57" fmla="*/ 196 h 234"/>
                <a:gd name="T58" fmla="*/ 47 w 231"/>
                <a:gd name="T59" fmla="*/ 210 h 234"/>
                <a:gd name="T60" fmla="*/ 66 w 231"/>
                <a:gd name="T61" fmla="*/ 222 h 234"/>
                <a:gd name="T62" fmla="*/ 88 w 231"/>
                <a:gd name="T63" fmla="*/ 230 h 234"/>
                <a:gd name="T64" fmla="*/ 112 w 231"/>
                <a:gd name="T6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1" h="234">
                  <a:moveTo>
                    <a:pt x="112" y="234"/>
                  </a:moveTo>
                  <a:lnTo>
                    <a:pt x="135" y="232"/>
                  </a:lnTo>
                  <a:lnTo>
                    <a:pt x="157" y="226"/>
                  </a:lnTo>
                  <a:lnTo>
                    <a:pt x="176" y="216"/>
                  </a:lnTo>
                  <a:lnTo>
                    <a:pt x="194" y="202"/>
                  </a:lnTo>
                  <a:lnTo>
                    <a:pt x="210" y="187"/>
                  </a:lnTo>
                  <a:lnTo>
                    <a:pt x="222" y="167"/>
                  </a:lnTo>
                  <a:lnTo>
                    <a:pt x="227" y="145"/>
                  </a:lnTo>
                  <a:lnTo>
                    <a:pt x="231" y="122"/>
                  </a:lnTo>
                  <a:lnTo>
                    <a:pt x="229" y="98"/>
                  </a:lnTo>
                  <a:lnTo>
                    <a:pt x="225" y="77"/>
                  </a:lnTo>
                  <a:lnTo>
                    <a:pt x="216" y="55"/>
                  </a:lnTo>
                  <a:lnTo>
                    <a:pt x="202" y="37"/>
                  </a:lnTo>
                  <a:lnTo>
                    <a:pt x="184" y="22"/>
                  </a:lnTo>
                  <a:lnTo>
                    <a:pt x="165" y="10"/>
                  </a:lnTo>
                  <a:lnTo>
                    <a:pt x="143" y="4"/>
                  </a:lnTo>
                  <a:lnTo>
                    <a:pt x="119" y="0"/>
                  </a:lnTo>
                  <a:lnTo>
                    <a:pt x="96" y="2"/>
                  </a:lnTo>
                  <a:lnTo>
                    <a:pt x="74" y="8"/>
                  </a:lnTo>
                  <a:lnTo>
                    <a:pt x="55" y="18"/>
                  </a:lnTo>
                  <a:lnTo>
                    <a:pt x="37" y="31"/>
                  </a:lnTo>
                  <a:lnTo>
                    <a:pt x="21" y="47"/>
                  </a:lnTo>
                  <a:lnTo>
                    <a:pt x="9" y="67"/>
                  </a:lnTo>
                  <a:lnTo>
                    <a:pt x="3" y="88"/>
                  </a:lnTo>
                  <a:lnTo>
                    <a:pt x="0" y="112"/>
                  </a:lnTo>
                  <a:lnTo>
                    <a:pt x="2" y="135"/>
                  </a:lnTo>
                  <a:lnTo>
                    <a:pt x="5" y="157"/>
                  </a:lnTo>
                  <a:lnTo>
                    <a:pt x="15" y="179"/>
                  </a:lnTo>
                  <a:lnTo>
                    <a:pt x="29" y="196"/>
                  </a:lnTo>
                  <a:lnTo>
                    <a:pt x="47" y="210"/>
                  </a:lnTo>
                  <a:lnTo>
                    <a:pt x="66" y="222"/>
                  </a:lnTo>
                  <a:lnTo>
                    <a:pt x="88" y="230"/>
                  </a:lnTo>
                  <a:lnTo>
                    <a:pt x="112"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40" name="Freeform 168"/>
            <p:cNvSpPr>
              <a:spLocks/>
            </p:cNvSpPr>
            <p:nvPr/>
          </p:nvSpPr>
          <p:spPr bwMode="auto">
            <a:xfrm>
              <a:off x="4737" y="4036"/>
              <a:ext cx="116" cy="117"/>
            </a:xfrm>
            <a:custGeom>
              <a:avLst/>
              <a:gdLst>
                <a:gd name="T0" fmla="*/ 110 w 232"/>
                <a:gd name="T1" fmla="*/ 234 h 234"/>
                <a:gd name="T2" fmla="*/ 134 w 232"/>
                <a:gd name="T3" fmla="*/ 232 h 234"/>
                <a:gd name="T4" fmla="*/ 155 w 232"/>
                <a:gd name="T5" fmla="*/ 226 h 234"/>
                <a:gd name="T6" fmla="*/ 177 w 232"/>
                <a:gd name="T7" fmla="*/ 216 h 234"/>
                <a:gd name="T8" fmla="*/ 195 w 232"/>
                <a:gd name="T9" fmla="*/ 202 h 234"/>
                <a:gd name="T10" fmla="*/ 210 w 232"/>
                <a:gd name="T11" fmla="*/ 186 h 234"/>
                <a:gd name="T12" fmla="*/ 222 w 232"/>
                <a:gd name="T13" fmla="*/ 167 h 234"/>
                <a:gd name="T14" fmla="*/ 228 w 232"/>
                <a:gd name="T15" fmla="*/ 145 h 234"/>
                <a:gd name="T16" fmla="*/ 232 w 232"/>
                <a:gd name="T17" fmla="*/ 122 h 234"/>
                <a:gd name="T18" fmla="*/ 230 w 232"/>
                <a:gd name="T19" fmla="*/ 98 h 234"/>
                <a:gd name="T20" fmla="*/ 226 w 232"/>
                <a:gd name="T21" fmla="*/ 76 h 234"/>
                <a:gd name="T22" fmla="*/ 216 w 232"/>
                <a:gd name="T23" fmla="*/ 55 h 234"/>
                <a:gd name="T24" fmla="*/ 203 w 232"/>
                <a:gd name="T25" fmla="*/ 37 h 234"/>
                <a:gd name="T26" fmla="*/ 185 w 232"/>
                <a:gd name="T27" fmla="*/ 23 h 234"/>
                <a:gd name="T28" fmla="*/ 165 w 232"/>
                <a:gd name="T29" fmla="*/ 12 h 234"/>
                <a:gd name="T30" fmla="*/ 144 w 232"/>
                <a:gd name="T31" fmla="*/ 4 h 234"/>
                <a:gd name="T32" fmla="*/ 120 w 232"/>
                <a:gd name="T33" fmla="*/ 0 h 234"/>
                <a:gd name="T34" fmla="*/ 97 w 232"/>
                <a:gd name="T35" fmla="*/ 2 h 234"/>
                <a:gd name="T36" fmla="*/ 75 w 232"/>
                <a:gd name="T37" fmla="*/ 8 h 234"/>
                <a:gd name="T38" fmla="*/ 55 w 232"/>
                <a:gd name="T39" fmla="*/ 17 h 234"/>
                <a:gd name="T40" fmla="*/ 38 w 232"/>
                <a:gd name="T41" fmla="*/ 31 h 234"/>
                <a:gd name="T42" fmla="*/ 22 w 232"/>
                <a:gd name="T43" fmla="*/ 47 h 234"/>
                <a:gd name="T44" fmla="*/ 10 w 232"/>
                <a:gd name="T45" fmla="*/ 67 h 234"/>
                <a:gd name="T46" fmla="*/ 4 w 232"/>
                <a:gd name="T47" fmla="*/ 88 h 234"/>
                <a:gd name="T48" fmla="*/ 0 w 232"/>
                <a:gd name="T49" fmla="*/ 112 h 234"/>
                <a:gd name="T50" fmla="*/ 2 w 232"/>
                <a:gd name="T51" fmla="*/ 135 h 234"/>
                <a:gd name="T52" fmla="*/ 6 w 232"/>
                <a:gd name="T53" fmla="*/ 157 h 234"/>
                <a:gd name="T54" fmla="*/ 16 w 232"/>
                <a:gd name="T55" fmla="*/ 179 h 234"/>
                <a:gd name="T56" fmla="*/ 30 w 232"/>
                <a:gd name="T57" fmla="*/ 196 h 234"/>
                <a:gd name="T58" fmla="*/ 47 w 232"/>
                <a:gd name="T59" fmla="*/ 212 h 234"/>
                <a:gd name="T60" fmla="*/ 65 w 232"/>
                <a:gd name="T61" fmla="*/ 224 h 234"/>
                <a:gd name="T62" fmla="*/ 87 w 232"/>
                <a:gd name="T63" fmla="*/ 230 h 234"/>
                <a:gd name="T64" fmla="*/ 110 w 232"/>
                <a:gd name="T6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4">
                  <a:moveTo>
                    <a:pt x="110" y="234"/>
                  </a:moveTo>
                  <a:lnTo>
                    <a:pt x="134" y="232"/>
                  </a:lnTo>
                  <a:lnTo>
                    <a:pt x="155" y="226"/>
                  </a:lnTo>
                  <a:lnTo>
                    <a:pt x="177" y="216"/>
                  </a:lnTo>
                  <a:lnTo>
                    <a:pt x="195" y="202"/>
                  </a:lnTo>
                  <a:lnTo>
                    <a:pt x="210" y="186"/>
                  </a:lnTo>
                  <a:lnTo>
                    <a:pt x="222" y="167"/>
                  </a:lnTo>
                  <a:lnTo>
                    <a:pt x="228" y="145"/>
                  </a:lnTo>
                  <a:lnTo>
                    <a:pt x="232" y="122"/>
                  </a:lnTo>
                  <a:lnTo>
                    <a:pt x="230" y="98"/>
                  </a:lnTo>
                  <a:lnTo>
                    <a:pt x="226" y="76"/>
                  </a:lnTo>
                  <a:lnTo>
                    <a:pt x="216" y="55"/>
                  </a:lnTo>
                  <a:lnTo>
                    <a:pt x="203" y="37"/>
                  </a:lnTo>
                  <a:lnTo>
                    <a:pt x="185" y="23"/>
                  </a:lnTo>
                  <a:lnTo>
                    <a:pt x="165" y="12"/>
                  </a:lnTo>
                  <a:lnTo>
                    <a:pt x="144" y="4"/>
                  </a:lnTo>
                  <a:lnTo>
                    <a:pt x="120" y="0"/>
                  </a:lnTo>
                  <a:lnTo>
                    <a:pt x="97" y="2"/>
                  </a:lnTo>
                  <a:lnTo>
                    <a:pt x="75" y="8"/>
                  </a:lnTo>
                  <a:lnTo>
                    <a:pt x="55" y="17"/>
                  </a:lnTo>
                  <a:lnTo>
                    <a:pt x="38" y="31"/>
                  </a:lnTo>
                  <a:lnTo>
                    <a:pt x="22" y="47"/>
                  </a:lnTo>
                  <a:lnTo>
                    <a:pt x="10" y="67"/>
                  </a:lnTo>
                  <a:lnTo>
                    <a:pt x="4" y="88"/>
                  </a:lnTo>
                  <a:lnTo>
                    <a:pt x="0" y="112"/>
                  </a:lnTo>
                  <a:lnTo>
                    <a:pt x="2" y="135"/>
                  </a:lnTo>
                  <a:lnTo>
                    <a:pt x="6" y="157"/>
                  </a:lnTo>
                  <a:lnTo>
                    <a:pt x="16" y="179"/>
                  </a:lnTo>
                  <a:lnTo>
                    <a:pt x="30" y="196"/>
                  </a:lnTo>
                  <a:lnTo>
                    <a:pt x="47" y="212"/>
                  </a:lnTo>
                  <a:lnTo>
                    <a:pt x="65" y="224"/>
                  </a:lnTo>
                  <a:lnTo>
                    <a:pt x="87" y="230"/>
                  </a:lnTo>
                  <a:lnTo>
                    <a:pt x="110" y="234"/>
                  </a:lnTo>
                  <a:close/>
                </a:path>
              </a:pathLst>
            </a:custGeom>
            <a:solidFill>
              <a:srgbClr val="5E89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41" name="Freeform 169"/>
            <p:cNvSpPr>
              <a:spLocks/>
            </p:cNvSpPr>
            <p:nvPr/>
          </p:nvSpPr>
          <p:spPr bwMode="auto">
            <a:xfrm>
              <a:off x="4991" y="4037"/>
              <a:ext cx="116" cy="117"/>
            </a:xfrm>
            <a:custGeom>
              <a:avLst/>
              <a:gdLst>
                <a:gd name="T0" fmla="*/ 112 w 234"/>
                <a:gd name="T1" fmla="*/ 233 h 233"/>
                <a:gd name="T2" fmla="*/ 136 w 234"/>
                <a:gd name="T3" fmla="*/ 232 h 233"/>
                <a:gd name="T4" fmla="*/ 157 w 234"/>
                <a:gd name="T5" fmla="*/ 226 h 233"/>
                <a:gd name="T6" fmla="*/ 179 w 234"/>
                <a:gd name="T7" fmla="*/ 216 h 233"/>
                <a:gd name="T8" fmla="*/ 197 w 234"/>
                <a:gd name="T9" fmla="*/ 202 h 233"/>
                <a:gd name="T10" fmla="*/ 212 w 234"/>
                <a:gd name="T11" fmla="*/ 186 h 233"/>
                <a:gd name="T12" fmla="*/ 224 w 234"/>
                <a:gd name="T13" fmla="*/ 167 h 233"/>
                <a:gd name="T14" fmla="*/ 230 w 234"/>
                <a:gd name="T15" fmla="*/ 145 h 233"/>
                <a:gd name="T16" fmla="*/ 234 w 234"/>
                <a:gd name="T17" fmla="*/ 122 h 233"/>
                <a:gd name="T18" fmla="*/ 232 w 234"/>
                <a:gd name="T19" fmla="*/ 98 h 233"/>
                <a:gd name="T20" fmla="*/ 226 w 234"/>
                <a:gd name="T21" fmla="*/ 76 h 233"/>
                <a:gd name="T22" fmla="*/ 216 w 234"/>
                <a:gd name="T23" fmla="*/ 55 h 233"/>
                <a:gd name="T24" fmla="*/ 202 w 234"/>
                <a:gd name="T25" fmla="*/ 37 h 233"/>
                <a:gd name="T26" fmla="*/ 187 w 234"/>
                <a:gd name="T27" fmla="*/ 23 h 233"/>
                <a:gd name="T28" fmla="*/ 167 w 234"/>
                <a:gd name="T29" fmla="*/ 12 h 233"/>
                <a:gd name="T30" fmla="*/ 146 w 234"/>
                <a:gd name="T31" fmla="*/ 4 h 233"/>
                <a:gd name="T32" fmla="*/ 122 w 234"/>
                <a:gd name="T33" fmla="*/ 0 h 233"/>
                <a:gd name="T34" fmla="*/ 98 w 234"/>
                <a:gd name="T35" fmla="*/ 2 h 233"/>
                <a:gd name="T36" fmla="*/ 77 w 234"/>
                <a:gd name="T37" fmla="*/ 8 h 233"/>
                <a:gd name="T38" fmla="*/ 55 w 234"/>
                <a:gd name="T39" fmla="*/ 17 h 233"/>
                <a:gd name="T40" fmla="*/ 37 w 234"/>
                <a:gd name="T41" fmla="*/ 31 h 233"/>
                <a:gd name="T42" fmla="*/ 24 w 234"/>
                <a:gd name="T43" fmla="*/ 47 h 233"/>
                <a:gd name="T44" fmla="*/ 12 w 234"/>
                <a:gd name="T45" fmla="*/ 67 h 233"/>
                <a:gd name="T46" fmla="*/ 4 w 234"/>
                <a:gd name="T47" fmla="*/ 88 h 233"/>
                <a:gd name="T48" fmla="*/ 0 w 234"/>
                <a:gd name="T49" fmla="*/ 112 h 233"/>
                <a:gd name="T50" fmla="*/ 2 w 234"/>
                <a:gd name="T51" fmla="*/ 135 h 233"/>
                <a:gd name="T52" fmla="*/ 8 w 234"/>
                <a:gd name="T53" fmla="*/ 157 h 233"/>
                <a:gd name="T54" fmla="*/ 18 w 234"/>
                <a:gd name="T55" fmla="*/ 178 h 233"/>
                <a:gd name="T56" fmla="*/ 32 w 234"/>
                <a:gd name="T57" fmla="*/ 196 h 233"/>
                <a:gd name="T58" fmla="*/ 49 w 234"/>
                <a:gd name="T59" fmla="*/ 212 h 233"/>
                <a:gd name="T60" fmla="*/ 67 w 234"/>
                <a:gd name="T61" fmla="*/ 224 h 233"/>
                <a:gd name="T62" fmla="*/ 89 w 234"/>
                <a:gd name="T63" fmla="*/ 230 h 233"/>
                <a:gd name="T64" fmla="*/ 112 w 234"/>
                <a:gd name="T65"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233">
                  <a:moveTo>
                    <a:pt x="112" y="233"/>
                  </a:moveTo>
                  <a:lnTo>
                    <a:pt x="136" y="232"/>
                  </a:lnTo>
                  <a:lnTo>
                    <a:pt x="157" y="226"/>
                  </a:lnTo>
                  <a:lnTo>
                    <a:pt x="179" y="216"/>
                  </a:lnTo>
                  <a:lnTo>
                    <a:pt x="197" y="202"/>
                  </a:lnTo>
                  <a:lnTo>
                    <a:pt x="212" y="186"/>
                  </a:lnTo>
                  <a:lnTo>
                    <a:pt x="224" y="167"/>
                  </a:lnTo>
                  <a:lnTo>
                    <a:pt x="230" y="145"/>
                  </a:lnTo>
                  <a:lnTo>
                    <a:pt x="234" y="122"/>
                  </a:lnTo>
                  <a:lnTo>
                    <a:pt x="232" y="98"/>
                  </a:lnTo>
                  <a:lnTo>
                    <a:pt x="226" y="76"/>
                  </a:lnTo>
                  <a:lnTo>
                    <a:pt x="216" y="55"/>
                  </a:lnTo>
                  <a:lnTo>
                    <a:pt x="202" y="37"/>
                  </a:lnTo>
                  <a:lnTo>
                    <a:pt x="187" y="23"/>
                  </a:lnTo>
                  <a:lnTo>
                    <a:pt x="167" y="12"/>
                  </a:lnTo>
                  <a:lnTo>
                    <a:pt x="146" y="4"/>
                  </a:lnTo>
                  <a:lnTo>
                    <a:pt x="122" y="0"/>
                  </a:lnTo>
                  <a:lnTo>
                    <a:pt x="98" y="2"/>
                  </a:lnTo>
                  <a:lnTo>
                    <a:pt x="77" y="8"/>
                  </a:lnTo>
                  <a:lnTo>
                    <a:pt x="55" y="17"/>
                  </a:lnTo>
                  <a:lnTo>
                    <a:pt x="37" y="31"/>
                  </a:lnTo>
                  <a:lnTo>
                    <a:pt x="24" y="47"/>
                  </a:lnTo>
                  <a:lnTo>
                    <a:pt x="12" y="67"/>
                  </a:lnTo>
                  <a:lnTo>
                    <a:pt x="4" y="88"/>
                  </a:lnTo>
                  <a:lnTo>
                    <a:pt x="0" y="112"/>
                  </a:lnTo>
                  <a:lnTo>
                    <a:pt x="2" y="135"/>
                  </a:lnTo>
                  <a:lnTo>
                    <a:pt x="8" y="157"/>
                  </a:lnTo>
                  <a:lnTo>
                    <a:pt x="18" y="178"/>
                  </a:lnTo>
                  <a:lnTo>
                    <a:pt x="32" y="196"/>
                  </a:lnTo>
                  <a:lnTo>
                    <a:pt x="49" y="212"/>
                  </a:lnTo>
                  <a:lnTo>
                    <a:pt x="67" y="224"/>
                  </a:lnTo>
                  <a:lnTo>
                    <a:pt x="89" y="230"/>
                  </a:lnTo>
                  <a:lnTo>
                    <a:pt x="112" y="233"/>
                  </a:lnTo>
                  <a:close/>
                </a:path>
              </a:pathLst>
            </a:custGeom>
            <a:solidFill>
              <a:srgbClr val="5E89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42" name="Freeform 170"/>
            <p:cNvSpPr>
              <a:spLocks/>
            </p:cNvSpPr>
            <p:nvPr/>
          </p:nvSpPr>
          <p:spPr bwMode="auto">
            <a:xfrm>
              <a:off x="4801" y="4054"/>
              <a:ext cx="26" cy="25"/>
            </a:xfrm>
            <a:custGeom>
              <a:avLst/>
              <a:gdLst>
                <a:gd name="T0" fmla="*/ 16 w 51"/>
                <a:gd name="T1" fmla="*/ 0 h 51"/>
                <a:gd name="T2" fmla="*/ 25 w 51"/>
                <a:gd name="T3" fmla="*/ 4 h 51"/>
                <a:gd name="T4" fmla="*/ 33 w 51"/>
                <a:gd name="T5" fmla="*/ 10 h 51"/>
                <a:gd name="T6" fmla="*/ 43 w 51"/>
                <a:gd name="T7" fmla="*/ 18 h 51"/>
                <a:gd name="T8" fmla="*/ 51 w 51"/>
                <a:gd name="T9" fmla="*/ 24 h 51"/>
                <a:gd name="T10" fmla="*/ 25 w 51"/>
                <a:gd name="T11" fmla="*/ 51 h 51"/>
                <a:gd name="T12" fmla="*/ 20 w 51"/>
                <a:gd name="T13" fmla="*/ 47 h 51"/>
                <a:gd name="T14" fmla="*/ 14 w 51"/>
                <a:gd name="T15" fmla="*/ 43 h 51"/>
                <a:gd name="T16" fmla="*/ 8 w 51"/>
                <a:gd name="T17" fmla="*/ 39 h 51"/>
                <a:gd name="T18" fmla="*/ 0 w 51"/>
                <a:gd name="T19" fmla="*/ 36 h 51"/>
                <a:gd name="T20" fmla="*/ 16 w 51"/>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16" y="0"/>
                  </a:moveTo>
                  <a:lnTo>
                    <a:pt x="25" y="4"/>
                  </a:lnTo>
                  <a:lnTo>
                    <a:pt x="33" y="10"/>
                  </a:lnTo>
                  <a:lnTo>
                    <a:pt x="43" y="18"/>
                  </a:lnTo>
                  <a:lnTo>
                    <a:pt x="51" y="24"/>
                  </a:lnTo>
                  <a:lnTo>
                    <a:pt x="25" y="51"/>
                  </a:lnTo>
                  <a:lnTo>
                    <a:pt x="20" y="47"/>
                  </a:lnTo>
                  <a:lnTo>
                    <a:pt x="14" y="43"/>
                  </a:lnTo>
                  <a:lnTo>
                    <a:pt x="8" y="39"/>
                  </a:lnTo>
                  <a:lnTo>
                    <a:pt x="0" y="36"/>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43" name="Freeform 171"/>
            <p:cNvSpPr>
              <a:spLocks/>
            </p:cNvSpPr>
            <p:nvPr/>
          </p:nvSpPr>
          <p:spPr bwMode="auto">
            <a:xfrm>
              <a:off x="4818" y="4084"/>
              <a:ext cx="19" cy="22"/>
            </a:xfrm>
            <a:custGeom>
              <a:avLst/>
              <a:gdLst>
                <a:gd name="T0" fmla="*/ 38 w 40"/>
                <a:gd name="T1" fmla="*/ 0 h 43"/>
                <a:gd name="T2" fmla="*/ 40 w 40"/>
                <a:gd name="T3" fmla="*/ 10 h 43"/>
                <a:gd name="T4" fmla="*/ 40 w 40"/>
                <a:gd name="T5" fmla="*/ 22 h 43"/>
                <a:gd name="T6" fmla="*/ 40 w 40"/>
                <a:gd name="T7" fmla="*/ 33 h 43"/>
                <a:gd name="T8" fmla="*/ 38 w 40"/>
                <a:gd name="T9" fmla="*/ 43 h 43"/>
                <a:gd name="T10" fmla="*/ 0 w 40"/>
                <a:gd name="T11" fmla="*/ 35 h 43"/>
                <a:gd name="T12" fmla="*/ 2 w 40"/>
                <a:gd name="T13" fmla="*/ 29 h 43"/>
                <a:gd name="T14" fmla="*/ 4 w 40"/>
                <a:gd name="T15" fmla="*/ 22 h 43"/>
                <a:gd name="T16" fmla="*/ 2 w 40"/>
                <a:gd name="T17" fmla="*/ 14 h 43"/>
                <a:gd name="T18" fmla="*/ 0 w 40"/>
                <a:gd name="T19" fmla="*/ 6 h 43"/>
                <a:gd name="T20" fmla="*/ 38 w 40"/>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3">
                  <a:moveTo>
                    <a:pt x="38" y="0"/>
                  </a:moveTo>
                  <a:lnTo>
                    <a:pt x="40" y="10"/>
                  </a:lnTo>
                  <a:lnTo>
                    <a:pt x="40" y="22"/>
                  </a:lnTo>
                  <a:lnTo>
                    <a:pt x="40" y="33"/>
                  </a:lnTo>
                  <a:lnTo>
                    <a:pt x="38" y="43"/>
                  </a:lnTo>
                  <a:lnTo>
                    <a:pt x="0" y="35"/>
                  </a:lnTo>
                  <a:lnTo>
                    <a:pt x="2" y="29"/>
                  </a:lnTo>
                  <a:lnTo>
                    <a:pt x="4" y="22"/>
                  </a:lnTo>
                  <a:lnTo>
                    <a:pt x="2" y="14"/>
                  </a:lnTo>
                  <a:lnTo>
                    <a:pt x="0" y="6"/>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44" name="Freeform 172"/>
            <p:cNvSpPr>
              <a:spLocks/>
            </p:cNvSpPr>
            <p:nvPr/>
          </p:nvSpPr>
          <p:spPr bwMode="auto">
            <a:xfrm>
              <a:off x="4801" y="4110"/>
              <a:ext cx="26" cy="25"/>
            </a:xfrm>
            <a:custGeom>
              <a:avLst/>
              <a:gdLst>
                <a:gd name="T0" fmla="*/ 51 w 51"/>
                <a:gd name="T1" fmla="*/ 28 h 51"/>
                <a:gd name="T2" fmla="*/ 43 w 51"/>
                <a:gd name="T3" fmla="*/ 35 h 51"/>
                <a:gd name="T4" fmla="*/ 33 w 51"/>
                <a:gd name="T5" fmla="*/ 41 h 51"/>
                <a:gd name="T6" fmla="*/ 24 w 51"/>
                <a:gd name="T7" fmla="*/ 47 h 51"/>
                <a:gd name="T8" fmla="*/ 14 w 51"/>
                <a:gd name="T9" fmla="*/ 51 h 51"/>
                <a:gd name="T10" fmla="*/ 0 w 51"/>
                <a:gd name="T11" fmla="*/ 16 h 51"/>
                <a:gd name="T12" fmla="*/ 8 w 51"/>
                <a:gd name="T13" fmla="*/ 14 h 51"/>
                <a:gd name="T14" fmla="*/ 14 w 51"/>
                <a:gd name="T15" fmla="*/ 10 h 51"/>
                <a:gd name="T16" fmla="*/ 20 w 51"/>
                <a:gd name="T17" fmla="*/ 4 h 51"/>
                <a:gd name="T18" fmla="*/ 25 w 51"/>
                <a:gd name="T19" fmla="*/ 0 h 51"/>
                <a:gd name="T20" fmla="*/ 51 w 51"/>
                <a:gd name="T2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51" y="28"/>
                  </a:moveTo>
                  <a:lnTo>
                    <a:pt x="43" y="35"/>
                  </a:lnTo>
                  <a:lnTo>
                    <a:pt x="33" y="41"/>
                  </a:lnTo>
                  <a:lnTo>
                    <a:pt x="24" y="47"/>
                  </a:lnTo>
                  <a:lnTo>
                    <a:pt x="14" y="51"/>
                  </a:lnTo>
                  <a:lnTo>
                    <a:pt x="0" y="16"/>
                  </a:lnTo>
                  <a:lnTo>
                    <a:pt x="8" y="14"/>
                  </a:lnTo>
                  <a:lnTo>
                    <a:pt x="14" y="10"/>
                  </a:lnTo>
                  <a:lnTo>
                    <a:pt x="20" y="4"/>
                  </a:lnTo>
                  <a:lnTo>
                    <a:pt x="25" y="0"/>
                  </a:lnTo>
                  <a:lnTo>
                    <a:pt x="5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45" name="Freeform 173"/>
            <p:cNvSpPr>
              <a:spLocks/>
            </p:cNvSpPr>
            <p:nvPr/>
          </p:nvSpPr>
          <p:spPr bwMode="auto">
            <a:xfrm>
              <a:off x="4769" y="4112"/>
              <a:ext cx="23" cy="24"/>
            </a:xfrm>
            <a:custGeom>
              <a:avLst/>
              <a:gdLst>
                <a:gd name="T0" fmla="*/ 37 w 47"/>
                <a:gd name="T1" fmla="*/ 49 h 49"/>
                <a:gd name="T2" fmla="*/ 28 w 47"/>
                <a:gd name="T3" fmla="*/ 47 h 49"/>
                <a:gd name="T4" fmla="*/ 18 w 47"/>
                <a:gd name="T5" fmla="*/ 41 h 49"/>
                <a:gd name="T6" fmla="*/ 8 w 47"/>
                <a:gd name="T7" fmla="*/ 37 h 49"/>
                <a:gd name="T8" fmla="*/ 0 w 47"/>
                <a:gd name="T9" fmla="*/ 31 h 49"/>
                <a:gd name="T10" fmla="*/ 22 w 47"/>
                <a:gd name="T11" fmla="*/ 0 h 49"/>
                <a:gd name="T12" fmla="*/ 28 w 47"/>
                <a:gd name="T13" fmla="*/ 4 h 49"/>
                <a:gd name="T14" fmla="*/ 34 w 47"/>
                <a:gd name="T15" fmla="*/ 8 h 49"/>
                <a:gd name="T16" fmla="*/ 41 w 47"/>
                <a:gd name="T17" fmla="*/ 12 h 49"/>
                <a:gd name="T18" fmla="*/ 47 w 47"/>
                <a:gd name="T19" fmla="*/ 14 h 49"/>
                <a:gd name="T20" fmla="*/ 37 w 47"/>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9">
                  <a:moveTo>
                    <a:pt x="37" y="49"/>
                  </a:moveTo>
                  <a:lnTo>
                    <a:pt x="28" y="47"/>
                  </a:lnTo>
                  <a:lnTo>
                    <a:pt x="18" y="41"/>
                  </a:lnTo>
                  <a:lnTo>
                    <a:pt x="8" y="37"/>
                  </a:lnTo>
                  <a:lnTo>
                    <a:pt x="0" y="31"/>
                  </a:lnTo>
                  <a:lnTo>
                    <a:pt x="22" y="0"/>
                  </a:lnTo>
                  <a:lnTo>
                    <a:pt x="28" y="4"/>
                  </a:lnTo>
                  <a:lnTo>
                    <a:pt x="34" y="8"/>
                  </a:lnTo>
                  <a:lnTo>
                    <a:pt x="41" y="12"/>
                  </a:lnTo>
                  <a:lnTo>
                    <a:pt x="47" y="14"/>
                  </a:lnTo>
                  <a:lnTo>
                    <a:pt x="37"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46" name="Freeform 174"/>
            <p:cNvSpPr>
              <a:spLocks/>
            </p:cNvSpPr>
            <p:nvPr/>
          </p:nvSpPr>
          <p:spPr bwMode="auto">
            <a:xfrm>
              <a:off x="4754" y="4089"/>
              <a:ext cx="19" cy="22"/>
            </a:xfrm>
            <a:custGeom>
              <a:avLst/>
              <a:gdLst>
                <a:gd name="T0" fmla="*/ 4 w 39"/>
                <a:gd name="T1" fmla="*/ 43 h 43"/>
                <a:gd name="T2" fmla="*/ 2 w 39"/>
                <a:gd name="T3" fmla="*/ 33 h 43"/>
                <a:gd name="T4" fmla="*/ 0 w 39"/>
                <a:gd name="T5" fmla="*/ 21 h 43"/>
                <a:gd name="T6" fmla="*/ 0 w 39"/>
                <a:gd name="T7" fmla="*/ 10 h 43"/>
                <a:gd name="T8" fmla="*/ 0 w 39"/>
                <a:gd name="T9" fmla="*/ 0 h 43"/>
                <a:gd name="T10" fmla="*/ 37 w 39"/>
                <a:gd name="T11" fmla="*/ 2 h 43"/>
                <a:gd name="T12" fmla="*/ 37 w 39"/>
                <a:gd name="T13" fmla="*/ 8 h 43"/>
                <a:gd name="T14" fmla="*/ 37 w 39"/>
                <a:gd name="T15" fmla="*/ 16 h 43"/>
                <a:gd name="T16" fmla="*/ 37 w 39"/>
                <a:gd name="T17" fmla="*/ 25 h 43"/>
                <a:gd name="T18" fmla="*/ 39 w 39"/>
                <a:gd name="T19" fmla="*/ 31 h 43"/>
                <a:gd name="T20" fmla="*/ 4 w 3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3">
                  <a:moveTo>
                    <a:pt x="4" y="43"/>
                  </a:moveTo>
                  <a:lnTo>
                    <a:pt x="2" y="33"/>
                  </a:lnTo>
                  <a:lnTo>
                    <a:pt x="0" y="21"/>
                  </a:lnTo>
                  <a:lnTo>
                    <a:pt x="0" y="10"/>
                  </a:lnTo>
                  <a:lnTo>
                    <a:pt x="0" y="0"/>
                  </a:lnTo>
                  <a:lnTo>
                    <a:pt x="37" y="2"/>
                  </a:lnTo>
                  <a:lnTo>
                    <a:pt x="37" y="8"/>
                  </a:lnTo>
                  <a:lnTo>
                    <a:pt x="37" y="16"/>
                  </a:lnTo>
                  <a:lnTo>
                    <a:pt x="37" y="25"/>
                  </a:lnTo>
                  <a:lnTo>
                    <a:pt x="39" y="31"/>
                  </a:lnTo>
                  <a:lnTo>
                    <a:pt x="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47" name="Freeform 175"/>
            <p:cNvSpPr>
              <a:spLocks/>
            </p:cNvSpPr>
            <p:nvPr/>
          </p:nvSpPr>
          <p:spPr bwMode="auto">
            <a:xfrm>
              <a:off x="4761" y="4056"/>
              <a:ext cx="26" cy="26"/>
            </a:xfrm>
            <a:custGeom>
              <a:avLst/>
              <a:gdLst>
                <a:gd name="T0" fmla="*/ 0 w 53"/>
                <a:gd name="T1" fmla="*/ 28 h 53"/>
                <a:gd name="T2" fmla="*/ 8 w 53"/>
                <a:gd name="T3" fmla="*/ 20 h 53"/>
                <a:gd name="T4" fmla="*/ 16 w 53"/>
                <a:gd name="T5" fmla="*/ 12 h 53"/>
                <a:gd name="T6" fmla="*/ 26 w 53"/>
                <a:gd name="T7" fmla="*/ 6 h 53"/>
                <a:gd name="T8" fmla="*/ 36 w 53"/>
                <a:gd name="T9" fmla="*/ 0 h 53"/>
                <a:gd name="T10" fmla="*/ 53 w 53"/>
                <a:gd name="T11" fmla="*/ 33 h 53"/>
                <a:gd name="T12" fmla="*/ 48 w 53"/>
                <a:gd name="T13" fmla="*/ 37 h 53"/>
                <a:gd name="T14" fmla="*/ 42 w 53"/>
                <a:gd name="T15" fmla="*/ 41 h 53"/>
                <a:gd name="T16" fmla="*/ 36 w 53"/>
                <a:gd name="T17" fmla="*/ 47 h 53"/>
                <a:gd name="T18" fmla="*/ 30 w 53"/>
                <a:gd name="T19" fmla="*/ 53 h 53"/>
                <a:gd name="T20" fmla="*/ 0 w 53"/>
                <a:gd name="T21"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3">
                  <a:moveTo>
                    <a:pt x="0" y="28"/>
                  </a:moveTo>
                  <a:lnTo>
                    <a:pt x="8" y="20"/>
                  </a:lnTo>
                  <a:lnTo>
                    <a:pt x="16" y="12"/>
                  </a:lnTo>
                  <a:lnTo>
                    <a:pt x="26" y="6"/>
                  </a:lnTo>
                  <a:lnTo>
                    <a:pt x="36" y="0"/>
                  </a:lnTo>
                  <a:lnTo>
                    <a:pt x="53" y="33"/>
                  </a:lnTo>
                  <a:lnTo>
                    <a:pt x="48" y="37"/>
                  </a:lnTo>
                  <a:lnTo>
                    <a:pt x="42" y="41"/>
                  </a:lnTo>
                  <a:lnTo>
                    <a:pt x="36" y="47"/>
                  </a:lnTo>
                  <a:lnTo>
                    <a:pt x="30" y="53"/>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48" name="Freeform 176"/>
            <p:cNvSpPr>
              <a:spLocks/>
            </p:cNvSpPr>
            <p:nvPr/>
          </p:nvSpPr>
          <p:spPr bwMode="auto">
            <a:xfrm>
              <a:off x="5055" y="4055"/>
              <a:ext cx="26" cy="25"/>
            </a:xfrm>
            <a:custGeom>
              <a:avLst/>
              <a:gdLst>
                <a:gd name="T0" fmla="*/ 14 w 51"/>
                <a:gd name="T1" fmla="*/ 0 h 51"/>
                <a:gd name="T2" fmla="*/ 23 w 51"/>
                <a:gd name="T3" fmla="*/ 4 h 51"/>
                <a:gd name="T4" fmla="*/ 33 w 51"/>
                <a:gd name="T5" fmla="*/ 10 h 51"/>
                <a:gd name="T6" fmla="*/ 43 w 51"/>
                <a:gd name="T7" fmla="*/ 18 h 51"/>
                <a:gd name="T8" fmla="*/ 51 w 51"/>
                <a:gd name="T9" fmla="*/ 24 h 51"/>
                <a:gd name="T10" fmla="*/ 25 w 51"/>
                <a:gd name="T11" fmla="*/ 51 h 51"/>
                <a:gd name="T12" fmla="*/ 19 w 51"/>
                <a:gd name="T13" fmla="*/ 47 h 51"/>
                <a:gd name="T14" fmla="*/ 14 w 51"/>
                <a:gd name="T15" fmla="*/ 43 h 51"/>
                <a:gd name="T16" fmla="*/ 6 w 51"/>
                <a:gd name="T17" fmla="*/ 39 h 51"/>
                <a:gd name="T18" fmla="*/ 0 w 51"/>
                <a:gd name="T19" fmla="*/ 35 h 51"/>
                <a:gd name="T20" fmla="*/ 14 w 51"/>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14" y="0"/>
                  </a:moveTo>
                  <a:lnTo>
                    <a:pt x="23" y="4"/>
                  </a:lnTo>
                  <a:lnTo>
                    <a:pt x="33" y="10"/>
                  </a:lnTo>
                  <a:lnTo>
                    <a:pt x="43" y="18"/>
                  </a:lnTo>
                  <a:lnTo>
                    <a:pt x="51" y="24"/>
                  </a:lnTo>
                  <a:lnTo>
                    <a:pt x="25" y="51"/>
                  </a:lnTo>
                  <a:lnTo>
                    <a:pt x="19" y="47"/>
                  </a:lnTo>
                  <a:lnTo>
                    <a:pt x="14" y="43"/>
                  </a:lnTo>
                  <a:lnTo>
                    <a:pt x="6" y="39"/>
                  </a:lnTo>
                  <a:lnTo>
                    <a:pt x="0" y="3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49" name="Freeform 177"/>
            <p:cNvSpPr>
              <a:spLocks/>
            </p:cNvSpPr>
            <p:nvPr/>
          </p:nvSpPr>
          <p:spPr bwMode="auto">
            <a:xfrm>
              <a:off x="5072" y="4085"/>
              <a:ext cx="20" cy="22"/>
            </a:xfrm>
            <a:custGeom>
              <a:avLst/>
              <a:gdLst>
                <a:gd name="T0" fmla="*/ 38 w 39"/>
                <a:gd name="T1" fmla="*/ 0 h 43"/>
                <a:gd name="T2" fmla="*/ 39 w 39"/>
                <a:gd name="T3" fmla="*/ 10 h 43"/>
                <a:gd name="T4" fmla="*/ 39 w 39"/>
                <a:gd name="T5" fmla="*/ 22 h 43"/>
                <a:gd name="T6" fmla="*/ 39 w 39"/>
                <a:gd name="T7" fmla="*/ 31 h 43"/>
                <a:gd name="T8" fmla="*/ 38 w 39"/>
                <a:gd name="T9" fmla="*/ 43 h 43"/>
                <a:gd name="T10" fmla="*/ 0 w 39"/>
                <a:gd name="T11" fmla="*/ 35 h 43"/>
                <a:gd name="T12" fmla="*/ 2 w 39"/>
                <a:gd name="T13" fmla="*/ 29 h 43"/>
                <a:gd name="T14" fmla="*/ 2 w 39"/>
                <a:gd name="T15" fmla="*/ 22 h 43"/>
                <a:gd name="T16" fmla="*/ 2 w 39"/>
                <a:gd name="T17" fmla="*/ 14 h 43"/>
                <a:gd name="T18" fmla="*/ 0 w 39"/>
                <a:gd name="T19" fmla="*/ 6 h 43"/>
                <a:gd name="T20" fmla="*/ 38 w 39"/>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3">
                  <a:moveTo>
                    <a:pt x="38" y="0"/>
                  </a:moveTo>
                  <a:lnTo>
                    <a:pt x="39" y="10"/>
                  </a:lnTo>
                  <a:lnTo>
                    <a:pt x="39" y="22"/>
                  </a:lnTo>
                  <a:lnTo>
                    <a:pt x="39" y="31"/>
                  </a:lnTo>
                  <a:lnTo>
                    <a:pt x="38" y="43"/>
                  </a:lnTo>
                  <a:lnTo>
                    <a:pt x="0" y="35"/>
                  </a:lnTo>
                  <a:lnTo>
                    <a:pt x="2" y="29"/>
                  </a:lnTo>
                  <a:lnTo>
                    <a:pt x="2" y="22"/>
                  </a:lnTo>
                  <a:lnTo>
                    <a:pt x="2" y="14"/>
                  </a:lnTo>
                  <a:lnTo>
                    <a:pt x="0" y="6"/>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50" name="Freeform 178"/>
            <p:cNvSpPr>
              <a:spLocks/>
            </p:cNvSpPr>
            <p:nvPr/>
          </p:nvSpPr>
          <p:spPr bwMode="auto">
            <a:xfrm>
              <a:off x="5055" y="4111"/>
              <a:ext cx="26" cy="25"/>
            </a:xfrm>
            <a:custGeom>
              <a:avLst/>
              <a:gdLst>
                <a:gd name="T0" fmla="*/ 51 w 51"/>
                <a:gd name="T1" fmla="*/ 28 h 51"/>
                <a:gd name="T2" fmla="*/ 43 w 51"/>
                <a:gd name="T3" fmla="*/ 35 h 51"/>
                <a:gd name="T4" fmla="*/ 33 w 51"/>
                <a:gd name="T5" fmla="*/ 41 h 51"/>
                <a:gd name="T6" fmla="*/ 23 w 51"/>
                <a:gd name="T7" fmla="*/ 47 h 51"/>
                <a:gd name="T8" fmla="*/ 14 w 51"/>
                <a:gd name="T9" fmla="*/ 51 h 51"/>
                <a:gd name="T10" fmla="*/ 0 w 51"/>
                <a:gd name="T11" fmla="*/ 16 h 51"/>
                <a:gd name="T12" fmla="*/ 6 w 51"/>
                <a:gd name="T13" fmla="*/ 14 h 51"/>
                <a:gd name="T14" fmla="*/ 14 w 51"/>
                <a:gd name="T15" fmla="*/ 10 h 51"/>
                <a:gd name="T16" fmla="*/ 19 w 51"/>
                <a:gd name="T17" fmla="*/ 4 h 51"/>
                <a:gd name="T18" fmla="*/ 25 w 51"/>
                <a:gd name="T19" fmla="*/ 0 h 51"/>
                <a:gd name="T20" fmla="*/ 51 w 51"/>
                <a:gd name="T2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51" y="28"/>
                  </a:moveTo>
                  <a:lnTo>
                    <a:pt x="43" y="35"/>
                  </a:lnTo>
                  <a:lnTo>
                    <a:pt x="33" y="41"/>
                  </a:lnTo>
                  <a:lnTo>
                    <a:pt x="23" y="47"/>
                  </a:lnTo>
                  <a:lnTo>
                    <a:pt x="14" y="51"/>
                  </a:lnTo>
                  <a:lnTo>
                    <a:pt x="0" y="16"/>
                  </a:lnTo>
                  <a:lnTo>
                    <a:pt x="6" y="14"/>
                  </a:lnTo>
                  <a:lnTo>
                    <a:pt x="14" y="10"/>
                  </a:lnTo>
                  <a:lnTo>
                    <a:pt x="19" y="4"/>
                  </a:lnTo>
                  <a:lnTo>
                    <a:pt x="25" y="0"/>
                  </a:lnTo>
                  <a:lnTo>
                    <a:pt x="5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51" name="Freeform 179"/>
            <p:cNvSpPr>
              <a:spLocks/>
            </p:cNvSpPr>
            <p:nvPr/>
          </p:nvSpPr>
          <p:spPr bwMode="auto">
            <a:xfrm>
              <a:off x="5022" y="4112"/>
              <a:ext cx="25" cy="25"/>
            </a:xfrm>
            <a:custGeom>
              <a:avLst/>
              <a:gdLst>
                <a:gd name="T0" fmla="*/ 39 w 49"/>
                <a:gd name="T1" fmla="*/ 49 h 49"/>
                <a:gd name="T2" fmla="*/ 29 w 49"/>
                <a:gd name="T3" fmla="*/ 47 h 49"/>
                <a:gd name="T4" fmla="*/ 20 w 49"/>
                <a:gd name="T5" fmla="*/ 41 h 49"/>
                <a:gd name="T6" fmla="*/ 8 w 49"/>
                <a:gd name="T7" fmla="*/ 37 h 49"/>
                <a:gd name="T8" fmla="*/ 0 w 49"/>
                <a:gd name="T9" fmla="*/ 31 h 49"/>
                <a:gd name="T10" fmla="*/ 24 w 49"/>
                <a:gd name="T11" fmla="*/ 0 h 49"/>
                <a:gd name="T12" fmla="*/ 29 w 49"/>
                <a:gd name="T13" fmla="*/ 4 h 49"/>
                <a:gd name="T14" fmla="*/ 35 w 49"/>
                <a:gd name="T15" fmla="*/ 8 h 49"/>
                <a:gd name="T16" fmla="*/ 43 w 49"/>
                <a:gd name="T17" fmla="*/ 12 h 49"/>
                <a:gd name="T18" fmla="*/ 49 w 49"/>
                <a:gd name="T19" fmla="*/ 14 h 49"/>
                <a:gd name="T20" fmla="*/ 39 w 49"/>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49">
                  <a:moveTo>
                    <a:pt x="39" y="49"/>
                  </a:moveTo>
                  <a:lnTo>
                    <a:pt x="29" y="47"/>
                  </a:lnTo>
                  <a:lnTo>
                    <a:pt x="20" y="41"/>
                  </a:lnTo>
                  <a:lnTo>
                    <a:pt x="8" y="37"/>
                  </a:lnTo>
                  <a:lnTo>
                    <a:pt x="0" y="31"/>
                  </a:lnTo>
                  <a:lnTo>
                    <a:pt x="24" y="0"/>
                  </a:lnTo>
                  <a:lnTo>
                    <a:pt x="29" y="4"/>
                  </a:lnTo>
                  <a:lnTo>
                    <a:pt x="35" y="8"/>
                  </a:lnTo>
                  <a:lnTo>
                    <a:pt x="43" y="12"/>
                  </a:lnTo>
                  <a:lnTo>
                    <a:pt x="49" y="14"/>
                  </a:lnTo>
                  <a:lnTo>
                    <a:pt x="39"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52" name="Freeform 180"/>
            <p:cNvSpPr>
              <a:spLocks/>
            </p:cNvSpPr>
            <p:nvPr/>
          </p:nvSpPr>
          <p:spPr bwMode="auto">
            <a:xfrm>
              <a:off x="5008" y="4090"/>
              <a:ext cx="20" cy="21"/>
            </a:xfrm>
            <a:custGeom>
              <a:avLst/>
              <a:gdLst>
                <a:gd name="T0" fmla="*/ 4 w 40"/>
                <a:gd name="T1" fmla="*/ 41 h 41"/>
                <a:gd name="T2" fmla="*/ 2 w 40"/>
                <a:gd name="T3" fmla="*/ 31 h 41"/>
                <a:gd name="T4" fmla="*/ 0 w 40"/>
                <a:gd name="T5" fmla="*/ 21 h 41"/>
                <a:gd name="T6" fmla="*/ 0 w 40"/>
                <a:gd name="T7" fmla="*/ 10 h 41"/>
                <a:gd name="T8" fmla="*/ 0 w 40"/>
                <a:gd name="T9" fmla="*/ 0 h 41"/>
                <a:gd name="T10" fmla="*/ 38 w 40"/>
                <a:gd name="T11" fmla="*/ 2 h 41"/>
                <a:gd name="T12" fmla="*/ 38 w 40"/>
                <a:gd name="T13" fmla="*/ 8 h 41"/>
                <a:gd name="T14" fmla="*/ 38 w 40"/>
                <a:gd name="T15" fmla="*/ 16 h 41"/>
                <a:gd name="T16" fmla="*/ 38 w 40"/>
                <a:gd name="T17" fmla="*/ 25 h 41"/>
                <a:gd name="T18" fmla="*/ 40 w 40"/>
                <a:gd name="T19" fmla="*/ 31 h 41"/>
                <a:gd name="T20" fmla="*/ 4 w 40"/>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1">
                  <a:moveTo>
                    <a:pt x="4" y="41"/>
                  </a:moveTo>
                  <a:lnTo>
                    <a:pt x="2" y="31"/>
                  </a:lnTo>
                  <a:lnTo>
                    <a:pt x="0" y="21"/>
                  </a:lnTo>
                  <a:lnTo>
                    <a:pt x="0" y="10"/>
                  </a:lnTo>
                  <a:lnTo>
                    <a:pt x="0" y="0"/>
                  </a:lnTo>
                  <a:lnTo>
                    <a:pt x="38" y="2"/>
                  </a:lnTo>
                  <a:lnTo>
                    <a:pt x="38" y="8"/>
                  </a:lnTo>
                  <a:lnTo>
                    <a:pt x="38" y="16"/>
                  </a:lnTo>
                  <a:lnTo>
                    <a:pt x="38" y="25"/>
                  </a:lnTo>
                  <a:lnTo>
                    <a:pt x="40" y="31"/>
                  </a:lnTo>
                  <a:lnTo>
                    <a:pt x="4"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53" name="Freeform 181"/>
            <p:cNvSpPr>
              <a:spLocks/>
            </p:cNvSpPr>
            <p:nvPr/>
          </p:nvSpPr>
          <p:spPr bwMode="auto">
            <a:xfrm>
              <a:off x="5015" y="4057"/>
              <a:ext cx="27" cy="25"/>
            </a:xfrm>
            <a:custGeom>
              <a:avLst/>
              <a:gdLst>
                <a:gd name="T0" fmla="*/ 0 w 53"/>
                <a:gd name="T1" fmla="*/ 28 h 51"/>
                <a:gd name="T2" fmla="*/ 8 w 53"/>
                <a:gd name="T3" fmla="*/ 20 h 51"/>
                <a:gd name="T4" fmla="*/ 16 w 53"/>
                <a:gd name="T5" fmla="*/ 12 h 51"/>
                <a:gd name="T6" fmla="*/ 26 w 53"/>
                <a:gd name="T7" fmla="*/ 6 h 51"/>
                <a:gd name="T8" fmla="*/ 34 w 53"/>
                <a:gd name="T9" fmla="*/ 0 h 51"/>
                <a:gd name="T10" fmla="*/ 53 w 53"/>
                <a:gd name="T11" fmla="*/ 33 h 51"/>
                <a:gd name="T12" fmla="*/ 45 w 53"/>
                <a:gd name="T13" fmla="*/ 37 h 51"/>
                <a:gd name="T14" fmla="*/ 40 w 53"/>
                <a:gd name="T15" fmla="*/ 41 h 51"/>
                <a:gd name="T16" fmla="*/ 34 w 53"/>
                <a:gd name="T17" fmla="*/ 47 h 51"/>
                <a:gd name="T18" fmla="*/ 30 w 53"/>
                <a:gd name="T19" fmla="*/ 51 h 51"/>
                <a:gd name="T20" fmla="*/ 0 w 53"/>
                <a:gd name="T2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1">
                  <a:moveTo>
                    <a:pt x="0" y="28"/>
                  </a:moveTo>
                  <a:lnTo>
                    <a:pt x="8" y="20"/>
                  </a:lnTo>
                  <a:lnTo>
                    <a:pt x="16" y="12"/>
                  </a:lnTo>
                  <a:lnTo>
                    <a:pt x="26" y="6"/>
                  </a:lnTo>
                  <a:lnTo>
                    <a:pt x="34" y="0"/>
                  </a:lnTo>
                  <a:lnTo>
                    <a:pt x="53" y="33"/>
                  </a:lnTo>
                  <a:lnTo>
                    <a:pt x="45" y="37"/>
                  </a:lnTo>
                  <a:lnTo>
                    <a:pt x="40" y="41"/>
                  </a:lnTo>
                  <a:lnTo>
                    <a:pt x="34" y="47"/>
                  </a:lnTo>
                  <a:lnTo>
                    <a:pt x="30" y="51"/>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54" name="Freeform 182"/>
            <p:cNvSpPr>
              <a:spLocks/>
            </p:cNvSpPr>
            <p:nvPr/>
          </p:nvSpPr>
          <p:spPr bwMode="auto">
            <a:xfrm>
              <a:off x="4709" y="3917"/>
              <a:ext cx="407" cy="48"/>
            </a:xfrm>
            <a:custGeom>
              <a:avLst/>
              <a:gdLst>
                <a:gd name="T0" fmla="*/ 47 w 816"/>
                <a:gd name="T1" fmla="*/ 2 h 96"/>
                <a:gd name="T2" fmla="*/ 69 w 816"/>
                <a:gd name="T3" fmla="*/ 2 h 96"/>
                <a:gd name="T4" fmla="*/ 98 w 816"/>
                <a:gd name="T5" fmla="*/ 2 h 96"/>
                <a:gd name="T6" fmla="*/ 136 w 816"/>
                <a:gd name="T7" fmla="*/ 0 h 96"/>
                <a:gd name="T8" fmla="*/ 181 w 816"/>
                <a:gd name="T9" fmla="*/ 0 h 96"/>
                <a:gd name="T10" fmla="*/ 230 w 816"/>
                <a:gd name="T11" fmla="*/ 2 h 96"/>
                <a:gd name="T12" fmla="*/ 283 w 816"/>
                <a:gd name="T13" fmla="*/ 2 h 96"/>
                <a:gd name="T14" fmla="*/ 340 w 816"/>
                <a:gd name="T15" fmla="*/ 2 h 96"/>
                <a:gd name="T16" fmla="*/ 397 w 816"/>
                <a:gd name="T17" fmla="*/ 2 h 96"/>
                <a:gd name="T18" fmla="*/ 454 w 816"/>
                <a:gd name="T19" fmla="*/ 4 h 96"/>
                <a:gd name="T20" fmla="*/ 509 w 816"/>
                <a:gd name="T21" fmla="*/ 4 h 96"/>
                <a:gd name="T22" fmla="*/ 562 w 816"/>
                <a:gd name="T23" fmla="*/ 4 h 96"/>
                <a:gd name="T24" fmla="*/ 611 w 816"/>
                <a:gd name="T25" fmla="*/ 4 h 96"/>
                <a:gd name="T26" fmla="*/ 654 w 816"/>
                <a:gd name="T27" fmla="*/ 6 h 96"/>
                <a:gd name="T28" fmla="*/ 690 w 816"/>
                <a:gd name="T29" fmla="*/ 6 h 96"/>
                <a:gd name="T30" fmla="*/ 719 w 816"/>
                <a:gd name="T31" fmla="*/ 6 h 96"/>
                <a:gd name="T32" fmla="*/ 737 w 816"/>
                <a:gd name="T33" fmla="*/ 6 h 96"/>
                <a:gd name="T34" fmla="*/ 751 w 816"/>
                <a:gd name="T35" fmla="*/ 18 h 96"/>
                <a:gd name="T36" fmla="*/ 763 w 816"/>
                <a:gd name="T37" fmla="*/ 32 h 96"/>
                <a:gd name="T38" fmla="*/ 774 w 816"/>
                <a:gd name="T39" fmla="*/ 43 h 96"/>
                <a:gd name="T40" fmla="*/ 784 w 816"/>
                <a:gd name="T41" fmla="*/ 53 h 96"/>
                <a:gd name="T42" fmla="*/ 794 w 816"/>
                <a:gd name="T43" fmla="*/ 65 h 96"/>
                <a:gd name="T44" fmla="*/ 802 w 816"/>
                <a:gd name="T45" fmla="*/ 77 h 96"/>
                <a:gd name="T46" fmla="*/ 810 w 816"/>
                <a:gd name="T47" fmla="*/ 87 h 96"/>
                <a:gd name="T48" fmla="*/ 816 w 816"/>
                <a:gd name="T49" fmla="*/ 96 h 96"/>
                <a:gd name="T50" fmla="*/ 786 w 816"/>
                <a:gd name="T51" fmla="*/ 94 h 96"/>
                <a:gd name="T52" fmla="*/ 747 w 816"/>
                <a:gd name="T53" fmla="*/ 94 h 96"/>
                <a:gd name="T54" fmla="*/ 700 w 816"/>
                <a:gd name="T55" fmla="*/ 92 h 96"/>
                <a:gd name="T56" fmla="*/ 647 w 816"/>
                <a:gd name="T57" fmla="*/ 92 h 96"/>
                <a:gd name="T58" fmla="*/ 590 w 816"/>
                <a:gd name="T59" fmla="*/ 90 h 96"/>
                <a:gd name="T60" fmla="*/ 531 w 816"/>
                <a:gd name="T61" fmla="*/ 90 h 96"/>
                <a:gd name="T62" fmla="*/ 468 w 816"/>
                <a:gd name="T63" fmla="*/ 89 h 96"/>
                <a:gd name="T64" fmla="*/ 407 w 816"/>
                <a:gd name="T65" fmla="*/ 89 h 96"/>
                <a:gd name="T66" fmla="*/ 344 w 816"/>
                <a:gd name="T67" fmla="*/ 89 h 96"/>
                <a:gd name="T68" fmla="*/ 287 w 816"/>
                <a:gd name="T69" fmla="*/ 87 h 96"/>
                <a:gd name="T70" fmla="*/ 232 w 816"/>
                <a:gd name="T71" fmla="*/ 87 h 96"/>
                <a:gd name="T72" fmla="*/ 183 w 816"/>
                <a:gd name="T73" fmla="*/ 87 h 96"/>
                <a:gd name="T74" fmla="*/ 140 w 816"/>
                <a:gd name="T75" fmla="*/ 87 h 96"/>
                <a:gd name="T76" fmla="*/ 106 w 816"/>
                <a:gd name="T77" fmla="*/ 85 h 96"/>
                <a:gd name="T78" fmla="*/ 81 w 816"/>
                <a:gd name="T79" fmla="*/ 85 h 96"/>
                <a:gd name="T80" fmla="*/ 67 w 816"/>
                <a:gd name="T81" fmla="*/ 85 h 96"/>
                <a:gd name="T82" fmla="*/ 51 w 816"/>
                <a:gd name="T83" fmla="*/ 75 h 96"/>
                <a:gd name="T84" fmla="*/ 34 w 816"/>
                <a:gd name="T85" fmla="*/ 63 h 96"/>
                <a:gd name="T86" fmla="*/ 18 w 816"/>
                <a:gd name="T87" fmla="*/ 49 h 96"/>
                <a:gd name="T88" fmla="*/ 6 w 816"/>
                <a:gd name="T89" fmla="*/ 34 h 96"/>
                <a:gd name="T90" fmla="*/ 0 w 816"/>
                <a:gd name="T91" fmla="*/ 20 h 96"/>
                <a:gd name="T92" fmla="*/ 4 w 816"/>
                <a:gd name="T93" fmla="*/ 10 h 96"/>
                <a:gd name="T94" fmla="*/ 18 w 816"/>
                <a:gd name="T95" fmla="*/ 2 h 96"/>
                <a:gd name="T96" fmla="*/ 47 w 816"/>
                <a:gd name="T97"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6" h="96">
                  <a:moveTo>
                    <a:pt x="47" y="2"/>
                  </a:moveTo>
                  <a:lnTo>
                    <a:pt x="69" y="2"/>
                  </a:lnTo>
                  <a:lnTo>
                    <a:pt x="98" y="2"/>
                  </a:lnTo>
                  <a:lnTo>
                    <a:pt x="136" y="0"/>
                  </a:lnTo>
                  <a:lnTo>
                    <a:pt x="181" y="0"/>
                  </a:lnTo>
                  <a:lnTo>
                    <a:pt x="230" y="2"/>
                  </a:lnTo>
                  <a:lnTo>
                    <a:pt x="283" y="2"/>
                  </a:lnTo>
                  <a:lnTo>
                    <a:pt x="340" y="2"/>
                  </a:lnTo>
                  <a:lnTo>
                    <a:pt x="397" y="2"/>
                  </a:lnTo>
                  <a:lnTo>
                    <a:pt x="454" y="4"/>
                  </a:lnTo>
                  <a:lnTo>
                    <a:pt x="509" y="4"/>
                  </a:lnTo>
                  <a:lnTo>
                    <a:pt x="562" y="4"/>
                  </a:lnTo>
                  <a:lnTo>
                    <a:pt x="611" y="4"/>
                  </a:lnTo>
                  <a:lnTo>
                    <a:pt x="654" y="6"/>
                  </a:lnTo>
                  <a:lnTo>
                    <a:pt x="690" y="6"/>
                  </a:lnTo>
                  <a:lnTo>
                    <a:pt x="719" y="6"/>
                  </a:lnTo>
                  <a:lnTo>
                    <a:pt x="737" y="6"/>
                  </a:lnTo>
                  <a:lnTo>
                    <a:pt x="751" y="18"/>
                  </a:lnTo>
                  <a:lnTo>
                    <a:pt x="763" y="32"/>
                  </a:lnTo>
                  <a:lnTo>
                    <a:pt x="774" y="43"/>
                  </a:lnTo>
                  <a:lnTo>
                    <a:pt x="784" y="53"/>
                  </a:lnTo>
                  <a:lnTo>
                    <a:pt x="794" y="65"/>
                  </a:lnTo>
                  <a:lnTo>
                    <a:pt x="802" y="77"/>
                  </a:lnTo>
                  <a:lnTo>
                    <a:pt x="810" y="87"/>
                  </a:lnTo>
                  <a:lnTo>
                    <a:pt x="816" y="96"/>
                  </a:lnTo>
                  <a:lnTo>
                    <a:pt x="786" y="94"/>
                  </a:lnTo>
                  <a:lnTo>
                    <a:pt x="747" y="94"/>
                  </a:lnTo>
                  <a:lnTo>
                    <a:pt x="700" y="92"/>
                  </a:lnTo>
                  <a:lnTo>
                    <a:pt x="647" y="92"/>
                  </a:lnTo>
                  <a:lnTo>
                    <a:pt x="590" y="90"/>
                  </a:lnTo>
                  <a:lnTo>
                    <a:pt x="531" y="90"/>
                  </a:lnTo>
                  <a:lnTo>
                    <a:pt x="468" y="89"/>
                  </a:lnTo>
                  <a:lnTo>
                    <a:pt x="407" y="89"/>
                  </a:lnTo>
                  <a:lnTo>
                    <a:pt x="344" y="89"/>
                  </a:lnTo>
                  <a:lnTo>
                    <a:pt x="287" y="87"/>
                  </a:lnTo>
                  <a:lnTo>
                    <a:pt x="232" y="87"/>
                  </a:lnTo>
                  <a:lnTo>
                    <a:pt x="183" y="87"/>
                  </a:lnTo>
                  <a:lnTo>
                    <a:pt x="140" y="87"/>
                  </a:lnTo>
                  <a:lnTo>
                    <a:pt x="106" y="85"/>
                  </a:lnTo>
                  <a:lnTo>
                    <a:pt x="81" y="85"/>
                  </a:lnTo>
                  <a:lnTo>
                    <a:pt x="67" y="85"/>
                  </a:lnTo>
                  <a:lnTo>
                    <a:pt x="51" y="75"/>
                  </a:lnTo>
                  <a:lnTo>
                    <a:pt x="34" y="63"/>
                  </a:lnTo>
                  <a:lnTo>
                    <a:pt x="18" y="49"/>
                  </a:lnTo>
                  <a:lnTo>
                    <a:pt x="6" y="34"/>
                  </a:lnTo>
                  <a:lnTo>
                    <a:pt x="0" y="20"/>
                  </a:lnTo>
                  <a:lnTo>
                    <a:pt x="4" y="10"/>
                  </a:lnTo>
                  <a:lnTo>
                    <a:pt x="18" y="2"/>
                  </a:lnTo>
                  <a:lnTo>
                    <a:pt x="4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55" name="Freeform 183"/>
            <p:cNvSpPr>
              <a:spLocks/>
            </p:cNvSpPr>
            <p:nvPr/>
          </p:nvSpPr>
          <p:spPr bwMode="auto">
            <a:xfrm>
              <a:off x="4672" y="3933"/>
              <a:ext cx="453" cy="121"/>
            </a:xfrm>
            <a:custGeom>
              <a:avLst/>
              <a:gdLst>
                <a:gd name="T0" fmla="*/ 53 w 905"/>
                <a:gd name="T1" fmla="*/ 13 h 241"/>
                <a:gd name="T2" fmla="*/ 72 w 905"/>
                <a:gd name="T3" fmla="*/ 37 h 241"/>
                <a:gd name="T4" fmla="*/ 96 w 905"/>
                <a:gd name="T5" fmla="*/ 58 h 241"/>
                <a:gd name="T6" fmla="*/ 123 w 905"/>
                <a:gd name="T7" fmla="*/ 72 h 241"/>
                <a:gd name="T8" fmla="*/ 157 w 905"/>
                <a:gd name="T9" fmla="*/ 78 h 241"/>
                <a:gd name="T10" fmla="*/ 224 w 905"/>
                <a:gd name="T11" fmla="*/ 78 h 241"/>
                <a:gd name="T12" fmla="*/ 326 w 905"/>
                <a:gd name="T13" fmla="*/ 80 h 241"/>
                <a:gd name="T14" fmla="*/ 449 w 905"/>
                <a:gd name="T15" fmla="*/ 82 h 241"/>
                <a:gd name="T16" fmla="*/ 581 w 905"/>
                <a:gd name="T17" fmla="*/ 82 h 241"/>
                <a:gd name="T18" fmla="*/ 707 w 905"/>
                <a:gd name="T19" fmla="*/ 84 h 241"/>
                <a:gd name="T20" fmla="*/ 813 w 905"/>
                <a:gd name="T21" fmla="*/ 84 h 241"/>
                <a:gd name="T22" fmla="*/ 886 w 905"/>
                <a:gd name="T23" fmla="*/ 84 h 241"/>
                <a:gd name="T24" fmla="*/ 886 w 905"/>
                <a:gd name="T25" fmla="*/ 106 h 241"/>
                <a:gd name="T26" fmla="*/ 827 w 905"/>
                <a:gd name="T27" fmla="*/ 106 h 241"/>
                <a:gd name="T28" fmla="*/ 736 w 905"/>
                <a:gd name="T29" fmla="*/ 106 h 241"/>
                <a:gd name="T30" fmla="*/ 624 w 905"/>
                <a:gd name="T31" fmla="*/ 104 h 241"/>
                <a:gd name="T32" fmla="*/ 504 w 905"/>
                <a:gd name="T33" fmla="*/ 102 h 241"/>
                <a:gd name="T34" fmla="*/ 389 w 905"/>
                <a:gd name="T35" fmla="*/ 102 h 241"/>
                <a:gd name="T36" fmla="*/ 286 w 905"/>
                <a:gd name="T37" fmla="*/ 100 h 241"/>
                <a:gd name="T38" fmla="*/ 212 w 905"/>
                <a:gd name="T39" fmla="*/ 100 h 241"/>
                <a:gd name="T40" fmla="*/ 176 w 905"/>
                <a:gd name="T41" fmla="*/ 100 h 241"/>
                <a:gd name="T42" fmla="*/ 153 w 905"/>
                <a:gd name="T43" fmla="*/ 100 h 241"/>
                <a:gd name="T44" fmla="*/ 133 w 905"/>
                <a:gd name="T45" fmla="*/ 96 h 241"/>
                <a:gd name="T46" fmla="*/ 119 w 905"/>
                <a:gd name="T47" fmla="*/ 92 h 241"/>
                <a:gd name="T48" fmla="*/ 108 w 905"/>
                <a:gd name="T49" fmla="*/ 86 h 241"/>
                <a:gd name="T50" fmla="*/ 88 w 905"/>
                <a:gd name="T51" fmla="*/ 178 h 241"/>
                <a:gd name="T52" fmla="*/ 72 w 905"/>
                <a:gd name="T53" fmla="*/ 241 h 241"/>
                <a:gd name="T54" fmla="*/ 66 w 905"/>
                <a:gd name="T55" fmla="*/ 241 h 241"/>
                <a:gd name="T56" fmla="*/ 53 w 905"/>
                <a:gd name="T57" fmla="*/ 237 h 241"/>
                <a:gd name="T58" fmla="*/ 29 w 905"/>
                <a:gd name="T59" fmla="*/ 223 h 241"/>
                <a:gd name="T60" fmla="*/ 0 w 905"/>
                <a:gd name="T61" fmla="*/ 192 h 241"/>
                <a:gd name="T62" fmla="*/ 9 w 905"/>
                <a:gd name="T63" fmla="*/ 180 h 241"/>
                <a:gd name="T64" fmla="*/ 41 w 905"/>
                <a:gd name="T65" fmla="*/ 208 h 241"/>
                <a:gd name="T66" fmla="*/ 64 w 905"/>
                <a:gd name="T67" fmla="*/ 182 h 241"/>
                <a:gd name="T68" fmla="*/ 78 w 905"/>
                <a:gd name="T69" fmla="*/ 104 h 241"/>
                <a:gd name="T70" fmla="*/ 64 w 905"/>
                <a:gd name="T71" fmla="*/ 53 h 241"/>
                <a:gd name="T72" fmla="*/ 45 w 905"/>
                <a:gd name="T73" fmla="*/ 1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5" h="241">
                  <a:moveTo>
                    <a:pt x="45" y="0"/>
                  </a:moveTo>
                  <a:lnTo>
                    <a:pt x="53" y="13"/>
                  </a:lnTo>
                  <a:lnTo>
                    <a:pt x="62" y="25"/>
                  </a:lnTo>
                  <a:lnTo>
                    <a:pt x="72" y="37"/>
                  </a:lnTo>
                  <a:lnTo>
                    <a:pt x="82" y="49"/>
                  </a:lnTo>
                  <a:lnTo>
                    <a:pt x="96" y="58"/>
                  </a:lnTo>
                  <a:lnTo>
                    <a:pt x="110" y="66"/>
                  </a:lnTo>
                  <a:lnTo>
                    <a:pt x="123" y="72"/>
                  </a:lnTo>
                  <a:lnTo>
                    <a:pt x="141" y="76"/>
                  </a:lnTo>
                  <a:lnTo>
                    <a:pt x="157" y="78"/>
                  </a:lnTo>
                  <a:lnTo>
                    <a:pt x="184" y="78"/>
                  </a:lnTo>
                  <a:lnTo>
                    <a:pt x="224" y="78"/>
                  </a:lnTo>
                  <a:lnTo>
                    <a:pt x="271" y="80"/>
                  </a:lnTo>
                  <a:lnTo>
                    <a:pt x="326" y="80"/>
                  </a:lnTo>
                  <a:lnTo>
                    <a:pt x="385" y="82"/>
                  </a:lnTo>
                  <a:lnTo>
                    <a:pt x="449" y="82"/>
                  </a:lnTo>
                  <a:lnTo>
                    <a:pt x="514" y="82"/>
                  </a:lnTo>
                  <a:lnTo>
                    <a:pt x="581" y="82"/>
                  </a:lnTo>
                  <a:lnTo>
                    <a:pt x="646" y="84"/>
                  </a:lnTo>
                  <a:lnTo>
                    <a:pt x="707" y="84"/>
                  </a:lnTo>
                  <a:lnTo>
                    <a:pt x="764" y="84"/>
                  </a:lnTo>
                  <a:lnTo>
                    <a:pt x="813" y="84"/>
                  </a:lnTo>
                  <a:lnTo>
                    <a:pt x="854" y="84"/>
                  </a:lnTo>
                  <a:lnTo>
                    <a:pt x="886" y="84"/>
                  </a:lnTo>
                  <a:lnTo>
                    <a:pt x="905" y="84"/>
                  </a:lnTo>
                  <a:lnTo>
                    <a:pt x="886" y="106"/>
                  </a:lnTo>
                  <a:lnTo>
                    <a:pt x="862" y="106"/>
                  </a:lnTo>
                  <a:lnTo>
                    <a:pt x="827" y="106"/>
                  </a:lnTo>
                  <a:lnTo>
                    <a:pt x="785" y="106"/>
                  </a:lnTo>
                  <a:lnTo>
                    <a:pt x="736" y="106"/>
                  </a:lnTo>
                  <a:lnTo>
                    <a:pt x="683" y="106"/>
                  </a:lnTo>
                  <a:lnTo>
                    <a:pt x="624" y="104"/>
                  </a:lnTo>
                  <a:lnTo>
                    <a:pt x="565" y="104"/>
                  </a:lnTo>
                  <a:lnTo>
                    <a:pt x="504" y="102"/>
                  </a:lnTo>
                  <a:lnTo>
                    <a:pt x="446" y="102"/>
                  </a:lnTo>
                  <a:lnTo>
                    <a:pt x="389" y="102"/>
                  </a:lnTo>
                  <a:lnTo>
                    <a:pt x="336" y="100"/>
                  </a:lnTo>
                  <a:lnTo>
                    <a:pt x="286" y="100"/>
                  </a:lnTo>
                  <a:lnTo>
                    <a:pt x="245" y="100"/>
                  </a:lnTo>
                  <a:lnTo>
                    <a:pt x="212" y="100"/>
                  </a:lnTo>
                  <a:lnTo>
                    <a:pt x="188" y="100"/>
                  </a:lnTo>
                  <a:lnTo>
                    <a:pt x="176" y="100"/>
                  </a:lnTo>
                  <a:lnTo>
                    <a:pt x="165" y="100"/>
                  </a:lnTo>
                  <a:lnTo>
                    <a:pt x="153" y="100"/>
                  </a:lnTo>
                  <a:lnTo>
                    <a:pt x="143" y="98"/>
                  </a:lnTo>
                  <a:lnTo>
                    <a:pt x="133" y="96"/>
                  </a:lnTo>
                  <a:lnTo>
                    <a:pt x="125" y="94"/>
                  </a:lnTo>
                  <a:lnTo>
                    <a:pt x="119" y="92"/>
                  </a:lnTo>
                  <a:lnTo>
                    <a:pt x="114" y="90"/>
                  </a:lnTo>
                  <a:lnTo>
                    <a:pt x="108" y="86"/>
                  </a:lnTo>
                  <a:lnTo>
                    <a:pt x="100" y="127"/>
                  </a:lnTo>
                  <a:lnTo>
                    <a:pt x="88" y="178"/>
                  </a:lnTo>
                  <a:lnTo>
                    <a:pt x="76" y="223"/>
                  </a:lnTo>
                  <a:lnTo>
                    <a:pt x="72" y="241"/>
                  </a:lnTo>
                  <a:lnTo>
                    <a:pt x="70" y="241"/>
                  </a:lnTo>
                  <a:lnTo>
                    <a:pt x="66" y="241"/>
                  </a:lnTo>
                  <a:lnTo>
                    <a:pt x="60" y="239"/>
                  </a:lnTo>
                  <a:lnTo>
                    <a:pt x="53" y="237"/>
                  </a:lnTo>
                  <a:lnTo>
                    <a:pt x="41" y="231"/>
                  </a:lnTo>
                  <a:lnTo>
                    <a:pt x="29" y="223"/>
                  </a:lnTo>
                  <a:lnTo>
                    <a:pt x="15" y="210"/>
                  </a:lnTo>
                  <a:lnTo>
                    <a:pt x="0" y="192"/>
                  </a:lnTo>
                  <a:lnTo>
                    <a:pt x="4" y="174"/>
                  </a:lnTo>
                  <a:lnTo>
                    <a:pt x="9" y="180"/>
                  </a:lnTo>
                  <a:lnTo>
                    <a:pt x="23" y="194"/>
                  </a:lnTo>
                  <a:lnTo>
                    <a:pt x="41" y="208"/>
                  </a:lnTo>
                  <a:lnTo>
                    <a:pt x="57" y="212"/>
                  </a:lnTo>
                  <a:lnTo>
                    <a:pt x="64" y="182"/>
                  </a:lnTo>
                  <a:lnTo>
                    <a:pt x="72" y="143"/>
                  </a:lnTo>
                  <a:lnTo>
                    <a:pt x="78" y="104"/>
                  </a:lnTo>
                  <a:lnTo>
                    <a:pt x="82" y="72"/>
                  </a:lnTo>
                  <a:lnTo>
                    <a:pt x="64" y="53"/>
                  </a:lnTo>
                  <a:lnTo>
                    <a:pt x="51" y="35"/>
                  </a:lnTo>
                  <a:lnTo>
                    <a:pt x="45" y="17"/>
                  </a:lnTo>
                  <a:lnTo>
                    <a:pt x="45" y="0"/>
                  </a:lnTo>
                  <a:close/>
                </a:path>
              </a:pathLst>
            </a:custGeom>
            <a:solidFill>
              <a:srgbClr val="FFD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57" name="Freeform 185"/>
            <p:cNvSpPr>
              <a:spLocks/>
            </p:cNvSpPr>
            <p:nvPr/>
          </p:nvSpPr>
          <p:spPr bwMode="auto">
            <a:xfrm>
              <a:off x="5218" y="3902"/>
              <a:ext cx="572" cy="180"/>
            </a:xfrm>
            <a:custGeom>
              <a:avLst/>
              <a:gdLst>
                <a:gd name="T0" fmla="*/ 994 w 1145"/>
                <a:gd name="T1" fmla="*/ 322 h 359"/>
                <a:gd name="T2" fmla="*/ 992 w 1145"/>
                <a:gd name="T3" fmla="*/ 338 h 359"/>
                <a:gd name="T4" fmla="*/ 986 w 1145"/>
                <a:gd name="T5" fmla="*/ 349 h 359"/>
                <a:gd name="T6" fmla="*/ 970 w 1145"/>
                <a:gd name="T7" fmla="*/ 359 h 359"/>
                <a:gd name="T8" fmla="*/ 945 w 1145"/>
                <a:gd name="T9" fmla="*/ 359 h 359"/>
                <a:gd name="T10" fmla="*/ 878 w 1145"/>
                <a:gd name="T11" fmla="*/ 357 h 359"/>
                <a:gd name="T12" fmla="*/ 768 w 1145"/>
                <a:gd name="T13" fmla="*/ 355 h 359"/>
                <a:gd name="T14" fmla="*/ 634 w 1145"/>
                <a:gd name="T15" fmla="*/ 351 h 359"/>
                <a:gd name="T16" fmla="*/ 491 w 1145"/>
                <a:gd name="T17" fmla="*/ 347 h 359"/>
                <a:gd name="T18" fmla="*/ 357 w 1145"/>
                <a:gd name="T19" fmla="*/ 345 h 359"/>
                <a:gd name="T20" fmla="*/ 245 w 1145"/>
                <a:gd name="T21" fmla="*/ 341 h 359"/>
                <a:gd name="T22" fmla="*/ 174 w 1145"/>
                <a:gd name="T23" fmla="*/ 339 h 359"/>
                <a:gd name="T24" fmla="*/ 145 w 1145"/>
                <a:gd name="T25" fmla="*/ 339 h 359"/>
                <a:gd name="T26" fmla="*/ 119 w 1145"/>
                <a:gd name="T27" fmla="*/ 338 h 359"/>
                <a:gd name="T28" fmla="*/ 100 w 1145"/>
                <a:gd name="T29" fmla="*/ 332 h 359"/>
                <a:gd name="T30" fmla="*/ 80 w 1145"/>
                <a:gd name="T31" fmla="*/ 318 h 359"/>
                <a:gd name="T32" fmla="*/ 55 w 1145"/>
                <a:gd name="T33" fmla="*/ 294 h 359"/>
                <a:gd name="T34" fmla="*/ 27 w 1145"/>
                <a:gd name="T35" fmla="*/ 269 h 359"/>
                <a:gd name="T36" fmla="*/ 3 w 1145"/>
                <a:gd name="T37" fmla="*/ 241 h 359"/>
                <a:gd name="T38" fmla="*/ 0 w 1145"/>
                <a:gd name="T39" fmla="*/ 216 h 359"/>
                <a:gd name="T40" fmla="*/ 17 w 1145"/>
                <a:gd name="T41" fmla="*/ 198 h 359"/>
                <a:gd name="T42" fmla="*/ 39 w 1145"/>
                <a:gd name="T43" fmla="*/ 192 h 359"/>
                <a:gd name="T44" fmla="*/ 57 w 1145"/>
                <a:gd name="T45" fmla="*/ 190 h 359"/>
                <a:gd name="T46" fmla="*/ 68 w 1145"/>
                <a:gd name="T47" fmla="*/ 182 h 359"/>
                <a:gd name="T48" fmla="*/ 74 w 1145"/>
                <a:gd name="T49" fmla="*/ 137 h 359"/>
                <a:gd name="T50" fmla="*/ 82 w 1145"/>
                <a:gd name="T51" fmla="*/ 59 h 359"/>
                <a:gd name="T52" fmla="*/ 84 w 1145"/>
                <a:gd name="T53" fmla="*/ 41 h 359"/>
                <a:gd name="T54" fmla="*/ 88 w 1145"/>
                <a:gd name="T55" fmla="*/ 29 h 359"/>
                <a:gd name="T56" fmla="*/ 102 w 1145"/>
                <a:gd name="T57" fmla="*/ 13 h 359"/>
                <a:gd name="T58" fmla="*/ 133 w 1145"/>
                <a:gd name="T59" fmla="*/ 2 h 359"/>
                <a:gd name="T60" fmla="*/ 165 w 1145"/>
                <a:gd name="T61" fmla="*/ 0 h 359"/>
                <a:gd name="T62" fmla="*/ 216 w 1145"/>
                <a:gd name="T63" fmla="*/ 0 h 359"/>
                <a:gd name="T64" fmla="*/ 306 w 1145"/>
                <a:gd name="T65" fmla="*/ 2 h 359"/>
                <a:gd name="T66" fmla="*/ 418 w 1145"/>
                <a:gd name="T67" fmla="*/ 2 h 359"/>
                <a:gd name="T68" fmla="*/ 542 w 1145"/>
                <a:gd name="T69" fmla="*/ 4 h 359"/>
                <a:gd name="T70" fmla="*/ 660 w 1145"/>
                <a:gd name="T71" fmla="*/ 4 h 359"/>
                <a:gd name="T72" fmla="*/ 758 w 1145"/>
                <a:gd name="T73" fmla="*/ 4 h 359"/>
                <a:gd name="T74" fmla="*/ 823 w 1145"/>
                <a:gd name="T75" fmla="*/ 4 h 359"/>
                <a:gd name="T76" fmla="*/ 856 w 1145"/>
                <a:gd name="T77" fmla="*/ 4 h 359"/>
                <a:gd name="T78" fmla="*/ 884 w 1145"/>
                <a:gd name="T79" fmla="*/ 11 h 359"/>
                <a:gd name="T80" fmla="*/ 909 w 1145"/>
                <a:gd name="T81" fmla="*/ 23 h 359"/>
                <a:gd name="T82" fmla="*/ 931 w 1145"/>
                <a:gd name="T83" fmla="*/ 45 h 359"/>
                <a:gd name="T84" fmla="*/ 954 w 1145"/>
                <a:gd name="T85" fmla="*/ 72 h 359"/>
                <a:gd name="T86" fmla="*/ 974 w 1145"/>
                <a:gd name="T87" fmla="*/ 102 h 359"/>
                <a:gd name="T88" fmla="*/ 990 w 1145"/>
                <a:gd name="T89" fmla="*/ 129 h 359"/>
                <a:gd name="T90" fmla="*/ 1000 w 1145"/>
                <a:gd name="T91" fmla="*/ 159 h 359"/>
                <a:gd name="T92" fmla="*/ 998 w 1145"/>
                <a:gd name="T93" fmla="*/ 186 h 359"/>
                <a:gd name="T94" fmla="*/ 998 w 1145"/>
                <a:gd name="T95" fmla="*/ 218 h 359"/>
                <a:gd name="T96" fmla="*/ 1145 w 1145"/>
                <a:gd name="T97" fmla="*/ 241 h 359"/>
                <a:gd name="T98" fmla="*/ 1104 w 1145"/>
                <a:gd name="T99" fmla="*/ 275 h 359"/>
                <a:gd name="T100" fmla="*/ 1025 w 1145"/>
                <a:gd name="T101" fmla="*/ 253 h 359"/>
                <a:gd name="T102" fmla="*/ 1021 w 1145"/>
                <a:gd name="T103" fmla="*/ 3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5" h="359">
                  <a:moveTo>
                    <a:pt x="994" y="316"/>
                  </a:moveTo>
                  <a:lnTo>
                    <a:pt x="994" y="322"/>
                  </a:lnTo>
                  <a:lnTo>
                    <a:pt x="992" y="330"/>
                  </a:lnTo>
                  <a:lnTo>
                    <a:pt x="992" y="338"/>
                  </a:lnTo>
                  <a:lnTo>
                    <a:pt x="990" y="343"/>
                  </a:lnTo>
                  <a:lnTo>
                    <a:pt x="986" y="349"/>
                  </a:lnTo>
                  <a:lnTo>
                    <a:pt x="980" y="355"/>
                  </a:lnTo>
                  <a:lnTo>
                    <a:pt x="970" y="359"/>
                  </a:lnTo>
                  <a:lnTo>
                    <a:pt x="958" y="359"/>
                  </a:lnTo>
                  <a:lnTo>
                    <a:pt x="945" y="359"/>
                  </a:lnTo>
                  <a:lnTo>
                    <a:pt x="917" y="359"/>
                  </a:lnTo>
                  <a:lnTo>
                    <a:pt x="878" y="357"/>
                  </a:lnTo>
                  <a:lnTo>
                    <a:pt x="827" y="357"/>
                  </a:lnTo>
                  <a:lnTo>
                    <a:pt x="768" y="355"/>
                  </a:lnTo>
                  <a:lnTo>
                    <a:pt x="703" y="353"/>
                  </a:lnTo>
                  <a:lnTo>
                    <a:pt x="634" y="351"/>
                  </a:lnTo>
                  <a:lnTo>
                    <a:pt x="563" y="349"/>
                  </a:lnTo>
                  <a:lnTo>
                    <a:pt x="491" y="347"/>
                  </a:lnTo>
                  <a:lnTo>
                    <a:pt x="422" y="347"/>
                  </a:lnTo>
                  <a:lnTo>
                    <a:pt x="357" y="345"/>
                  </a:lnTo>
                  <a:lnTo>
                    <a:pt x="296" y="343"/>
                  </a:lnTo>
                  <a:lnTo>
                    <a:pt x="245" y="341"/>
                  </a:lnTo>
                  <a:lnTo>
                    <a:pt x="204" y="341"/>
                  </a:lnTo>
                  <a:lnTo>
                    <a:pt x="174" y="339"/>
                  </a:lnTo>
                  <a:lnTo>
                    <a:pt x="159" y="339"/>
                  </a:lnTo>
                  <a:lnTo>
                    <a:pt x="145" y="339"/>
                  </a:lnTo>
                  <a:lnTo>
                    <a:pt x="131" y="338"/>
                  </a:lnTo>
                  <a:lnTo>
                    <a:pt x="119" y="338"/>
                  </a:lnTo>
                  <a:lnTo>
                    <a:pt x="110" y="336"/>
                  </a:lnTo>
                  <a:lnTo>
                    <a:pt x="100" y="332"/>
                  </a:lnTo>
                  <a:lnTo>
                    <a:pt x="90" y="326"/>
                  </a:lnTo>
                  <a:lnTo>
                    <a:pt x="80" y="318"/>
                  </a:lnTo>
                  <a:lnTo>
                    <a:pt x="68" y="306"/>
                  </a:lnTo>
                  <a:lnTo>
                    <a:pt x="55" y="294"/>
                  </a:lnTo>
                  <a:lnTo>
                    <a:pt x="41" y="281"/>
                  </a:lnTo>
                  <a:lnTo>
                    <a:pt x="27" y="269"/>
                  </a:lnTo>
                  <a:lnTo>
                    <a:pt x="13" y="255"/>
                  </a:lnTo>
                  <a:lnTo>
                    <a:pt x="3" y="241"/>
                  </a:lnTo>
                  <a:lnTo>
                    <a:pt x="0" y="229"/>
                  </a:lnTo>
                  <a:lnTo>
                    <a:pt x="0" y="216"/>
                  </a:lnTo>
                  <a:lnTo>
                    <a:pt x="9" y="204"/>
                  </a:lnTo>
                  <a:lnTo>
                    <a:pt x="17" y="198"/>
                  </a:lnTo>
                  <a:lnTo>
                    <a:pt x="27" y="194"/>
                  </a:lnTo>
                  <a:lnTo>
                    <a:pt x="39" y="192"/>
                  </a:lnTo>
                  <a:lnTo>
                    <a:pt x="49" y="192"/>
                  </a:lnTo>
                  <a:lnTo>
                    <a:pt x="57" y="190"/>
                  </a:lnTo>
                  <a:lnTo>
                    <a:pt x="64" y="186"/>
                  </a:lnTo>
                  <a:lnTo>
                    <a:pt x="68" y="182"/>
                  </a:lnTo>
                  <a:lnTo>
                    <a:pt x="70" y="174"/>
                  </a:lnTo>
                  <a:lnTo>
                    <a:pt x="74" y="137"/>
                  </a:lnTo>
                  <a:lnTo>
                    <a:pt x="78" y="94"/>
                  </a:lnTo>
                  <a:lnTo>
                    <a:pt x="82" y="59"/>
                  </a:lnTo>
                  <a:lnTo>
                    <a:pt x="84" y="43"/>
                  </a:lnTo>
                  <a:lnTo>
                    <a:pt x="84" y="41"/>
                  </a:lnTo>
                  <a:lnTo>
                    <a:pt x="86" y="35"/>
                  </a:lnTo>
                  <a:lnTo>
                    <a:pt x="88" y="29"/>
                  </a:lnTo>
                  <a:lnTo>
                    <a:pt x="94" y="21"/>
                  </a:lnTo>
                  <a:lnTo>
                    <a:pt x="102" y="13"/>
                  </a:lnTo>
                  <a:lnTo>
                    <a:pt x="115" y="6"/>
                  </a:lnTo>
                  <a:lnTo>
                    <a:pt x="133" y="2"/>
                  </a:lnTo>
                  <a:lnTo>
                    <a:pt x="157" y="0"/>
                  </a:lnTo>
                  <a:lnTo>
                    <a:pt x="165" y="0"/>
                  </a:lnTo>
                  <a:lnTo>
                    <a:pt x="184" y="0"/>
                  </a:lnTo>
                  <a:lnTo>
                    <a:pt x="216" y="0"/>
                  </a:lnTo>
                  <a:lnTo>
                    <a:pt x="257" y="0"/>
                  </a:lnTo>
                  <a:lnTo>
                    <a:pt x="306" y="2"/>
                  </a:lnTo>
                  <a:lnTo>
                    <a:pt x="359" y="2"/>
                  </a:lnTo>
                  <a:lnTo>
                    <a:pt x="418" y="2"/>
                  </a:lnTo>
                  <a:lnTo>
                    <a:pt x="481" y="2"/>
                  </a:lnTo>
                  <a:lnTo>
                    <a:pt x="542" y="4"/>
                  </a:lnTo>
                  <a:lnTo>
                    <a:pt x="603" y="4"/>
                  </a:lnTo>
                  <a:lnTo>
                    <a:pt x="660" y="4"/>
                  </a:lnTo>
                  <a:lnTo>
                    <a:pt x="713" y="4"/>
                  </a:lnTo>
                  <a:lnTo>
                    <a:pt x="758" y="4"/>
                  </a:lnTo>
                  <a:lnTo>
                    <a:pt x="795" y="4"/>
                  </a:lnTo>
                  <a:lnTo>
                    <a:pt x="823" y="4"/>
                  </a:lnTo>
                  <a:lnTo>
                    <a:pt x="838" y="4"/>
                  </a:lnTo>
                  <a:lnTo>
                    <a:pt x="856" y="4"/>
                  </a:lnTo>
                  <a:lnTo>
                    <a:pt x="870" y="8"/>
                  </a:lnTo>
                  <a:lnTo>
                    <a:pt x="884" y="11"/>
                  </a:lnTo>
                  <a:lnTo>
                    <a:pt x="897" y="15"/>
                  </a:lnTo>
                  <a:lnTo>
                    <a:pt x="909" y="23"/>
                  </a:lnTo>
                  <a:lnTo>
                    <a:pt x="919" y="33"/>
                  </a:lnTo>
                  <a:lnTo>
                    <a:pt x="931" y="45"/>
                  </a:lnTo>
                  <a:lnTo>
                    <a:pt x="943" y="59"/>
                  </a:lnTo>
                  <a:lnTo>
                    <a:pt x="954" y="72"/>
                  </a:lnTo>
                  <a:lnTo>
                    <a:pt x="964" y="88"/>
                  </a:lnTo>
                  <a:lnTo>
                    <a:pt x="974" y="102"/>
                  </a:lnTo>
                  <a:lnTo>
                    <a:pt x="984" y="116"/>
                  </a:lnTo>
                  <a:lnTo>
                    <a:pt x="990" y="129"/>
                  </a:lnTo>
                  <a:lnTo>
                    <a:pt x="996" y="145"/>
                  </a:lnTo>
                  <a:lnTo>
                    <a:pt x="1000" y="159"/>
                  </a:lnTo>
                  <a:lnTo>
                    <a:pt x="1000" y="174"/>
                  </a:lnTo>
                  <a:lnTo>
                    <a:pt x="998" y="186"/>
                  </a:lnTo>
                  <a:lnTo>
                    <a:pt x="998" y="202"/>
                  </a:lnTo>
                  <a:lnTo>
                    <a:pt x="998" y="218"/>
                  </a:lnTo>
                  <a:lnTo>
                    <a:pt x="998" y="235"/>
                  </a:lnTo>
                  <a:lnTo>
                    <a:pt x="1145" y="241"/>
                  </a:lnTo>
                  <a:lnTo>
                    <a:pt x="1143" y="277"/>
                  </a:lnTo>
                  <a:lnTo>
                    <a:pt x="1104" y="275"/>
                  </a:lnTo>
                  <a:lnTo>
                    <a:pt x="1106" y="257"/>
                  </a:lnTo>
                  <a:lnTo>
                    <a:pt x="1025" y="253"/>
                  </a:lnTo>
                  <a:lnTo>
                    <a:pt x="1023" y="275"/>
                  </a:lnTo>
                  <a:lnTo>
                    <a:pt x="1021" y="318"/>
                  </a:lnTo>
                  <a:lnTo>
                    <a:pt x="994" y="316"/>
                  </a:lnTo>
                  <a:close/>
                </a:path>
              </a:pathLst>
            </a:custGeom>
            <a:solidFill>
              <a:srgbClr val="E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58" name="Freeform 186"/>
            <p:cNvSpPr>
              <a:spLocks/>
            </p:cNvSpPr>
            <p:nvPr/>
          </p:nvSpPr>
          <p:spPr bwMode="auto">
            <a:xfrm>
              <a:off x="5713" y="4029"/>
              <a:ext cx="36" cy="51"/>
            </a:xfrm>
            <a:custGeom>
              <a:avLst/>
              <a:gdLst>
                <a:gd name="T0" fmla="*/ 35 w 72"/>
                <a:gd name="T1" fmla="*/ 0 h 102"/>
                <a:gd name="T2" fmla="*/ 33 w 72"/>
                <a:gd name="T3" fmla="*/ 22 h 102"/>
                <a:gd name="T4" fmla="*/ 45 w 72"/>
                <a:gd name="T5" fmla="*/ 33 h 102"/>
                <a:gd name="T6" fmla="*/ 49 w 72"/>
                <a:gd name="T7" fmla="*/ 47 h 102"/>
                <a:gd name="T8" fmla="*/ 47 w 72"/>
                <a:gd name="T9" fmla="*/ 63 h 102"/>
                <a:gd name="T10" fmla="*/ 45 w 72"/>
                <a:gd name="T11" fmla="*/ 79 h 102"/>
                <a:gd name="T12" fmla="*/ 4 w 72"/>
                <a:gd name="T13" fmla="*/ 63 h 102"/>
                <a:gd name="T14" fmla="*/ 4 w 72"/>
                <a:gd name="T15" fmla="*/ 69 h 102"/>
                <a:gd name="T16" fmla="*/ 2 w 72"/>
                <a:gd name="T17" fmla="*/ 77 h 102"/>
                <a:gd name="T18" fmla="*/ 2 w 72"/>
                <a:gd name="T19" fmla="*/ 85 h 102"/>
                <a:gd name="T20" fmla="*/ 0 w 72"/>
                <a:gd name="T21" fmla="*/ 90 h 102"/>
                <a:gd name="T22" fmla="*/ 65 w 72"/>
                <a:gd name="T23" fmla="*/ 102 h 102"/>
                <a:gd name="T24" fmla="*/ 72 w 72"/>
                <a:gd name="T25" fmla="*/ 79 h 102"/>
                <a:gd name="T26" fmla="*/ 72 w 72"/>
                <a:gd name="T27" fmla="*/ 49 h 102"/>
                <a:gd name="T28" fmla="*/ 61 w 72"/>
                <a:gd name="T29" fmla="*/ 22 h 102"/>
                <a:gd name="T30" fmla="*/ 35 w 72"/>
                <a:gd name="T3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102">
                  <a:moveTo>
                    <a:pt x="35" y="0"/>
                  </a:moveTo>
                  <a:lnTo>
                    <a:pt x="33" y="22"/>
                  </a:lnTo>
                  <a:lnTo>
                    <a:pt x="45" y="33"/>
                  </a:lnTo>
                  <a:lnTo>
                    <a:pt x="49" y="47"/>
                  </a:lnTo>
                  <a:lnTo>
                    <a:pt x="47" y="63"/>
                  </a:lnTo>
                  <a:lnTo>
                    <a:pt x="45" y="79"/>
                  </a:lnTo>
                  <a:lnTo>
                    <a:pt x="4" y="63"/>
                  </a:lnTo>
                  <a:lnTo>
                    <a:pt x="4" y="69"/>
                  </a:lnTo>
                  <a:lnTo>
                    <a:pt x="2" y="77"/>
                  </a:lnTo>
                  <a:lnTo>
                    <a:pt x="2" y="85"/>
                  </a:lnTo>
                  <a:lnTo>
                    <a:pt x="0" y="90"/>
                  </a:lnTo>
                  <a:lnTo>
                    <a:pt x="65" y="102"/>
                  </a:lnTo>
                  <a:lnTo>
                    <a:pt x="72" y="79"/>
                  </a:lnTo>
                  <a:lnTo>
                    <a:pt x="72" y="49"/>
                  </a:lnTo>
                  <a:lnTo>
                    <a:pt x="61" y="22"/>
                  </a:lnTo>
                  <a:lnTo>
                    <a:pt x="35" y="0"/>
                  </a:lnTo>
                  <a:close/>
                </a:path>
              </a:pathLst>
            </a:custGeom>
            <a:solidFill>
              <a:srgbClr val="E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59" name="Freeform 187"/>
            <p:cNvSpPr>
              <a:spLocks/>
            </p:cNvSpPr>
            <p:nvPr/>
          </p:nvSpPr>
          <p:spPr bwMode="auto">
            <a:xfrm>
              <a:off x="5297" y="4031"/>
              <a:ext cx="116" cy="117"/>
            </a:xfrm>
            <a:custGeom>
              <a:avLst/>
              <a:gdLst>
                <a:gd name="T0" fmla="*/ 112 w 232"/>
                <a:gd name="T1" fmla="*/ 234 h 234"/>
                <a:gd name="T2" fmla="*/ 135 w 232"/>
                <a:gd name="T3" fmla="*/ 232 h 234"/>
                <a:gd name="T4" fmla="*/ 157 w 232"/>
                <a:gd name="T5" fmla="*/ 226 h 234"/>
                <a:gd name="T6" fmla="*/ 177 w 232"/>
                <a:gd name="T7" fmla="*/ 216 h 234"/>
                <a:gd name="T8" fmla="*/ 194 w 232"/>
                <a:gd name="T9" fmla="*/ 202 h 234"/>
                <a:gd name="T10" fmla="*/ 210 w 232"/>
                <a:gd name="T11" fmla="*/ 187 h 234"/>
                <a:gd name="T12" fmla="*/ 222 w 232"/>
                <a:gd name="T13" fmla="*/ 167 h 234"/>
                <a:gd name="T14" fmla="*/ 228 w 232"/>
                <a:gd name="T15" fmla="*/ 145 h 234"/>
                <a:gd name="T16" fmla="*/ 232 w 232"/>
                <a:gd name="T17" fmla="*/ 122 h 234"/>
                <a:gd name="T18" fmla="*/ 230 w 232"/>
                <a:gd name="T19" fmla="*/ 98 h 234"/>
                <a:gd name="T20" fmla="*/ 226 w 232"/>
                <a:gd name="T21" fmla="*/ 77 h 234"/>
                <a:gd name="T22" fmla="*/ 216 w 232"/>
                <a:gd name="T23" fmla="*/ 55 h 234"/>
                <a:gd name="T24" fmla="*/ 202 w 232"/>
                <a:gd name="T25" fmla="*/ 37 h 234"/>
                <a:gd name="T26" fmla="*/ 184 w 232"/>
                <a:gd name="T27" fmla="*/ 24 h 234"/>
                <a:gd name="T28" fmla="*/ 167 w 232"/>
                <a:gd name="T29" fmla="*/ 12 h 234"/>
                <a:gd name="T30" fmla="*/ 145 w 232"/>
                <a:gd name="T31" fmla="*/ 4 h 234"/>
                <a:gd name="T32" fmla="*/ 122 w 232"/>
                <a:gd name="T33" fmla="*/ 0 h 234"/>
                <a:gd name="T34" fmla="*/ 98 w 232"/>
                <a:gd name="T35" fmla="*/ 2 h 234"/>
                <a:gd name="T36" fmla="*/ 76 w 232"/>
                <a:gd name="T37" fmla="*/ 8 h 234"/>
                <a:gd name="T38" fmla="*/ 55 w 232"/>
                <a:gd name="T39" fmla="*/ 18 h 234"/>
                <a:gd name="T40" fmla="*/ 37 w 232"/>
                <a:gd name="T41" fmla="*/ 31 h 234"/>
                <a:gd name="T42" fmla="*/ 21 w 232"/>
                <a:gd name="T43" fmla="*/ 47 h 234"/>
                <a:gd name="T44" fmla="*/ 10 w 232"/>
                <a:gd name="T45" fmla="*/ 67 h 234"/>
                <a:gd name="T46" fmla="*/ 4 w 232"/>
                <a:gd name="T47" fmla="*/ 88 h 234"/>
                <a:gd name="T48" fmla="*/ 0 w 232"/>
                <a:gd name="T49" fmla="*/ 112 h 234"/>
                <a:gd name="T50" fmla="*/ 2 w 232"/>
                <a:gd name="T51" fmla="*/ 135 h 234"/>
                <a:gd name="T52" fmla="*/ 6 w 232"/>
                <a:gd name="T53" fmla="*/ 157 h 234"/>
                <a:gd name="T54" fmla="*/ 15 w 232"/>
                <a:gd name="T55" fmla="*/ 179 h 234"/>
                <a:gd name="T56" fmla="*/ 29 w 232"/>
                <a:gd name="T57" fmla="*/ 196 h 234"/>
                <a:gd name="T58" fmla="*/ 47 w 232"/>
                <a:gd name="T59" fmla="*/ 212 h 234"/>
                <a:gd name="T60" fmla="*/ 66 w 232"/>
                <a:gd name="T61" fmla="*/ 224 h 234"/>
                <a:gd name="T62" fmla="*/ 88 w 232"/>
                <a:gd name="T63" fmla="*/ 230 h 234"/>
                <a:gd name="T64" fmla="*/ 112 w 232"/>
                <a:gd name="T6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4">
                  <a:moveTo>
                    <a:pt x="112" y="234"/>
                  </a:moveTo>
                  <a:lnTo>
                    <a:pt x="135" y="232"/>
                  </a:lnTo>
                  <a:lnTo>
                    <a:pt x="157" y="226"/>
                  </a:lnTo>
                  <a:lnTo>
                    <a:pt x="177" y="216"/>
                  </a:lnTo>
                  <a:lnTo>
                    <a:pt x="194" y="202"/>
                  </a:lnTo>
                  <a:lnTo>
                    <a:pt x="210" y="187"/>
                  </a:lnTo>
                  <a:lnTo>
                    <a:pt x="222" y="167"/>
                  </a:lnTo>
                  <a:lnTo>
                    <a:pt x="228" y="145"/>
                  </a:lnTo>
                  <a:lnTo>
                    <a:pt x="232" y="122"/>
                  </a:lnTo>
                  <a:lnTo>
                    <a:pt x="230" y="98"/>
                  </a:lnTo>
                  <a:lnTo>
                    <a:pt x="226" y="77"/>
                  </a:lnTo>
                  <a:lnTo>
                    <a:pt x="216" y="55"/>
                  </a:lnTo>
                  <a:lnTo>
                    <a:pt x="202" y="37"/>
                  </a:lnTo>
                  <a:lnTo>
                    <a:pt x="184" y="24"/>
                  </a:lnTo>
                  <a:lnTo>
                    <a:pt x="167" y="12"/>
                  </a:lnTo>
                  <a:lnTo>
                    <a:pt x="145" y="4"/>
                  </a:lnTo>
                  <a:lnTo>
                    <a:pt x="122" y="0"/>
                  </a:lnTo>
                  <a:lnTo>
                    <a:pt x="98" y="2"/>
                  </a:lnTo>
                  <a:lnTo>
                    <a:pt x="76" y="8"/>
                  </a:lnTo>
                  <a:lnTo>
                    <a:pt x="55" y="18"/>
                  </a:lnTo>
                  <a:lnTo>
                    <a:pt x="37" y="31"/>
                  </a:lnTo>
                  <a:lnTo>
                    <a:pt x="21" y="47"/>
                  </a:lnTo>
                  <a:lnTo>
                    <a:pt x="10" y="67"/>
                  </a:lnTo>
                  <a:lnTo>
                    <a:pt x="4" y="88"/>
                  </a:lnTo>
                  <a:lnTo>
                    <a:pt x="0" y="112"/>
                  </a:lnTo>
                  <a:lnTo>
                    <a:pt x="2" y="135"/>
                  </a:lnTo>
                  <a:lnTo>
                    <a:pt x="6" y="157"/>
                  </a:lnTo>
                  <a:lnTo>
                    <a:pt x="15" y="179"/>
                  </a:lnTo>
                  <a:lnTo>
                    <a:pt x="29" y="196"/>
                  </a:lnTo>
                  <a:lnTo>
                    <a:pt x="47" y="212"/>
                  </a:lnTo>
                  <a:lnTo>
                    <a:pt x="66" y="224"/>
                  </a:lnTo>
                  <a:lnTo>
                    <a:pt x="88" y="230"/>
                  </a:lnTo>
                  <a:lnTo>
                    <a:pt x="112"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60" name="Freeform 188"/>
            <p:cNvSpPr>
              <a:spLocks/>
            </p:cNvSpPr>
            <p:nvPr/>
          </p:nvSpPr>
          <p:spPr bwMode="auto">
            <a:xfrm>
              <a:off x="5552" y="4032"/>
              <a:ext cx="116" cy="117"/>
            </a:xfrm>
            <a:custGeom>
              <a:avLst/>
              <a:gdLst>
                <a:gd name="T0" fmla="*/ 112 w 231"/>
                <a:gd name="T1" fmla="*/ 234 h 234"/>
                <a:gd name="T2" fmla="*/ 135 w 231"/>
                <a:gd name="T3" fmla="*/ 232 h 234"/>
                <a:gd name="T4" fmla="*/ 157 w 231"/>
                <a:gd name="T5" fmla="*/ 226 h 234"/>
                <a:gd name="T6" fmla="*/ 176 w 231"/>
                <a:gd name="T7" fmla="*/ 216 h 234"/>
                <a:gd name="T8" fmla="*/ 194 w 231"/>
                <a:gd name="T9" fmla="*/ 202 h 234"/>
                <a:gd name="T10" fmla="*/ 210 w 231"/>
                <a:gd name="T11" fmla="*/ 187 h 234"/>
                <a:gd name="T12" fmla="*/ 222 w 231"/>
                <a:gd name="T13" fmla="*/ 167 h 234"/>
                <a:gd name="T14" fmla="*/ 227 w 231"/>
                <a:gd name="T15" fmla="*/ 145 h 234"/>
                <a:gd name="T16" fmla="*/ 231 w 231"/>
                <a:gd name="T17" fmla="*/ 122 h 234"/>
                <a:gd name="T18" fmla="*/ 229 w 231"/>
                <a:gd name="T19" fmla="*/ 98 h 234"/>
                <a:gd name="T20" fmla="*/ 225 w 231"/>
                <a:gd name="T21" fmla="*/ 77 h 234"/>
                <a:gd name="T22" fmla="*/ 216 w 231"/>
                <a:gd name="T23" fmla="*/ 55 h 234"/>
                <a:gd name="T24" fmla="*/ 202 w 231"/>
                <a:gd name="T25" fmla="*/ 37 h 234"/>
                <a:gd name="T26" fmla="*/ 184 w 231"/>
                <a:gd name="T27" fmla="*/ 22 h 234"/>
                <a:gd name="T28" fmla="*/ 165 w 231"/>
                <a:gd name="T29" fmla="*/ 10 h 234"/>
                <a:gd name="T30" fmla="*/ 143 w 231"/>
                <a:gd name="T31" fmla="*/ 4 h 234"/>
                <a:gd name="T32" fmla="*/ 119 w 231"/>
                <a:gd name="T33" fmla="*/ 0 h 234"/>
                <a:gd name="T34" fmla="*/ 96 w 231"/>
                <a:gd name="T35" fmla="*/ 2 h 234"/>
                <a:gd name="T36" fmla="*/ 74 w 231"/>
                <a:gd name="T37" fmla="*/ 8 h 234"/>
                <a:gd name="T38" fmla="*/ 55 w 231"/>
                <a:gd name="T39" fmla="*/ 18 h 234"/>
                <a:gd name="T40" fmla="*/ 37 w 231"/>
                <a:gd name="T41" fmla="*/ 31 h 234"/>
                <a:gd name="T42" fmla="*/ 21 w 231"/>
                <a:gd name="T43" fmla="*/ 47 h 234"/>
                <a:gd name="T44" fmla="*/ 9 w 231"/>
                <a:gd name="T45" fmla="*/ 67 h 234"/>
                <a:gd name="T46" fmla="*/ 3 w 231"/>
                <a:gd name="T47" fmla="*/ 88 h 234"/>
                <a:gd name="T48" fmla="*/ 0 w 231"/>
                <a:gd name="T49" fmla="*/ 112 h 234"/>
                <a:gd name="T50" fmla="*/ 2 w 231"/>
                <a:gd name="T51" fmla="*/ 135 h 234"/>
                <a:gd name="T52" fmla="*/ 5 w 231"/>
                <a:gd name="T53" fmla="*/ 157 h 234"/>
                <a:gd name="T54" fmla="*/ 15 w 231"/>
                <a:gd name="T55" fmla="*/ 179 h 234"/>
                <a:gd name="T56" fmla="*/ 29 w 231"/>
                <a:gd name="T57" fmla="*/ 196 h 234"/>
                <a:gd name="T58" fmla="*/ 47 w 231"/>
                <a:gd name="T59" fmla="*/ 210 h 234"/>
                <a:gd name="T60" fmla="*/ 66 w 231"/>
                <a:gd name="T61" fmla="*/ 222 h 234"/>
                <a:gd name="T62" fmla="*/ 88 w 231"/>
                <a:gd name="T63" fmla="*/ 230 h 234"/>
                <a:gd name="T64" fmla="*/ 112 w 231"/>
                <a:gd name="T6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1" h="234">
                  <a:moveTo>
                    <a:pt x="112" y="234"/>
                  </a:moveTo>
                  <a:lnTo>
                    <a:pt x="135" y="232"/>
                  </a:lnTo>
                  <a:lnTo>
                    <a:pt x="157" y="226"/>
                  </a:lnTo>
                  <a:lnTo>
                    <a:pt x="176" y="216"/>
                  </a:lnTo>
                  <a:lnTo>
                    <a:pt x="194" y="202"/>
                  </a:lnTo>
                  <a:lnTo>
                    <a:pt x="210" y="187"/>
                  </a:lnTo>
                  <a:lnTo>
                    <a:pt x="222" y="167"/>
                  </a:lnTo>
                  <a:lnTo>
                    <a:pt x="227" y="145"/>
                  </a:lnTo>
                  <a:lnTo>
                    <a:pt x="231" y="122"/>
                  </a:lnTo>
                  <a:lnTo>
                    <a:pt x="229" y="98"/>
                  </a:lnTo>
                  <a:lnTo>
                    <a:pt x="225" y="77"/>
                  </a:lnTo>
                  <a:lnTo>
                    <a:pt x="216" y="55"/>
                  </a:lnTo>
                  <a:lnTo>
                    <a:pt x="202" y="37"/>
                  </a:lnTo>
                  <a:lnTo>
                    <a:pt x="184" y="22"/>
                  </a:lnTo>
                  <a:lnTo>
                    <a:pt x="165" y="10"/>
                  </a:lnTo>
                  <a:lnTo>
                    <a:pt x="143" y="4"/>
                  </a:lnTo>
                  <a:lnTo>
                    <a:pt x="119" y="0"/>
                  </a:lnTo>
                  <a:lnTo>
                    <a:pt x="96" y="2"/>
                  </a:lnTo>
                  <a:lnTo>
                    <a:pt x="74" y="8"/>
                  </a:lnTo>
                  <a:lnTo>
                    <a:pt x="55" y="18"/>
                  </a:lnTo>
                  <a:lnTo>
                    <a:pt x="37" y="31"/>
                  </a:lnTo>
                  <a:lnTo>
                    <a:pt x="21" y="47"/>
                  </a:lnTo>
                  <a:lnTo>
                    <a:pt x="9" y="67"/>
                  </a:lnTo>
                  <a:lnTo>
                    <a:pt x="3" y="88"/>
                  </a:lnTo>
                  <a:lnTo>
                    <a:pt x="0" y="112"/>
                  </a:lnTo>
                  <a:lnTo>
                    <a:pt x="2" y="135"/>
                  </a:lnTo>
                  <a:lnTo>
                    <a:pt x="5" y="157"/>
                  </a:lnTo>
                  <a:lnTo>
                    <a:pt x="15" y="179"/>
                  </a:lnTo>
                  <a:lnTo>
                    <a:pt x="29" y="196"/>
                  </a:lnTo>
                  <a:lnTo>
                    <a:pt x="47" y="210"/>
                  </a:lnTo>
                  <a:lnTo>
                    <a:pt x="66" y="222"/>
                  </a:lnTo>
                  <a:lnTo>
                    <a:pt x="88" y="230"/>
                  </a:lnTo>
                  <a:lnTo>
                    <a:pt x="112"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61" name="Freeform 189"/>
            <p:cNvSpPr>
              <a:spLocks/>
            </p:cNvSpPr>
            <p:nvPr/>
          </p:nvSpPr>
          <p:spPr bwMode="auto">
            <a:xfrm>
              <a:off x="5310" y="4036"/>
              <a:ext cx="116" cy="117"/>
            </a:xfrm>
            <a:custGeom>
              <a:avLst/>
              <a:gdLst>
                <a:gd name="T0" fmla="*/ 110 w 232"/>
                <a:gd name="T1" fmla="*/ 234 h 234"/>
                <a:gd name="T2" fmla="*/ 134 w 232"/>
                <a:gd name="T3" fmla="*/ 232 h 234"/>
                <a:gd name="T4" fmla="*/ 155 w 232"/>
                <a:gd name="T5" fmla="*/ 226 h 234"/>
                <a:gd name="T6" fmla="*/ 177 w 232"/>
                <a:gd name="T7" fmla="*/ 216 h 234"/>
                <a:gd name="T8" fmla="*/ 195 w 232"/>
                <a:gd name="T9" fmla="*/ 202 h 234"/>
                <a:gd name="T10" fmla="*/ 210 w 232"/>
                <a:gd name="T11" fmla="*/ 186 h 234"/>
                <a:gd name="T12" fmla="*/ 222 w 232"/>
                <a:gd name="T13" fmla="*/ 167 h 234"/>
                <a:gd name="T14" fmla="*/ 228 w 232"/>
                <a:gd name="T15" fmla="*/ 145 h 234"/>
                <a:gd name="T16" fmla="*/ 232 w 232"/>
                <a:gd name="T17" fmla="*/ 122 h 234"/>
                <a:gd name="T18" fmla="*/ 230 w 232"/>
                <a:gd name="T19" fmla="*/ 98 h 234"/>
                <a:gd name="T20" fmla="*/ 226 w 232"/>
                <a:gd name="T21" fmla="*/ 76 h 234"/>
                <a:gd name="T22" fmla="*/ 216 w 232"/>
                <a:gd name="T23" fmla="*/ 55 h 234"/>
                <a:gd name="T24" fmla="*/ 203 w 232"/>
                <a:gd name="T25" fmla="*/ 37 h 234"/>
                <a:gd name="T26" fmla="*/ 185 w 232"/>
                <a:gd name="T27" fmla="*/ 23 h 234"/>
                <a:gd name="T28" fmla="*/ 165 w 232"/>
                <a:gd name="T29" fmla="*/ 12 h 234"/>
                <a:gd name="T30" fmla="*/ 144 w 232"/>
                <a:gd name="T31" fmla="*/ 4 h 234"/>
                <a:gd name="T32" fmla="*/ 120 w 232"/>
                <a:gd name="T33" fmla="*/ 0 h 234"/>
                <a:gd name="T34" fmla="*/ 97 w 232"/>
                <a:gd name="T35" fmla="*/ 2 h 234"/>
                <a:gd name="T36" fmla="*/ 75 w 232"/>
                <a:gd name="T37" fmla="*/ 8 h 234"/>
                <a:gd name="T38" fmla="*/ 55 w 232"/>
                <a:gd name="T39" fmla="*/ 17 h 234"/>
                <a:gd name="T40" fmla="*/ 38 w 232"/>
                <a:gd name="T41" fmla="*/ 31 h 234"/>
                <a:gd name="T42" fmla="*/ 22 w 232"/>
                <a:gd name="T43" fmla="*/ 47 h 234"/>
                <a:gd name="T44" fmla="*/ 10 w 232"/>
                <a:gd name="T45" fmla="*/ 67 h 234"/>
                <a:gd name="T46" fmla="*/ 4 w 232"/>
                <a:gd name="T47" fmla="*/ 88 h 234"/>
                <a:gd name="T48" fmla="*/ 0 w 232"/>
                <a:gd name="T49" fmla="*/ 112 h 234"/>
                <a:gd name="T50" fmla="*/ 2 w 232"/>
                <a:gd name="T51" fmla="*/ 135 h 234"/>
                <a:gd name="T52" fmla="*/ 6 w 232"/>
                <a:gd name="T53" fmla="*/ 157 h 234"/>
                <a:gd name="T54" fmla="*/ 16 w 232"/>
                <a:gd name="T55" fmla="*/ 179 h 234"/>
                <a:gd name="T56" fmla="*/ 30 w 232"/>
                <a:gd name="T57" fmla="*/ 196 h 234"/>
                <a:gd name="T58" fmla="*/ 47 w 232"/>
                <a:gd name="T59" fmla="*/ 212 h 234"/>
                <a:gd name="T60" fmla="*/ 65 w 232"/>
                <a:gd name="T61" fmla="*/ 224 h 234"/>
                <a:gd name="T62" fmla="*/ 87 w 232"/>
                <a:gd name="T63" fmla="*/ 230 h 234"/>
                <a:gd name="T64" fmla="*/ 110 w 232"/>
                <a:gd name="T6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4">
                  <a:moveTo>
                    <a:pt x="110" y="234"/>
                  </a:moveTo>
                  <a:lnTo>
                    <a:pt x="134" y="232"/>
                  </a:lnTo>
                  <a:lnTo>
                    <a:pt x="155" y="226"/>
                  </a:lnTo>
                  <a:lnTo>
                    <a:pt x="177" y="216"/>
                  </a:lnTo>
                  <a:lnTo>
                    <a:pt x="195" y="202"/>
                  </a:lnTo>
                  <a:lnTo>
                    <a:pt x="210" y="186"/>
                  </a:lnTo>
                  <a:lnTo>
                    <a:pt x="222" y="167"/>
                  </a:lnTo>
                  <a:lnTo>
                    <a:pt x="228" y="145"/>
                  </a:lnTo>
                  <a:lnTo>
                    <a:pt x="232" y="122"/>
                  </a:lnTo>
                  <a:lnTo>
                    <a:pt x="230" y="98"/>
                  </a:lnTo>
                  <a:lnTo>
                    <a:pt x="226" y="76"/>
                  </a:lnTo>
                  <a:lnTo>
                    <a:pt x="216" y="55"/>
                  </a:lnTo>
                  <a:lnTo>
                    <a:pt x="203" y="37"/>
                  </a:lnTo>
                  <a:lnTo>
                    <a:pt x="185" y="23"/>
                  </a:lnTo>
                  <a:lnTo>
                    <a:pt x="165" y="12"/>
                  </a:lnTo>
                  <a:lnTo>
                    <a:pt x="144" y="4"/>
                  </a:lnTo>
                  <a:lnTo>
                    <a:pt x="120" y="0"/>
                  </a:lnTo>
                  <a:lnTo>
                    <a:pt x="97" y="2"/>
                  </a:lnTo>
                  <a:lnTo>
                    <a:pt x="75" y="8"/>
                  </a:lnTo>
                  <a:lnTo>
                    <a:pt x="55" y="17"/>
                  </a:lnTo>
                  <a:lnTo>
                    <a:pt x="38" y="31"/>
                  </a:lnTo>
                  <a:lnTo>
                    <a:pt x="22" y="47"/>
                  </a:lnTo>
                  <a:lnTo>
                    <a:pt x="10" y="67"/>
                  </a:lnTo>
                  <a:lnTo>
                    <a:pt x="4" y="88"/>
                  </a:lnTo>
                  <a:lnTo>
                    <a:pt x="0" y="112"/>
                  </a:lnTo>
                  <a:lnTo>
                    <a:pt x="2" y="135"/>
                  </a:lnTo>
                  <a:lnTo>
                    <a:pt x="6" y="157"/>
                  </a:lnTo>
                  <a:lnTo>
                    <a:pt x="16" y="179"/>
                  </a:lnTo>
                  <a:lnTo>
                    <a:pt x="30" y="196"/>
                  </a:lnTo>
                  <a:lnTo>
                    <a:pt x="47" y="212"/>
                  </a:lnTo>
                  <a:lnTo>
                    <a:pt x="65" y="224"/>
                  </a:lnTo>
                  <a:lnTo>
                    <a:pt x="87" y="230"/>
                  </a:lnTo>
                  <a:lnTo>
                    <a:pt x="110" y="234"/>
                  </a:lnTo>
                  <a:close/>
                </a:path>
              </a:pathLst>
            </a:custGeom>
            <a:solidFill>
              <a:srgbClr val="5E89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62" name="Freeform 190"/>
            <p:cNvSpPr>
              <a:spLocks/>
            </p:cNvSpPr>
            <p:nvPr/>
          </p:nvSpPr>
          <p:spPr bwMode="auto">
            <a:xfrm>
              <a:off x="5564" y="4037"/>
              <a:ext cx="116" cy="117"/>
            </a:xfrm>
            <a:custGeom>
              <a:avLst/>
              <a:gdLst>
                <a:gd name="T0" fmla="*/ 112 w 234"/>
                <a:gd name="T1" fmla="*/ 233 h 233"/>
                <a:gd name="T2" fmla="*/ 136 w 234"/>
                <a:gd name="T3" fmla="*/ 232 h 233"/>
                <a:gd name="T4" fmla="*/ 157 w 234"/>
                <a:gd name="T5" fmla="*/ 226 h 233"/>
                <a:gd name="T6" fmla="*/ 179 w 234"/>
                <a:gd name="T7" fmla="*/ 216 h 233"/>
                <a:gd name="T8" fmla="*/ 197 w 234"/>
                <a:gd name="T9" fmla="*/ 202 h 233"/>
                <a:gd name="T10" fmla="*/ 212 w 234"/>
                <a:gd name="T11" fmla="*/ 186 h 233"/>
                <a:gd name="T12" fmla="*/ 224 w 234"/>
                <a:gd name="T13" fmla="*/ 167 h 233"/>
                <a:gd name="T14" fmla="*/ 230 w 234"/>
                <a:gd name="T15" fmla="*/ 145 h 233"/>
                <a:gd name="T16" fmla="*/ 234 w 234"/>
                <a:gd name="T17" fmla="*/ 122 h 233"/>
                <a:gd name="T18" fmla="*/ 232 w 234"/>
                <a:gd name="T19" fmla="*/ 98 h 233"/>
                <a:gd name="T20" fmla="*/ 226 w 234"/>
                <a:gd name="T21" fmla="*/ 76 h 233"/>
                <a:gd name="T22" fmla="*/ 216 w 234"/>
                <a:gd name="T23" fmla="*/ 55 h 233"/>
                <a:gd name="T24" fmla="*/ 202 w 234"/>
                <a:gd name="T25" fmla="*/ 37 h 233"/>
                <a:gd name="T26" fmla="*/ 187 w 234"/>
                <a:gd name="T27" fmla="*/ 23 h 233"/>
                <a:gd name="T28" fmla="*/ 167 w 234"/>
                <a:gd name="T29" fmla="*/ 12 h 233"/>
                <a:gd name="T30" fmla="*/ 146 w 234"/>
                <a:gd name="T31" fmla="*/ 4 h 233"/>
                <a:gd name="T32" fmla="*/ 122 w 234"/>
                <a:gd name="T33" fmla="*/ 0 h 233"/>
                <a:gd name="T34" fmla="*/ 98 w 234"/>
                <a:gd name="T35" fmla="*/ 2 h 233"/>
                <a:gd name="T36" fmla="*/ 77 w 234"/>
                <a:gd name="T37" fmla="*/ 8 h 233"/>
                <a:gd name="T38" fmla="*/ 55 w 234"/>
                <a:gd name="T39" fmla="*/ 17 h 233"/>
                <a:gd name="T40" fmla="*/ 37 w 234"/>
                <a:gd name="T41" fmla="*/ 31 h 233"/>
                <a:gd name="T42" fmla="*/ 24 w 234"/>
                <a:gd name="T43" fmla="*/ 47 h 233"/>
                <a:gd name="T44" fmla="*/ 12 w 234"/>
                <a:gd name="T45" fmla="*/ 67 h 233"/>
                <a:gd name="T46" fmla="*/ 4 w 234"/>
                <a:gd name="T47" fmla="*/ 88 h 233"/>
                <a:gd name="T48" fmla="*/ 0 w 234"/>
                <a:gd name="T49" fmla="*/ 112 h 233"/>
                <a:gd name="T50" fmla="*/ 2 w 234"/>
                <a:gd name="T51" fmla="*/ 135 h 233"/>
                <a:gd name="T52" fmla="*/ 8 w 234"/>
                <a:gd name="T53" fmla="*/ 157 h 233"/>
                <a:gd name="T54" fmla="*/ 18 w 234"/>
                <a:gd name="T55" fmla="*/ 178 h 233"/>
                <a:gd name="T56" fmla="*/ 32 w 234"/>
                <a:gd name="T57" fmla="*/ 196 h 233"/>
                <a:gd name="T58" fmla="*/ 49 w 234"/>
                <a:gd name="T59" fmla="*/ 212 h 233"/>
                <a:gd name="T60" fmla="*/ 67 w 234"/>
                <a:gd name="T61" fmla="*/ 224 h 233"/>
                <a:gd name="T62" fmla="*/ 89 w 234"/>
                <a:gd name="T63" fmla="*/ 230 h 233"/>
                <a:gd name="T64" fmla="*/ 112 w 234"/>
                <a:gd name="T65"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233">
                  <a:moveTo>
                    <a:pt x="112" y="233"/>
                  </a:moveTo>
                  <a:lnTo>
                    <a:pt x="136" y="232"/>
                  </a:lnTo>
                  <a:lnTo>
                    <a:pt x="157" y="226"/>
                  </a:lnTo>
                  <a:lnTo>
                    <a:pt x="179" y="216"/>
                  </a:lnTo>
                  <a:lnTo>
                    <a:pt x="197" y="202"/>
                  </a:lnTo>
                  <a:lnTo>
                    <a:pt x="212" y="186"/>
                  </a:lnTo>
                  <a:lnTo>
                    <a:pt x="224" y="167"/>
                  </a:lnTo>
                  <a:lnTo>
                    <a:pt x="230" y="145"/>
                  </a:lnTo>
                  <a:lnTo>
                    <a:pt x="234" y="122"/>
                  </a:lnTo>
                  <a:lnTo>
                    <a:pt x="232" y="98"/>
                  </a:lnTo>
                  <a:lnTo>
                    <a:pt x="226" y="76"/>
                  </a:lnTo>
                  <a:lnTo>
                    <a:pt x="216" y="55"/>
                  </a:lnTo>
                  <a:lnTo>
                    <a:pt x="202" y="37"/>
                  </a:lnTo>
                  <a:lnTo>
                    <a:pt x="187" y="23"/>
                  </a:lnTo>
                  <a:lnTo>
                    <a:pt x="167" y="12"/>
                  </a:lnTo>
                  <a:lnTo>
                    <a:pt x="146" y="4"/>
                  </a:lnTo>
                  <a:lnTo>
                    <a:pt x="122" y="0"/>
                  </a:lnTo>
                  <a:lnTo>
                    <a:pt x="98" y="2"/>
                  </a:lnTo>
                  <a:lnTo>
                    <a:pt x="77" y="8"/>
                  </a:lnTo>
                  <a:lnTo>
                    <a:pt x="55" y="17"/>
                  </a:lnTo>
                  <a:lnTo>
                    <a:pt x="37" y="31"/>
                  </a:lnTo>
                  <a:lnTo>
                    <a:pt x="24" y="47"/>
                  </a:lnTo>
                  <a:lnTo>
                    <a:pt x="12" y="67"/>
                  </a:lnTo>
                  <a:lnTo>
                    <a:pt x="4" y="88"/>
                  </a:lnTo>
                  <a:lnTo>
                    <a:pt x="0" y="112"/>
                  </a:lnTo>
                  <a:lnTo>
                    <a:pt x="2" y="135"/>
                  </a:lnTo>
                  <a:lnTo>
                    <a:pt x="8" y="157"/>
                  </a:lnTo>
                  <a:lnTo>
                    <a:pt x="18" y="178"/>
                  </a:lnTo>
                  <a:lnTo>
                    <a:pt x="32" y="196"/>
                  </a:lnTo>
                  <a:lnTo>
                    <a:pt x="49" y="212"/>
                  </a:lnTo>
                  <a:lnTo>
                    <a:pt x="67" y="224"/>
                  </a:lnTo>
                  <a:lnTo>
                    <a:pt x="89" y="230"/>
                  </a:lnTo>
                  <a:lnTo>
                    <a:pt x="112" y="233"/>
                  </a:lnTo>
                  <a:close/>
                </a:path>
              </a:pathLst>
            </a:custGeom>
            <a:solidFill>
              <a:srgbClr val="5E89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63" name="Freeform 191"/>
            <p:cNvSpPr>
              <a:spLocks/>
            </p:cNvSpPr>
            <p:nvPr/>
          </p:nvSpPr>
          <p:spPr bwMode="auto">
            <a:xfrm>
              <a:off x="5374" y="4054"/>
              <a:ext cx="26" cy="25"/>
            </a:xfrm>
            <a:custGeom>
              <a:avLst/>
              <a:gdLst>
                <a:gd name="T0" fmla="*/ 16 w 51"/>
                <a:gd name="T1" fmla="*/ 0 h 51"/>
                <a:gd name="T2" fmla="*/ 25 w 51"/>
                <a:gd name="T3" fmla="*/ 4 h 51"/>
                <a:gd name="T4" fmla="*/ 33 w 51"/>
                <a:gd name="T5" fmla="*/ 10 h 51"/>
                <a:gd name="T6" fmla="*/ 43 w 51"/>
                <a:gd name="T7" fmla="*/ 18 h 51"/>
                <a:gd name="T8" fmla="*/ 51 w 51"/>
                <a:gd name="T9" fmla="*/ 24 h 51"/>
                <a:gd name="T10" fmla="*/ 25 w 51"/>
                <a:gd name="T11" fmla="*/ 51 h 51"/>
                <a:gd name="T12" fmla="*/ 20 w 51"/>
                <a:gd name="T13" fmla="*/ 47 h 51"/>
                <a:gd name="T14" fmla="*/ 14 w 51"/>
                <a:gd name="T15" fmla="*/ 43 h 51"/>
                <a:gd name="T16" fmla="*/ 8 w 51"/>
                <a:gd name="T17" fmla="*/ 39 h 51"/>
                <a:gd name="T18" fmla="*/ 0 w 51"/>
                <a:gd name="T19" fmla="*/ 36 h 51"/>
                <a:gd name="T20" fmla="*/ 16 w 51"/>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16" y="0"/>
                  </a:moveTo>
                  <a:lnTo>
                    <a:pt x="25" y="4"/>
                  </a:lnTo>
                  <a:lnTo>
                    <a:pt x="33" y="10"/>
                  </a:lnTo>
                  <a:lnTo>
                    <a:pt x="43" y="18"/>
                  </a:lnTo>
                  <a:lnTo>
                    <a:pt x="51" y="24"/>
                  </a:lnTo>
                  <a:lnTo>
                    <a:pt x="25" y="51"/>
                  </a:lnTo>
                  <a:lnTo>
                    <a:pt x="20" y="47"/>
                  </a:lnTo>
                  <a:lnTo>
                    <a:pt x="14" y="43"/>
                  </a:lnTo>
                  <a:lnTo>
                    <a:pt x="8" y="39"/>
                  </a:lnTo>
                  <a:lnTo>
                    <a:pt x="0" y="36"/>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64" name="Freeform 192"/>
            <p:cNvSpPr>
              <a:spLocks/>
            </p:cNvSpPr>
            <p:nvPr/>
          </p:nvSpPr>
          <p:spPr bwMode="auto">
            <a:xfrm>
              <a:off x="5391" y="4084"/>
              <a:ext cx="19" cy="22"/>
            </a:xfrm>
            <a:custGeom>
              <a:avLst/>
              <a:gdLst>
                <a:gd name="T0" fmla="*/ 38 w 40"/>
                <a:gd name="T1" fmla="*/ 0 h 43"/>
                <a:gd name="T2" fmla="*/ 40 w 40"/>
                <a:gd name="T3" fmla="*/ 10 h 43"/>
                <a:gd name="T4" fmla="*/ 40 w 40"/>
                <a:gd name="T5" fmla="*/ 22 h 43"/>
                <a:gd name="T6" fmla="*/ 40 w 40"/>
                <a:gd name="T7" fmla="*/ 33 h 43"/>
                <a:gd name="T8" fmla="*/ 38 w 40"/>
                <a:gd name="T9" fmla="*/ 43 h 43"/>
                <a:gd name="T10" fmla="*/ 0 w 40"/>
                <a:gd name="T11" fmla="*/ 35 h 43"/>
                <a:gd name="T12" fmla="*/ 2 w 40"/>
                <a:gd name="T13" fmla="*/ 29 h 43"/>
                <a:gd name="T14" fmla="*/ 4 w 40"/>
                <a:gd name="T15" fmla="*/ 22 h 43"/>
                <a:gd name="T16" fmla="*/ 2 w 40"/>
                <a:gd name="T17" fmla="*/ 14 h 43"/>
                <a:gd name="T18" fmla="*/ 0 w 40"/>
                <a:gd name="T19" fmla="*/ 6 h 43"/>
                <a:gd name="T20" fmla="*/ 38 w 40"/>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3">
                  <a:moveTo>
                    <a:pt x="38" y="0"/>
                  </a:moveTo>
                  <a:lnTo>
                    <a:pt x="40" y="10"/>
                  </a:lnTo>
                  <a:lnTo>
                    <a:pt x="40" y="22"/>
                  </a:lnTo>
                  <a:lnTo>
                    <a:pt x="40" y="33"/>
                  </a:lnTo>
                  <a:lnTo>
                    <a:pt x="38" y="43"/>
                  </a:lnTo>
                  <a:lnTo>
                    <a:pt x="0" y="35"/>
                  </a:lnTo>
                  <a:lnTo>
                    <a:pt x="2" y="29"/>
                  </a:lnTo>
                  <a:lnTo>
                    <a:pt x="4" y="22"/>
                  </a:lnTo>
                  <a:lnTo>
                    <a:pt x="2" y="14"/>
                  </a:lnTo>
                  <a:lnTo>
                    <a:pt x="0" y="6"/>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65" name="Freeform 193"/>
            <p:cNvSpPr>
              <a:spLocks/>
            </p:cNvSpPr>
            <p:nvPr/>
          </p:nvSpPr>
          <p:spPr bwMode="auto">
            <a:xfrm>
              <a:off x="5374" y="4110"/>
              <a:ext cx="26" cy="25"/>
            </a:xfrm>
            <a:custGeom>
              <a:avLst/>
              <a:gdLst>
                <a:gd name="T0" fmla="*/ 51 w 51"/>
                <a:gd name="T1" fmla="*/ 28 h 51"/>
                <a:gd name="T2" fmla="*/ 43 w 51"/>
                <a:gd name="T3" fmla="*/ 35 h 51"/>
                <a:gd name="T4" fmla="*/ 33 w 51"/>
                <a:gd name="T5" fmla="*/ 41 h 51"/>
                <a:gd name="T6" fmla="*/ 24 w 51"/>
                <a:gd name="T7" fmla="*/ 47 h 51"/>
                <a:gd name="T8" fmla="*/ 14 w 51"/>
                <a:gd name="T9" fmla="*/ 51 h 51"/>
                <a:gd name="T10" fmla="*/ 0 w 51"/>
                <a:gd name="T11" fmla="*/ 16 h 51"/>
                <a:gd name="T12" fmla="*/ 8 w 51"/>
                <a:gd name="T13" fmla="*/ 14 h 51"/>
                <a:gd name="T14" fmla="*/ 14 w 51"/>
                <a:gd name="T15" fmla="*/ 10 h 51"/>
                <a:gd name="T16" fmla="*/ 20 w 51"/>
                <a:gd name="T17" fmla="*/ 4 h 51"/>
                <a:gd name="T18" fmla="*/ 25 w 51"/>
                <a:gd name="T19" fmla="*/ 0 h 51"/>
                <a:gd name="T20" fmla="*/ 51 w 51"/>
                <a:gd name="T2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51" y="28"/>
                  </a:moveTo>
                  <a:lnTo>
                    <a:pt x="43" y="35"/>
                  </a:lnTo>
                  <a:lnTo>
                    <a:pt x="33" y="41"/>
                  </a:lnTo>
                  <a:lnTo>
                    <a:pt x="24" y="47"/>
                  </a:lnTo>
                  <a:lnTo>
                    <a:pt x="14" y="51"/>
                  </a:lnTo>
                  <a:lnTo>
                    <a:pt x="0" y="16"/>
                  </a:lnTo>
                  <a:lnTo>
                    <a:pt x="8" y="14"/>
                  </a:lnTo>
                  <a:lnTo>
                    <a:pt x="14" y="10"/>
                  </a:lnTo>
                  <a:lnTo>
                    <a:pt x="20" y="4"/>
                  </a:lnTo>
                  <a:lnTo>
                    <a:pt x="25" y="0"/>
                  </a:lnTo>
                  <a:lnTo>
                    <a:pt x="5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66" name="Freeform 194"/>
            <p:cNvSpPr>
              <a:spLocks/>
            </p:cNvSpPr>
            <p:nvPr/>
          </p:nvSpPr>
          <p:spPr bwMode="auto">
            <a:xfrm>
              <a:off x="5342" y="4112"/>
              <a:ext cx="23" cy="24"/>
            </a:xfrm>
            <a:custGeom>
              <a:avLst/>
              <a:gdLst>
                <a:gd name="T0" fmla="*/ 37 w 47"/>
                <a:gd name="T1" fmla="*/ 49 h 49"/>
                <a:gd name="T2" fmla="*/ 28 w 47"/>
                <a:gd name="T3" fmla="*/ 47 h 49"/>
                <a:gd name="T4" fmla="*/ 18 w 47"/>
                <a:gd name="T5" fmla="*/ 41 h 49"/>
                <a:gd name="T6" fmla="*/ 8 w 47"/>
                <a:gd name="T7" fmla="*/ 37 h 49"/>
                <a:gd name="T8" fmla="*/ 0 w 47"/>
                <a:gd name="T9" fmla="*/ 31 h 49"/>
                <a:gd name="T10" fmla="*/ 22 w 47"/>
                <a:gd name="T11" fmla="*/ 0 h 49"/>
                <a:gd name="T12" fmla="*/ 28 w 47"/>
                <a:gd name="T13" fmla="*/ 4 h 49"/>
                <a:gd name="T14" fmla="*/ 34 w 47"/>
                <a:gd name="T15" fmla="*/ 8 h 49"/>
                <a:gd name="T16" fmla="*/ 41 w 47"/>
                <a:gd name="T17" fmla="*/ 12 h 49"/>
                <a:gd name="T18" fmla="*/ 47 w 47"/>
                <a:gd name="T19" fmla="*/ 14 h 49"/>
                <a:gd name="T20" fmla="*/ 37 w 47"/>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9">
                  <a:moveTo>
                    <a:pt x="37" y="49"/>
                  </a:moveTo>
                  <a:lnTo>
                    <a:pt x="28" y="47"/>
                  </a:lnTo>
                  <a:lnTo>
                    <a:pt x="18" y="41"/>
                  </a:lnTo>
                  <a:lnTo>
                    <a:pt x="8" y="37"/>
                  </a:lnTo>
                  <a:lnTo>
                    <a:pt x="0" y="31"/>
                  </a:lnTo>
                  <a:lnTo>
                    <a:pt x="22" y="0"/>
                  </a:lnTo>
                  <a:lnTo>
                    <a:pt x="28" y="4"/>
                  </a:lnTo>
                  <a:lnTo>
                    <a:pt x="34" y="8"/>
                  </a:lnTo>
                  <a:lnTo>
                    <a:pt x="41" y="12"/>
                  </a:lnTo>
                  <a:lnTo>
                    <a:pt x="47" y="14"/>
                  </a:lnTo>
                  <a:lnTo>
                    <a:pt x="37"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67" name="Freeform 195"/>
            <p:cNvSpPr>
              <a:spLocks/>
            </p:cNvSpPr>
            <p:nvPr/>
          </p:nvSpPr>
          <p:spPr bwMode="auto">
            <a:xfrm>
              <a:off x="5327" y="4089"/>
              <a:ext cx="19" cy="22"/>
            </a:xfrm>
            <a:custGeom>
              <a:avLst/>
              <a:gdLst>
                <a:gd name="T0" fmla="*/ 4 w 39"/>
                <a:gd name="T1" fmla="*/ 43 h 43"/>
                <a:gd name="T2" fmla="*/ 2 w 39"/>
                <a:gd name="T3" fmla="*/ 33 h 43"/>
                <a:gd name="T4" fmla="*/ 0 w 39"/>
                <a:gd name="T5" fmla="*/ 21 h 43"/>
                <a:gd name="T6" fmla="*/ 0 w 39"/>
                <a:gd name="T7" fmla="*/ 10 h 43"/>
                <a:gd name="T8" fmla="*/ 0 w 39"/>
                <a:gd name="T9" fmla="*/ 0 h 43"/>
                <a:gd name="T10" fmla="*/ 37 w 39"/>
                <a:gd name="T11" fmla="*/ 2 h 43"/>
                <a:gd name="T12" fmla="*/ 37 w 39"/>
                <a:gd name="T13" fmla="*/ 8 h 43"/>
                <a:gd name="T14" fmla="*/ 37 w 39"/>
                <a:gd name="T15" fmla="*/ 16 h 43"/>
                <a:gd name="T16" fmla="*/ 37 w 39"/>
                <a:gd name="T17" fmla="*/ 25 h 43"/>
                <a:gd name="T18" fmla="*/ 39 w 39"/>
                <a:gd name="T19" fmla="*/ 31 h 43"/>
                <a:gd name="T20" fmla="*/ 4 w 3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3">
                  <a:moveTo>
                    <a:pt x="4" y="43"/>
                  </a:moveTo>
                  <a:lnTo>
                    <a:pt x="2" y="33"/>
                  </a:lnTo>
                  <a:lnTo>
                    <a:pt x="0" y="21"/>
                  </a:lnTo>
                  <a:lnTo>
                    <a:pt x="0" y="10"/>
                  </a:lnTo>
                  <a:lnTo>
                    <a:pt x="0" y="0"/>
                  </a:lnTo>
                  <a:lnTo>
                    <a:pt x="37" y="2"/>
                  </a:lnTo>
                  <a:lnTo>
                    <a:pt x="37" y="8"/>
                  </a:lnTo>
                  <a:lnTo>
                    <a:pt x="37" y="16"/>
                  </a:lnTo>
                  <a:lnTo>
                    <a:pt x="37" y="25"/>
                  </a:lnTo>
                  <a:lnTo>
                    <a:pt x="39" y="31"/>
                  </a:lnTo>
                  <a:lnTo>
                    <a:pt x="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68" name="Freeform 196"/>
            <p:cNvSpPr>
              <a:spLocks/>
            </p:cNvSpPr>
            <p:nvPr/>
          </p:nvSpPr>
          <p:spPr bwMode="auto">
            <a:xfrm>
              <a:off x="5334" y="4056"/>
              <a:ext cx="26" cy="26"/>
            </a:xfrm>
            <a:custGeom>
              <a:avLst/>
              <a:gdLst>
                <a:gd name="T0" fmla="*/ 0 w 53"/>
                <a:gd name="T1" fmla="*/ 28 h 53"/>
                <a:gd name="T2" fmla="*/ 8 w 53"/>
                <a:gd name="T3" fmla="*/ 20 h 53"/>
                <a:gd name="T4" fmla="*/ 16 w 53"/>
                <a:gd name="T5" fmla="*/ 12 h 53"/>
                <a:gd name="T6" fmla="*/ 26 w 53"/>
                <a:gd name="T7" fmla="*/ 6 h 53"/>
                <a:gd name="T8" fmla="*/ 36 w 53"/>
                <a:gd name="T9" fmla="*/ 0 h 53"/>
                <a:gd name="T10" fmla="*/ 53 w 53"/>
                <a:gd name="T11" fmla="*/ 33 h 53"/>
                <a:gd name="T12" fmla="*/ 48 w 53"/>
                <a:gd name="T13" fmla="*/ 37 h 53"/>
                <a:gd name="T14" fmla="*/ 42 w 53"/>
                <a:gd name="T15" fmla="*/ 41 h 53"/>
                <a:gd name="T16" fmla="*/ 36 w 53"/>
                <a:gd name="T17" fmla="*/ 47 h 53"/>
                <a:gd name="T18" fmla="*/ 30 w 53"/>
                <a:gd name="T19" fmla="*/ 53 h 53"/>
                <a:gd name="T20" fmla="*/ 0 w 53"/>
                <a:gd name="T21"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3">
                  <a:moveTo>
                    <a:pt x="0" y="28"/>
                  </a:moveTo>
                  <a:lnTo>
                    <a:pt x="8" y="20"/>
                  </a:lnTo>
                  <a:lnTo>
                    <a:pt x="16" y="12"/>
                  </a:lnTo>
                  <a:lnTo>
                    <a:pt x="26" y="6"/>
                  </a:lnTo>
                  <a:lnTo>
                    <a:pt x="36" y="0"/>
                  </a:lnTo>
                  <a:lnTo>
                    <a:pt x="53" y="33"/>
                  </a:lnTo>
                  <a:lnTo>
                    <a:pt x="48" y="37"/>
                  </a:lnTo>
                  <a:lnTo>
                    <a:pt x="42" y="41"/>
                  </a:lnTo>
                  <a:lnTo>
                    <a:pt x="36" y="47"/>
                  </a:lnTo>
                  <a:lnTo>
                    <a:pt x="30" y="53"/>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69" name="Freeform 197"/>
            <p:cNvSpPr>
              <a:spLocks/>
            </p:cNvSpPr>
            <p:nvPr/>
          </p:nvSpPr>
          <p:spPr bwMode="auto">
            <a:xfrm>
              <a:off x="5628" y="4055"/>
              <a:ext cx="26" cy="25"/>
            </a:xfrm>
            <a:custGeom>
              <a:avLst/>
              <a:gdLst>
                <a:gd name="T0" fmla="*/ 14 w 51"/>
                <a:gd name="T1" fmla="*/ 0 h 51"/>
                <a:gd name="T2" fmla="*/ 23 w 51"/>
                <a:gd name="T3" fmla="*/ 4 h 51"/>
                <a:gd name="T4" fmla="*/ 33 w 51"/>
                <a:gd name="T5" fmla="*/ 10 h 51"/>
                <a:gd name="T6" fmla="*/ 43 w 51"/>
                <a:gd name="T7" fmla="*/ 18 h 51"/>
                <a:gd name="T8" fmla="*/ 51 w 51"/>
                <a:gd name="T9" fmla="*/ 24 h 51"/>
                <a:gd name="T10" fmla="*/ 25 w 51"/>
                <a:gd name="T11" fmla="*/ 51 h 51"/>
                <a:gd name="T12" fmla="*/ 19 w 51"/>
                <a:gd name="T13" fmla="*/ 47 h 51"/>
                <a:gd name="T14" fmla="*/ 14 w 51"/>
                <a:gd name="T15" fmla="*/ 43 h 51"/>
                <a:gd name="T16" fmla="*/ 6 w 51"/>
                <a:gd name="T17" fmla="*/ 39 h 51"/>
                <a:gd name="T18" fmla="*/ 0 w 51"/>
                <a:gd name="T19" fmla="*/ 35 h 51"/>
                <a:gd name="T20" fmla="*/ 14 w 51"/>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14" y="0"/>
                  </a:moveTo>
                  <a:lnTo>
                    <a:pt x="23" y="4"/>
                  </a:lnTo>
                  <a:lnTo>
                    <a:pt x="33" y="10"/>
                  </a:lnTo>
                  <a:lnTo>
                    <a:pt x="43" y="18"/>
                  </a:lnTo>
                  <a:lnTo>
                    <a:pt x="51" y="24"/>
                  </a:lnTo>
                  <a:lnTo>
                    <a:pt x="25" y="51"/>
                  </a:lnTo>
                  <a:lnTo>
                    <a:pt x="19" y="47"/>
                  </a:lnTo>
                  <a:lnTo>
                    <a:pt x="14" y="43"/>
                  </a:lnTo>
                  <a:lnTo>
                    <a:pt x="6" y="39"/>
                  </a:lnTo>
                  <a:lnTo>
                    <a:pt x="0" y="3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70" name="Freeform 198"/>
            <p:cNvSpPr>
              <a:spLocks/>
            </p:cNvSpPr>
            <p:nvPr/>
          </p:nvSpPr>
          <p:spPr bwMode="auto">
            <a:xfrm>
              <a:off x="5645" y="4085"/>
              <a:ext cx="20" cy="22"/>
            </a:xfrm>
            <a:custGeom>
              <a:avLst/>
              <a:gdLst>
                <a:gd name="T0" fmla="*/ 38 w 39"/>
                <a:gd name="T1" fmla="*/ 0 h 43"/>
                <a:gd name="T2" fmla="*/ 39 w 39"/>
                <a:gd name="T3" fmla="*/ 10 h 43"/>
                <a:gd name="T4" fmla="*/ 39 w 39"/>
                <a:gd name="T5" fmla="*/ 22 h 43"/>
                <a:gd name="T6" fmla="*/ 39 w 39"/>
                <a:gd name="T7" fmla="*/ 31 h 43"/>
                <a:gd name="T8" fmla="*/ 38 w 39"/>
                <a:gd name="T9" fmla="*/ 43 h 43"/>
                <a:gd name="T10" fmla="*/ 0 w 39"/>
                <a:gd name="T11" fmla="*/ 35 h 43"/>
                <a:gd name="T12" fmla="*/ 2 w 39"/>
                <a:gd name="T13" fmla="*/ 29 h 43"/>
                <a:gd name="T14" fmla="*/ 2 w 39"/>
                <a:gd name="T15" fmla="*/ 22 h 43"/>
                <a:gd name="T16" fmla="*/ 2 w 39"/>
                <a:gd name="T17" fmla="*/ 14 h 43"/>
                <a:gd name="T18" fmla="*/ 0 w 39"/>
                <a:gd name="T19" fmla="*/ 6 h 43"/>
                <a:gd name="T20" fmla="*/ 38 w 39"/>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3">
                  <a:moveTo>
                    <a:pt x="38" y="0"/>
                  </a:moveTo>
                  <a:lnTo>
                    <a:pt x="39" y="10"/>
                  </a:lnTo>
                  <a:lnTo>
                    <a:pt x="39" y="22"/>
                  </a:lnTo>
                  <a:lnTo>
                    <a:pt x="39" y="31"/>
                  </a:lnTo>
                  <a:lnTo>
                    <a:pt x="38" y="43"/>
                  </a:lnTo>
                  <a:lnTo>
                    <a:pt x="0" y="35"/>
                  </a:lnTo>
                  <a:lnTo>
                    <a:pt x="2" y="29"/>
                  </a:lnTo>
                  <a:lnTo>
                    <a:pt x="2" y="22"/>
                  </a:lnTo>
                  <a:lnTo>
                    <a:pt x="2" y="14"/>
                  </a:lnTo>
                  <a:lnTo>
                    <a:pt x="0" y="6"/>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71" name="Freeform 199"/>
            <p:cNvSpPr>
              <a:spLocks/>
            </p:cNvSpPr>
            <p:nvPr/>
          </p:nvSpPr>
          <p:spPr bwMode="auto">
            <a:xfrm>
              <a:off x="5628" y="4111"/>
              <a:ext cx="26" cy="25"/>
            </a:xfrm>
            <a:custGeom>
              <a:avLst/>
              <a:gdLst>
                <a:gd name="T0" fmla="*/ 51 w 51"/>
                <a:gd name="T1" fmla="*/ 28 h 51"/>
                <a:gd name="T2" fmla="*/ 43 w 51"/>
                <a:gd name="T3" fmla="*/ 35 h 51"/>
                <a:gd name="T4" fmla="*/ 33 w 51"/>
                <a:gd name="T5" fmla="*/ 41 h 51"/>
                <a:gd name="T6" fmla="*/ 23 w 51"/>
                <a:gd name="T7" fmla="*/ 47 h 51"/>
                <a:gd name="T8" fmla="*/ 14 w 51"/>
                <a:gd name="T9" fmla="*/ 51 h 51"/>
                <a:gd name="T10" fmla="*/ 0 w 51"/>
                <a:gd name="T11" fmla="*/ 16 h 51"/>
                <a:gd name="T12" fmla="*/ 6 w 51"/>
                <a:gd name="T13" fmla="*/ 14 h 51"/>
                <a:gd name="T14" fmla="*/ 14 w 51"/>
                <a:gd name="T15" fmla="*/ 10 h 51"/>
                <a:gd name="T16" fmla="*/ 19 w 51"/>
                <a:gd name="T17" fmla="*/ 4 h 51"/>
                <a:gd name="T18" fmla="*/ 25 w 51"/>
                <a:gd name="T19" fmla="*/ 0 h 51"/>
                <a:gd name="T20" fmla="*/ 51 w 51"/>
                <a:gd name="T2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51" y="28"/>
                  </a:moveTo>
                  <a:lnTo>
                    <a:pt x="43" y="35"/>
                  </a:lnTo>
                  <a:lnTo>
                    <a:pt x="33" y="41"/>
                  </a:lnTo>
                  <a:lnTo>
                    <a:pt x="23" y="47"/>
                  </a:lnTo>
                  <a:lnTo>
                    <a:pt x="14" y="51"/>
                  </a:lnTo>
                  <a:lnTo>
                    <a:pt x="0" y="16"/>
                  </a:lnTo>
                  <a:lnTo>
                    <a:pt x="6" y="14"/>
                  </a:lnTo>
                  <a:lnTo>
                    <a:pt x="14" y="10"/>
                  </a:lnTo>
                  <a:lnTo>
                    <a:pt x="19" y="4"/>
                  </a:lnTo>
                  <a:lnTo>
                    <a:pt x="25" y="0"/>
                  </a:lnTo>
                  <a:lnTo>
                    <a:pt x="5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72" name="Freeform 200"/>
            <p:cNvSpPr>
              <a:spLocks/>
            </p:cNvSpPr>
            <p:nvPr/>
          </p:nvSpPr>
          <p:spPr bwMode="auto">
            <a:xfrm>
              <a:off x="5595" y="4112"/>
              <a:ext cx="25" cy="25"/>
            </a:xfrm>
            <a:custGeom>
              <a:avLst/>
              <a:gdLst>
                <a:gd name="T0" fmla="*/ 39 w 49"/>
                <a:gd name="T1" fmla="*/ 49 h 49"/>
                <a:gd name="T2" fmla="*/ 29 w 49"/>
                <a:gd name="T3" fmla="*/ 47 h 49"/>
                <a:gd name="T4" fmla="*/ 20 w 49"/>
                <a:gd name="T5" fmla="*/ 41 h 49"/>
                <a:gd name="T6" fmla="*/ 8 w 49"/>
                <a:gd name="T7" fmla="*/ 37 h 49"/>
                <a:gd name="T8" fmla="*/ 0 w 49"/>
                <a:gd name="T9" fmla="*/ 31 h 49"/>
                <a:gd name="T10" fmla="*/ 24 w 49"/>
                <a:gd name="T11" fmla="*/ 0 h 49"/>
                <a:gd name="T12" fmla="*/ 29 w 49"/>
                <a:gd name="T13" fmla="*/ 4 h 49"/>
                <a:gd name="T14" fmla="*/ 35 w 49"/>
                <a:gd name="T15" fmla="*/ 8 h 49"/>
                <a:gd name="T16" fmla="*/ 43 w 49"/>
                <a:gd name="T17" fmla="*/ 12 h 49"/>
                <a:gd name="T18" fmla="*/ 49 w 49"/>
                <a:gd name="T19" fmla="*/ 14 h 49"/>
                <a:gd name="T20" fmla="*/ 39 w 49"/>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49">
                  <a:moveTo>
                    <a:pt x="39" y="49"/>
                  </a:moveTo>
                  <a:lnTo>
                    <a:pt x="29" y="47"/>
                  </a:lnTo>
                  <a:lnTo>
                    <a:pt x="20" y="41"/>
                  </a:lnTo>
                  <a:lnTo>
                    <a:pt x="8" y="37"/>
                  </a:lnTo>
                  <a:lnTo>
                    <a:pt x="0" y="31"/>
                  </a:lnTo>
                  <a:lnTo>
                    <a:pt x="24" y="0"/>
                  </a:lnTo>
                  <a:lnTo>
                    <a:pt x="29" y="4"/>
                  </a:lnTo>
                  <a:lnTo>
                    <a:pt x="35" y="8"/>
                  </a:lnTo>
                  <a:lnTo>
                    <a:pt x="43" y="12"/>
                  </a:lnTo>
                  <a:lnTo>
                    <a:pt x="49" y="14"/>
                  </a:lnTo>
                  <a:lnTo>
                    <a:pt x="39"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73" name="Freeform 201"/>
            <p:cNvSpPr>
              <a:spLocks/>
            </p:cNvSpPr>
            <p:nvPr/>
          </p:nvSpPr>
          <p:spPr bwMode="auto">
            <a:xfrm>
              <a:off x="5581" y="4090"/>
              <a:ext cx="20" cy="21"/>
            </a:xfrm>
            <a:custGeom>
              <a:avLst/>
              <a:gdLst>
                <a:gd name="T0" fmla="*/ 4 w 40"/>
                <a:gd name="T1" fmla="*/ 41 h 41"/>
                <a:gd name="T2" fmla="*/ 2 w 40"/>
                <a:gd name="T3" fmla="*/ 31 h 41"/>
                <a:gd name="T4" fmla="*/ 0 w 40"/>
                <a:gd name="T5" fmla="*/ 21 h 41"/>
                <a:gd name="T6" fmla="*/ 0 w 40"/>
                <a:gd name="T7" fmla="*/ 10 h 41"/>
                <a:gd name="T8" fmla="*/ 0 w 40"/>
                <a:gd name="T9" fmla="*/ 0 h 41"/>
                <a:gd name="T10" fmla="*/ 38 w 40"/>
                <a:gd name="T11" fmla="*/ 2 h 41"/>
                <a:gd name="T12" fmla="*/ 38 w 40"/>
                <a:gd name="T13" fmla="*/ 8 h 41"/>
                <a:gd name="T14" fmla="*/ 38 w 40"/>
                <a:gd name="T15" fmla="*/ 16 h 41"/>
                <a:gd name="T16" fmla="*/ 38 w 40"/>
                <a:gd name="T17" fmla="*/ 25 h 41"/>
                <a:gd name="T18" fmla="*/ 40 w 40"/>
                <a:gd name="T19" fmla="*/ 31 h 41"/>
                <a:gd name="T20" fmla="*/ 4 w 40"/>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1">
                  <a:moveTo>
                    <a:pt x="4" y="41"/>
                  </a:moveTo>
                  <a:lnTo>
                    <a:pt x="2" y="31"/>
                  </a:lnTo>
                  <a:lnTo>
                    <a:pt x="0" y="21"/>
                  </a:lnTo>
                  <a:lnTo>
                    <a:pt x="0" y="10"/>
                  </a:lnTo>
                  <a:lnTo>
                    <a:pt x="0" y="0"/>
                  </a:lnTo>
                  <a:lnTo>
                    <a:pt x="38" y="2"/>
                  </a:lnTo>
                  <a:lnTo>
                    <a:pt x="38" y="8"/>
                  </a:lnTo>
                  <a:lnTo>
                    <a:pt x="38" y="16"/>
                  </a:lnTo>
                  <a:lnTo>
                    <a:pt x="38" y="25"/>
                  </a:lnTo>
                  <a:lnTo>
                    <a:pt x="40" y="31"/>
                  </a:lnTo>
                  <a:lnTo>
                    <a:pt x="4"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74" name="Freeform 202"/>
            <p:cNvSpPr>
              <a:spLocks/>
            </p:cNvSpPr>
            <p:nvPr/>
          </p:nvSpPr>
          <p:spPr bwMode="auto">
            <a:xfrm>
              <a:off x="5588" y="4057"/>
              <a:ext cx="27" cy="25"/>
            </a:xfrm>
            <a:custGeom>
              <a:avLst/>
              <a:gdLst>
                <a:gd name="T0" fmla="*/ 0 w 53"/>
                <a:gd name="T1" fmla="*/ 28 h 51"/>
                <a:gd name="T2" fmla="*/ 8 w 53"/>
                <a:gd name="T3" fmla="*/ 20 h 51"/>
                <a:gd name="T4" fmla="*/ 16 w 53"/>
                <a:gd name="T5" fmla="*/ 12 h 51"/>
                <a:gd name="T6" fmla="*/ 26 w 53"/>
                <a:gd name="T7" fmla="*/ 6 h 51"/>
                <a:gd name="T8" fmla="*/ 34 w 53"/>
                <a:gd name="T9" fmla="*/ 0 h 51"/>
                <a:gd name="T10" fmla="*/ 53 w 53"/>
                <a:gd name="T11" fmla="*/ 33 h 51"/>
                <a:gd name="T12" fmla="*/ 45 w 53"/>
                <a:gd name="T13" fmla="*/ 37 h 51"/>
                <a:gd name="T14" fmla="*/ 40 w 53"/>
                <a:gd name="T15" fmla="*/ 41 h 51"/>
                <a:gd name="T16" fmla="*/ 34 w 53"/>
                <a:gd name="T17" fmla="*/ 47 h 51"/>
                <a:gd name="T18" fmla="*/ 30 w 53"/>
                <a:gd name="T19" fmla="*/ 51 h 51"/>
                <a:gd name="T20" fmla="*/ 0 w 53"/>
                <a:gd name="T2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1">
                  <a:moveTo>
                    <a:pt x="0" y="28"/>
                  </a:moveTo>
                  <a:lnTo>
                    <a:pt x="8" y="20"/>
                  </a:lnTo>
                  <a:lnTo>
                    <a:pt x="16" y="12"/>
                  </a:lnTo>
                  <a:lnTo>
                    <a:pt x="26" y="6"/>
                  </a:lnTo>
                  <a:lnTo>
                    <a:pt x="34" y="0"/>
                  </a:lnTo>
                  <a:lnTo>
                    <a:pt x="53" y="33"/>
                  </a:lnTo>
                  <a:lnTo>
                    <a:pt x="45" y="37"/>
                  </a:lnTo>
                  <a:lnTo>
                    <a:pt x="40" y="41"/>
                  </a:lnTo>
                  <a:lnTo>
                    <a:pt x="34" y="47"/>
                  </a:lnTo>
                  <a:lnTo>
                    <a:pt x="30" y="51"/>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75" name="Freeform 203"/>
            <p:cNvSpPr>
              <a:spLocks/>
            </p:cNvSpPr>
            <p:nvPr/>
          </p:nvSpPr>
          <p:spPr bwMode="auto">
            <a:xfrm>
              <a:off x="5282" y="3917"/>
              <a:ext cx="407" cy="48"/>
            </a:xfrm>
            <a:custGeom>
              <a:avLst/>
              <a:gdLst>
                <a:gd name="T0" fmla="*/ 47 w 816"/>
                <a:gd name="T1" fmla="*/ 2 h 96"/>
                <a:gd name="T2" fmla="*/ 69 w 816"/>
                <a:gd name="T3" fmla="*/ 2 h 96"/>
                <a:gd name="T4" fmla="*/ 98 w 816"/>
                <a:gd name="T5" fmla="*/ 2 h 96"/>
                <a:gd name="T6" fmla="*/ 136 w 816"/>
                <a:gd name="T7" fmla="*/ 0 h 96"/>
                <a:gd name="T8" fmla="*/ 181 w 816"/>
                <a:gd name="T9" fmla="*/ 0 h 96"/>
                <a:gd name="T10" fmla="*/ 230 w 816"/>
                <a:gd name="T11" fmla="*/ 2 h 96"/>
                <a:gd name="T12" fmla="*/ 283 w 816"/>
                <a:gd name="T13" fmla="*/ 2 h 96"/>
                <a:gd name="T14" fmla="*/ 340 w 816"/>
                <a:gd name="T15" fmla="*/ 2 h 96"/>
                <a:gd name="T16" fmla="*/ 397 w 816"/>
                <a:gd name="T17" fmla="*/ 2 h 96"/>
                <a:gd name="T18" fmla="*/ 454 w 816"/>
                <a:gd name="T19" fmla="*/ 4 h 96"/>
                <a:gd name="T20" fmla="*/ 509 w 816"/>
                <a:gd name="T21" fmla="*/ 4 h 96"/>
                <a:gd name="T22" fmla="*/ 562 w 816"/>
                <a:gd name="T23" fmla="*/ 4 h 96"/>
                <a:gd name="T24" fmla="*/ 611 w 816"/>
                <a:gd name="T25" fmla="*/ 4 h 96"/>
                <a:gd name="T26" fmla="*/ 654 w 816"/>
                <a:gd name="T27" fmla="*/ 6 h 96"/>
                <a:gd name="T28" fmla="*/ 690 w 816"/>
                <a:gd name="T29" fmla="*/ 6 h 96"/>
                <a:gd name="T30" fmla="*/ 719 w 816"/>
                <a:gd name="T31" fmla="*/ 6 h 96"/>
                <a:gd name="T32" fmla="*/ 737 w 816"/>
                <a:gd name="T33" fmla="*/ 6 h 96"/>
                <a:gd name="T34" fmla="*/ 751 w 816"/>
                <a:gd name="T35" fmla="*/ 18 h 96"/>
                <a:gd name="T36" fmla="*/ 763 w 816"/>
                <a:gd name="T37" fmla="*/ 32 h 96"/>
                <a:gd name="T38" fmla="*/ 774 w 816"/>
                <a:gd name="T39" fmla="*/ 43 h 96"/>
                <a:gd name="T40" fmla="*/ 784 w 816"/>
                <a:gd name="T41" fmla="*/ 53 h 96"/>
                <a:gd name="T42" fmla="*/ 794 w 816"/>
                <a:gd name="T43" fmla="*/ 65 h 96"/>
                <a:gd name="T44" fmla="*/ 802 w 816"/>
                <a:gd name="T45" fmla="*/ 77 h 96"/>
                <a:gd name="T46" fmla="*/ 810 w 816"/>
                <a:gd name="T47" fmla="*/ 87 h 96"/>
                <a:gd name="T48" fmla="*/ 816 w 816"/>
                <a:gd name="T49" fmla="*/ 96 h 96"/>
                <a:gd name="T50" fmla="*/ 786 w 816"/>
                <a:gd name="T51" fmla="*/ 94 h 96"/>
                <a:gd name="T52" fmla="*/ 747 w 816"/>
                <a:gd name="T53" fmla="*/ 94 h 96"/>
                <a:gd name="T54" fmla="*/ 700 w 816"/>
                <a:gd name="T55" fmla="*/ 92 h 96"/>
                <a:gd name="T56" fmla="*/ 647 w 816"/>
                <a:gd name="T57" fmla="*/ 92 h 96"/>
                <a:gd name="T58" fmla="*/ 590 w 816"/>
                <a:gd name="T59" fmla="*/ 90 h 96"/>
                <a:gd name="T60" fmla="*/ 531 w 816"/>
                <a:gd name="T61" fmla="*/ 90 h 96"/>
                <a:gd name="T62" fmla="*/ 468 w 816"/>
                <a:gd name="T63" fmla="*/ 89 h 96"/>
                <a:gd name="T64" fmla="*/ 407 w 816"/>
                <a:gd name="T65" fmla="*/ 89 h 96"/>
                <a:gd name="T66" fmla="*/ 344 w 816"/>
                <a:gd name="T67" fmla="*/ 89 h 96"/>
                <a:gd name="T68" fmla="*/ 287 w 816"/>
                <a:gd name="T69" fmla="*/ 87 h 96"/>
                <a:gd name="T70" fmla="*/ 232 w 816"/>
                <a:gd name="T71" fmla="*/ 87 h 96"/>
                <a:gd name="T72" fmla="*/ 183 w 816"/>
                <a:gd name="T73" fmla="*/ 87 h 96"/>
                <a:gd name="T74" fmla="*/ 140 w 816"/>
                <a:gd name="T75" fmla="*/ 87 h 96"/>
                <a:gd name="T76" fmla="*/ 106 w 816"/>
                <a:gd name="T77" fmla="*/ 85 h 96"/>
                <a:gd name="T78" fmla="*/ 81 w 816"/>
                <a:gd name="T79" fmla="*/ 85 h 96"/>
                <a:gd name="T80" fmla="*/ 67 w 816"/>
                <a:gd name="T81" fmla="*/ 85 h 96"/>
                <a:gd name="T82" fmla="*/ 51 w 816"/>
                <a:gd name="T83" fmla="*/ 75 h 96"/>
                <a:gd name="T84" fmla="*/ 34 w 816"/>
                <a:gd name="T85" fmla="*/ 63 h 96"/>
                <a:gd name="T86" fmla="*/ 18 w 816"/>
                <a:gd name="T87" fmla="*/ 49 h 96"/>
                <a:gd name="T88" fmla="*/ 6 w 816"/>
                <a:gd name="T89" fmla="*/ 34 h 96"/>
                <a:gd name="T90" fmla="*/ 0 w 816"/>
                <a:gd name="T91" fmla="*/ 20 h 96"/>
                <a:gd name="T92" fmla="*/ 4 w 816"/>
                <a:gd name="T93" fmla="*/ 10 h 96"/>
                <a:gd name="T94" fmla="*/ 18 w 816"/>
                <a:gd name="T95" fmla="*/ 2 h 96"/>
                <a:gd name="T96" fmla="*/ 47 w 816"/>
                <a:gd name="T97"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6" h="96">
                  <a:moveTo>
                    <a:pt x="47" y="2"/>
                  </a:moveTo>
                  <a:lnTo>
                    <a:pt x="69" y="2"/>
                  </a:lnTo>
                  <a:lnTo>
                    <a:pt x="98" y="2"/>
                  </a:lnTo>
                  <a:lnTo>
                    <a:pt x="136" y="0"/>
                  </a:lnTo>
                  <a:lnTo>
                    <a:pt x="181" y="0"/>
                  </a:lnTo>
                  <a:lnTo>
                    <a:pt x="230" y="2"/>
                  </a:lnTo>
                  <a:lnTo>
                    <a:pt x="283" y="2"/>
                  </a:lnTo>
                  <a:lnTo>
                    <a:pt x="340" y="2"/>
                  </a:lnTo>
                  <a:lnTo>
                    <a:pt x="397" y="2"/>
                  </a:lnTo>
                  <a:lnTo>
                    <a:pt x="454" y="4"/>
                  </a:lnTo>
                  <a:lnTo>
                    <a:pt x="509" y="4"/>
                  </a:lnTo>
                  <a:lnTo>
                    <a:pt x="562" y="4"/>
                  </a:lnTo>
                  <a:lnTo>
                    <a:pt x="611" y="4"/>
                  </a:lnTo>
                  <a:lnTo>
                    <a:pt x="654" y="6"/>
                  </a:lnTo>
                  <a:lnTo>
                    <a:pt x="690" y="6"/>
                  </a:lnTo>
                  <a:lnTo>
                    <a:pt x="719" y="6"/>
                  </a:lnTo>
                  <a:lnTo>
                    <a:pt x="737" y="6"/>
                  </a:lnTo>
                  <a:lnTo>
                    <a:pt x="751" y="18"/>
                  </a:lnTo>
                  <a:lnTo>
                    <a:pt x="763" y="32"/>
                  </a:lnTo>
                  <a:lnTo>
                    <a:pt x="774" y="43"/>
                  </a:lnTo>
                  <a:lnTo>
                    <a:pt x="784" y="53"/>
                  </a:lnTo>
                  <a:lnTo>
                    <a:pt x="794" y="65"/>
                  </a:lnTo>
                  <a:lnTo>
                    <a:pt x="802" y="77"/>
                  </a:lnTo>
                  <a:lnTo>
                    <a:pt x="810" y="87"/>
                  </a:lnTo>
                  <a:lnTo>
                    <a:pt x="816" y="96"/>
                  </a:lnTo>
                  <a:lnTo>
                    <a:pt x="786" y="94"/>
                  </a:lnTo>
                  <a:lnTo>
                    <a:pt x="747" y="94"/>
                  </a:lnTo>
                  <a:lnTo>
                    <a:pt x="700" y="92"/>
                  </a:lnTo>
                  <a:lnTo>
                    <a:pt x="647" y="92"/>
                  </a:lnTo>
                  <a:lnTo>
                    <a:pt x="590" y="90"/>
                  </a:lnTo>
                  <a:lnTo>
                    <a:pt x="531" y="90"/>
                  </a:lnTo>
                  <a:lnTo>
                    <a:pt x="468" y="89"/>
                  </a:lnTo>
                  <a:lnTo>
                    <a:pt x="407" y="89"/>
                  </a:lnTo>
                  <a:lnTo>
                    <a:pt x="344" y="89"/>
                  </a:lnTo>
                  <a:lnTo>
                    <a:pt x="287" y="87"/>
                  </a:lnTo>
                  <a:lnTo>
                    <a:pt x="232" y="87"/>
                  </a:lnTo>
                  <a:lnTo>
                    <a:pt x="183" y="87"/>
                  </a:lnTo>
                  <a:lnTo>
                    <a:pt x="140" y="87"/>
                  </a:lnTo>
                  <a:lnTo>
                    <a:pt x="106" y="85"/>
                  </a:lnTo>
                  <a:lnTo>
                    <a:pt x="81" y="85"/>
                  </a:lnTo>
                  <a:lnTo>
                    <a:pt x="67" y="85"/>
                  </a:lnTo>
                  <a:lnTo>
                    <a:pt x="51" y="75"/>
                  </a:lnTo>
                  <a:lnTo>
                    <a:pt x="34" y="63"/>
                  </a:lnTo>
                  <a:lnTo>
                    <a:pt x="18" y="49"/>
                  </a:lnTo>
                  <a:lnTo>
                    <a:pt x="6" y="34"/>
                  </a:lnTo>
                  <a:lnTo>
                    <a:pt x="0" y="20"/>
                  </a:lnTo>
                  <a:lnTo>
                    <a:pt x="4" y="10"/>
                  </a:lnTo>
                  <a:lnTo>
                    <a:pt x="18" y="2"/>
                  </a:lnTo>
                  <a:lnTo>
                    <a:pt x="4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sp>
          <p:nvSpPr>
            <p:cNvPr id="54476" name="Freeform 204"/>
            <p:cNvSpPr>
              <a:spLocks/>
            </p:cNvSpPr>
            <p:nvPr/>
          </p:nvSpPr>
          <p:spPr bwMode="auto">
            <a:xfrm>
              <a:off x="5245" y="3933"/>
              <a:ext cx="453" cy="121"/>
            </a:xfrm>
            <a:custGeom>
              <a:avLst/>
              <a:gdLst>
                <a:gd name="T0" fmla="*/ 53 w 905"/>
                <a:gd name="T1" fmla="*/ 13 h 241"/>
                <a:gd name="T2" fmla="*/ 72 w 905"/>
                <a:gd name="T3" fmla="*/ 37 h 241"/>
                <a:gd name="T4" fmla="*/ 96 w 905"/>
                <a:gd name="T5" fmla="*/ 58 h 241"/>
                <a:gd name="T6" fmla="*/ 123 w 905"/>
                <a:gd name="T7" fmla="*/ 72 h 241"/>
                <a:gd name="T8" fmla="*/ 157 w 905"/>
                <a:gd name="T9" fmla="*/ 78 h 241"/>
                <a:gd name="T10" fmla="*/ 224 w 905"/>
                <a:gd name="T11" fmla="*/ 78 h 241"/>
                <a:gd name="T12" fmla="*/ 326 w 905"/>
                <a:gd name="T13" fmla="*/ 80 h 241"/>
                <a:gd name="T14" fmla="*/ 449 w 905"/>
                <a:gd name="T15" fmla="*/ 82 h 241"/>
                <a:gd name="T16" fmla="*/ 581 w 905"/>
                <a:gd name="T17" fmla="*/ 82 h 241"/>
                <a:gd name="T18" fmla="*/ 707 w 905"/>
                <a:gd name="T19" fmla="*/ 84 h 241"/>
                <a:gd name="T20" fmla="*/ 813 w 905"/>
                <a:gd name="T21" fmla="*/ 84 h 241"/>
                <a:gd name="T22" fmla="*/ 886 w 905"/>
                <a:gd name="T23" fmla="*/ 84 h 241"/>
                <a:gd name="T24" fmla="*/ 886 w 905"/>
                <a:gd name="T25" fmla="*/ 106 h 241"/>
                <a:gd name="T26" fmla="*/ 827 w 905"/>
                <a:gd name="T27" fmla="*/ 106 h 241"/>
                <a:gd name="T28" fmla="*/ 736 w 905"/>
                <a:gd name="T29" fmla="*/ 106 h 241"/>
                <a:gd name="T30" fmla="*/ 624 w 905"/>
                <a:gd name="T31" fmla="*/ 104 h 241"/>
                <a:gd name="T32" fmla="*/ 504 w 905"/>
                <a:gd name="T33" fmla="*/ 102 h 241"/>
                <a:gd name="T34" fmla="*/ 389 w 905"/>
                <a:gd name="T35" fmla="*/ 102 h 241"/>
                <a:gd name="T36" fmla="*/ 286 w 905"/>
                <a:gd name="T37" fmla="*/ 100 h 241"/>
                <a:gd name="T38" fmla="*/ 212 w 905"/>
                <a:gd name="T39" fmla="*/ 100 h 241"/>
                <a:gd name="T40" fmla="*/ 176 w 905"/>
                <a:gd name="T41" fmla="*/ 100 h 241"/>
                <a:gd name="T42" fmla="*/ 153 w 905"/>
                <a:gd name="T43" fmla="*/ 100 h 241"/>
                <a:gd name="T44" fmla="*/ 133 w 905"/>
                <a:gd name="T45" fmla="*/ 96 h 241"/>
                <a:gd name="T46" fmla="*/ 119 w 905"/>
                <a:gd name="T47" fmla="*/ 92 h 241"/>
                <a:gd name="T48" fmla="*/ 108 w 905"/>
                <a:gd name="T49" fmla="*/ 86 h 241"/>
                <a:gd name="T50" fmla="*/ 88 w 905"/>
                <a:gd name="T51" fmla="*/ 178 h 241"/>
                <a:gd name="T52" fmla="*/ 72 w 905"/>
                <a:gd name="T53" fmla="*/ 241 h 241"/>
                <a:gd name="T54" fmla="*/ 66 w 905"/>
                <a:gd name="T55" fmla="*/ 241 h 241"/>
                <a:gd name="T56" fmla="*/ 53 w 905"/>
                <a:gd name="T57" fmla="*/ 237 h 241"/>
                <a:gd name="T58" fmla="*/ 29 w 905"/>
                <a:gd name="T59" fmla="*/ 223 h 241"/>
                <a:gd name="T60" fmla="*/ 0 w 905"/>
                <a:gd name="T61" fmla="*/ 192 h 241"/>
                <a:gd name="T62" fmla="*/ 9 w 905"/>
                <a:gd name="T63" fmla="*/ 180 h 241"/>
                <a:gd name="T64" fmla="*/ 41 w 905"/>
                <a:gd name="T65" fmla="*/ 208 h 241"/>
                <a:gd name="T66" fmla="*/ 64 w 905"/>
                <a:gd name="T67" fmla="*/ 182 h 241"/>
                <a:gd name="T68" fmla="*/ 78 w 905"/>
                <a:gd name="T69" fmla="*/ 104 h 241"/>
                <a:gd name="T70" fmla="*/ 64 w 905"/>
                <a:gd name="T71" fmla="*/ 53 h 241"/>
                <a:gd name="T72" fmla="*/ 45 w 905"/>
                <a:gd name="T73" fmla="*/ 1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5" h="241">
                  <a:moveTo>
                    <a:pt x="45" y="0"/>
                  </a:moveTo>
                  <a:lnTo>
                    <a:pt x="53" y="13"/>
                  </a:lnTo>
                  <a:lnTo>
                    <a:pt x="62" y="25"/>
                  </a:lnTo>
                  <a:lnTo>
                    <a:pt x="72" y="37"/>
                  </a:lnTo>
                  <a:lnTo>
                    <a:pt x="82" y="49"/>
                  </a:lnTo>
                  <a:lnTo>
                    <a:pt x="96" y="58"/>
                  </a:lnTo>
                  <a:lnTo>
                    <a:pt x="110" y="66"/>
                  </a:lnTo>
                  <a:lnTo>
                    <a:pt x="123" y="72"/>
                  </a:lnTo>
                  <a:lnTo>
                    <a:pt x="141" y="76"/>
                  </a:lnTo>
                  <a:lnTo>
                    <a:pt x="157" y="78"/>
                  </a:lnTo>
                  <a:lnTo>
                    <a:pt x="184" y="78"/>
                  </a:lnTo>
                  <a:lnTo>
                    <a:pt x="224" y="78"/>
                  </a:lnTo>
                  <a:lnTo>
                    <a:pt x="271" y="80"/>
                  </a:lnTo>
                  <a:lnTo>
                    <a:pt x="326" y="80"/>
                  </a:lnTo>
                  <a:lnTo>
                    <a:pt x="385" y="82"/>
                  </a:lnTo>
                  <a:lnTo>
                    <a:pt x="449" y="82"/>
                  </a:lnTo>
                  <a:lnTo>
                    <a:pt x="514" y="82"/>
                  </a:lnTo>
                  <a:lnTo>
                    <a:pt x="581" y="82"/>
                  </a:lnTo>
                  <a:lnTo>
                    <a:pt x="646" y="84"/>
                  </a:lnTo>
                  <a:lnTo>
                    <a:pt x="707" y="84"/>
                  </a:lnTo>
                  <a:lnTo>
                    <a:pt x="764" y="84"/>
                  </a:lnTo>
                  <a:lnTo>
                    <a:pt x="813" y="84"/>
                  </a:lnTo>
                  <a:lnTo>
                    <a:pt x="854" y="84"/>
                  </a:lnTo>
                  <a:lnTo>
                    <a:pt x="886" y="84"/>
                  </a:lnTo>
                  <a:lnTo>
                    <a:pt x="905" y="84"/>
                  </a:lnTo>
                  <a:lnTo>
                    <a:pt x="886" y="106"/>
                  </a:lnTo>
                  <a:lnTo>
                    <a:pt x="862" y="106"/>
                  </a:lnTo>
                  <a:lnTo>
                    <a:pt x="827" y="106"/>
                  </a:lnTo>
                  <a:lnTo>
                    <a:pt x="785" y="106"/>
                  </a:lnTo>
                  <a:lnTo>
                    <a:pt x="736" y="106"/>
                  </a:lnTo>
                  <a:lnTo>
                    <a:pt x="683" y="106"/>
                  </a:lnTo>
                  <a:lnTo>
                    <a:pt x="624" y="104"/>
                  </a:lnTo>
                  <a:lnTo>
                    <a:pt x="565" y="104"/>
                  </a:lnTo>
                  <a:lnTo>
                    <a:pt x="504" y="102"/>
                  </a:lnTo>
                  <a:lnTo>
                    <a:pt x="446" y="102"/>
                  </a:lnTo>
                  <a:lnTo>
                    <a:pt x="389" y="102"/>
                  </a:lnTo>
                  <a:lnTo>
                    <a:pt x="336" y="100"/>
                  </a:lnTo>
                  <a:lnTo>
                    <a:pt x="286" y="100"/>
                  </a:lnTo>
                  <a:lnTo>
                    <a:pt x="245" y="100"/>
                  </a:lnTo>
                  <a:lnTo>
                    <a:pt x="212" y="100"/>
                  </a:lnTo>
                  <a:lnTo>
                    <a:pt x="188" y="100"/>
                  </a:lnTo>
                  <a:lnTo>
                    <a:pt x="176" y="100"/>
                  </a:lnTo>
                  <a:lnTo>
                    <a:pt x="165" y="100"/>
                  </a:lnTo>
                  <a:lnTo>
                    <a:pt x="153" y="100"/>
                  </a:lnTo>
                  <a:lnTo>
                    <a:pt x="143" y="98"/>
                  </a:lnTo>
                  <a:lnTo>
                    <a:pt x="133" y="96"/>
                  </a:lnTo>
                  <a:lnTo>
                    <a:pt x="125" y="94"/>
                  </a:lnTo>
                  <a:lnTo>
                    <a:pt x="119" y="92"/>
                  </a:lnTo>
                  <a:lnTo>
                    <a:pt x="114" y="90"/>
                  </a:lnTo>
                  <a:lnTo>
                    <a:pt x="108" y="86"/>
                  </a:lnTo>
                  <a:lnTo>
                    <a:pt x="100" y="127"/>
                  </a:lnTo>
                  <a:lnTo>
                    <a:pt x="88" y="178"/>
                  </a:lnTo>
                  <a:lnTo>
                    <a:pt x="76" y="223"/>
                  </a:lnTo>
                  <a:lnTo>
                    <a:pt x="72" y="241"/>
                  </a:lnTo>
                  <a:lnTo>
                    <a:pt x="70" y="241"/>
                  </a:lnTo>
                  <a:lnTo>
                    <a:pt x="66" y="241"/>
                  </a:lnTo>
                  <a:lnTo>
                    <a:pt x="60" y="239"/>
                  </a:lnTo>
                  <a:lnTo>
                    <a:pt x="53" y="237"/>
                  </a:lnTo>
                  <a:lnTo>
                    <a:pt x="41" y="231"/>
                  </a:lnTo>
                  <a:lnTo>
                    <a:pt x="29" y="223"/>
                  </a:lnTo>
                  <a:lnTo>
                    <a:pt x="15" y="210"/>
                  </a:lnTo>
                  <a:lnTo>
                    <a:pt x="0" y="192"/>
                  </a:lnTo>
                  <a:lnTo>
                    <a:pt x="4" y="174"/>
                  </a:lnTo>
                  <a:lnTo>
                    <a:pt x="9" y="180"/>
                  </a:lnTo>
                  <a:lnTo>
                    <a:pt x="23" y="194"/>
                  </a:lnTo>
                  <a:lnTo>
                    <a:pt x="41" y="208"/>
                  </a:lnTo>
                  <a:lnTo>
                    <a:pt x="57" y="212"/>
                  </a:lnTo>
                  <a:lnTo>
                    <a:pt x="64" y="182"/>
                  </a:lnTo>
                  <a:lnTo>
                    <a:pt x="72" y="143"/>
                  </a:lnTo>
                  <a:lnTo>
                    <a:pt x="78" y="104"/>
                  </a:lnTo>
                  <a:lnTo>
                    <a:pt x="82" y="72"/>
                  </a:lnTo>
                  <a:lnTo>
                    <a:pt x="64" y="53"/>
                  </a:lnTo>
                  <a:lnTo>
                    <a:pt x="51" y="35"/>
                  </a:lnTo>
                  <a:lnTo>
                    <a:pt x="45" y="17"/>
                  </a:lnTo>
                  <a:lnTo>
                    <a:pt x="45" y="0"/>
                  </a:lnTo>
                  <a:close/>
                </a:path>
              </a:pathLst>
            </a:custGeom>
            <a:solidFill>
              <a:srgbClr val="FFD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00"/>
            </a:p>
          </p:txBody>
        </p:sp>
      </p:grpSp>
      <p:pic>
        <p:nvPicPr>
          <p:cNvPr id="54477" name="Picture 2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9689" y="5233811"/>
            <a:ext cx="716844" cy="378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478" name="Picture 2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578" y="5216879"/>
            <a:ext cx="857956" cy="40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308" name="Group 1036"/>
          <p:cNvGrpSpPr>
            <a:grpSpLocks/>
          </p:cNvGrpSpPr>
          <p:nvPr/>
        </p:nvGrpSpPr>
        <p:grpSpPr bwMode="auto">
          <a:xfrm flipH="1">
            <a:off x="4205112" y="5195711"/>
            <a:ext cx="800100" cy="395111"/>
            <a:chOff x="4042" y="3710"/>
            <a:chExt cx="498" cy="221"/>
          </a:xfrm>
        </p:grpSpPr>
        <p:sp>
          <p:nvSpPr>
            <p:cNvPr id="55288" name="Freeform 1016"/>
            <p:cNvSpPr>
              <a:spLocks/>
            </p:cNvSpPr>
            <p:nvPr/>
          </p:nvSpPr>
          <p:spPr bwMode="auto">
            <a:xfrm>
              <a:off x="4091" y="3826"/>
              <a:ext cx="226" cy="71"/>
            </a:xfrm>
            <a:custGeom>
              <a:avLst/>
              <a:gdLst>
                <a:gd name="T0" fmla="*/ 46 w 677"/>
                <a:gd name="T1" fmla="*/ 208 h 211"/>
                <a:gd name="T2" fmla="*/ 598 w 677"/>
                <a:gd name="T3" fmla="*/ 211 h 211"/>
                <a:gd name="T4" fmla="*/ 677 w 677"/>
                <a:gd name="T5" fmla="*/ 4 h 211"/>
                <a:gd name="T6" fmla="*/ 0 w 677"/>
                <a:gd name="T7" fmla="*/ 0 h 211"/>
                <a:gd name="T8" fmla="*/ 46 w 677"/>
                <a:gd name="T9" fmla="*/ 208 h 211"/>
              </a:gdLst>
              <a:ahLst/>
              <a:cxnLst>
                <a:cxn ang="0">
                  <a:pos x="T0" y="T1"/>
                </a:cxn>
                <a:cxn ang="0">
                  <a:pos x="T2" y="T3"/>
                </a:cxn>
                <a:cxn ang="0">
                  <a:pos x="T4" y="T5"/>
                </a:cxn>
                <a:cxn ang="0">
                  <a:pos x="T6" y="T7"/>
                </a:cxn>
                <a:cxn ang="0">
                  <a:pos x="T8" y="T9"/>
                </a:cxn>
              </a:cxnLst>
              <a:rect l="0" t="0" r="r" b="b"/>
              <a:pathLst>
                <a:path w="677" h="211">
                  <a:moveTo>
                    <a:pt x="46" y="208"/>
                  </a:moveTo>
                  <a:lnTo>
                    <a:pt x="598" y="211"/>
                  </a:lnTo>
                  <a:lnTo>
                    <a:pt x="677" y="4"/>
                  </a:lnTo>
                  <a:lnTo>
                    <a:pt x="0" y="0"/>
                  </a:lnTo>
                  <a:lnTo>
                    <a:pt x="46" y="208"/>
                  </a:lnTo>
                  <a:close/>
                </a:path>
              </a:pathLst>
            </a:custGeom>
            <a:solidFill>
              <a:srgbClr val="616161"/>
            </a:solidFill>
            <a:ln w="0">
              <a:solidFill>
                <a:srgbClr val="000000"/>
              </a:solidFill>
              <a:prstDash val="solid"/>
              <a:round/>
              <a:headEnd/>
              <a:tailEnd/>
            </a:ln>
          </p:spPr>
          <p:txBody>
            <a:bodyPr/>
            <a:lstStyle/>
            <a:p>
              <a:endParaRPr lang="fr-FR" sz="1600"/>
            </a:p>
          </p:txBody>
        </p:sp>
        <p:sp>
          <p:nvSpPr>
            <p:cNvPr id="55289" name="Freeform 1017"/>
            <p:cNvSpPr>
              <a:spLocks/>
            </p:cNvSpPr>
            <p:nvPr/>
          </p:nvSpPr>
          <p:spPr bwMode="auto">
            <a:xfrm>
              <a:off x="4047" y="3710"/>
              <a:ext cx="329" cy="154"/>
            </a:xfrm>
            <a:custGeom>
              <a:avLst/>
              <a:gdLst>
                <a:gd name="T0" fmla="*/ 109 w 988"/>
                <a:gd name="T1" fmla="*/ 461 h 461"/>
                <a:gd name="T2" fmla="*/ 0 w 988"/>
                <a:gd name="T3" fmla="*/ 418 h 461"/>
                <a:gd name="T4" fmla="*/ 0 w 988"/>
                <a:gd name="T5" fmla="*/ 93 h 461"/>
                <a:gd name="T6" fmla="*/ 840 w 988"/>
                <a:gd name="T7" fmla="*/ 93 h 461"/>
                <a:gd name="T8" fmla="*/ 840 w 988"/>
                <a:gd name="T9" fmla="*/ 0 h 461"/>
                <a:gd name="T10" fmla="*/ 988 w 988"/>
                <a:gd name="T11" fmla="*/ 0 h 461"/>
                <a:gd name="T12" fmla="*/ 988 w 988"/>
                <a:gd name="T13" fmla="*/ 17 h 461"/>
                <a:gd name="T14" fmla="*/ 881 w 988"/>
                <a:gd name="T15" fmla="*/ 74 h 461"/>
                <a:gd name="T16" fmla="*/ 881 w 988"/>
                <a:gd name="T17" fmla="*/ 378 h 461"/>
                <a:gd name="T18" fmla="*/ 207 w 988"/>
                <a:gd name="T19" fmla="*/ 378 h 461"/>
                <a:gd name="T20" fmla="*/ 109 w 988"/>
                <a:gd name="T21" fmla="*/ 4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8" h="461">
                  <a:moveTo>
                    <a:pt x="109" y="461"/>
                  </a:moveTo>
                  <a:lnTo>
                    <a:pt x="0" y="418"/>
                  </a:lnTo>
                  <a:lnTo>
                    <a:pt x="0" y="93"/>
                  </a:lnTo>
                  <a:lnTo>
                    <a:pt x="840" y="93"/>
                  </a:lnTo>
                  <a:lnTo>
                    <a:pt x="840" y="0"/>
                  </a:lnTo>
                  <a:lnTo>
                    <a:pt x="988" y="0"/>
                  </a:lnTo>
                  <a:lnTo>
                    <a:pt x="988" y="17"/>
                  </a:lnTo>
                  <a:lnTo>
                    <a:pt x="881" y="74"/>
                  </a:lnTo>
                  <a:lnTo>
                    <a:pt x="881" y="378"/>
                  </a:lnTo>
                  <a:lnTo>
                    <a:pt x="207" y="378"/>
                  </a:lnTo>
                  <a:lnTo>
                    <a:pt x="109" y="461"/>
                  </a:lnTo>
                  <a:close/>
                </a:path>
              </a:pathLst>
            </a:custGeom>
            <a:solidFill>
              <a:srgbClr val="000000"/>
            </a:solidFill>
            <a:ln w="0">
              <a:solidFill>
                <a:srgbClr val="000000"/>
              </a:solidFill>
              <a:prstDash val="solid"/>
              <a:round/>
              <a:headEnd/>
              <a:tailEnd/>
            </a:ln>
          </p:spPr>
          <p:txBody>
            <a:bodyPr/>
            <a:lstStyle/>
            <a:p>
              <a:endParaRPr lang="fr-FR" sz="1600"/>
            </a:p>
          </p:txBody>
        </p:sp>
        <p:sp>
          <p:nvSpPr>
            <p:cNvPr id="55290" name="Freeform 1018"/>
            <p:cNvSpPr>
              <a:spLocks/>
            </p:cNvSpPr>
            <p:nvPr/>
          </p:nvSpPr>
          <p:spPr bwMode="auto">
            <a:xfrm>
              <a:off x="4414" y="3836"/>
              <a:ext cx="113" cy="61"/>
            </a:xfrm>
            <a:custGeom>
              <a:avLst/>
              <a:gdLst>
                <a:gd name="T0" fmla="*/ 52 w 340"/>
                <a:gd name="T1" fmla="*/ 182 h 182"/>
                <a:gd name="T2" fmla="*/ 0 w 340"/>
                <a:gd name="T3" fmla="*/ 0 h 182"/>
                <a:gd name="T4" fmla="*/ 340 w 340"/>
                <a:gd name="T5" fmla="*/ 10 h 182"/>
                <a:gd name="T6" fmla="*/ 329 w 340"/>
                <a:gd name="T7" fmla="*/ 182 h 182"/>
                <a:gd name="T8" fmla="*/ 52 w 340"/>
                <a:gd name="T9" fmla="*/ 182 h 182"/>
              </a:gdLst>
              <a:ahLst/>
              <a:cxnLst>
                <a:cxn ang="0">
                  <a:pos x="T0" y="T1"/>
                </a:cxn>
                <a:cxn ang="0">
                  <a:pos x="T2" y="T3"/>
                </a:cxn>
                <a:cxn ang="0">
                  <a:pos x="T4" y="T5"/>
                </a:cxn>
                <a:cxn ang="0">
                  <a:pos x="T6" y="T7"/>
                </a:cxn>
                <a:cxn ang="0">
                  <a:pos x="T8" y="T9"/>
                </a:cxn>
              </a:cxnLst>
              <a:rect l="0" t="0" r="r" b="b"/>
              <a:pathLst>
                <a:path w="340" h="182">
                  <a:moveTo>
                    <a:pt x="52" y="182"/>
                  </a:moveTo>
                  <a:lnTo>
                    <a:pt x="0" y="0"/>
                  </a:lnTo>
                  <a:lnTo>
                    <a:pt x="340" y="10"/>
                  </a:lnTo>
                  <a:lnTo>
                    <a:pt x="329" y="182"/>
                  </a:lnTo>
                  <a:lnTo>
                    <a:pt x="52" y="182"/>
                  </a:lnTo>
                  <a:close/>
                </a:path>
              </a:pathLst>
            </a:custGeom>
            <a:solidFill>
              <a:srgbClr val="616161"/>
            </a:solidFill>
            <a:ln w="0">
              <a:solidFill>
                <a:srgbClr val="000000"/>
              </a:solidFill>
              <a:prstDash val="solid"/>
              <a:round/>
              <a:headEnd/>
              <a:tailEnd/>
            </a:ln>
          </p:spPr>
          <p:txBody>
            <a:bodyPr/>
            <a:lstStyle/>
            <a:p>
              <a:endParaRPr lang="fr-FR" sz="1600"/>
            </a:p>
          </p:txBody>
        </p:sp>
        <p:sp>
          <p:nvSpPr>
            <p:cNvPr id="55291" name="Oval 1019"/>
            <p:cNvSpPr>
              <a:spLocks noChangeArrowheads="1"/>
            </p:cNvSpPr>
            <p:nvPr/>
          </p:nvSpPr>
          <p:spPr bwMode="auto">
            <a:xfrm>
              <a:off x="4112" y="3849"/>
              <a:ext cx="80" cy="82"/>
            </a:xfrm>
            <a:prstGeom prst="ellipse">
              <a:avLst/>
            </a:prstGeom>
            <a:solidFill>
              <a:srgbClr val="000000"/>
            </a:solidFill>
            <a:ln w="0">
              <a:solidFill>
                <a:srgbClr val="000000"/>
              </a:solidFill>
              <a:round/>
              <a:headEnd/>
              <a:tailEnd/>
            </a:ln>
          </p:spPr>
          <p:txBody>
            <a:bodyPr/>
            <a:lstStyle/>
            <a:p>
              <a:endParaRPr lang="fr-FR" sz="1600"/>
            </a:p>
          </p:txBody>
        </p:sp>
        <p:sp>
          <p:nvSpPr>
            <p:cNvPr id="55292" name="Oval 1020"/>
            <p:cNvSpPr>
              <a:spLocks noChangeArrowheads="1"/>
            </p:cNvSpPr>
            <p:nvPr/>
          </p:nvSpPr>
          <p:spPr bwMode="auto">
            <a:xfrm>
              <a:off x="4127" y="3866"/>
              <a:ext cx="49" cy="47"/>
            </a:xfrm>
            <a:prstGeom prst="ellipse">
              <a:avLst/>
            </a:prstGeom>
            <a:solidFill>
              <a:srgbClr val="CFCFCF"/>
            </a:solidFill>
            <a:ln w="0">
              <a:solidFill>
                <a:srgbClr val="000000"/>
              </a:solidFill>
              <a:round/>
              <a:headEnd/>
              <a:tailEnd/>
            </a:ln>
          </p:spPr>
          <p:txBody>
            <a:bodyPr/>
            <a:lstStyle/>
            <a:p>
              <a:endParaRPr lang="fr-FR" sz="1600"/>
            </a:p>
          </p:txBody>
        </p:sp>
        <p:sp>
          <p:nvSpPr>
            <p:cNvPr id="55293" name="Oval 1021"/>
            <p:cNvSpPr>
              <a:spLocks noChangeArrowheads="1"/>
            </p:cNvSpPr>
            <p:nvPr/>
          </p:nvSpPr>
          <p:spPr bwMode="auto">
            <a:xfrm>
              <a:off x="4146" y="3884"/>
              <a:ext cx="11" cy="11"/>
            </a:xfrm>
            <a:prstGeom prst="ellipse">
              <a:avLst/>
            </a:prstGeom>
            <a:solidFill>
              <a:srgbClr val="000000"/>
            </a:solidFill>
            <a:ln w="0">
              <a:solidFill>
                <a:srgbClr val="000000"/>
              </a:solidFill>
              <a:round/>
              <a:headEnd/>
              <a:tailEnd/>
            </a:ln>
          </p:spPr>
          <p:txBody>
            <a:bodyPr/>
            <a:lstStyle/>
            <a:p>
              <a:endParaRPr lang="fr-FR" sz="1600"/>
            </a:p>
          </p:txBody>
        </p:sp>
        <p:sp>
          <p:nvSpPr>
            <p:cNvPr id="55294" name="Oval 1022"/>
            <p:cNvSpPr>
              <a:spLocks noChangeArrowheads="1"/>
            </p:cNvSpPr>
            <p:nvPr/>
          </p:nvSpPr>
          <p:spPr bwMode="auto">
            <a:xfrm>
              <a:off x="4204" y="3849"/>
              <a:ext cx="80" cy="82"/>
            </a:xfrm>
            <a:prstGeom prst="ellipse">
              <a:avLst/>
            </a:prstGeom>
            <a:solidFill>
              <a:srgbClr val="000000"/>
            </a:solidFill>
            <a:ln w="0">
              <a:solidFill>
                <a:srgbClr val="000000"/>
              </a:solidFill>
              <a:round/>
              <a:headEnd/>
              <a:tailEnd/>
            </a:ln>
          </p:spPr>
          <p:txBody>
            <a:bodyPr/>
            <a:lstStyle/>
            <a:p>
              <a:endParaRPr lang="fr-FR" sz="1600"/>
            </a:p>
          </p:txBody>
        </p:sp>
        <p:sp>
          <p:nvSpPr>
            <p:cNvPr id="55295" name="Oval 1023"/>
            <p:cNvSpPr>
              <a:spLocks noChangeArrowheads="1"/>
            </p:cNvSpPr>
            <p:nvPr/>
          </p:nvSpPr>
          <p:spPr bwMode="auto">
            <a:xfrm>
              <a:off x="4219" y="3866"/>
              <a:ext cx="50" cy="47"/>
            </a:xfrm>
            <a:prstGeom prst="ellipse">
              <a:avLst/>
            </a:prstGeom>
            <a:solidFill>
              <a:srgbClr val="CFCFCF"/>
            </a:solidFill>
            <a:ln w="0">
              <a:solidFill>
                <a:srgbClr val="000000"/>
              </a:solidFill>
              <a:round/>
              <a:headEnd/>
              <a:tailEnd/>
            </a:ln>
          </p:spPr>
          <p:txBody>
            <a:bodyPr/>
            <a:lstStyle/>
            <a:p>
              <a:endParaRPr lang="fr-FR" sz="1600"/>
            </a:p>
          </p:txBody>
        </p:sp>
        <p:sp>
          <p:nvSpPr>
            <p:cNvPr id="55296" name="Oval 1024"/>
            <p:cNvSpPr>
              <a:spLocks noChangeArrowheads="1"/>
            </p:cNvSpPr>
            <p:nvPr/>
          </p:nvSpPr>
          <p:spPr bwMode="auto">
            <a:xfrm>
              <a:off x="4238" y="3884"/>
              <a:ext cx="12" cy="11"/>
            </a:xfrm>
            <a:prstGeom prst="ellipse">
              <a:avLst/>
            </a:prstGeom>
            <a:solidFill>
              <a:srgbClr val="000000"/>
            </a:solidFill>
            <a:ln w="0">
              <a:solidFill>
                <a:srgbClr val="000000"/>
              </a:solidFill>
              <a:round/>
              <a:headEnd/>
              <a:tailEnd/>
            </a:ln>
          </p:spPr>
          <p:txBody>
            <a:bodyPr/>
            <a:lstStyle/>
            <a:p>
              <a:endParaRPr lang="fr-FR" sz="1600"/>
            </a:p>
          </p:txBody>
        </p:sp>
        <p:sp>
          <p:nvSpPr>
            <p:cNvPr id="55297" name="Oval 1025"/>
            <p:cNvSpPr>
              <a:spLocks noChangeArrowheads="1"/>
            </p:cNvSpPr>
            <p:nvPr/>
          </p:nvSpPr>
          <p:spPr bwMode="auto">
            <a:xfrm>
              <a:off x="4437" y="3849"/>
              <a:ext cx="80" cy="82"/>
            </a:xfrm>
            <a:prstGeom prst="ellipse">
              <a:avLst/>
            </a:prstGeom>
            <a:solidFill>
              <a:srgbClr val="000000"/>
            </a:solidFill>
            <a:ln w="0">
              <a:solidFill>
                <a:srgbClr val="000000"/>
              </a:solidFill>
              <a:round/>
              <a:headEnd/>
              <a:tailEnd/>
            </a:ln>
          </p:spPr>
          <p:txBody>
            <a:bodyPr/>
            <a:lstStyle/>
            <a:p>
              <a:endParaRPr lang="fr-FR" sz="1600"/>
            </a:p>
          </p:txBody>
        </p:sp>
        <p:sp>
          <p:nvSpPr>
            <p:cNvPr id="55298" name="Oval 1026"/>
            <p:cNvSpPr>
              <a:spLocks noChangeArrowheads="1"/>
            </p:cNvSpPr>
            <p:nvPr/>
          </p:nvSpPr>
          <p:spPr bwMode="auto">
            <a:xfrm>
              <a:off x="4453" y="3866"/>
              <a:ext cx="49" cy="47"/>
            </a:xfrm>
            <a:prstGeom prst="ellipse">
              <a:avLst/>
            </a:prstGeom>
            <a:solidFill>
              <a:srgbClr val="CFCFCF"/>
            </a:solidFill>
            <a:ln w="0">
              <a:solidFill>
                <a:srgbClr val="000000"/>
              </a:solidFill>
              <a:round/>
              <a:headEnd/>
              <a:tailEnd/>
            </a:ln>
          </p:spPr>
          <p:txBody>
            <a:bodyPr/>
            <a:lstStyle/>
            <a:p>
              <a:endParaRPr lang="fr-FR" sz="1600"/>
            </a:p>
          </p:txBody>
        </p:sp>
        <p:sp>
          <p:nvSpPr>
            <p:cNvPr id="55299" name="Oval 1027"/>
            <p:cNvSpPr>
              <a:spLocks noChangeArrowheads="1"/>
            </p:cNvSpPr>
            <p:nvPr/>
          </p:nvSpPr>
          <p:spPr bwMode="auto">
            <a:xfrm>
              <a:off x="4472" y="3884"/>
              <a:ext cx="11" cy="11"/>
            </a:xfrm>
            <a:prstGeom prst="ellipse">
              <a:avLst/>
            </a:prstGeom>
            <a:solidFill>
              <a:srgbClr val="000000"/>
            </a:solidFill>
            <a:ln w="0">
              <a:solidFill>
                <a:srgbClr val="000000"/>
              </a:solidFill>
              <a:round/>
              <a:headEnd/>
              <a:tailEnd/>
            </a:ln>
          </p:spPr>
          <p:txBody>
            <a:bodyPr/>
            <a:lstStyle/>
            <a:p>
              <a:endParaRPr lang="fr-FR" sz="1600"/>
            </a:p>
          </p:txBody>
        </p:sp>
        <p:sp>
          <p:nvSpPr>
            <p:cNvPr id="55300" name="Freeform 1028"/>
            <p:cNvSpPr>
              <a:spLocks/>
            </p:cNvSpPr>
            <p:nvPr/>
          </p:nvSpPr>
          <p:spPr bwMode="auto">
            <a:xfrm>
              <a:off x="4529" y="3798"/>
              <a:ext cx="11" cy="99"/>
            </a:xfrm>
            <a:custGeom>
              <a:avLst/>
              <a:gdLst>
                <a:gd name="T0" fmla="*/ 0 w 34"/>
                <a:gd name="T1" fmla="*/ 295 h 295"/>
                <a:gd name="T2" fmla="*/ 34 w 34"/>
                <a:gd name="T3" fmla="*/ 295 h 295"/>
                <a:gd name="T4" fmla="*/ 34 w 34"/>
                <a:gd name="T5" fmla="*/ 206 h 295"/>
                <a:gd name="T6" fmla="*/ 19 w 34"/>
                <a:gd name="T7" fmla="*/ 206 h 295"/>
                <a:gd name="T8" fmla="*/ 19 w 34"/>
                <a:gd name="T9" fmla="*/ 14 h 295"/>
                <a:gd name="T10" fmla="*/ 0 w 34"/>
                <a:gd name="T11" fmla="*/ 0 h 295"/>
                <a:gd name="T12" fmla="*/ 0 w 34"/>
                <a:gd name="T13" fmla="*/ 295 h 295"/>
              </a:gdLst>
              <a:ahLst/>
              <a:cxnLst>
                <a:cxn ang="0">
                  <a:pos x="T0" y="T1"/>
                </a:cxn>
                <a:cxn ang="0">
                  <a:pos x="T2" y="T3"/>
                </a:cxn>
                <a:cxn ang="0">
                  <a:pos x="T4" y="T5"/>
                </a:cxn>
                <a:cxn ang="0">
                  <a:pos x="T6" y="T7"/>
                </a:cxn>
                <a:cxn ang="0">
                  <a:pos x="T8" y="T9"/>
                </a:cxn>
                <a:cxn ang="0">
                  <a:pos x="T10" y="T11"/>
                </a:cxn>
                <a:cxn ang="0">
                  <a:pos x="T12" y="T13"/>
                </a:cxn>
              </a:cxnLst>
              <a:rect l="0" t="0" r="r" b="b"/>
              <a:pathLst>
                <a:path w="34" h="295">
                  <a:moveTo>
                    <a:pt x="0" y="295"/>
                  </a:moveTo>
                  <a:lnTo>
                    <a:pt x="34" y="295"/>
                  </a:lnTo>
                  <a:lnTo>
                    <a:pt x="34" y="206"/>
                  </a:lnTo>
                  <a:lnTo>
                    <a:pt x="19" y="206"/>
                  </a:lnTo>
                  <a:lnTo>
                    <a:pt x="19" y="14"/>
                  </a:lnTo>
                  <a:lnTo>
                    <a:pt x="0" y="0"/>
                  </a:lnTo>
                  <a:lnTo>
                    <a:pt x="0" y="295"/>
                  </a:lnTo>
                  <a:close/>
                </a:path>
              </a:pathLst>
            </a:custGeom>
            <a:solidFill>
              <a:srgbClr val="CFCFCF"/>
            </a:solidFill>
            <a:ln w="0">
              <a:solidFill>
                <a:srgbClr val="000000"/>
              </a:solidFill>
              <a:prstDash val="solid"/>
              <a:round/>
              <a:headEnd/>
              <a:tailEnd/>
            </a:ln>
          </p:spPr>
          <p:txBody>
            <a:bodyPr/>
            <a:lstStyle/>
            <a:p>
              <a:endParaRPr lang="fr-FR" sz="1600"/>
            </a:p>
          </p:txBody>
        </p:sp>
        <p:sp>
          <p:nvSpPr>
            <p:cNvPr id="55301" name="Freeform 1029"/>
            <p:cNvSpPr>
              <a:spLocks/>
            </p:cNvSpPr>
            <p:nvPr/>
          </p:nvSpPr>
          <p:spPr bwMode="auto">
            <a:xfrm>
              <a:off x="4055" y="3753"/>
              <a:ext cx="64" cy="84"/>
            </a:xfrm>
            <a:custGeom>
              <a:avLst/>
              <a:gdLst>
                <a:gd name="T0" fmla="*/ 1 w 191"/>
                <a:gd name="T1" fmla="*/ 127 h 253"/>
                <a:gd name="T2" fmla="*/ 1 w 191"/>
                <a:gd name="T3" fmla="*/ 190 h 253"/>
                <a:gd name="T4" fmla="*/ 2 w 191"/>
                <a:gd name="T5" fmla="*/ 211 h 253"/>
                <a:gd name="T6" fmla="*/ 8 w 191"/>
                <a:gd name="T7" fmla="*/ 227 h 253"/>
                <a:gd name="T8" fmla="*/ 17 w 191"/>
                <a:gd name="T9" fmla="*/ 239 h 253"/>
                <a:gd name="T10" fmla="*/ 25 w 191"/>
                <a:gd name="T11" fmla="*/ 243 h 253"/>
                <a:gd name="T12" fmla="*/ 34 w 191"/>
                <a:gd name="T13" fmla="*/ 247 h 253"/>
                <a:gd name="T14" fmla="*/ 46 w 191"/>
                <a:gd name="T15" fmla="*/ 249 h 253"/>
                <a:gd name="T16" fmla="*/ 60 w 191"/>
                <a:gd name="T17" fmla="*/ 250 h 253"/>
                <a:gd name="T18" fmla="*/ 76 w 191"/>
                <a:gd name="T19" fmla="*/ 252 h 253"/>
                <a:gd name="T20" fmla="*/ 96 w 191"/>
                <a:gd name="T21" fmla="*/ 253 h 253"/>
                <a:gd name="T22" fmla="*/ 146 w 191"/>
                <a:gd name="T23" fmla="*/ 253 h 253"/>
                <a:gd name="T24" fmla="*/ 158 w 191"/>
                <a:gd name="T25" fmla="*/ 252 h 253"/>
                <a:gd name="T26" fmla="*/ 167 w 191"/>
                <a:gd name="T27" fmla="*/ 249 h 253"/>
                <a:gd name="T28" fmla="*/ 181 w 191"/>
                <a:gd name="T29" fmla="*/ 241 h 253"/>
                <a:gd name="T30" fmla="*/ 185 w 191"/>
                <a:gd name="T31" fmla="*/ 235 h 253"/>
                <a:gd name="T32" fmla="*/ 187 w 191"/>
                <a:gd name="T33" fmla="*/ 228 h 253"/>
                <a:gd name="T34" fmla="*/ 190 w 191"/>
                <a:gd name="T35" fmla="*/ 219 h 253"/>
                <a:gd name="T36" fmla="*/ 190 w 191"/>
                <a:gd name="T37" fmla="*/ 208 h 253"/>
                <a:gd name="T38" fmla="*/ 191 w 191"/>
                <a:gd name="T39" fmla="*/ 196 h 253"/>
                <a:gd name="T40" fmla="*/ 191 w 191"/>
                <a:gd name="T41" fmla="*/ 182 h 253"/>
                <a:gd name="T42" fmla="*/ 190 w 191"/>
                <a:gd name="T43" fmla="*/ 166 h 253"/>
                <a:gd name="T44" fmla="*/ 190 w 191"/>
                <a:gd name="T45" fmla="*/ 127 h 253"/>
                <a:gd name="T46" fmla="*/ 190 w 191"/>
                <a:gd name="T47" fmla="*/ 89 h 253"/>
                <a:gd name="T48" fmla="*/ 191 w 191"/>
                <a:gd name="T49" fmla="*/ 73 h 253"/>
                <a:gd name="T50" fmla="*/ 191 w 191"/>
                <a:gd name="T51" fmla="*/ 59 h 253"/>
                <a:gd name="T52" fmla="*/ 190 w 191"/>
                <a:gd name="T53" fmla="*/ 47 h 253"/>
                <a:gd name="T54" fmla="*/ 189 w 191"/>
                <a:gd name="T55" fmla="*/ 36 h 253"/>
                <a:gd name="T56" fmla="*/ 185 w 191"/>
                <a:gd name="T57" fmla="*/ 20 h 253"/>
                <a:gd name="T58" fmla="*/ 179 w 191"/>
                <a:gd name="T59" fmla="*/ 15 h 253"/>
                <a:gd name="T60" fmla="*/ 174 w 191"/>
                <a:gd name="T61" fmla="*/ 11 h 253"/>
                <a:gd name="T62" fmla="*/ 166 w 191"/>
                <a:gd name="T63" fmla="*/ 7 h 253"/>
                <a:gd name="T64" fmla="*/ 157 w 191"/>
                <a:gd name="T65" fmla="*/ 4 h 253"/>
                <a:gd name="T66" fmla="*/ 145 w 191"/>
                <a:gd name="T67" fmla="*/ 3 h 253"/>
                <a:gd name="T68" fmla="*/ 132 w 191"/>
                <a:gd name="T69" fmla="*/ 2 h 253"/>
                <a:gd name="T70" fmla="*/ 115 w 191"/>
                <a:gd name="T71" fmla="*/ 0 h 253"/>
                <a:gd name="T72" fmla="*/ 96 w 191"/>
                <a:gd name="T73" fmla="*/ 0 h 253"/>
                <a:gd name="T74" fmla="*/ 76 w 191"/>
                <a:gd name="T75" fmla="*/ 0 h 253"/>
                <a:gd name="T76" fmla="*/ 60 w 191"/>
                <a:gd name="T77" fmla="*/ 2 h 253"/>
                <a:gd name="T78" fmla="*/ 46 w 191"/>
                <a:gd name="T79" fmla="*/ 3 h 253"/>
                <a:gd name="T80" fmla="*/ 34 w 191"/>
                <a:gd name="T81" fmla="*/ 6 h 253"/>
                <a:gd name="T82" fmla="*/ 25 w 191"/>
                <a:gd name="T83" fmla="*/ 8 h 253"/>
                <a:gd name="T84" fmla="*/ 17 w 191"/>
                <a:gd name="T85" fmla="*/ 12 h 253"/>
                <a:gd name="T86" fmla="*/ 12 w 191"/>
                <a:gd name="T87" fmla="*/ 18 h 253"/>
                <a:gd name="T88" fmla="*/ 8 w 191"/>
                <a:gd name="T89" fmla="*/ 24 h 253"/>
                <a:gd name="T90" fmla="*/ 2 w 191"/>
                <a:gd name="T91" fmla="*/ 41 h 253"/>
                <a:gd name="T92" fmla="*/ 0 w 191"/>
                <a:gd name="T93" fmla="*/ 64 h 253"/>
                <a:gd name="T94" fmla="*/ 1 w 191"/>
                <a:gd name="T95" fmla="*/ 92 h 253"/>
                <a:gd name="T96" fmla="*/ 1 w 191"/>
                <a:gd name="T97" fmla="*/ 12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1" h="253">
                  <a:moveTo>
                    <a:pt x="1" y="127"/>
                  </a:moveTo>
                  <a:lnTo>
                    <a:pt x="1" y="190"/>
                  </a:lnTo>
                  <a:lnTo>
                    <a:pt x="2" y="211"/>
                  </a:lnTo>
                  <a:lnTo>
                    <a:pt x="8" y="227"/>
                  </a:lnTo>
                  <a:lnTo>
                    <a:pt x="17" y="239"/>
                  </a:lnTo>
                  <a:lnTo>
                    <a:pt x="25" y="243"/>
                  </a:lnTo>
                  <a:lnTo>
                    <a:pt x="34" y="247"/>
                  </a:lnTo>
                  <a:lnTo>
                    <a:pt x="46" y="249"/>
                  </a:lnTo>
                  <a:lnTo>
                    <a:pt x="60" y="250"/>
                  </a:lnTo>
                  <a:lnTo>
                    <a:pt x="76" y="252"/>
                  </a:lnTo>
                  <a:lnTo>
                    <a:pt x="96" y="253"/>
                  </a:lnTo>
                  <a:lnTo>
                    <a:pt x="146" y="253"/>
                  </a:lnTo>
                  <a:lnTo>
                    <a:pt x="158" y="252"/>
                  </a:lnTo>
                  <a:lnTo>
                    <a:pt x="167" y="249"/>
                  </a:lnTo>
                  <a:lnTo>
                    <a:pt x="181" y="241"/>
                  </a:lnTo>
                  <a:lnTo>
                    <a:pt x="185" y="235"/>
                  </a:lnTo>
                  <a:lnTo>
                    <a:pt x="187" y="228"/>
                  </a:lnTo>
                  <a:lnTo>
                    <a:pt x="190" y="219"/>
                  </a:lnTo>
                  <a:lnTo>
                    <a:pt x="190" y="208"/>
                  </a:lnTo>
                  <a:lnTo>
                    <a:pt x="191" y="196"/>
                  </a:lnTo>
                  <a:lnTo>
                    <a:pt x="191" y="182"/>
                  </a:lnTo>
                  <a:lnTo>
                    <a:pt x="190" y="166"/>
                  </a:lnTo>
                  <a:lnTo>
                    <a:pt x="190" y="127"/>
                  </a:lnTo>
                  <a:lnTo>
                    <a:pt x="190" y="89"/>
                  </a:lnTo>
                  <a:lnTo>
                    <a:pt x="191" y="73"/>
                  </a:lnTo>
                  <a:lnTo>
                    <a:pt x="191" y="59"/>
                  </a:lnTo>
                  <a:lnTo>
                    <a:pt x="190" y="47"/>
                  </a:lnTo>
                  <a:lnTo>
                    <a:pt x="189" y="36"/>
                  </a:lnTo>
                  <a:lnTo>
                    <a:pt x="185" y="20"/>
                  </a:lnTo>
                  <a:lnTo>
                    <a:pt x="179" y="15"/>
                  </a:lnTo>
                  <a:lnTo>
                    <a:pt x="174" y="11"/>
                  </a:lnTo>
                  <a:lnTo>
                    <a:pt x="166" y="7"/>
                  </a:lnTo>
                  <a:lnTo>
                    <a:pt x="157" y="4"/>
                  </a:lnTo>
                  <a:lnTo>
                    <a:pt x="145" y="3"/>
                  </a:lnTo>
                  <a:lnTo>
                    <a:pt x="132" y="2"/>
                  </a:lnTo>
                  <a:lnTo>
                    <a:pt x="115" y="0"/>
                  </a:lnTo>
                  <a:lnTo>
                    <a:pt x="96" y="0"/>
                  </a:lnTo>
                  <a:lnTo>
                    <a:pt x="76" y="0"/>
                  </a:lnTo>
                  <a:lnTo>
                    <a:pt x="60" y="2"/>
                  </a:lnTo>
                  <a:lnTo>
                    <a:pt x="46" y="3"/>
                  </a:lnTo>
                  <a:lnTo>
                    <a:pt x="34" y="6"/>
                  </a:lnTo>
                  <a:lnTo>
                    <a:pt x="25" y="8"/>
                  </a:lnTo>
                  <a:lnTo>
                    <a:pt x="17" y="12"/>
                  </a:lnTo>
                  <a:lnTo>
                    <a:pt x="12" y="18"/>
                  </a:lnTo>
                  <a:lnTo>
                    <a:pt x="8" y="24"/>
                  </a:lnTo>
                  <a:lnTo>
                    <a:pt x="2" y="41"/>
                  </a:lnTo>
                  <a:lnTo>
                    <a:pt x="0" y="64"/>
                  </a:lnTo>
                  <a:lnTo>
                    <a:pt x="1" y="92"/>
                  </a:lnTo>
                  <a:lnTo>
                    <a:pt x="1" y="127"/>
                  </a:lnTo>
                  <a:close/>
                </a:path>
              </a:pathLst>
            </a:custGeom>
            <a:solidFill>
              <a:srgbClr val="616161"/>
            </a:solidFill>
            <a:ln w="0">
              <a:solidFill>
                <a:srgbClr val="000000"/>
              </a:solidFill>
              <a:prstDash val="solid"/>
              <a:round/>
              <a:headEnd/>
              <a:tailEnd/>
            </a:ln>
          </p:spPr>
          <p:txBody>
            <a:bodyPr/>
            <a:lstStyle/>
            <a:p>
              <a:endParaRPr lang="fr-FR" sz="1600"/>
            </a:p>
          </p:txBody>
        </p:sp>
        <p:sp>
          <p:nvSpPr>
            <p:cNvPr id="55302" name="Freeform 1030"/>
            <p:cNvSpPr>
              <a:spLocks/>
            </p:cNvSpPr>
            <p:nvPr/>
          </p:nvSpPr>
          <p:spPr bwMode="auto">
            <a:xfrm>
              <a:off x="4127" y="3753"/>
              <a:ext cx="64" cy="84"/>
            </a:xfrm>
            <a:custGeom>
              <a:avLst/>
              <a:gdLst>
                <a:gd name="T0" fmla="*/ 2 w 191"/>
                <a:gd name="T1" fmla="*/ 127 h 253"/>
                <a:gd name="T2" fmla="*/ 2 w 191"/>
                <a:gd name="T3" fmla="*/ 190 h 253"/>
                <a:gd name="T4" fmla="*/ 3 w 191"/>
                <a:gd name="T5" fmla="*/ 211 h 253"/>
                <a:gd name="T6" fmla="*/ 7 w 191"/>
                <a:gd name="T7" fmla="*/ 227 h 253"/>
                <a:gd name="T8" fmla="*/ 18 w 191"/>
                <a:gd name="T9" fmla="*/ 239 h 253"/>
                <a:gd name="T10" fmla="*/ 25 w 191"/>
                <a:gd name="T11" fmla="*/ 243 h 253"/>
                <a:gd name="T12" fmla="*/ 35 w 191"/>
                <a:gd name="T13" fmla="*/ 247 h 253"/>
                <a:gd name="T14" fmla="*/ 45 w 191"/>
                <a:gd name="T15" fmla="*/ 249 h 253"/>
                <a:gd name="T16" fmla="*/ 60 w 191"/>
                <a:gd name="T17" fmla="*/ 250 h 253"/>
                <a:gd name="T18" fmla="*/ 76 w 191"/>
                <a:gd name="T19" fmla="*/ 252 h 253"/>
                <a:gd name="T20" fmla="*/ 95 w 191"/>
                <a:gd name="T21" fmla="*/ 253 h 253"/>
                <a:gd name="T22" fmla="*/ 146 w 191"/>
                <a:gd name="T23" fmla="*/ 253 h 253"/>
                <a:gd name="T24" fmla="*/ 158 w 191"/>
                <a:gd name="T25" fmla="*/ 252 h 253"/>
                <a:gd name="T26" fmla="*/ 167 w 191"/>
                <a:gd name="T27" fmla="*/ 249 h 253"/>
                <a:gd name="T28" fmla="*/ 175 w 191"/>
                <a:gd name="T29" fmla="*/ 245 h 253"/>
                <a:gd name="T30" fmla="*/ 180 w 191"/>
                <a:gd name="T31" fmla="*/ 241 h 253"/>
                <a:gd name="T32" fmla="*/ 188 w 191"/>
                <a:gd name="T33" fmla="*/ 228 h 253"/>
                <a:gd name="T34" fmla="*/ 189 w 191"/>
                <a:gd name="T35" fmla="*/ 219 h 253"/>
                <a:gd name="T36" fmla="*/ 191 w 191"/>
                <a:gd name="T37" fmla="*/ 208 h 253"/>
                <a:gd name="T38" fmla="*/ 191 w 191"/>
                <a:gd name="T39" fmla="*/ 182 h 253"/>
                <a:gd name="T40" fmla="*/ 189 w 191"/>
                <a:gd name="T41" fmla="*/ 166 h 253"/>
                <a:gd name="T42" fmla="*/ 189 w 191"/>
                <a:gd name="T43" fmla="*/ 127 h 253"/>
                <a:gd name="T44" fmla="*/ 189 w 191"/>
                <a:gd name="T45" fmla="*/ 89 h 253"/>
                <a:gd name="T46" fmla="*/ 191 w 191"/>
                <a:gd name="T47" fmla="*/ 73 h 253"/>
                <a:gd name="T48" fmla="*/ 191 w 191"/>
                <a:gd name="T49" fmla="*/ 59 h 253"/>
                <a:gd name="T50" fmla="*/ 189 w 191"/>
                <a:gd name="T51" fmla="*/ 47 h 253"/>
                <a:gd name="T52" fmla="*/ 188 w 191"/>
                <a:gd name="T53" fmla="*/ 36 h 253"/>
                <a:gd name="T54" fmla="*/ 184 w 191"/>
                <a:gd name="T55" fmla="*/ 20 h 253"/>
                <a:gd name="T56" fmla="*/ 179 w 191"/>
                <a:gd name="T57" fmla="*/ 15 h 253"/>
                <a:gd name="T58" fmla="*/ 173 w 191"/>
                <a:gd name="T59" fmla="*/ 11 h 253"/>
                <a:gd name="T60" fmla="*/ 165 w 191"/>
                <a:gd name="T61" fmla="*/ 7 h 253"/>
                <a:gd name="T62" fmla="*/ 156 w 191"/>
                <a:gd name="T63" fmla="*/ 4 h 253"/>
                <a:gd name="T64" fmla="*/ 144 w 191"/>
                <a:gd name="T65" fmla="*/ 3 h 253"/>
                <a:gd name="T66" fmla="*/ 131 w 191"/>
                <a:gd name="T67" fmla="*/ 2 h 253"/>
                <a:gd name="T68" fmla="*/ 114 w 191"/>
                <a:gd name="T69" fmla="*/ 0 h 253"/>
                <a:gd name="T70" fmla="*/ 95 w 191"/>
                <a:gd name="T71" fmla="*/ 0 h 253"/>
                <a:gd name="T72" fmla="*/ 77 w 191"/>
                <a:gd name="T73" fmla="*/ 0 h 253"/>
                <a:gd name="T74" fmla="*/ 60 w 191"/>
                <a:gd name="T75" fmla="*/ 2 h 253"/>
                <a:gd name="T76" fmla="*/ 47 w 191"/>
                <a:gd name="T77" fmla="*/ 3 h 253"/>
                <a:gd name="T78" fmla="*/ 35 w 191"/>
                <a:gd name="T79" fmla="*/ 6 h 253"/>
                <a:gd name="T80" fmla="*/ 25 w 191"/>
                <a:gd name="T81" fmla="*/ 8 h 253"/>
                <a:gd name="T82" fmla="*/ 18 w 191"/>
                <a:gd name="T83" fmla="*/ 12 h 253"/>
                <a:gd name="T84" fmla="*/ 11 w 191"/>
                <a:gd name="T85" fmla="*/ 18 h 253"/>
                <a:gd name="T86" fmla="*/ 7 w 191"/>
                <a:gd name="T87" fmla="*/ 24 h 253"/>
                <a:gd name="T88" fmla="*/ 2 w 191"/>
                <a:gd name="T89" fmla="*/ 41 h 253"/>
                <a:gd name="T90" fmla="*/ 0 w 191"/>
                <a:gd name="T91" fmla="*/ 64 h 253"/>
                <a:gd name="T92" fmla="*/ 0 w 191"/>
                <a:gd name="T93" fmla="*/ 92 h 253"/>
                <a:gd name="T94" fmla="*/ 2 w 191"/>
                <a:gd name="T95" fmla="*/ 12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1" h="253">
                  <a:moveTo>
                    <a:pt x="2" y="127"/>
                  </a:moveTo>
                  <a:lnTo>
                    <a:pt x="2" y="190"/>
                  </a:lnTo>
                  <a:lnTo>
                    <a:pt x="3" y="211"/>
                  </a:lnTo>
                  <a:lnTo>
                    <a:pt x="7" y="227"/>
                  </a:lnTo>
                  <a:lnTo>
                    <a:pt x="18" y="239"/>
                  </a:lnTo>
                  <a:lnTo>
                    <a:pt x="25" y="243"/>
                  </a:lnTo>
                  <a:lnTo>
                    <a:pt x="35" y="247"/>
                  </a:lnTo>
                  <a:lnTo>
                    <a:pt x="45" y="249"/>
                  </a:lnTo>
                  <a:lnTo>
                    <a:pt x="60" y="250"/>
                  </a:lnTo>
                  <a:lnTo>
                    <a:pt x="76" y="252"/>
                  </a:lnTo>
                  <a:lnTo>
                    <a:pt x="95" y="253"/>
                  </a:lnTo>
                  <a:lnTo>
                    <a:pt x="146" y="253"/>
                  </a:lnTo>
                  <a:lnTo>
                    <a:pt x="158" y="252"/>
                  </a:lnTo>
                  <a:lnTo>
                    <a:pt x="167" y="249"/>
                  </a:lnTo>
                  <a:lnTo>
                    <a:pt x="175" y="245"/>
                  </a:lnTo>
                  <a:lnTo>
                    <a:pt x="180" y="241"/>
                  </a:lnTo>
                  <a:lnTo>
                    <a:pt x="188" y="228"/>
                  </a:lnTo>
                  <a:lnTo>
                    <a:pt x="189" y="219"/>
                  </a:lnTo>
                  <a:lnTo>
                    <a:pt x="191" y="208"/>
                  </a:lnTo>
                  <a:lnTo>
                    <a:pt x="191" y="182"/>
                  </a:lnTo>
                  <a:lnTo>
                    <a:pt x="189" y="166"/>
                  </a:lnTo>
                  <a:lnTo>
                    <a:pt x="189" y="127"/>
                  </a:lnTo>
                  <a:lnTo>
                    <a:pt x="189" y="89"/>
                  </a:lnTo>
                  <a:lnTo>
                    <a:pt x="191" y="73"/>
                  </a:lnTo>
                  <a:lnTo>
                    <a:pt x="191" y="59"/>
                  </a:lnTo>
                  <a:lnTo>
                    <a:pt x="189" y="47"/>
                  </a:lnTo>
                  <a:lnTo>
                    <a:pt x="188" y="36"/>
                  </a:lnTo>
                  <a:lnTo>
                    <a:pt x="184" y="20"/>
                  </a:lnTo>
                  <a:lnTo>
                    <a:pt x="179" y="15"/>
                  </a:lnTo>
                  <a:lnTo>
                    <a:pt x="173" y="11"/>
                  </a:lnTo>
                  <a:lnTo>
                    <a:pt x="165" y="7"/>
                  </a:lnTo>
                  <a:lnTo>
                    <a:pt x="156" y="4"/>
                  </a:lnTo>
                  <a:lnTo>
                    <a:pt x="144" y="3"/>
                  </a:lnTo>
                  <a:lnTo>
                    <a:pt x="131" y="2"/>
                  </a:lnTo>
                  <a:lnTo>
                    <a:pt x="114" y="0"/>
                  </a:lnTo>
                  <a:lnTo>
                    <a:pt x="95" y="0"/>
                  </a:lnTo>
                  <a:lnTo>
                    <a:pt x="77" y="0"/>
                  </a:lnTo>
                  <a:lnTo>
                    <a:pt x="60" y="2"/>
                  </a:lnTo>
                  <a:lnTo>
                    <a:pt x="47" y="3"/>
                  </a:lnTo>
                  <a:lnTo>
                    <a:pt x="35" y="6"/>
                  </a:lnTo>
                  <a:lnTo>
                    <a:pt x="25" y="8"/>
                  </a:lnTo>
                  <a:lnTo>
                    <a:pt x="18" y="12"/>
                  </a:lnTo>
                  <a:lnTo>
                    <a:pt x="11" y="18"/>
                  </a:lnTo>
                  <a:lnTo>
                    <a:pt x="7" y="24"/>
                  </a:lnTo>
                  <a:lnTo>
                    <a:pt x="2" y="41"/>
                  </a:lnTo>
                  <a:lnTo>
                    <a:pt x="0" y="64"/>
                  </a:lnTo>
                  <a:lnTo>
                    <a:pt x="0" y="92"/>
                  </a:lnTo>
                  <a:lnTo>
                    <a:pt x="2" y="127"/>
                  </a:lnTo>
                  <a:close/>
                </a:path>
              </a:pathLst>
            </a:custGeom>
            <a:solidFill>
              <a:srgbClr val="616161"/>
            </a:solidFill>
            <a:ln w="0">
              <a:solidFill>
                <a:srgbClr val="000000"/>
              </a:solidFill>
              <a:prstDash val="solid"/>
              <a:round/>
              <a:headEnd/>
              <a:tailEnd/>
            </a:ln>
          </p:spPr>
          <p:txBody>
            <a:bodyPr/>
            <a:lstStyle/>
            <a:p>
              <a:endParaRPr lang="fr-FR" sz="1600"/>
            </a:p>
          </p:txBody>
        </p:sp>
        <p:sp>
          <p:nvSpPr>
            <p:cNvPr id="55303" name="Freeform 1031"/>
            <p:cNvSpPr>
              <a:spLocks/>
            </p:cNvSpPr>
            <p:nvPr/>
          </p:nvSpPr>
          <p:spPr bwMode="auto">
            <a:xfrm>
              <a:off x="4198" y="3753"/>
              <a:ext cx="64" cy="84"/>
            </a:xfrm>
            <a:custGeom>
              <a:avLst/>
              <a:gdLst>
                <a:gd name="T0" fmla="*/ 1 w 192"/>
                <a:gd name="T1" fmla="*/ 127 h 253"/>
                <a:gd name="T2" fmla="*/ 1 w 192"/>
                <a:gd name="T3" fmla="*/ 190 h 253"/>
                <a:gd name="T4" fmla="*/ 3 w 192"/>
                <a:gd name="T5" fmla="*/ 211 h 253"/>
                <a:gd name="T6" fmla="*/ 8 w 192"/>
                <a:gd name="T7" fmla="*/ 227 h 253"/>
                <a:gd name="T8" fmla="*/ 17 w 192"/>
                <a:gd name="T9" fmla="*/ 239 h 253"/>
                <a:gd name="T10" fmla="*/ 25 w 192"/>
                <a:gd name="T11" fmla="*/ 243 h 253"/>
                <a:gd name="T12" fmla="*/ 34 w 192"/>
                <a:gd name="T13" fmla="*/ 247 h 253"/>
                <a:gd name="T14" fmla="*/ 46 w 192"/>
                <a:gd name="T15" fmla="*/ 249 h 253"/>
                <a:gd name="T16" fmla="*/ 61 w 192"/>
                <a:gd name="T17" fmla="*/ 250 h 253"/>
                <a:gd name="T18" fmla="*/ 77 w 192"/>
                <a:gd name="T19" fmla="*/ 252 h 253"/>
                <a:gd name="T20" fmla="*/ 97 w 192"/>
                <a:gd name="T21" fmla="*/ 253 h 253"/>
                <a:gd name="T22" fmla="*/ 147 w 192"/>
                <a:gd name="T23" fmla="*/ 253 h 253"/>
                <a:gd name="T24" fmla="*/ 159 w 192"/>
                <a:gd name="T25" fmla="*/ 252 h 253"/>
                <a:gd name="T26" fmla="*/ 168 w 192"/>
                <a:gd name="T27" fmla="*/ 249 h 253"/>
                <a:gd name="T28" fmla="*/ 181 w 192"/>
                <a:gd name="T29" fmla="*/ 241 h 253"/>
                <a:gd name="T30" fmla="*/ 185 w 192"/>
                <a:gd name="T31" fmla="*/ 235 h 253"/>
                <a:gd name="T32" fmla="*/ 188 w 192"/>
                <a:gd name="T33" fmla="*/ 228 h 253"/>
                <a:gd name="T34" fmla="*/ 190 w 192"/>
                <a:gd name="T35" fmla="*/ 219 h 253"/>
                <a:gd name="T36" fmla="*/ 190 w 192"/>
                <a:gd name="T37" fmla="*/ 208 h 253"/>
                <a:gd name="T38" fmla="*/ 192 w 192"/>
                <a:gd name="T39" fmla="*/ 196 h 253"/>
                <a:gd name="T40" fmla="*/ 192 w 192"/>
                <a:gd name="T41" fmla="*/ 182 h 253"/>
                <a:gd name="T42" fmla="*/ 190 w 192"/>
                <a:gd name="T43" fmla="*/ 166 h 253"/>
                <a:gd name="T44" fmla="*/ 190 w 192"/>
                <a:gd name="T45" fmla="*/ 127 h 253"/>
                <a:gd name="T46" fmla="*/ 190 w 192"/>
                <a:gd name="T47" fmla="*/ 89 h 253"/>
                <a:gd name="T48" fmla="*/ 192 w 192"/>
                <a:gd name="T49" fmla="*/ 73 h 253"/>
                <a:gd name="T50" fmla="*/ 192 w 192"/>
                <a:gd name="T51" fmla="*/ 59 h 253"/>
                <a:gd name="T52" fmla="*/ 190 w 192"/>
                <a:gd name="T53" fmla="*/ 47 h 253"/>
                <a:gd name="T54" fmla="*/ 189 w 192"/>
                <a:gd name="T55" fmla="*/ 36 h 253"/>
                <a:gd name="T56" fmla="*/ 185 w 192"/>
                <a:gd name="T57" fmla="*/ 20 h 253"/>
                <a:gd name="T58" fmla="*/ 180 w 192"/>
                <a:gd name="T59" fmla="*/ 15 h 253"/>
                <a:gd name="T60" fmla="*/ 174 w 192"/>
                <a:gd name="T61" fmla="*/ 11 h 253"/>
                <a:gd name="T62" fmla="*/ 167 w 192"/>
                <a:gd name="T63" fmla="*/ 7 h 253"/>
                <a:gd name="T64" fmla="*/ 157 w 192"/>
                <a:gd name="T65" fmla="*/ 4 h 253"/>
                <a:gd name="T66" fmla="*/ 145 w 192"/>
                <a:gd name="T67" fmla="*/ 3 h 253"/>
                <a:gd name="T68" fmla="*/ 132 w 192"/>
                <a:gd name="T69" fmla="*/ 2 h 253"/>
                <a:gd name="T70" fmla="*/ 115 w 192"/>
                <a:gd name="T71" fmla="*/ 0 h 253"/>
                <a:gd name="T72" fmla="*/ 97 w 192"/>
                <a:gd name="T73" fmla="*/ 0 h 253"/>
                <a:gd name="T74" fmla="*/ 77 w 192"/>
                <a:gd name="T75" fmla="*/ 0 h 253"/>
                <a:gd name="T76" fmla="*/ 61 w 192"/>
                <a:gd name="T77" fmla="*/ 2 h 253"/>
                <a:gd name="T78" fmla="*/ 46 w 192"/>
                <a:gd name="T79" fmla="*/ 3 h 253"/>
                <a:gd name="T80" fmla="*/ 34 w 192"/>
                <a:gd name="T81" fmla="*/ 6 h 253"/>
                <a:gd name="T82" fmla="*/ 25 w 192"/>
                <a:gd name="T83" fmla="*/ 8 h 253"/>
                <a:gd name="T84" fmla="*/ 17 w 192"/>
                <a:gd name="T85" fmla="*/ 12 h 253"/>
                <a:gd name="T86" fmla="*/ 12 w 192"/>
                <a:gd name="T87" fmla="*/ 18 h 253"/>
                <a:gd name="T88" fmla="*/ 8 w 192"/>
                <a:gd name="T89" fmla="*/ 24 h 253"/>
                <a:gd name="T90" fmla="*/ 3 w 192"/>
                <a:gd name="T91" fmla="*/ 41 h 253"/>
                <a:gd name="T92" fmla="*/ 0 w 192"/>
                <a:gd name="T93" fmla="*/ 64 h 253"/>
                <a:gd name="T94" fmla="*/ 1 w 192"/>
                <a:gd name="T95" fmla="*/ 92 h 253"/>
                <a:gd name="T96" fmla="*/ 1 w 192"/>
                <a:gd name="T97" fmla="*/ 12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253">
                  <a:moveTo>
                    <a:pt x="1" y="127"/>
                  </a:moveTo>
                  <a:lnTo>
                    <a:pt x="1" y="190"/>
                  </a:lnTo>
                  <a:lnTo>
                    <a:pt x="3" y="211"/>
                  </a:lnTo>
                  <a:lnTo>
                    <a:pt x="8" y="227"/>
                  </a:lnTo>
                  <a:lnTo>
                    <a:pt x="17" y="239"/>
                  </a:lnTo>
                  <a:lnTo>
                    <a:pt x="25" y="243"/>
                  </a:lnTo>
                  <a:lnTo>
                    <a:pt x="34" y="247"/>
                  </a:lnTo>
                  <a:lnTo>
                    <a:pt x="46" y="249"/>
                  </a:lnTo>
                  <a:lnTo>
                    <a:pt x="61" y="250"/>
                  </a:lnTo>
                  <a:lnTo>
                    <a:pt x="77" y="252"/>
                  </a:lnTo>
                  <a:lnTo>
                    <a:pt x="97" y="253"/>
                  </a:lnTo>
                  <a:lnTo>
                    <a:pt x="147" y="253"/>
                  </a:lnTo>
                  <a:lnTo>
                    <a:pt x="159" y="252"/>
                  </a:lnTo>
                  <a:lnTo>
                    <a:pt x="168" y="249"/>
                  </a:lnTo>
                  <a:lnTo>
                    <a:pt x="181" y="241"/>
                  </a:lnTo>
                  <a:lnTo>
                    <a:pt x="185" y="235"/>
                  </a:lnTo>
                  <a:lnTo>
                    <a:pt x="188" y="228"/>
                  </a:lnTo>
                  <a:lnTo>
                    <a:pt x="190" y="219"/>
                  </a:lnTo>
                  <a:lnTo>
                    <a:pt x="190" y="208"/>
                  </a:lnTo>
                  <a:lnTo>
                    <a:pt x="192" y="196"/>
                  </a:lnTo>
                  <a:lnTo>
                    <a:pt x="192" y="182"/>
                  </a:lnTo>
                  <a:lnTo>
                    <a:pt x="190" y="166"/>
                  </a:lnTo>
                  <a:lnTo>
                    <a:pt x="190" y="127"/>
                  </a:lnTo>
                  <a:lnTo>
                    <a:pt x="190" y="89"/>
                  </a:lnTo>
                  <a:lnTo>
                    <a:pt x="192" y="73"/>
                  </a:lnTo>
                  <a:lnTo>
                    <a:pt x="192" y="59"/>
                  </a:lnTo>
                  <a:lnTo>
                    <a:pt x="190" y="47"/>
                  </a:lnTo>
                  <a:lnTo>
                    <a:pt x="189" y="36"/>
                  </a:lnTo>
                  <a:lnTo>
                    <a:pt x="185" y="20"/>
                  </a:lnTo>
                  <a:lnTo>
                    <a:pt x="180" y="15"/>
                  </a:lnTo>
                  <a:lnTo>
                    <a:pt x="174" y="11"/>
                  </a:lnTo>
                  <a:lnTo>
                    <a:pt x="167" y="7"/>
                  </a:lnTo>
                  <a:lnTo>
                    <a:pt x="157" y="4"/>
                  </a:lnTo>
                  <a:lnTo>
                    <a:pt x="145" y="3"/>
                  </a:lnTo>
                  <a:lnTo>
                    <a:pt x="132" y="2"/>
                  </a:lnTo>
                  <a:lnTo>
                    <a:pt x="115" y="0"/>
                  </a:lnTo>
                  <a:lnTo>
                    <a:pt x="97" y="0"/>
                  </a:lnTo>
                  <a:lnTo>
                    <a:pt x="77" y="0"/>
                  </a:lnTo>
                  <a:lnTo>
                    <a:pt x="61" y="2"/>
                  </a:lnTo>
                  <a:lnTo>
                    <a:pt x="46" y="3"/>
                  </a:lnTo>
                  <a:lnTo>
                    <a:pt x="34" y="6"/>
                  </a:lnTo>
                  <a:lnTo>
                    <a:pt x="25" y="8"/>
                  </a:lnTo>
                  <a:lnTo>
                    <a:pt x="17" y="12"/>
                  </a:lnTo>
                  <a:lnTo>
                    <a:pt x="12" y="18"/>
                  </a:lnTo>
                  <a:lnTo>
                    <a:pt x="8" y="24"/>
                  </a:lnTo>
                  <a:lnTo>
                    <a:pt x="3" y="41"/>
                  </a:lnTo>
                  <a:lnTo>
                    <a:pt x="0" y="64"/>
                  </a:lnTo>
                  <a:lnTo>
                    <a:pt x="1" y="92"/>
                  </a:lnTo>
                  <a:lnTo>
                    <a:pt x="1" y="127"/>
                  </a:lnTo>
                  <a:close/>
                </a:path>
              </a:pathLst>
            </a:custGeom>
            <a:solidFill>
              <a:srgbClr val="616161"/>
            </a:solidFill>
            <a:ln w="0">
              <a:solidFill>
                <a:srgbClr val="000000"/>
              </a:solidFill>
              <a:prstDash val="solid"/>
              <a:round/>
              <a:headEnd/>
              <a:tailEnd/>
            </a:ln>
          </p:spPr>
          <p:txBody>
            <a:bodyPr/>
            <a:lstStyle/>
            <a:p>
              <a:endParaRPr lang="fr-FR" sz="1600"/>
            </a:p>
          </p:txBody>
        </p:sp>
        <p:sp>
          <p:nvSpPr>
            <p:cNvPr id="55304" name="Freeform 1032"/>
            <p:cNvSpPr>
              <a:spLocks/>
            </p:cNvSpPr>
            <p:nvPr/>
          </p:nvSpPr>
          <p:spPr bwMode="auto">
            <a:xfrm>
              <a:off x="4270" y="3753"/>
              <a:ext cx="64" cy="84"/>
            </a:xfrm>
            <a:custGeom>
              <a:avLst/>
              <a:gdLst>
                <a:gd name="T0" fmla="*/ 2 w 191"/>
                <a:gd name="T1" fmla="*/ 127 h 253"/>
                <a:gd name="T2" fmla="*/ 2 w 191"/>
                <a:gd name="T3" fmla="*/ 162 h 253"/>
                <a:gd name="T4" fmla="*/ 0 w 191"/>
                <a:gd name="T5" fmla="*/ 190 h 253"/>
                <a:gd name="T6" fmla="*/ 2 w 191"/>
                <a:gd name="T7" fmla="*/ 211 h 253"/>
                <a:gd name="T8" fmla="*/ 7 w 191"/>
                <a:gd name="T9" fmla="*/ 227 h 253"/>
                <a:gd name="T10" fmla="*/ 18 w 191"/>
                <a:gd name="T11" fmla="*/ 239 h 253"/>
                <a:gd name="T12" fmla="*/ 24 w 191"/>
                <a:gd name="T13" fmla="*/ 243 h 253"/>
                <a:gd name="T14" fmla="*/ 33 w 191"/>
                <a:gd name="T15" fmla="*/ 247 h 253"/>
                <a:gd name="T16" fmla="*/ 45 w 191"/>
                <a:gd name="T17" fmla="*/ 249 h 253"/>
                <a:gd name="T18" fmla="*/ 60 w 191"/>
                <a:gd name="T19" fmla="*/ 250 h 253"/>
                <a:gd name="T20" fmla="*/ 76 w 191"/>
                <a:gd name="T21" fmla="*/ 252 h 253"/>
                <a:gd name="T22" fmla="*/ 96 w 191"/>
                <a:gd name="T23" fmla="*/ 253 h 253"/>
                <a:gd name="T24" fmla="*/ 146 w 191"/>
                <a:gd name="T25" fmla="*/ 253 h 253"/>
                <a:gd name="T26" fmla="*/ 158 w 191"/>
                <a:gd name="T27" fmla="*/ 252 h 253"/>
                <a:gd name="T28" fmla="*/ 167 w 191"/>
                <a:gd name="T29" fmla="*/ 249 h 253"/>
                <a:gd name="T30" fmla="*/ 180 w 191"/>
                <a:gd name="T31" fmla="*/ 241 h 253"/>
                <a:gd name="T32" fmla="*/ 184 w 191"/>
                <a:gd name="T33" fmla="*/ 235 h 253"/>
                <a:gd name="T34" fmla="*/ 187 w 191"/>
                <a:gd name="T35" fmla="*/ 228 h 253"/>
                <a:gd name="T36" fmla="*/ 189 w 191"/>
                <a:gd name="T37" fmla="*/ 219 h 253"/>
                <a:gd name="T38" fmla="*/ 189 w 191"/>
                <a:gd name="T39" fmla="*/ 208 h 253"/>
                <a:gd name="T40" fmla="*/ 191 w 191"/>
                <a:gd name="T41" fmla="*/ 196 h 253"/>
                <a:gd name="T42" fmla="*/ 191 w 191"/>
                <a:gd name="T43" fmla="*/ 182 h 253"/>
                <a:gd name="T44" fmla="*/ 189 w 191"/>
                <a:gd name="T45" fmla="*/ 166 h 253"/>
                <a:gd name="T46" fmla="*/ 189 w 191"/>
                <a:gd name="T47" fmla="*/ 127 h 253"/>
                <a:gd name="T48" fmla="*/ 189 w 191"/>
                <a:gd name="T49" fmla="*/ 89 h 253"/>
                <a:gd name="T50" fmla="*/ 191 w 191"/>
                <a:gd name="T51" fmla="*/ 73 h 253"/>
                <a:gd name="T52" fmla="*/ 191 w 191"/>
                <a:gd name="T53" fmla="*/ 59 h 253"/>
                <a:gd name="T54" fmla="*/ 189 w 191"/>
                <a:gd name="T55" fmla="*/ 47 h 253"/>
                <a:gd name="T56" fmla="*/ 188 w 191"/>
                <a:gd name="T57" fmla="*/ 36 h 253"/>
                <a:gd name="T58" fmla="*/ 184 w 191"/>
                <a:gd name="T59" fmla="*/ 20 h 253"/>
                <a:gd name="T60" fmla="*/ 179 w 191"/>
                <a:gd name="T61" fmla="*/ 15 h 253"/>
                <a:gd name="T62" fmla="*/ 174 w 191"/>
                <a:gd name="T63" fmla="*/ 11 h 253"/>
                <a:gd name="T64" fmla="*/ 166 w 191"/>
                <a:gd name="T65" fmla="*/ 7 h 253"/>
                <a:gd name="T66" fmla="*/ 156 w 191"/>
                <a:gd name="T67" fmla="*/ 4 h 253"/>
                <a:gd name="T68" fmla="*/ 144 w 191"/>
                <a:gd name="T69" fmla="*/ 3 h 253"/>
                <a:gd name="T70" fmla="*/ 131 w 191"/>
                <a:gd name="T71" fmla="*/ 2 h 253"/>
                <a:gd name="T72" fmla="*/ 114 w 191"/>
                <a:gd name="T73" fmla="*/ 0 h 253"/>
                <a:gd name="T74" fmla="*/ 96 w 191"/>
                <a:gd name="T75" fmla="*/ 0 h 253"/>
                <a:gd name="T76" fmla="*/ 77 w 191"/>
                <a:gd name="T77" fmla="*/ 0 h 253"/>
                <a:gd name="T78" fmla="*/ 60 w 191"/>
                <a:gd name="T79" fmla="*/ 2 h 253"/>
                <a:gd name="T80" fmla="*/ 47 w 191"/>
                <a:gd name="T81" fmla="*/ 3 h 253"/>
                <a:gd name="T82" fmla="*/ 35 w 191"/>
                <a:gd name="T83" fmla="*/ 6 h 253"/>
                <a:gd name="T84" fmla="*/ 26 w 191"/>
                <a:gd name="T85" fmla="*/ 8 h 253"/>
                <a:gd name="T86" fmla="*/ 18 w 191"/>
                <a:gd name="T87" fmla="*/ 12 h 253"/>
                <a:gd name="T88" fmla="*/ 11 w 191"/>
                <a:gd name="T89" fmla="*/ 18 h 253"/>
                <a:gd name="T90" fmla="*/ 7 w 191"/>
                <a:gd name="T91" fmla="*/ 24 h 253"/>
                <a:gd name="T92" fmla="*/ 2 w 191"/>
                <a:gd name="T93" fmla="*/ 41 h 253"/>
                <a:gd name="T94" fmla="*/ 0 w 191"/>
                <a:gd name="T95" fmla="*/ 64 h 253"/>
                <a:gd name="T96" fmla="*/ 0 w 191"/>
                <a:gd name="T97" fmla="*/ 92 h 253"/>
                <a:gd name="T98" fmla="*/ 2 w 191"/>
                <a:gd name="T99" fmla="*/ 12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1" h="253">
                  <a:moveTo>
                    <a:pt x="2" y="127"/>
                  </a:moveTo>
                  <a:lnTo>
                    <a:pt x="2" y="162"/>
                  </a:lnTo>
                  <a:lnTo>
                    <a:pt x="0" y="190"/>
                  </a:lnTo>
                  <a:lnTo>
                    <a:pt x="2" y="211"/>
                  </a:lnTo>
                  <a:lnTo>
                    <a:pt x="7" y="227"/>
                  </a:lnTo>
                  <a:lnTo>
                    <a:pt x="18" y="239"/>
                  </a:lnTo>
                  <a:lnTo>
                    <a:pt x="24" y="243"/>
                  </a:lnTo>
                  <a:lnTo>
                    <a:pt x="33" y="247"/>
                  </a:lnTo>
                  <a:lnTo>
                    <a:pt x="45" y="249"/>
                  </a:lnTo>
                  <a:lnTo>
                    <a:pt x="60" y="250"/>
                  </a:lnTo>
                  <a:lnTo>
                    <a:pt x="76" y="252"/>
                  </a:lnTo>
                  <a:lnTo>
                    <a:pt x="96" y="253"/>
                  </a:lnTo>
                  <a:lnTo>
                    <a:pt x="146" y="253"/>
                  </a:lnTo>
                  <a:lnTo>
                    <a:pt x="158" y="252"/>
                  </a:lnTo>
                  <a:lnTo>
                    <a:pt x="167" y="249"/>
                  </a:lnTo>
                  <a:lnTo>
                    <a:pt x="180" y="241"/>
                  </a:lnTo>
                  <a:lnTo>
                    <a:pt x="184" y="235"/>
                  </a:lnTo>
                  <a:lnTo>
                    <a:pt x="187" y="228"/>
                  </a:lnTo>
                  <a:lnTo>
                    <a:pt x="189" y="219"/>
                  </a:lnTo>
                  <a:lnTo>
                    <a:pt x="189" y="208"/>
                  </a:lnTo>
                  <a:lnTo>
                    <a:pt x="191" y="196"/>
                  </a:lnTo>
                  <a:lnTo>
                    <a:pt x="191" y="182"/>
                  </a:lnTo>
                  <a:lnTo>
                    <a:pt x="189" y="166"/>
                  </a:lnTo>
                  <a:lnTo>
                    <a:pt x="189" y="127"/>
                  </a:lnTo>
                  <a:lnTo>
                    <a:pt x="189" y="89"/>
                  </a:lnTo>
                  <a:lnTo>
                    <a:pt x="191" y="73"/>
                  </a:lnTo>
                  <a:lnTo>
                    <a:pt x="191" y="59"/>
                  </a:lnTo>
                  <a:lnTo>
                    <a:pt x="189" y="47"/>
                  </a:lnTo>
                  <a:lnTo>
                    <a:pt x="188" y="36"/>
                  </a:lnTo>
                  <a:lnTo>
                    <a:pt x="184" y="20"/>
                  </a:lnTo>
                  <a:lnTo>
                    <a:pt x="179" y="15"/>
                  </a:lnTo>
                  <a:lnTo>
                    <a:pt x="174" y="11"/>
                  </a:lnTo>
                  <a:lnTo>
                    <a:pt x="166" y="7"/>
                  </a:lnTo>
                  <a:lnTo>
                    <a:pt x="156" y="4"/>
                  </a:lnTo>
                  <a:lnTo>
                    <a:pt x="144" y="3"/>
                  </a:lnTo>
                  <a:lnTo>
                    <a:pt x="131" y="2"/>
                  </a:lnTo>
                  <a:lnTo>
                    <a:pt x="114" y="0"/>
                  </a:lnTo>
                  <a:lnTo>
                    <a:pt x="96" y="0"/>
                  </a:lnTo>
                  <a:lnTo>
                    <a:pt x="77" y="0"/>
                  </a:lnTo>
                  <a:lnTo>
                    <a:pt x="60" y="2"/>
                  </a:lnTo>
                  <a:lnTo>
                    <a:pt x="47" y="3"/>
                  </a:lnTo>
                  <a:lnTo>
                    <a:pt x="35" y="6"/>
                  </a:lnTo>
                  <a:lnTo>
                    <a:pt x="26" y="8"/>
                  </a:lnTo>
                  <a:lnTo>
                    <a:pt x="18" y="12"/>
                  </a:lnTo>
                  <a:lnTo>
                    <a:pt x="11" y="18"/>
                  </a:lnTo>
                  <a:lnTo>
                    <a:pt x="7" y="24"/>
                  </a:lnTo>
                  <a:lnTo>
                    <a:pt x="2" y="41"/>
                  </a:lnTo>
                  <a:lnTo>
                    <a:pt x="0" y="64"/>
                  </a:lnTo>
                  <a:lnTo>
                    <a:pt x="0" y="92"/>
                  </a:lnTo>
                  <a:lnTo>
                    <a:pt x="2" y="127"/>
                  </a:lnTo>
                  <a:close/>
                </a:path>
              </a:pathLst>
            </a:custGeom>
            <a:solidFill>
              <a:srgbClr val="616161"/>
            </a:solidFill>
            <a:ln w="0">
              <a:solidFill>
                <a:srgbClr val="000000"/>
              </a:solidFill>
              <a:prstDash val="solid"/>
              <a:round/>
              <a:headEnd/>
              <a:tailEnd/>
            </a:ln>
          </p:spPr>
          <p:txBody>
            <a:bodyPr/>
            <a:lstStyle/>
            <a:p>
              <a:endParaRPr lang="fr-FR" sz="1600"/>
            </a:p>
          </p:txBody>
        </p:sp>
        <p:sp>
          <p:nvSpPr>
            <p:cNvPr id="55305" name="Rectangle 1033"/>
            <p:cNvSpPr>
              <a:spLocks noChangeArrowheads="1"/>
            </p:cNvSpPr>
            <p:nvPr/>
          </p:nvSpPr>
          <p:spPr bwMode="auto">
            <a:xfrm>
              <a:off x="4042" y="3748"/>
              <a:ext cx="5" cy="94"/>
            </a:xfrm>
            <a:prstGeom prst="rect">
              <a:avLst/>
            </a:prstGeom>
            <a:solidFill>
              <a:srgbClr val="CFCFCF"/>
            </a:solidFill>
            <a:ln w="0">
              <a:solidFill>
                <a:srgbClr val="000000"/>
              </a:solidFill>
              <a:miter lim="800000"/>
              <a:headEnd/>
              <a:tailEnd/>
            </a:ln>
          </p:spPr>
          <p:txBody>
            <a:bodyPr/>
            <a:lstStyle/>
            <a:p>
              <a:endParaRPr lang="fr-FR" sz="1600"/>
            </a:p>
          </p:txBody>
        </p:sp>
        <p:sp>
          <p:nvSpPr>
            <p:cNvPr id="55306" name="Freeform 1034"/>
            <p:cNvSpPr>
              <a:spLocks noEditPoints="1"/>
            </p:cNvSpPr>
            <p:nvPr/>
          </p:nvSpPr>
          <p:spPr bwMode="auto">
            <a:xfrm>
              <a:off x="4081" y="3742"/>
              <a:ext cx="448" cy="155"/>
            </a:xfrm>
            <a:custGeom>
              <a:avLst/>
              <a:gdLst>
                <a:gd name="T0" fmla="*/ 0 w 1342"/>
                <a:gd name="T1" fmla="*/ 460 h 463"/>
                <a:gd name="T2" fmla="*/ 64 w 1342"/>
                <a:gd name="T3" fmla="*/ 254 h 463"/>
                <a:gd name="T4" fmla="*/ 819 w 1342"/>
                <a:gd name="T5" fmla="*/ 34 h 463"/>
                <a:gd name="T6" fmla="*/ 820 w 1342"/>
                <a:gd name="T7" fmla="*/ 29 h 463"/>
                <a:gd name="T8" fmla="*/ 836 w 1342"/>
                <a:gd name="T9" fmla="*/ 6 h 463"/>
                <a:gd name="T10" fmla="*/ 854 w 1342"/>
                <a:gd name="T11" fmla="*/ 0 h 463"/>
                <a:gd name="T12" fmla="*/ 1039 w 1342"/>
                <a:gd name="T13" fmla="*/ 15 h 463"/>
                <a:gd name="T14" fmla="*/ 1084 w 1342"/>
                <a:gd name="T15" fmla="*/ 133 h 463"/>
                <a:gd name="T16" fmla="*/ 1312 w 1342"/>
                <a:gd name="T17" fmla="*/ 133 h 463"/>
                <a:gd name="T18" fmla="*/ 1326 w 1342"/>
                <a:gd name="T19" fmla="*/ 141 h 463"/>
                <a:gd name="T20" fmla="*/ 1341 w 1342"/>
                <a:gd name="T21" fmla="*/ 158 h 463"/>
                <a:gd name="T22" fmla="*/ 1342 w 1342"/>
                <a:gd name="T23" fmla="*/ 463 h 463"/>
                <a:gd name="T24" fmla="*/ 1327 w 1342"/>
                <a:gd name="T25" fmla="*/ 448 h 463"/>
                <a:gd name="T26" fmla="*/ 1322 w 1342"/>
                <a:gd name="T27" fmla="*/ 411 h 463"/>
                <a:gd name="T28" fmla="*/ 1297 w 1342"/>
                <a:gd name="T29" fmla="*/ 350 h 463"/>
                <a:gd name="T30" fmla="*/ 1275 w 1342"/>
                <a:gd name="T31" fmla="*/ 324 h 463"/>
                <a:gd name="T32" fmla="*/ 1242 w 1342"/>
                <a:gd name="T33" fmla="*/ 305 h 463"/>
                <a:gd name="T34" fmla="*/ 1198 w 1342"/>
                <a:gd name="T35" fmla="*/ 299 h 463"/>
                <a:gd name="T36" fmla="*/ 1149 w 1342"/>
                <a:gd name="T37" fmla="*/ 304 h 463"/>
                <a:gd name="T38" fmla="*/ 1112 w 1342"/>
                <a:gd name="T39" fmla="*/ 321 h 463"/>
                <a:gd name="T40" fmla="*/ 1086 w 1342"/>
                <a:gd name="T41" fmla="*/ 348 h 463"/>
                <a:gd name="T42" fmla="*/ 1069 w 1342"/>
                <a:gd name="T43" fmla="*/ 378 h 463"/>
                <a:gd name="T44" fmla="*/ 1053 w 1342"/>
                <a:gd name="T45" fmla="*/ 436 h 463"/>
                <a:gd name="T46" fmla="*/ 1050 w 1342"/>
                <a:gd name="T47" fmla="*/ 455 h 463"/>
                <a:gd name="T48" fmla="*/ 627 w 1342"/>
                <a:gd name="T49" fmla="*/ 463 h 463"/>
                <a:gd name="T50" fmla="*/ 625 w 1342"/>
                <a:gd name="T51" fmla="*/ 414 h 463"/>
                <a:gd name="T52" fmla="*/ 610 w 1342"/>
                <a:gd name="T53" fmla="*/ 370 h 463"/>
                <a:gd name="T54" fmla="*/ 590 w 1342"/>
                <a:gd name="T55" fmla="*/ 341 h 463"/>
                <a:gd name="T56" fmla="*/ 560 w 1342"/>
                <a:gd name="T57" fmla="*/ 317 h 463"/>
                <a:gd name="T58" fmla="*/ 516 w 1342"/>
                <a:gd name="T59" fmla="*/ 301 h 463"/>
                <a:gd name="T60" fmla="*/ 463 w 1342"/>
                <a:gd name="T61" fmla="*/ 300 h 463"/>
                <a:gd name="T62" fmla="*/ 422 w 1342"/>
                <a:gd name="T63" fmla="*/ 313 h 463"/>
                <a:gd name="T64" fmla="*/ 393 w 1342"/>
                <a:gd name="T65" fmla="*/ 337 h 463"/>
                <a:gd name="T66" fmla="*/ 375 w 1342"/>
                <a:gd name="T67" fmla="*/ 365 h 463"/>
                <a:gd name="T68" fmla="*/ 362 w 1342"/>
                <a:gd name="T69" fmla="*/ 410 h 463"/>
                <a:gd name="T70" fmla="*/ 358 w 1342"/>
                <a:gd name="T71" fmla="*/ 446 h 463"/>
                <a:gd name="T72" fmla="*/ 359 w 1342"/>
                <a:gd name="T73" fmla="*/ 460 h 463"/>
                <a:gd name="T74" fmla="*/ 342 w 1342"/>
                <a:gd name="T75" fmla="*/ 435 h 463"/>
                <a:gd name="T76" fmla="*/ 330 w 1342"/>
                <a:gd name="T77" fmla="*/ 381 h 463"/>
                <a:gd name="T78" fmla="*/ 314 w 1342"/>
                <a:gd name="T79" fmla="*/ 352 h 463"/>
                <a:gd name="T80" fmla="*/ 292 w 1342"/>
                <a:gd name="T81" fmla="*/ 325 h 463"/>
                <a:gd name="T82" fmla="*/ 257 w 1342"/>
                <a:gd name="T83" fmla="*/ 307 h 463"/>
                <a:gd name="T84" fmla="*/ 211 w 1342"/>
                <a:gd name="T85" fmla="*/ 297 h 463"/>
                <a:gd name="T86" fmla="*/ 165 w 1342"/>
                <a:gd name="T87" fmla="*/ 307 h 463"/>
                <a:gd name="T88" fmla="*/ 129 w 1342"/>
                <a:gd name="T89" fmla="*/ 325 h 463"/>
                <a:gd name="T90" fmla="*/ 105 w 1342"/>
                <a:gd name="T91" fmla="*/ 352 h 463"/>
                <a:gd name="T92" fmla="*/ 89 w 1342"/>
                <a:gd name="T93" fmla="*/ 381 h 463"/>
                <a:gd name="T94" fmla="*/ 76 w 1342"/>
                <a:gd name="T95" fmla="*/ 435 h 463"/>
                <a:gd name="T96" fmla="*/ 75 w 1342"/>
                <a:gd name="T97" fmla="*/ 460 h 463"/>
                <a:gd name="T98" fmla="*/ 845 w 1342"/>
                <a:gd name="T99" fmla="*/ 133 h 463"/>
                <a:gd name="T100" fmla="*/ 845 w 1342"/>
                <a:gd name="T101" fmla="*/ 34 h 463"/>
                <a:gd name="T102" fmla="*/ 850 w 1342"/>
                <a:gd name="T103" fmla="*/ 21 h 463"/>
                <a:gd name="T104" fmla="*/ 857 w 1342"/>
                <a:gd name="T105" fmla="*/ 19 h 463"/>
                <a:gd name="T106" fmla="*/ 1057 w 1342"/>
                <a:gd name="T107" fmla="*/ 13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42" h="463">
                  <a:moveTo>
                    <a:pt x="75" y="460"/>
                  </a:moveTo>
                  <a:lnTo>
                    <a:pt x="0" y="460"/>
                  </a:lnTo>
                  <a:lnTo>
                    <a:pt x="0" y="336"/>
                  </a:lnTo>
                  <a:lnTo>
                    <a:pt x="64" y="254"/>
                  </a:lnTo>
                  <a:lnTo>
                    <a:pt x="819" y="254"/>
                  </a:lnTo>
                  <a:lnTo>
                    <a:pt x="819" y="34"/>
                  </a:lnTo>
                  <a:lnTo>
                    <a:pt x="819" y="33"/>
                  </a:lnTo>
                  <a:lnTo>
                    <a:pt x="820" y="29"/>
                  </a:lnTo>
                  <a:lnTo>
                    <a:pt x="825" y="18"/>
                  </a:lnTo>
                  <a:lnTo>
                    <a:pt x="836" y="6"/>
                  </a:lnTo>
                  <a:lnTo>
                    <a:pt x="844" y="2"/>
                  </a:lnTo>
                  <a:lnTo>
                    <a:pt x="854" y="0"/>
                  </a:lnTo>
                  <a:lnTo>
                    <a:pt x="1039" y="0"/>
                  </a:lnTo>
                  <a:lnTo>
                    <a:pt x="1039" y="15"/>
                  </a:lnTo>
                  <a:lnTo>
                    <a:pt x="1012" y="19"/>
                  </a:lnTo>
                  <a:lnTo>
                    <a:pt x="1084" y="133"/>
                  </a:lnTo>
                  <a:lnTo>
                    <a:pt x="1310" y="133"/>
                  </a:lnTo>
                  <a:lnTo>
                    <a:pt x="1312" y="133"/>
                  </a:lnTo>
                  <a:lnTo>
                    <a:pt x="1316" y="135"/>
                  </a:lnTo>
                  <a:lnTo>
                    <a:pt x="1326" y="141"/>
                  </a:lnTo>
                  <a:lnTo>
                    <a:pt x="1337" y="152"/>
                  </a:lnTo>
                  <a:lnTo>
                    <a:pt x="1341" y="158"/>
                  </a:lnTo>
                  <a:lnTo>
                    <a:pt x="1342" y="168"/>
                  </a:lnTo>
                  <a:lnTo>
                    <a:pt x="1342" y="463"/>
                  </a:lnTo>
                  <a:lnTo>
                    <a:pt x="1327" y="463"/>
                  </a:lnTo>
                  <a:lnTo>
                    <a:pt x="1327" y="448"/>
                  </a:lnTo>
                  <a:lnTo>
                    <a:pt x="1326" y="438"/>
                  </a:lnTo>
                  <a:lnTo>
                    <a:pt x="1322" y="411"/>
                  </a:lnTo>
                  <a:lnTo>
                    <a:pt x="1313" y="381"/>
                  </a:lnTo>
                  <a:lnTo>
                    <a:pt x="1297" y="350"/>
                  </a:lnTo>
                  <a:lnTo>
                    <a:pt x="1287" y="337"/>
                  </a:lnTo>
                  <a:lnTo>
                    <a:pt x="1275" y="324"/>
                  </a:lnTo>
                  <a:lnTo>
                    <a:pt x="1260" y="313"/>
                  </a:lnTo>
                  <a:lnTo>
                    <a:pt x="1242" y="305"/>
                  </a:lnTo>
                  <a:lnTo>
                    <a:pt x="1222" y="300"/>
                  </a:lnTo>
                  <a:lnTo>
                    <a:pt x="1198" y="299"/>
                  </a:lnTo>
                  <a:lnTo>
                    <a:pt x="1172" y="300"/>
                  </a:lnTo>
                  <a:lnTo>
                    <a:pt x="1149" y="304"/>
                  </a:lnTo>
                  <a:lnTo>
                    <a:pt x="1129" y="312"/>
                  </a:lnTo>
                  <a:lnTo>
                    <a:pt x="1112" y="321"/>
                  </a:lnTo>
                  <a:lnTo>
                    <a:pt x="1098" y="334"/>
                  </a:lnTo>
                  <a:lnTo>
                    <a:pt x="1086" y="348"/>
                  </a:lnTo>
                  <a:lnTo>
                    <a:pt x="1076" y="362"/>
                  </a:lnTo>
                  <a:lnTo>
                    <a:pt x="1069" y="378"/>
                  </a:lnTo>
                  <a:lnTo>
                    <a:pt x="1058" y="409"/>
                  </a:lnTo>
                  <a:lnTo>
                    <a:pt x="1053" y="436"/>
                  </a:lnTo>
                  <a:lnTo>
                    <a:pt x="1051" y="447"/>
                  </a:lnTo>
                  <a:lnTo>
                    <a:pt x="1050" y="455"/>
                  </a:lnTo>
                  <a:lnTo>
                    <a:pt x="1050" y="463"/>
                  </a:lnTo>
                  <a:lnTo>
                    <a:pt x="627" y="463"/>
                  </a:lnTo>
                  <a:lnTo>
                    <a:pt x="627" y="439"/>
                  </a:lnTo>
                  <a:lnTo>
                    <a:pt x="625" y="414"/>
                  </a:lnTo>
                  <a:lnTo>
                    <a:pt x="617" y="385"/>
                  </a:lnTo>
                  <a:lnTo>
                    <a:pt x="610" y="370"/>
                  </a:lnTo>
                  <a:lnTo>
                    <a:pt x="601" y="356"/>
                  </a:lnTo>
                  <a:lnTo>
                    <a:pt x="590" y="341"/>
                  </a:lnTo>
                  <a:lnTo>
                    <a:pt x="577" y="329"/>
                  </a:lnTo>
                  <a:lnTo>
                    <a:pt x="560" y="317"/>
                  </a:lnTo>
                  <a:lnTo>
                    <a:pt x="540" y="308"/>
                  </a:lnTo>
                  <a:lnTo>
                    <a:pt x="516" y="301"/>
                  </a:lnTo>
                  <a:lnTo>
                    <a:pt x="490" y="297"/>
                  </a:lnTo>
                  <a:lnTo>
                    <a:pt x="463" y="300"/>
                  </a:lnTo>
                  <a:lnTo>
                    <a:pt x="441" y="305"/>
                  </a:lnTo>
                  <a:lnTo>
                    <a:pt x="422" y="313"/>
                  </a:lnTo>
                  <a:lnTo>
                    <a:pt x="407" y="324"/>
                  </a:lnTo>
                  <a:lnTo>
                    <a:pt x="393" y="337"/>
                  </a:lnTo>
                  <a:lnTo>
                    <a:pt x="383" y="350"/>
                  </a:lnTo>
                  <a:lnTo>
                    <a:pt x="375" y="365"/>
                  </a:lnTo>
                  <a:lnTo>
                    <a:pt x="368" y="381"/>
                  </a:lnTo>
                  <a:lnTo>
                    <a:pt x="362" y="410"/>
                  </a:lnTo>
                  <a:lnTo>
                    <a:pt x="359" y="435"/>
                  </a:lnTo>
                  <a:lnTo>
                    <a:pt x="358" y="446"/>
                  </a:lnTo>
                  <a:lnTo>
                    <a:pt x="359" y="454"/>
                  </a:lnTo>
                  <a:lnTo>
                    <a:pt x="359" y="460"/>
                  </a:lnTo>
                  <a:lnTo>
                    <a:pt x="342" y="460"/>
                  </a:lnTo>
                  <a:lnTo>
                    <a:pt x="342" y="435"/>
                  </a:lnTo>
                  <a:lnTo>
                    <a:pt x="338" y="410"/>
                  </a:lnTo>
                  <a:lnTo>
                    <a:pt x="330" y="381"/>
                  </a:lnTo>
                  <a:lnTo>
                    <a:pt x="323" y="366"/>
                  </a:lnTo>
                  <a:lnTo>
                    <a:pt x="314" y="352"/>
                  </a:lnTo>
                  <a:lnTo>
                    <a:pt x="303" y="338"/>
                  </a:lnTo>
                  <a:lnTo>
                    <a:pt x="292" y="325"/>
                  </a:lnTo>
                  <a:lnTo>
                    <a:pt x="276" y="315"/>
                  </a:lnTo>
                  <a:lnTo>
                    <a:pt x="257" y="307"/>
                  </a:lnTo>
                  <a:lnTo>
                    <a:pt x="236" y="300"/>
                  </a:lnTo>
                  <a:lnTo>
                    <a:pt x="211" y="297"/>
                  </a:lnTo>
                  <a:lnTo>
                    <a:pt x="186" y="300"/>
                  </a:lnTo>
                  <a:lnTo>
                    <a:pt x="165" y="307"/>
                  </a:lnTo>
                  <a:lnTo>
                    <a:pt x="145" y="315"/>
                  </a:lnTo>
                  <a:lnTo>
                    <a:pt x="129" y="325"/>
                  </a:lnTo>
                  <a:lnTo>
                    <a:pt x="116" y="338"/>
                  </a:lnTo>
                  <a:lnTo>
                    <a:pt x="105" y="352"/>
                  </a:lnTo>
                  <a:lnTo>
                    <a:pt x="96" y="366"/>
                  </a:lnTo>
                  <a:lnTo>
                    <a:pt x="89" y="381"/>
                  </a:lnTo>
                  <a:lnTo>
                    <a:pt x="80" y="410"/>
                  </a:lnTo>
                  <a:lnTo>
                    <a:pt x="76" y="435"/>
                  </a:lnTo>
                  <a:lnTo>
                    <a:pt x="75" y="446"/>
                  </a:lnTo>
                  <a:lnTo>
                    <a:pt x="75" y="460"/>
                  </a:lnTo>
                  <a:close/>
                  <a:moveTo>
                    <a:pt x="1057" y="133"/>
                  </a:moveTo>
                  <a:lnTo>
                    <a:pt x="845" y="133"/>
                  </a:lnTo>
                  <a:lnTo>
                    <a:pt x="845" y="37"/>
                  </a:lnTo>
                  <a:lnTo>
                    <a:pt x="845" y="34"/>
                  </a:lnTo>
                  <a:lnTo>
                    <a:pt x="847" y="27"/>
                  </a:lnTo>
                  <a:lnTo>
                    <a:pt x="850" y="21"/>
                  </a:lnTo>
                  <a:lnTo>
                    <a:pt x="853" y="19"/>
                  </a:lnTo>
                  <a:lnTo>
                    <a:pt x="857" y="19"/>
                  </a:lnTo>
                  <a:lnTo>
                    <a:pt x="985" y="19"/>
                  </a:lnTo>
                  <a:lnTo>
                    <a:pt x="1057" y="133"/>
                  </a:lnTo>
                  <a:close/>
                </a:path>
              </a:pathLst>
            </a:custGeom>
            <a:solidFill>
              <a:srgbClr val="008F00"/>
            </a:solidFill>
            <a:ln w="0">
              <a:solidFill>
                <a:srgbClr val="000000"/>
              </a:solidFill>
              <a:prstDash val="solid"/>
              <a:round/>
              <a:headEnd/>
              <a:tailEnd/>
            </a:ln>
          </p:spPr>
          <p:txBody>
            <a:bodyPr/>
            <a:lstStyle/>
            <a:p>
              <a:endParaRPr lang="fr-FR" sz="1600"/>
            </a:p>
          </p:txBody>
        </p:sp>
        <p:sp>
          <p:nvSpPr>
            <p:cNvPr id="55307" name="Oval 1035"/>
            <p:cNvSpPr>
              <a:spLocks noChangeArrowheads="1"/>
            </p:cNvSpPr>
            <p:nvPr/>
          </p:nvSpPr>
          <p:spPr bwMode="auto">
            <a:xfrm>
              <a:off x="4517" y="3829"/>
              <a:ext cx="6" cy="27"/>
            </a:xfrm>
            <a:prstGeom prst="ellipse">
              <a:avLst/>
            </a:prstGeom>
            <a:solidFill>
              <a:srgbClr val="000000"/>
            </a:solidFill>
            <a:ln w="0">
              <a:solidFill>
                <a:srgbClr val="000000"/>
              </a:solidFill>
              <a:round/>
              <a:headEnd/>
              <a:tailEnd/>
            </a:ln>
          </p:spPr>
          <p:txBody>
            <a:bodyPr/>
            <a:lstStyle/>
            <a:p>
              <a:endParaRPr lang="fr-FR" sz="1600"/>
            </a:p>
          </p:txBody>
        </p:sp>
      </p:grpSp>
      <p:pic>
        <p:nvPicPr>
          <p:cNvPr id="55309" name="Picture 10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1323" y="5195711"/>
            <a:ext cx="785988" cy="41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11" name="Picture 1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4456" y="5254978"/>
            <a:ext cx="857956" cy="40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972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2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nodeType="clickEffect">
                                  <p:stCondLst>
                                    <p:cond delay="0"/>
                                  </p:stCondLst>
                                  <p:childTnLst>
                                    <p:set>
                                      <p:cBhvr>
                                        <p:cTn id="18" dur="1" fill="hold">
                                          <p:stCondLst>
                                            <p:cond delay="0"/>
                                          </p:stCondLst>
                                        </p:cTn>
                                        <p:tgtEl>
                                          <p:spTgt spid="55310"/>
                                        </p:tgtEl>
                                        <p:attrNameLst>
                                          <p:attrName>style.visibility</p:attrName>
                                        </p:attrNameLst>
                                      </p:cBhvr>
                                      <p:to>
                                        <p:strVal val="visible"/>
                                      </p:to>
                                    </p:set>
                                    <p:animEffect transition="in" filter="wipe(right)">
                                      <p:cBhvr>
                                        <p:cTn id="19" dur="500"/>
                                        <p:tgtEl>
                                          <p:spTgt spid="553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nodeType="clickEffect">
                                  <p:stCondLst>
                                    <p:cond delay="0"/>
                                  </p:stCondLst>
                                  <p:childTnLst>
                                    <p:set>
                                      <p:cBhvr>
                                        <p:cTn id="23" dur="1" fill="hold">
                                          <p:stCondLst>
                                            <p:cond delay="0"/>
                                          </p:stCondLst>
                                        </p:cTn>
                                        <p:tgtEl>
                                          <p:spTgt spid="55309"/>
                                        </p:tgtEl>
                                        <p:attrNameLst>
                                          <p:attrName>style.visibility</p:attrName>
                                        </p:attrNameLst>
                                      </p:cBhvr>
                                      <p:to>
                                        <p:strVal val="visible"/>
                                      </p:to>
                                    </p:set>
                                    <p:anim calcmode="lin" valueType="num">
                                      <p:cBhvr additive="base">
                                        <p:cTn id="24" dur="500" fill="hold"/>
                                        <p:tgtEl>
                                          <p:spTgt spid="55309"/>
                                        </p:tgtEl>
                                        <p:attrNameLst>
                                          <p:attrName>ppt_x</p:attrName>
                                        </p:attrNameLst>
                                      </p:cBhvr>
                                      <p:tavLst>
                                        <p:tav tm="0">
                                          <p:val>
                                            <p:strVal val="#ppt_x"/>
                                          </p:val>
                                        </p:tav>
                                        <p:tav tm="100000">
                                          <p:val>
                                            <p:strVal val="#ppt_x"/>
                                          </p:val>
                                        </p:tav>
                                      </p:tavLst>
                                    </p:anim>
                                    <p:anim calcmode="lin" valueType="num">
                                      <p:cBhvr additive="base">
                                        <p:cTn id="25" dur="500" fill="hold"/>
                                        <p:tgtEl>
                                          <p:spTgt spid="55309"/>
                                        </p:tgtEl>
                                        <p:attrNameLst>
                                          <p:attrName>ppt_y</p:attrName>
                                        </p:attrNameLst>
                                      </p:cBhvr>
                                      <p:tavLst>
                                        <p:tav tm="0">
                                          <p:val>
                                            <p:strVal val="0-#ppt_h/2"/>
                                          </p:val>
                                        </p:tav>
                                        <p:tav tm="100000">
                                          <p:val>
                                            <p:strVal val="#ppt_y"/>
                                          </p:val>
                                        </p:tav>
                                      </p:tavLst>
                                    </p:anim>
                                  </p:childTnLst>
                                </p:cTn>
                              </p:par>
                            </p:childTnLst>
                          </p:cTn>
                        </p:par>
                        <p:par>
                          <p:cTn id="26" fill="hold" nodeType="afterGroup">
                            <p:stCondLst>
                              <p:cond delay="500"/>
                            </p:stCondLst>
                            <p:childTnLst>
                              <p:par>
                                <p:cTn id="27" presetID="2" presetClass="entr" presetSubtype="1" fill="hold" nodeType="afterEffect">
                                  <p:stCondLst>
                                    <p:cond delay="0"/>
                                  </p:stCondLst>
                                  <p:childTnLst>
                                    <p:set>
                                      <p:cBhvr>
                                        <p:cTn id="28" dur="1" fill="hold">
                                          <p:stCondLst>
                                            <p:cond delay="0"/>
                                          </p:stCondLst>
                                        </p:cTn>
                                        <p:tgtEl>
                                          <p:spTgt spid="55308"/>
                                        </p:tgtEl>
                                        <p:attrNameLst>
                                          <p:attrName>style.visibility</p:attrName>
                                        </p:attrNameLst>
                                      </p:cBhvr>
                                      <p:to>
                                        <p:strVal val="visible"/>
                                      </p:to>
                                    </p:set>
                                    <p:anim calcmode="lin" valueType="num">
                                      <p:cBhvr additive="base">
                                        <p:cTn id="29" dur="500" fill="hold"/>
                                        <p:tgtEl>
                                          <p:spTgt spid="55308"/>
                                        </p:tgtEl>
                                        <p:attrNameLst>
                                          <p:attrName>ppt_x</p:attrName>
                                        </p:attrNameLst>
                                      </p:cBhvr>
                                      <p:tavLst>
                                        <p:tav tm="0">
                                          <p:val>
                                            <p:strVal val="#ppt_x"/>
                                          </p:val>
                                        </p:tav>
                                        <p:tav tm="100000">
                                          <p:val>
                                            <p:strVal val="#ppt_x"/>
                                          </p:val>
                                        </p:tav>
                                      </p:tavLst>
                                    </p:anim>
                                    <p:anim calcmode="lin" valueType="num">
                                      <p:cBhvr additive="base">
                                        <p:cTn id="30" dur="500" fill="hold"/>
                                        <p:tgtEl>
                                          <p:spTgt spid="55308"/>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1000"/>
                            </p:stCondLst>
                            <p:childTnLst>
                              <p:par>
                                <p:cTn id="32" presetID="2" presetClass="entr" presetSubtype="1" fill="hold" nodeType="afterEffect">
                                  <p:stCondLst>
                                    <p:cond delay="0"/>
                                  </p:stCondLst>
                                  <p:childTnLst>
                                    <p:set>
                                      <p:cBhvr>
                                        <p:cTn id="33" dur="1" fill="hold">
                                          <p:stCondLst>
                                            <p:cond delay="0"/>
                                          </p:stCondLst>
                                        </p:cTn>
                                        <p:tgtEl>
                                          <p:spTgt spid="54478"/>
                                        </p:tgtEl>
                                        <p:attrNameLst>
                                          <p:attrName>style.visibility</p:attrName>
                                        </p:attrNameLst>
                                      </p:cBhvr>
                                      <p:to>
                                        <p:strVal val="visible"/>
                                      </p:to>
                                    </p:set>
                                    <p:anim calcmode="lin" valueType="num">
                                      <p:cBhvr additive="base">
                                        <p:cTn id="34" dur="500" fill="hold"/>
                                        <p:tgtEl>
                                          <p:spTgt spid="54478"/>
                                        </p:tgtEl>
                                        <p:attrNameLst>
                                          <p:attrName>ppt_x</p:attrName>
                                        </p:attrNameLst>
                                      </p:cBhvr>
                                      <p:tavLst>
                                        <p:tav tm="0">
                                          <p:val>
                                            <p:strVal val="#ppt_x"/>
                                          </p:val>
                                        </p:tav>
                                        <p:tav tm="100000">
                                          <p:val>
                                            <p:strVal val="#ppt_x"/>
                                          </p:val>
                                        </p:tav>
                                      </p:tavLst>
                                    </p:anim>
                                    <p:anim calcmode="lin" valueType="num">
                                      <p:cBhvr additive="base">
                                        <p:cTn id="35" dur="500" fill="hold"/>
                                        <p:tgtEl>
                                          <p:spTgt spid="54478"/>
                                        </p:tgtEl>
                                        <p:attrNameLst>
                                          <p:attrName>ppt_y</p:attrName>
                                        </p:attrNameLst>
                                      </p:cBhvr>
                                      <p:tavLst>
                                        <p:tav tm="0">
                                          <p:val>
                                            <p:strVal val="0-#ppt_h/2"/>
                                          </p:val>
                                        </p:tav>
                                        <p:tav tm="100000">
                                          <p:val>
                                            <p:strVal val="#ppt_y"/>
                                          </p:val>
                                        </p:tav>
                                      </p:tavLst>
                                    </p:anim>
                                  </p:childTnLst>
                                </p:cTn>
                              </p:par>
                            </p:childTnLst>
                          </p:cTn>
                        </p:par>
                        <p:par>
                          <p:cTn id="36" fill="hold" nodeType="afterGroup">
                            <p:stCondLst>
                              <p:cond delay="1500"/>
                            </p:stCondLst>
                            <p:childTnLst>
                              <p:par>
                                <p:cTn id="37" presetID="2" presetClass="entr" presetSubtype="1" fill="hold" nodeType="afterEffect">
                                  <p:stCondLst>
                                    <p:cond delay="0"/>
                                  </p:stCondLst>
                                  <p:childTnLst>
                                    <p:set>
                                      <p:cBhvr>
                                        <p:cTn id="38" dur="1" fill="hold">
                                          <p:stCondLst>
                                            <p:cond delay="0"/>
                                          </p:stCondLst>
                                        </p:cTn>
                                        <p:tgtEl>
                                          <p:spTgt spid="54477"/>
                                        </p:tgtEl>
                                        <p:attrNameLst>
                                          <p:attrName>style.visibility</p:attrName>
                                        </p:attrNameLst>
                                      </p:cBhvr>
                                      <p:to>
                                        <p:strVal val="visible"/>
                                      </p:to>
                                    </p:set>
                                    <p:anim calcmode="lin" valueType="num">
                                      <p:cBhvr additive="base">
                                        <p:cTn id="39" dur="500" fill="hold"/>
                                        <p:tgtEl>
                                          <p:spTgt spid="54477"/>
                                        </p:tgtEl>
                                        <p:attrNameLst>
                                          <p:attrName>ppt_x</p:attrName>
                                        </p:attrNameLst>
                                      </p:cBhvr>
                                      <p:tavLst>
                                        <p:tav tm="0">
                                          <p:val>
                                            <p:strVal val="#ppt_x"/>
                                          </p:val>
                                        </p:tav>
                                        <p:tav tm="100000">
                                          <p:val>
                                            <p:strVal val="#ppt_x"/>
                                          </p:val>
                                        </p:tav>
                                      </p:tavLst>
                                    </p:anim>
                                    <p:anim calcmode="lin" valueType="num">
                                      <p:cBhvr additive="base">
                                        <p:cTn id="40" dur="500" fill="hold"/>
                                        <p:tgtEl>
                                          <p:spTgt spid="54477"/>
                                        </p:tgtEl>
                                        <p:attrNameLst>
                                          <p:attrName>ppt_y</p:attrName>
                                        </p:attrNameLst>
                                      </p:cBhvr>
                                      <p:tavLst>
                                        <p:tav tm="0">
                                          <p:val>
                                            <p:strVal val="0-#ppt_h/2"/>
                                          </p:val>
                                        </p:tav>
                                        <p:tav tm="100000">
                                          <p:val>
                                            <p:strVal val="#ppt_y"/>
                                          </p:val>
                                        </p:tav>
                                      </p:tavLst>
                                    </p:anim>
                                  </p:childTnLst>
                                </p:cTn>
                              </p:par>
                            </p:childTnLst>
                          </p:cTn>
                        </p:par>
                        <p:par>
                          <p:cTn id="41" fill="hold" nodeType="afterGroup">
                            <p:stCondLst>
                              <p:cond delay="2000"/>
                            </p:stCondLst>
                            <p:childTnLst>
                              <p:par>
                                <p:cTn id="42" presetID="2" presetClass="entr" presetSubtype="1" fill="hold" nodeType="afterEffect">
                                  <p:stCondLst>
                                    <p:cond delay="0"/>
                                  </p:stCondLst>
                                  <p:childTnLst>
                                    <p:set>
                                      <p:cBhvr>
                                        <p:cTn id="43" dur="1" fill="hold">
                                          <p:stCondLst>
                                            <p:cond delay="0"/>
                                          </p:stCondLst>
                                        </p:cTn>
                                        <p:tgtEl>
                                          <p:spTgt spid="55311"/>
                                        </p:tgtEl>
                                        <p:attrNameLst>
                                          <p:attrName>style.visibility</p:attrName>
                                        </p:attrNameLst>
                                      </p:cBhvr>
                                      <p:to>
                                        <p:strVal val="visible"/>
                                      </p:to>
                                    </p:set>
                                    <p:anim calcmode="lin" valueType="num">
                                      <p:cBhvr additive="base">
                                        <p:cTn id="44" dur="500" fill="hold"/>
                                        <p:tgtEl>
                                          <p:spTgt spid="55311"/>
                                        </p:tgtEl>
                                        <p:attrNameLst>
                                          <p:attrName>ppt_x</p:attrName>
                                        </p:attrNameLst>
                                      </p:cBhvr>
                                      <p:tavLst>
                                        <p:tav tm="0">
                                          <p:val>
                                            <p:strVal val="#ppt_x"/>
                                          </p:val>
                                        </p:tav>
                                        <p:tav tm="100000">
                                          <p:val>
                                            <p:strVal val="#ppt_x"/>
                                          </p:val>
                                        </p:tav>
                                      </p:tavLst>
                                    </p:anim>
                                    <p:anim calcmode="lin" valueType="num">
                                      <p:cBhvr additive="base">
                                        <p:cTn id="45" dur="500" fill="hold"/>
                                        <p:tgtEl>
                                          <p:spTgt spid="553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9" name="Rectangle 11"/>
          <p:cNvSpPr>
            <a:spLocks noChangeArrowheads="1"/>
          </p:cNvSpPr>
          <p:nvPr/>
        </p:nvSpPr>
        <p:spPr bwMode="auto">
          <a:xfrm>
            <a:off x="184856" y="787400"/>
            <a:ext cx="8602133"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666750">
              <a:defRPr sz="2400">
                <a:solidFill>
                  <a:schemeClr val="tx1"/>
                </a:solidFill>
                <a:latin typeface="Times New Roman" panose="02020603050405020304" pitchFamily="18" charset="0"/>
              </a:defRPr>
            </a:lvl1pPr>
            <a:lvl2pPr marL="774700" indent="-292100" defTabSz="666750">
              <a:defRPr sz="2400">
                <a:solidFill>
                  <a:schemeClr val="tx1"/>
                </a:solidFill>
                <a:latin typeface="Times New Roman" panose="02020603050405020304" pitchFamily="18" charset="0"/>
              </a:defRPr>
            </a:lvl2pPr>
            <a:lvl3pPr marL="1244600" indent="-279400" defTabSz="666750">
              <a:defRPr sz="2400">
                <a:solidFill>
                  <a:schemeClr val="tx1"/>
                </a:solidFill>
                <a:latin typeface="Times New Roman" panose="02020603050405020304" pitchFamily="18" charset="0"/>
              </a:defRPr>
            </a:lvl3pPr>
            <a:lvl4pPr marL="1727200" indent="-292100" defTabSz="666750">
              <a:defRPr sz="2400">
                <a:solidFill>
                  <a:schemeClr val="tx1"/>
                </a:solidFill>
                <a:latin typeface="Times New Roman" panose="02020603050405020304" pitchFamily="18" charset="0"/>
              </a:defRPr>
            </a:lvl4pPr>
            <a:lvl5pPr marL="2298700" indent="-381000" defTabSz="666750">
              <a:defRPr sz="2400">
                <a:solidFill>
                  <a:schemeClr val="tx1"/>
                </a:solidFill>
                <a:latin typeface="Times New Roman" panose="02020603050405020304" pitchFamily="18" charset="0"/>
              </a:defRPr>
            </a:lvl5pPr>
            <a:lvl6pPr marL="2755900" indent="-381000" defTabSz="666750" fontAlgn="base">
              <a:spcBef>
                <a:spcPct val="0"/>
              </a:spcBef>
              <a:spcAft>
                <a:spcPct val="0"/>
              </a:spcAft>
              <a:defRPr sz="2400">
                <a:solidFill>
                  <a:schemeClr val="tx1"/>
                </a:solidFill>
                <a:latin typeface="Times New Roman" panose="02020603050405020304" pitchFamily="18" charset="0"/>
              </a:defRPr>
            </a:lvl6pPr>
            <a:lvl7pPr marL="3213100" indent="-381000" defTabSz="666750" fontAlgn="base">
              <a:spcBef>
                <a:spcPct val="0"/>
              </a:spcBef>
              <a:spcAft>
                <a:spcPct val="0"/>
              </a:spcAft>
              <a:defRPr sz="2400">
                <a:solidFill>
                  <a:schemeClr val="tx1"/>
                </a:solidFill>
                <a:latin typeface="Times New Roman" panose="02020603050405020304" pitchFamily="18" charset="0"/>
              </a:defRPr>
            </a:lvl7pPr>
            <a:lvl8pPr marL="3670300" indent="-381000" defTabSz="666750" fontAlgn="base">
              <a:spcBef>
                <a:spcPct val="0"/>
              </a:spcBef>
              <a:spcAft>
                <a:spcPct val="0"/>
              </a:spcAft>
              <a:defRPr sz="2400">
                <a:solidFill>
                  <a:schemeClr val="tx1"/>
                </a:solidFill>
                <a:latin typeface="Times New Roman" panose="02020603050405020304" pitchFamily="18" charset="0"/>
              </a:defRPr>
            </a:lvl8pPr>
            <a:lvl9pPr marL="4127500" indent="-381000" defTabSz="666750" fontAlgn="base">
              <a:spcBef>
                <a:spcPct val="0"/>
              </a:spcBef>
              <a:spcAft>
                <a:spcPct val="0"/>
              </a:spcAft>
              <a:defRPr sz="2400">
                <a:solidFill>
                  <a:schemeClr val="tx1"/>
                </a:solidFill>
                <a:latin typeface="Times New Roman" panose="02020603050405020304" pitchFamily="18" charset="0"/>
              </a:defRPr>
            </a:lvl9pPr>
          </a:lstStyle>
          <a:p>
            <a:pPr algn="ctr">
              <a:spcBef>
                <a:spcPct val="20000"/>
              </a:spcBef>
              <a:spcAft>
                <a:spcPct val="40000"/>
              </a:spcAft>
            </a:pPr>
            <a:r>
              <a:rPr lang="fr-FR" sz="3200" dirty="0" smtClean="0">
                <a:solidFill>
                  <a:srgbClr val="FF0000"/>
                </a:solidFill>
                <a:cs typeface="Times New Roman" panose="02020603050405020304" pitchFamily="18" charset="0"/>
              </a:rPr>
              <a:t>Surdébit </a:t>
            </a:r>
            <a:r>
              <a:rPr lang="fr-FR" sz="3200" dirty="0">
                <a:solidFill>
                  <a:srgbClr val="FF0000"/>
                </a:solidFill>
                <a:cs typeface="Times New Roman" panose="02020603050405020304" pitchFamily="18" charset="0"/>
              </a:rPr>
              <a:t>de conduit</a:t>
            </a:r>
            <a:endParaRPr lang="fr-FR" sz="3600" dirty="0">
              <a:solidFill>
                <a:srgbClr val="FF0000"/>
              </a:solidFill>
              <a:cs typeface="Times New Roman" panose="02020603050405020304" pitchFamily="18" charset="0"/>
            </a:endParaRPr>
          </a:p>
          <a:p>
            <a:pPr>
              <a:spcBef>
                <a:spcPct val="40000"/>
              </a:spcBef>
              <a:spcAft>
                <a:spcPct val="40000"/>
              </a:spcAft>
              <a:buClr>
                <a:schemeClr val="accent2"/>
              </a:buClr>
              <a:buSzPct val="100000"/>
              <a:buFont typeface="Wingdings" panose="05000000000000000000" pitchFamily="2" charset="2"/>
              <a:buChar char="n"/>
            </a:pPr>
            <a:endParaRPr lang="fr-FR" sz="2133" dirty="0">
              <a:latin typeface="Arial" panose="020B0604020202020204" pitchFamily="34" charset="0"/>
            </a:endParaRPr>
          </a:p>
        </p:txBody>
      </p:sp>
      <p:sp>
        <p:nvSpPr>
          <p:cNvPr id="43013" name="Rectangle 5"/>
          <p:cNvSpPr>
            <a:spLocks noChangeArrowheads="1"/>
          </p:cNvSpPr>
          <p:nvPr/>
        </p:nvSpPr>
        <p:spPr bwMode="auto">
          <a:xfrm>
            <a:off x="1365956" y="2319867"/>
            <a:ext cx="1072444" cy="3464278"/>
          </a:xfrm>
          <a:prstGeom prst="rect">
            <a:avLst/>
          </a:prstGeom>
          <a:gradFill rotWithShape="0">
            <a:gsLst>
              <a:gs pos="0">
                <a:schemeClr val="accent2"/>
              </a:gs>
              <a:gs pos="100000">
                <a:schemeClr val="accent2">
                  <a:gamma/>
                  <a:shade val="46275"/>
                  <a:invGamma/>
                </a:schemeClr>
              </a:gs>
            </a:gsLst>
            <a:path path="shape">
              <a:fillToRect l="50000" t="50000" r="50000" b="50000"/>
            </a:path>
          </a:gradFill>
          <a:ln w="12700">
            <a:miter lim="800000"/>
            <a:headEnd/>
            <a:tailEnd/>
          </a:ln>
          <a:effectLst/>
          <a:scene3d>
            <a:camera prst="legacyPerspectiveTopRight"/>
            <a:lightRig rig="legacyFlat3" dir="b"/>
          </a:scene3d>
          <a:sp3d extrusionH="36306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sz="1600"/>
          </a:p>
        </p:txBody>
      </p:sp>
      <p:sp>
        <p:nvSpPr>
          <p:cNvPr id="43014" name="Rectangle 6"/>
          <p:cNvSpPr>
            <a:spLocks noChangeArrowheads="1"/>
          </p:cNvSpPr>
          <p:nvPr/>
        </p:nvSpPr>
        <p:spPr bwMode="auto">
          <a:xfrm>
            <a:off x="1365956" y="4631267"/>
            <a:ext cx="1072444" cy="385234"/>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p>
        </p:txBody>
      </p:sp>
      <p:sp>
        <p:nvSpPr>
          <p:cNvPr id="43015" name="Rectangle 7"/>
          <p:cNvSpPr>
            <a:spLocks noChangeArrowheads="1"/>
          </p:cNvSpPr>
          <p:nvPr/>
        </p:nvSpPr>
        <p:spPr bwMode="auto">
          <a:xfrm>
            <a:off x="1365956" y="4246034"/>
            <a:ext cx="1072444" cy="385233"/>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p>
        </p:txBody>
      </p:sp>
      <p:sp>
        <p:nvSpPr>
          <p:cNvPr id="43016" name="Rectangle 8"/>
          <p:cNvSpPr>
            <a:spLocks noChangeArrowheads="1"/>
          </p:cNvSpPr>
          <p:nvPr/>
        </p:nvSpPr>
        <p:spPr bwMode="auto">
          <a:xfrm>
            <a:off x="1365956" y="3862212"/>
            <a:ext cx="1072444" cy="383822"/>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p>
        </p:txBody>
      </p:sp>
      <p:sp>
        <p:nvSpPr>
          <p:cNvPr id="43017" name="Rectangle 9"/>
          <p:cNvSpPr>
            <a:spLocks noChangeArrowheads="1"/>
          </p:cNvSpPr>
          <p:nvPr/>
        </p:nvSpPr>
        <p:spPr bwMode="auto">
          <a:xfrm>
            <a:off x="1365956" y="5016501"/>
            <a:ext cx="1072444" cy="383822"/>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p>
        </p:txBody>
      </p:sp>
      <p:sp>
        <p:nvSpPr>
          <p:cNvPr id="43018" name="Rectangle 10"/>
          <p:cNvSpPr>
            <a:spLocks noChangeArrowheads="1"/>
          </p:cNvSpPr>
          <p:nvPr/>
        </p:nvSpPr>
        <p:spPr bwMode="auto">
          <a:xfrm>
            <a:off x="1365956" y="5400323"/>
            <a:ext cx="1072444" cy="383822"/>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p>
        </p:txBody>
      </p:sp>
      <p:sp>
        <p:nvSpPr>
          <p:cNvPr id="43020" name="Rectangle 12"/>
          <p:cNvSpPr>
            <a:spLocks noChangeArrowheads="1"/>
          </p:cNvSpPr>
          <p:nvPr/>
        </p:nvSpPr>
        <p:spPr bwMode="auto">
          <a:xfrm>
            <a:off x="1365956" y="3087511"/>
            <a:ext cx="1072444" cy="385234"/>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p>
        </p:txBody>
      </p:sp>
      <p:sp>
        <p:nvSpPr>
          <p:cNvPr id="43021" name="Rectangle 13"/>
          <p:cNvSpPr>
            <a:spLocks noChangeArrowheads="1"/>
          </p:cNvSpPr>
          <p:nvPr/>
        </p:nvSpPr>
        <p:spPr bwMode="auto">
          <a:xfrm>
            <a:off x="1365956" y="2703689"/>
            <a:ext cx="1072444" cy="383822"/>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p>
        </p:txBody>
      </p:sp>
      <p:sp>
        <p:nvSpPr>
          <p:cNvPr id="43022" name="Rectangle 14"/>
          <p:cNvSpPr>
            <a:spLocks noChangeArrowheads="1"/>
          </p:cNvSpPr>
          <p:nvPr/>
        </p:nvSpPr>
        <p:spPr bwMode="auto">
          <a:xfrm>
            <a:off x="1365956" y="2319867"/>
            <a:ext cx="1072444" cy="383822"/>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p>
        </p:txBody>
      </p:sp>
      <p:sp>
        <p:nvSpPr>
          <p:cNvPr id="43028" name="Rectangle 20"/>
          <p:cNvSpPr>
            <a:spLocks noChangeArrowheads="1"/>
          </p:cNvSpPr>
          <p:nvPr/>
        </p:nvSpPr>
        <p:spPr bwMode="auto">
          <a:xfrm>
            <a:off x="1373012" y="3472746"/>
            <a:ext cx="1066800" cy="386644"/>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00"/>
          </a:p>
        </p:txBody>
      </p:sp>
      <p:sp>
        <p:nvSpPr>
          <p:cNvPr id="43029" name="Text Box 21"/>
          <p:cNvSpPr txBox="1">
            <a:spLocks noChangeArrowheads="1"/>
          </p:cNvSpPr>
          <p:nvPr/>
        </p:nvSpPr>
        <p:spPr bwMode="auto">
          <a:xfrm>
            <a:off x="1667934" y="2338211"/>
            <a:ext cx="476412"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778" b="1">
                <a:solidFill>
                  <a:schemeClr val="bg1"/>
                </a:solidFill>
                <a:latin typeface="Comic Sans MS" panose="030F0702030302020204" pitchFamily="66" charset="0"/>
              </a:rPr>
              <a:t>J1</a:t>
            </a:r>
          </a:p>
        </p:txBody>
      </p:sp>
      <p:sp>
        <p:nvSpPr>
          <p:cNvPr id="43030" name="Text Box 22"/>
          <p:cNvSpPr txBox="1">
            <a:spLocks noChangeArrowheads="1"/>
          </p:cNvSpPr>
          <p:nvPr/>
        </p:nvSpPr>
        <p:spPr bwMode="auto">
          <a:xfrm>
            <a:off x="1667933" y="2703689"/>
            <a:ext cx="468398"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778" b="1">
                <a:solidFill>
                  <a:schemeClr val="bg1"/>
                </a:solidFill>
                <a:latin typeface="Comic Sans MS" panose="030F0702030302020204" pitchFamily="66" charset="0"/>
              </a:rPr>
              <a:t>B3</a:t>
            </a:r>
          </a:p>
        </p:txBody>
      </p:sp>
      <p:sp>
        <p:nvSpPr>
          <p:cNvPr id="43031" name="Text Box 23"/>
          <p:cNvSpPr txBox="1">
            <a:spLocks noChangeArrowheads="1"/>
          </p:cNvSpPr>
          <p:nvPr/>
        </p:nvSpPr>
        <p:spPr bwMode="auto">
          <a:xfrm>
            <a:off x="1667933" y="3090333"/>
            <a:ext cx="465192"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778" b="1">
                <a:solidFill>
                  <a:schemeClr val="bg1"/>
                </a:solidFill>
                <a:latin typeface="Comic Sans MS" panose="030F0702030302020204" pitchFamily="66" charset="0"/>
              </a:rPr>
              <a:t>C2</a:t>
            </a:r>
          </a:p>
        </p:txBody>
      </p:sp>
      <p:sp>
        <p:nvSpPr>
          <p:cNvPr id="43032" name="Text Box 24"/>
          <p:cNvSpPr txBox="1">
            <a:spLocks noChangeArrowheads="1"/>
          </p:cNvSpPr>
          <p:nvPr/>
        </p:nvSpPr>
        <p:spPr bwMode="auto">
          <a:xfrm>
            <a:off x="1667933" y="3869267"/>
            <a:ext cx="461986"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778" b="1">
                <a:solidFill>
                  <a:schemeClr val="bg1"/>
                </a:solidFill>
                <a:latin typeface="Comic Sans MS" panose="030F0702030302020204" pitchFamily="66" charset="0"/>
              </a:rPr>
              <a:t>F2</a:t>
            </a:r>
          </a:p>
        </p:txBody>
      </p:sp>
      <p:sp>
        <p:nvSpPr>
          <p:cNvPr id="43033" name="Text Box 25"/>
          <p:cNvSpPr txBox="1">
            <a:spLocks noChangeArrowheads="1"/>
          </p:cNvSpPr>
          <p:nvPr/>
        </p:nvSpPr>
        <p:spPr bwMode="auto">
          <a:xfrm>
            <a:off x="1667934" y="4282723"/>
            <a:ext cx="498855"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778" b="1">
                <a:solidFill>
                  <a:schemeClr val="bg1"/>
                </a:solidFill>
                <a:latin typeface="Comic Sans MS" panose="030F0702030302020204" pitchFamily="66" charset="0"/>
              </a:rPr>
              <a:t>H4</a:t>
            </a:r>
          </a:p>
        </p:txBody>
      </p:sp>
      <p:sp>
        <p:nvSpPr>
          <p:cNvPr id="43034" name="Text Box 26"/>
          <p:cNvSpPr txBox="1">
            <a:spLocks noChangeArrowheads="1"/>
          </p:cNvSpPr>
          <p:nvPr/>
        </p:nvSpPr>
        <p:spPr bwMode="auto">
          <a:xfrm>
            <a:off x="1667933" y="4617155"/>
            <a:ext cx="482824"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778" b="1">
                <a:solidFill>
                  <a:schemeClr val="bg1"/>
                </a:solidFill>
                <a:latin typeface="Comic Sans MS" panose="030F0702030302020204" pitchFamily="66" charset="0"/>
              </a:rPr>
              <a:t>Z3</a:t>
            </a:r>
          </a:p>
        </p:txBody>
      </p:sp>
      <p:sp>
        <p:nvSpPr>
          <p:cNvPr id="43035" name="Text Box 27"/>
          <p:cNvSpPr txBox="1">
            <a:spLocks noChangeArrowheads="1"/>
          </p:cNvSpPr>
          <p:nvPr/>
        </p:nvSpPr>
        <p:spPr bwMode="auto">
          <a:xfrm>
            <a:off x="1667933" y="5023555"/>
            <a:ext cx="482824"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778" b="1">
                <a:solidFill>
                  <a:schemeClr val="bg1"/>
                </a:solidFill>
                <a:latin typeface="Comic Sans MS" panose="030F0702030302020204" pitchFamily="66" charset="0"/>
              </a:rPr>
              <a:t>Z4</a:t>
            </a:r>
          </a:p>
        </p:txBody>
      </p:sp>
      <p:sp>
        <p:nvSpPr>
          <p:cNvPr id="43036" name="Text Box 28"/>
          <p:cNvSpPr txBox="1">
            <a:spLocks noChangeArrowheads="1"/>
          </p:cNvSpPr>
          <p:nvPr/>
        </p:nvSpPr>
        <p:spPr bwMode="auto">
          <a:xfrm>
            <a:off x="1667933" y="5408789"/>
            <a:ext cx="482824"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778" b="1">
                <a:solidFill>
                  <a:schemeClr val="bg1"/>
                </a:solidFill>
                <a:latin typeface="Comic Sans MS" panose="030F0702030302020204" pitchFamily="66" charset="0"/>
              </a:rPr>
              <a:t>Z5</a:t>
            </a:r>
          </a:p>
        </p:txBody>
      </p:sp>
      <p:sp>
        <p:nvSpPr>
          <p:cNvPr id="43037" name="Text Box 29"/>
          <p:cNvSpPr txBox="1">
            <a:spLocks noChangeArrowheads="1"/>
          </p:cNvSpPr>
          <p:nvPr/>
        </p:nvSpPr>
        <p:spPr bwMode="auto">
          <a:xfrm>
            <a:off x="1666523" y="3468511"/>
            <a:ext cx="479618"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778" b="1">
                <a:solidFill>
                  <a:schemeClr val="bg1"/>
                </a:solidFill>
                <a:latin typeface="Comic Sans MS" panose="030F0702030302020204" pitchFamily="66" charset="0"/>
              </a:rPr>
              <a:t>G1</a:t>
            </a:r>
          </a:p>
        </p:txBody>
      </p:sp>
      <p:sp>
        <p:nvSpPr>
          <p:cNvPr id="43046" name="Text Box 38"/>
          <p:cNvSpPr txBox="1">
            <a:spLocks noChangeArrowheads="1"/>
          </p:cNvSpPr>
          <p:nvPr/>
        </p:nvSpPr>
        <p:spPr bwMode="auto">
          <a:xfrm>
            <a:off x="3462424" y="2722667"/>
            <a:ext cx="561807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400" dirty="0">
                <a:solidFill>
                  <a:schemeClr val="bg1"/>
                </a:solidFill>
                <a:latin typeface="Times New Roman" panose="02020603050405020304" pitchFamily="18" charset="0"/>
                <a:cs typeface="Times New Roman" panose="02020603050405020304" pitchFamily="18" charset="0"/>
              </a:rPr>
              <a:t>B3 = Contrôle de parité pour le conduit</a:t>
            </a:r>
          </a:p>
          <a:p>
            <a:r>
              <a:rPr lang="fr-FR" sz="2400" dirty="0">
                <a:solidFill>
                  <a:schemeClr val="bg1"/>
                </a:solidFill>
                <a:latin typeface="Times New Roman" panose="02020603050405020304" pitchFamily="18" charset="0"/>
                <a:cs typeface="Times New Roman" panose="02020603050405020304" pitchFamily="18" charset="0"/>
              </a:rPr>
              <a:t>C2 = Indication du type de charge utile</a:t>
            </a:r>
          </a:p>
          <a:p>
            <a:r>
              <a:rPr lang="fr-FR" sz="2400" dirty="0">
                <a:solidFill>
                  <a:schemeClr val="bg1"/>
                </a:solidFill>
                <a:latin typeface="Times New Roman" panose="02020603050405020304" pitchFamily="18" charset="0"/>
                <a:cs typeface="Times New Roman" panose="02020603050405020304" pitchFamily="18" charset="0"/>
              </a:rPr>
              <a:t>F2 = Canal de communication utilisateur</a:t>
            </a:r>
          </a:p>
          <a:p>
            <a:r>
              <a:rPr lang="fr-FR" sz="2400" dirty="0">
                <a:solidFill>
                  <a:schemeClr val="bg1"/>
                </a:solidFill>
                <a:latin typeface="Times New Roman" panose="02020603050405020304" pitchFamily="18" charset="0"/>
                <a:cs typeface="Times New Roman" panose="02020603050405020304" pitchFamily="18" charset="0"/>
              </a:rPr>
              <a:t>J1 = Vérification de la continuité du conduit</a:t>
            </a:r>
          </a:p>
          <a:p>
            <a:r>
              <a:rPr lang="fr-FR" sz="2400" dirty="0">
                <a:solidFill>
                  <a:schemeClr val="bg1"/>
                </a:solidFill>
                <a:latin typeface="Times New Roman" panose="02020603050405020304" pitchFamily="18" charset="0"/>
                <a:cs typeface="Times New Roman" panose="02020603050405020304" pitchFamily="18" charset="0"/>
              </a:rPr>
              <a:t>G1 = Indication d'alarme distante</a:t>
            </a:r>
          </a:p>
          <a:p>
            <a:r>
              <a:rPr lang="fr-FR" sz="2400" dirty="0">
                <a:solidFill>
                  <a:schemeClr val="bg1"/>
                </a:solidFill>
                <a:latin typeface="Times New Roman" panose="02020603050405020304" pitchFamily="18" charset="0"/>
                <a:cs typeface="Times New Roman" panose="02020603050405020304" pitchFamily="18" charset="0"/>
              </a:rPr>
              <a:t>H4 = Indication de trame multiple</a:t>
            </a:r>
          </a:p>
          <a:p>
            <a:r>
              <a:rPr lang="fr-FR" sz="2400" dirty="0">
                <a:solidFill>
                  <a:schemeClr val="bg1"/>
                </a:solidFill>
                <a:latin typeface="Times New Roman" panose="02020603050405020304" pitchFamily="18" charset="0"/>
                <a:cs typeface="Times New Roman" panose="02020603050405020304" pitchFamily="18" charset="0"/>
              </a:rPr>
              <a:t>Z3-Z5 = Réservé</a:t>
            </a:r>
          </a:p>
        </p:txBody>
      </p:sp>
      <p:sp>
        <p:nvSpPr>
          <p:cNvPr id="2" name="Rectangle 1"/>
          <p:cNvSpPr/>
          <p:nvPr/>
        </p:nvSpPr>
        <p:spPr>
          <a:xfrm>
            <a:off x="0" y="0"/>
            <a:ext cx="9143999" cy="646331"/>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spcBef>
                <a:spcPct val="20000"/>
              </a:spcBef>
              <a:spcAft>
                <a:spcPct val="40000"/>
              </a:spcAft>
            </a:pPr>
            <a:r>
              <a:rPr lang="fr-FR"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POH (</a:t>
            </a:r>
            <a:r>
              <a:rPr lang="fr-FR" sz="3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Path</a:t>
            </a:r>
            <a:r>
              <a:rPr lang="fr-FR"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3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OverHead</a:t>
            </a:r>
            <a:r>
              <a:rPr lang="fr-FR"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fr-FR"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479585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18563" y="735233"/>
            <a:ext cx="921168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666750">
              <a:defRPr sz="2400">
                <a:solidFill>
                  <a:schemeClr val="tx1"/>
                </a:solidFill>
                <a:latin typeface="Times New Roman" panose="02020603050405020304" pitchFamily="18" charset="0"/>
              </a:defRPr>
            </a:lvl1pPr>
            <a:lvl2pPr marL="774700" indent="-292100" defTabSz="666750">
              <a:defRPr sz="2400">
                <a:solidFill>
                  <a:schemeClr val="tx1"/>
                </a:solidFill>
                <a:latin typeface="Times New Roman" panose="02020603050405020304" pitchFamily="18" charset="0"/>
              </a:defRPr>
            </a:lvl2pPr>
            <a:lvl3pPr marL="1244600" indent="-279400" defTabSz="666750">
              <a:defRPr sz="2400">
                <a:solidFill>
                  <a:schemeClr val="tx1"/>
                </a:solidFill>
                <a:latin typeface="Times New Roman" panose="02020603050405020304" pitchFamily="18" charset="0"/>
              </a:defRPr>
            </a:lvl3pPr>
            <a:lvl4pPr marL="1727200" indent="-292100" defTabSz="666750">
              <a:defRPr sz="2400">
                <a:solidFill>
                  <a:schemeClr val="tx1"/>
                </a:solidFill>
                <a:latin typeface="Times New Roman" panose="02020603050405020304" pitchFamily="18" charset="0"/>
              </a:defRPr>
            </a:lvl4pPr>
            <a:lvl5pPr marL="2298700" indent="-381000" defTabSz="666750">
              <a:defRPr sz="2400">
                <a:solidFill>
                  <a:schemeClr val="tx1"/>
                </a:solidFill>
                <a:latin typeface="Times New Roman" panose="02020603050405020304" pitchFamily="18" charset="0"/>
              </a:defRPr>
            </a:lvl5pPr>
            <a:lvl6pPr marL="2755900" indent="-381000" defTabSz="666750" fontAlgn="base">
              <a:spcBef>
                <a:spcPct val="0"/>
              </a:spcBef>
              <a:spcAft>
                <a:spcPct val="0"/>
              </a:spcAft>
              <a:defRPr sz="2400">
                <a:solidFill>
                  <a:schemeClr val="tx1"/>
                </a:solidFill>
                <a:latin typeface="Times New Roman" panose="02020603050405020304" pitchFamily="18" charset="0"/>
              </a:defRPr>
            </a:lvl6pPr>
            <a:lvl7pPr marL="3213100" indent="-381000" defTabSz="666750" fontAlgn="base">
              <a:spcBef>
                <a:spcPct val="0"/>
              </a:spcBef>
              <a:spcAft>
                <a:spcPct val="0"/>
              </a:spcAft>
              <a:defRPr sz="2400">
                <a:solidFill>
                  <a:schemeClr val="tx1"/>
                </a:solidFill>
                <a:latin typeface="Times New Roman" panose="02020603050405020304" pitchFamily="18" charset="0"/>
              </a:defRPr>
            </a:lvl7pPr>
            <a:lvl8pPr marL="3670300" indent="-381000" defTabSz="666750" fontAlgn="base">
              <a:spcBef>
                <a:spcPct val="0"/>
              </a:spcBef>
              <a:spcAft>
                <a:spcPct val="0"/>
              </a:spcAft>
              <a:defRPr sz="2400">
                <a:solidFill>
                  <a:schemeClr val="tx1"/>
                </a:solidFill>
                <a:latin typeface="Times New Roman" panose="02020603050405020304" pitchFamily="18" charset="0"/>
              </a:defRPr>
            </a:lvl8pPr>
            <a:lvl9pPr marL="4127500" indent="-381000" defTabSz="666750" fontAlgn="base">
              <a:spcBef>
                <a:spcPct val="0"/>
              </a:spcBef>
              <a:spcAft>
                <a:spcPct val="0"/>
              </a:spcAf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2800" dirty="0" smtClean="0">
                <a:solidFill>
                  <a:schemeClr val="bg1"/>
                </a:solidFill>
                <a:cs typeface="Times New Roman" panose="02020603050405020304" pitchFamily="18" charset="0"/>
              </a:rPr>
              <a:t>La </a:t>
            </a:r>
            <a:r>
              <a:rPr lang="fr-FR" sz="2800" dirty="0">
                <a:solidFill>
                  <a:schemeClr val="bg1"/>
                </a:solidFill>
                <a:cs typeface="Times New Roman" panose="02020603050405020304" pitchFamily="18" charset="0"/>
              </a:rPr>
              <a:t>trame SDH de base</a:t>
            </a:r>
          </a:p>
          <a:p>
            <a:pPr lvl="1">
              <a:spcBef>
                <a:spcPct val="20000"/>
              </a:spcBef>
              <a:spcAft>
                <a:spcPct val="40000"/>
              </a:spcAft>
              <a:buClr>
                <a:schemeClr val="accent1"/>
              </a:buClr>
              <a:buSzPct val="100000"/>
              <a:buFont typeface="Wingdings" panose="05000000000000000000" pitchFamily="2" charset="2"/>
              <a:buChar char="l"/>
            </a:pPr>
            <a:r>
              <a:rPr lang="fr-FR" dirty="0">
                <a:solidFill>
                  <a:schemeClr val="bg1"/>
                </a:solidFill>
                <a:cs typeface="Times New Roman" panose="02020603050405020304" pitchFamily="18" charset="0"/>
              </a:rPr>
              <a:t>La trame offre une capacité totale de 2 430 octets toutes les 125 µs.</a:t>
            </a:r>
          </a:p>
          <a:p>
            <a:pPr lvl="1">
              <a:spcBef>
                <a:spcPct val="20000"/>
              </a:spcBef>
              <a:spcAft>
                <a:spcPct val="40000"/>
              </a:spcAft>
              <a:buClr>
                <a:schemeClr val="accent1"/>
              </a:buClr>
              <a:buSzPct val="100000"/>
              <a:buFont typeface="Wingdings" panose="05000000000000000000" pitchFamily="2" charset="2"/>
              <a:buChar char="l"/>
            </a:pPr>
            <a:r>
              <a:rPr lang="fr-FR" dirty="0">
                <a:solidFill>
                  <a:schemeClr val="bg1"/>
                </a:solidFill>
                <a:cs typeface="Times New Roman" panose="02020603050405020304" pitchFamily="18" charset="0"/>
              </a:rPr>
              <a:t>Les 9 premières colonnes (81 octets) ne contribuent pas au transport d'information et constituent un </a:t>
            </a:r>
            <a:r>
              <a:rPr lang="fr-FR" dirty="0" err="1">
                <a:solidFill>
                  <a:schemeClr val="bg1"/>
                </a:solidFill>
                <a:cs typeface="Times New Roman" panose="02020603050405020304" pitchFamily="18" charset="0"/>
              </a:rPr>
              <a:t>surdébit</a:t>
            </a:r>
            <a:r>
              <a:rPr lang="fr-FR" dirty="0">
                <a:solidFill>
                  <a:schemeClr val="bg1"/>
                </a:solidFill>
                <a:cs typeface="Times New Roman" panose="02020603050405020304" pitchFamily="18" charset="0"/>
              </a:rPr>
              <a:t> utilisé pour délimiter et gérer la trame.</a:t>
            </a:r>
          </a:p>
          <a:p>
            <a:pPr lvl="1">
              <a:spcBef>
                <a:spcPct val="20000"/>
              </a:spcBef>
              <a:spcAft>
                <a:spcPct val="40000"/>
              </a:spcAft>
              <a:buClr>
                <a:schemeClr val="accent1"/>
              </a:buClr>
              <a:buSzPct val="100000"/>
              <a:buFont typeface="Wingdings" panose="05000000000000000000" pitchFamily="2" charset="2"/>
              <a:buChar char="l"/>
            </a:pPr>
            <a:r>
              <a:rPr lang="fr-FR" dirty="0">
                <a:solidFill>
                  <a:schemeClr val="bg1"/>
                </a:solidFill>
                <a:cs typeface="Times New Roman" panose="02020603050405020304" pitchFamily="18" charset="0"/>
              </a:rPr>
              <a:t>Les 2 349 octets restants constituent un conteneur virtuel, lui-même constitué d'une colonne (9 octets) transportant le </a:t>
            </a:r>
            <a:r>
              <a:rPr lang="fr-FR" dirty="0" err="1">
                <a:solidFill>
                  <a:schemeClr val="bg1"/>
                </a:solidFill>
                <a:cs typeface="Times New Roman" panose="02020603050405020304" pitchFamily="18" charset="0"/>
              </a:rPr>
              <a:t>surdébit</a:t>
            </a:r>
            <a:r>
              <a:rPr lang="fr-FR" dirty="0">
                <a:solidFill>
                  <a:schemeClr val="bg1"/>
                </a:solidFill>
                <a:cs typeface="Times New Roman" panose="02020603050405020304" pitchFamily="18" charset="0"/>
              </a:rPr>
              <a:t> de conduit POH (</a:t>
            </a:r>
            <a:r>
              <a:rPr lang="fr-FR" dirty="0" err="1">
                <a:solidFill>
                  <a:schemeClr val="bg1"/>
                </a:solidFill>
                <a:cs typeface="Times New Roman" panose="02020603050405020304" pitchFamily="18" charset="0"/>
              </a:rPr>
              <a:t>Path</a:t>
            </a:r>
            <a:r>
              <a:rPr lang="fr-FR" dirty="0">
                <a:solidFill>
                  <a:schemeClr val="bg1"/>
                </a:solidFill>
                <a:cs typeface="Times New Roman" panose="02020603050405020304" pitchFamily="18" charset="0"/>
              </a:rPr>
              <a:t> </a:t>
            </a:r>
            <a:r>
              <a:rPr lang="fr-FR" dirty="0" err="1">
                <a:solidFill>
                  <a:schemeClr val="bg1"/>
                </a:solidFill>
                <a:cs typeface="Times New Roman" panose="02020603050405020304" pitchFamily="18" charset="0"/>
              </a:rPr>
              <a:t>OverHead</a:t>
            </a:r>
            <a:r>
              <a:rPr lang="fr-FR" dirty="0">
                <a:solidFill>
                  <a:schemeClr val="bg1"/>
                </a:solidFill>
                <a:cs typeface="Times New Roman" panose="02020603050405020304" pitchFamily="18" charset="0"/>
              </a:rPr>
              <a:t>) et du conteneur proprement dit, offrant une capacité de transmission de 2 340 toutes les 125 µs soit un débit de 149 760 kbps.</a:t>
            </a:r>
          </a:p>
          <a:p>
            <a:pPr lvl="1">
              <a:spcBef>
                <a:spcPct val="20000"/>
              </a:spcBef>
              <a:spcAft>
                <a:spcPct val="40000"/>
              </a:spcAft>
              <a:buClr>
                <a:schemeClr val="accent1"/>
              </a:buClr>
              <a:buSzPct val="100000"/>
              <a:buFont typeface="Wingdings" panose="05000000000000000000" pitchFamily="2" charset="2"/>
              <a:buChar char="l"/>
            </a:pPr>
            <a:r>
              <a:rPr lang="fr-FR" dirty="0">
                <a:solidFill>
                  <a:schemeClr val="bg1"/>
                </a:solidFill>
                <a:cs typeface="Times New Roman" panose="02020603050405020304" pitchFamily="18" charset="0"/>
              </a:rPr>
              <a:t>Le </a:t>
            </a:r>
            <a:r>
              <a:rPr lang="fr-FR" dirty="0" err="1">
                <a:solidFill>
                  <a:schemeClr val="bg1"/>
                </a:solidFill>
                <a:cs typeface="Times New Roman" panose="02020603050405020304" pitchFamily="18" charset="0"/>
              </a:rPr>
              <a:t>surdébit</a:t>
            </a:r>
            <a:r>
              <a:rPr lang="fr-FR" dirty="0">
                <a:solidFill>
                  <a:schemeClr val="bg1"/>
                </a:solidFill>
                <a:cs typeface="Times New Roman" panose="02020603050405020304" pitchFamily="18" charset="0"/>
              </a:rPr>
              <a:t> de conduit  est utilisé pour des fonctions de gestion</a:t>
            </a:r>
            <a:br>
              <a:rPr lang="fr-FR" dirty="0">
                <a:solidFill>
                  <a:schemeClr val="bg1"/>
                </a:solidFill>
                <a:cs typeface="Times New Roman" panose="02020603050405020304" pitchFamily="18" charset="0"/>
              </a:rPr>
            </a:br>
            <a:r>
              <a:rPr lang="fr-FR" dirty="0">
                <a:solidFill>
                  <a:schemeClr val="bg1"/>
                </a:solidFill>
                <a:cs typeface="Times New Roman" panose="02020603050405020304" pitchFamily="18" charset="0"/>
              </a:rPr>
              <a:t>( parité, type de charge utile, continuité du conduit...)</a:t>
            </a:r>
          </a:p>
        </p:txBody>
      </p:sp>
      <p:sp>
        <p:nvSpPr>
          <p:cNvPr id="2" name="Rectangle 1"/>
          <p:cNvSpPr/>
          <p:nvPr/>
        </p:nvSpPr>
        <p:spPr>
          <a:xfrm>
            <a:off x="18563" y="0"/>
            <a:ext cx="9144000"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spcBef>
                <a:spcPct val="20000"/>
              </a:spcBef>
              <a:spcAft>
                <a:spcPct val="60000"/>
              </a:spcAft>
            </a:pPr>
            <a:r>
              <a:rPr lang="fr-FR"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SDH</a:t>
            </a:r>
            <a:endParaRPr lang="fr-FR"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207337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184856" y="787400"/>
            <a:ext cx="8602133" cy="57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34" tIns="39511" rIns="80434" bIns="39511"/>
          <a:lstStyle>
            <a:lvl1pPr marL="292100" indent="-292100" defTabSz="666750">
              <a:defRPr sz="2400">
                <a:solidFill>
                  <a:schemeClr val="tx1"/>
                </a:solidFill>
                <a:latin typeface="Times New Roman" panose="02020603050405020304" pitchFamily="18" charset="0"/>
              </a:defRPr>
            </a:lvl1pPr>
            <a:lvl2pPr marL="774700" indent="-292100" defTabSz="666750">
              <a:defRPr sz="2400">
                <a:solidFill>
                  <a:schemeClr val="tx1"/>
                </a:solidFill>
                <a:latin typeface="Times New Roman" panose="02020603050405020304" pitchFamily="18" charset="0"/>
              </a:defRPr>
            </a:lvl2pPr>
            <a:lvl3pPr marL="1244600" indent="-279400" defTabSz="666750">
              <a:defRPr sz="2400">
                <a:solidFill>
                  <a:schemeClr val="tx1"/>
                </a:solidFill>
                <a:latin typeface="Times New Roman" panose="02020603050405020304" pitchFamily="18" charset="0"/>
              </a:defRPr>
            </a:lvl3pPr>
            <a:lvl4pPr marL="1727200" indent="-292100" defTabSz="666750">
              <a:defRPr sz="2400">
                <a:solidFill>
                  <a:schemeClr val="tx1"/>
                </a:solidFill>
                <a:latin typeface="Times New Roman" panose="02020603050405020304" pitchFamily="18" charset="0"/>
              </a:defRPr>
            </a:lvl4pPr>
            <a:lvl5pPr marL="2298700" indent="-381000" defTabSz="666750">
              <a:defRPr sz="2400">
                <a:solidFill>
                  <a:schemeClr val="tx1"/>
                </a:solidFill>
                <a:latin typeface="Times New Roman" panose="02020603050405020304" pitchFamily="18" charset="0"/>
              </a:defRPr>
            </a:lvl5pPr>
            <a:lvl6pPr marL="2755900" indent="-381000" defTabSz="666750" fontAlgn="base">
              <a:spcBef>
                <a:spcPct val="0"/>
              </a:spcBef>
              <a:spcAft>
                <a:spcPct val="0"/>
              </a:spcAft>
              <a:defRPr sz="2400">
                <a:solidFill>
                  <a:schemeClr val="tx1"/>
                </a:solidFill>
                <a:latin typeface="Times New Roman" panose="02020603050405020304" pitchFamily="18" charset="0"/>
              </a:defRPr>
            </a:lvl6pPr>
            <a:lvl7pPr marL="3213100" indent="-381000" defTabSz="666750" fontAlgn="base">
              <a:spcBef>
                <a:spcPct val="0"/>
              </a:spcBef>
              <a:spcAft>
                <a:spcPct val="0"/>
              </a:spcAft>
              <a:defRPr sz="2400">
                <a:solidFill>
                  <a:schemeClr val="tx1"/>
                </a:solidFill>
                <a:latin typeface="Times New Roman" panose="02020603050405020304" pitchFamily="18" charset="0"/>
              </a:defRPr>
            </a:lvl7pPr>
            <a:lvl8pPr marL="3670300" indent="-381000" defTabSz="666750" fontAlgn="base">
              <a:spcBef>
                <a:spcPct val="0"/>
              </a:spcBef>
              <a:spcAft>
                <a:spcPct val="0"/>
              </a:spcAft>
              <a:defRPr sz="2400">
                <a:solidFill>
                  <a:schemeClr val="tx1"/>
                </a:solidFill>
                <a:latin typeface="Times New Roman" panose="02020603050405020304" pitchFamily="18" charset="0"/>
              </a:defRPr>
            </a:lvl8pPr>
            <a:lvl9pPr marL="4127500" indent="-381000" defTabSz="666750" fontAlgn="base">
              <a:spcBef>
                <a:spcPct val="0"/>
              </a:spcBef>
              <a:spcAft>
                <a:spcPct val="0"/>
              </a:spcAft>
              <a:defRPr sz="2400">
                <a:solidFill>
                  <a:schemeClr val="tx1"/>
                </a:solidFill>
                <a:latin typeface="Times New Roman" panose="02020603050405020304" pitchFamily="18" charset="0"/>
              </a:defRPr>
            </a:lvl9pPr>
          </a:lstStyle>
          <a:p>
            <a:pPr>
              <a:spcBef>
                <a:spcPct val="40000"/>
              </a:spcBef>
              <a:spcAft>
                <a:spcPct val="40000"/>
              </a:spcAft>
              <a:buClr>
                <a:schemeClr val="accent2"/>
              </a:buClr>
              <a:buSzPct val="100000"/>
              <a:buFont typeface="Wingdings" panose="05000000000000000000" pitchFamily="2" charset="2"/>
              <a:buChar char="n"/>
            </a:pPr>
            <a:r>
              <a:rPr lang="fr-FR" sz="3200" dirty="0" smtClean="0">
                <a:solidFill>
                  <a:schemeClr val="bg1"/>
                </a:solidFill>
                <a:cs typeface="Times New Roman" panose="02020603050405020304" pitchFamily="18" charset="0"/>
              </a:rPr>
              <a:t>Les </a:t>
            </a:r>
            <a:r>
              <a:rPr lang="fr-FR" sz="3200" dirty="0">
                <a:solidFill>
                  <a:schemeClr val="bg1"/>
                </a:solidFill>
                <a:cs typeface="Times New Roman" panose="02020603050405020304" pitchFamily="18" charset="0"/>
              </a:rPr>
              <a:t>signaux à transporter proviennent de liaisons qui peuvent être synchrones ou asynchrones. Pour faciliter leur transport, on les accumule dans un conteneur virtuel (VC).</a:t>
            </a:r>
          </a:p>
          <a:p>
            <a:pPr>
              <a:spcBef>
                <a:spcPct val="40000"/>
              </a:spcBef>
              <a:spcAft>
                <a:spcPct val="40000"/>
              </a:spcAft>
              <a:buClr>
                <a:schemeClr val="accent2"/>
              </a:buClr>
              <a:buSzPct val="100000"/>
              <a:buFont typeface="Wingdings" panose="05000000000000000000" pitchFamily="2" charset="2"/>
              <a:buChar char="n"/>
            </a:pPr>
            <a:r>
              <a:rPr lang="fr-FR" sz="3200" dirty="0">
                <a:solidFill>
                  <a:schemeClr val="bg1"/>
                </a:solidFill>
                <a:cs typeface="Times New Roman" panose="02020603050405020304" pitchFamily="18" charset="0"/>
              </a:rPr>
              <a:t>Il y a différents conteneurs virtuels pour chaque type de signal à transmettre.</a:t>
            </a:r>
          </a:p>
          <a:p>
            <a:pPr>
              <a:spcBef>
                <a:spcPct val="40000"/>
              </a:spcBef>
              <a:spcAft>
                <a:spcPct val="40000"/>
              </a:spcAft>
              <a:buClr>
                <a:schemeClr val="accent2"/>
              </a:buClr>
              <a:buSzPct val="100000"/>
              <a:buFont typeface="Wingdings" panose="05000000000000000000" pitchFamily="2" charset="2"/>
              <a:buChar char="n"/>
            </a:pPr>
            <a:r>
              <a:rPr lang="fr-FR" sz="3200" dirty="0">
                <a:solidFill>
                  <a:schemeClr val="bg1"/>
                </a:solidFill>
                <a:cs typeface="Times New Roman" panose="02020603050405020304" pitchFamily="18" charset="0"/>
              </a:rPr>
              <a:t>Le transport de ces conteneurs sur les trames (STM-n) s'effectue par multiplexage </a:t>
            </a:r>
            <a:r>
              <a:rPr lang="fr-FR" sz="3200" dirty="0" smtClean="0">
                <a:solidFill>
                  <a:schemeClr val="bg1"/>
                </a:solidFill>
                <a:cs typeface="Times New Roman" panose="02020603050405020304" pitchFamily="18" charset="0"/>
              </a:rPr>
              <a:t>temporel</a:t>
            </a:r>
            <a:endParaRPr lang="fr-FR" sz="2800" dirty="0">
              <a:solidFill>
                <a:schemeClr val="bg1"/>
              </a:solidFill>
              <a:cs typeface="Times New Roman" panose="02020603050405020304" pitchFamily="18" charset="0"/>
            </a:endParaRPr>
          </a:p>
        </p:txBody>
      </p:sp>
      <p:sp>
        <p:nvSpPr>
          <p:cNvPr id="3" name="Rectangle 2"/>
          <p:cNvSpPr/>
          <p:nvPr/>
        </p:nvSpPr>
        <p:spPr>
          <a:xfrm>
            <a:off x="18563" y="0"/>
            <a:ext cx="9144000"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spcBef>
                <a:spcPct val="20000"/>
              </a:spcBef>
              <a:spcAft>
                <a:spcPct val="60000"/>
              </a:spcAft>
            </a:pPr>
            <a:r>
              <a:rPr lang="fr-FR"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SDH</a:t>
            </a:r>
            <a:endParaRPr lang="fr-FR"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78451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82674" y="332657"/>
            <a:ext cx="7789333" cy="576064"/>
          </a:xfrm>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81280" tIns="40640" rIns="81280" bIns="40640" numCol="1" rtlCol="0" anchor="t" anchorCtr="0" compatLnSpc="1">
            <a:prstTxWarp prst="textNoShape">
              <a:avLst/>
            </a:prstTxWarp>
            <a:normAutofit/>
          </a:bodyPr>
          <a:lstStyle/>
          <a:p>
            <a:pPr algn="ctr"/>
            <a:r>
              <a:rPr lang="fr-FR" i="0" dirty="0">
                <a:solidFill>
                  <a:schemeClr val="tx1"/>
                </a:solidFill>
              </a:rPr>
              <a:t>Conclusion</a:t>
            </a:r>
          </a:p>
        </p:txBody>
      </p:sp>
      <p:sp>
        <p:nvSpPr>
          <p:cNvPr id="76803" name="Rectangle 3"/>
          <p:cNvSpPr>
            <a:spLocks noGrp="1" noChangeArrowheads="1"/>
          </p:cNvSpPr>
          <p:nvPr>
            <p:ph type="body" idx="1"/>
          </p:nvPr>
        </p:nvSpPr>
        <p:spPr>
          <a:xfrm>
            <a:off x="676691" y="1052736"/>
            <a:ext cx="8180712" cy="5616624"/>
          </a:xfrm>
        </p:spPr>
        <p:txBody>
          <a:bodyPr>
            <a:noAutofit/>
          </a:bodyPr>
          <a:lstStyle/>
          <a:p>
            <a:pPr marL="0" indent="0">
              <a:buNone/>
            </a:pPr>
            <a:endParaRPr lang="fr-FR" dirty="0">
              <a:solidFill>
                <a:schemeClr val="bg1"/>
              </a:solidFill>
              <a:latin typeface="Times New Roman" panose="02020603050405020304" pitchFamily="18" charset="0"/>
              <a:cs typeface="Times New Roman" panose="02020603050405020304" pitchFamily="18" charset="0"/>
            </a:endParaRPr>
          </a:p>
          <a:p>
            <a:r>
              <a:rPr lang="fr-FR" dirty="0">
                <a:solidFill>
                  <a:schemeClr val="bg1"/>
                </a:solidFill>
                <a:latin typeface="Times New Roman" panose="02020603050405020304" pitchFamily="18" charset="0"/>
                <a:cs typeface="Times New Roman" panose="02020603050405020304" pitchFamily="18" charset="0"/>
              </a:rPr>
              <a:t>La hiérarchie numérique synchrone offre une grande souplesse d'exploitation grâce à sa capacité de modification rapide de la configuration du réseau de transmission.</a:t>
            </a:r>
          </a:p>
          <a:p>
            <a:r>
              <a:rPr lang="fr-FR" dirty="0">
                <a:solidFill>
                  <a:schemeClr val="bg1"/>
                </a:solidFill>
                <a:latin typeface="Times New Roman" panose="02020603050405020304" pitchFamily="18" charset="0"/>
                <a:cs typeface="Times New Roman" panose="02020603050405020304" pitchFamily="18" charset="0"/>
              </a:rPr>
              <a:t>Cette capacité découle de l'importance des sur-débits qui véhiculent les fonctions de supervision et de commande et se traduit par une plus grande offre de service auprès des entreprises.</a:t>
            </a:r>
          </a:p>
          <a:p>
            <a:r>
              <a:rPr lang="fr-FR" dirty="0">
                <a:solidFill>
                  <a:schemeClr val="bg1"/>
                </a:solidFill>
                <a:latin typeface="Times New Roman" panose="02020603050405020304" pitchFamily="18" charset="0"/>
                <a:cs typeface="Times New Roman" panose="02020603050405020304" pitchFamily="18" charset="0"/>
              </a:rPr>
              <a:t> le coût d'équipement SDH/ATM reste encore très élevé et doit faire face à d'autre technologie.</a:t>
            </a:r>
          </a:p>
        </p:txBody>
      </p:sp>
    </p:spTree>
    <p:extLst>
      <p:ext uri="{BB962C8B-B14F-4D97-AF65-F5344CB8AC3E}">
        <p14:creationId xmlns:p14="http://schemas.microsoft.com/office/powerpoint/2010/main" val="287044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Rappel sur la numérisation du réseau</a:t>
            </a:r>
            <a:b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Téléphonique</a:t>
            </a:r>
          </a:p>
        </p:txBody>
      </p:sp>
      <p:sp>
        <p:nvSpPr>
          <p:cNvPr id="5" name="Rectangle 4"/>
          <p:cNvSpPr/>
          <p:nvPr/>
        </p:nvSpPr>
        <p:spPr>
          <a:xfrm>
            <a:off x="107504" y="1124744"/>
            <a:ext cx="9036496" cy="830997"/>
          </a:xfrm>
          <a:prstGeom prst="rect">
            <a:avLst/>
          </a:prstGeom>
        </p:spPr>
        <p:txBody>
          <a:bodyPr wrap="square">
            <a:spAutoFit/>
          </a:bodyPr>
          <a:lstStyle/>
          <a:p>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Quantification: approximation des valeurs d’un signal par un multiple entier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d’une quantité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élémentaire q (échelon de quantification)</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2"/>
          <a:stretch>
            <a:fillRect/>
          </a:stretch>
        </p:blipFill>
        <p:spPr>
          <a:xfrm>
            <a:off x="755576" y="2708920"/>
            <a:ext cx="7344816" cy="2320845"/>
          </a:xfrm>
          <a:prstGeom prst="rect">
            <a:avLst/>
          </a:prstGeom>
        </p:spPr>
      </p:pic>
      <p:sp>
        <p:nvSpPr>
          <p:cNvPr id="7" name="Rectangle 6"/>
          <p:cNvSpPr/>
          <p:nvPr/>
        </p:nvSpPr>
        <p:spPr>
          <a:xfrm>
            <a:off x="107504" y="4869160"/>
            <a:ext cx="8928992" cy="1569660"/>
          </a:xfrm>
          <a:prstGeom prst="rect">
            <a:avLst/>
          </a:prstGeom>
        </p:spPr>
        <p:txBody>
          <a:bodyPr wrap="square">
            <a:spAutoFit/>
          </a:bodyPr>
          <a:lstStyle/>
          <a:p>
            <a:pPr algn="just"/>
            <a:r>
              <a:rPr lang="fr-FR" sz="2400" b="1" dirty="0">
                <a:solidFill>
                  <a:srgbClr val="000000"/>
                </a:solidFill>
                <a:latin typeface="Times New Roman" panose="02020603050405020304" pitchFamily="18" charset="0"/>
                <a:cs typeface="Times New Roman" panose="02020603050405020304" pitchFamily="18" charset="0"/>
              </a:rPr>
              <a:t>3. Codage: </a:t>
            </a:r>
            <a:r>
              <a:rPr lang="fr-FR" sz="2400" dirty="0">
                <a:solidFill>
                  <a:srgbClr val="000000"/>
                </a:solidFill>
                <a:latin typeface="Times New Roman" panose="02020603050405020304" pitchFamily="18" charset="0"/>
                <a:cs typeface="Times New Roman" panose="02020603050405020304" pitchFamily="18" charset="0"/>
              </a:rPr>
              <a:t>c’est faire correspondre à chaque symbole d’un alphabet une représentation </a:t>
            </a:r>
            <a:r>
              <a:rPr lang="fr-FR" sz="2400" dirty="0" smtClean="0">
                <a:solidFill>
                  <a:srgbClr val="000000"/>
                </a:solidFill>
                <a:latin typeface="Times New Roman" panose="02020603050405020304" pitchFamily="18" charset="0"/>
                <a:cs typeface="Times New Roman" panose="02020603050405020304" pitchFamily="18" charset="0"/>
              </a:rPr>
              <a:t>binaire</a:t>
            </a:r>
          </a:p>
          <a:p>
            <a:pPr algn="just"/>
            <a:r>
              <a:rPr lang="fr-FR" sz="2400" dirty="0">
                <a:solidFill>
                  <a:srgbClr val="000000"/>
                </a:solidFill>
                <a:latin typeface="Times New Roman" panose="02020603050405020304" pitchFamily="18" charset="0"/>
                <a:cs typeface="Times New Roman" panose="02020603050405020304" pitchFamily="18" charset="0"/>
              </a:rPr>
              <a:t/>
            </a:r>
            <a:br>
              <a:rPr lang="fr-FR" sz="2400" dirty="0">
                <a:solidFill>
                  <a:srgbClr val="000000"/>
                </a:solidFill>
                <a:latin typeface="Times New Roman" panose="02020603050405020304" pitchFamily="18" charset="0"/>
                <a:cs typeface="Times New Roman" panose="02020603050405020304" pitchFamily="18" charset="0"/>
              </a:rPr>
            </a:b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113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Rappel sur </a:t>
            </a:r>
            <a:r>
              <a:rPr lang="fr-FR"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Multiplexage</a:t>
            </a:r>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107504" y="1124744"/>
            <a:ext cx="9036496" cy="4524315"/>
          </a:xfrm>
          <a:prstGeom prst="rect">
            <a:avLst/>
          </a:prstGeom>
        </p:spPr>
        <p:txBody>
          <a:bodyPr wrap="square">
            <a:spAutoFit/>
          </a:bodyPr>
          <a:lstStyle/>
          <a:p>
            <a:pPr algn="just"/>
            <a:r>
              <a:rPr lang="fr-FR" sz="3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a:t>
            </a:r>
            <a:r>
              <a:rPr lang="fr-FR" sz="3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multiplexeur est un équipement qui permet de mettre en relation plusieurs utilisateurs, </a:t>
            </a:r>
            <a:r>
              <a:rPr lang="fr-FR" sz="3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 travers </a:t>
            </a:r>
            <a:r>
              <a:rPr lang="fr-FR" sz="3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une liaison partagée, en point à point. Il s’agit d’une méthode de gestion </a:t>
            </a:r>
            <a:r>
              <a:rPr lang="fr-FR" sz="3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l’information </a:t>
            </a:r>
            <a:r>
              <a:rPr lang="fr-FR" sz="3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physique qui permet à un canal de transporter des informations de </a:t>
            </a:r>
            <a:r>
              <a:rPr lang="fr-FR" sz="3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plusieurs sous </a:t>
            </a:r>
            <a:r>
              <a:rPr lang="fr-FR" sz="3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canaux, et en full duplex. Un multiplexeur n voies simule sur une seule ligne n </a:t>
            </a:r>
            <a:r>
              <a:rPr lang="fr-FR" sz="3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liaisons points </a:t>
            </a:r>
            <a:r>
              <a:rPr lang="fr-FR" sz="3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 points. Chaque voie d’entrée et de sorties est appelée voie incidente. </a:t>
            </a:r>
            <a:endParaRPr lang="fr-FR" sz="3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960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Rappel sur </a:t>
            </a:r>
            <a:r>
              <a:rPr lang="fr-FR"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Multiplexage</a:t>
            </a:r>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107504" y="1124744"/>
            <a:ext cx="9036496" cy="5509200"/>
          </a:xfrm>
          <a:prstGeom prst="rect">
            <a:avLst/>
          </a:prstGeom>
        </p:spPr>
        <p:txBody>
          <a:bodyPr wrap="square">
            <a:spAutoFit/>
          </a:bodyPr>
          <a:lstStyle/>
          <a:p>
            <a:pPr algn="just"/>
            <a:r>
              <a:rPr lang="fr-FR" sz="3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multiplexage des </a:t>
            </a:r>
            <a:r>
              <a:rPr lang="fr-FR" sz="3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voies, c'est-à-dire la voie véhiculée par le support partagé est appelée voie composite. </a:t>
            </a:r>
            <a:r>
              <a:rPr lang="fr-FR" sz="3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partage </a:t>
            </a:r>
            <a:r>
              <a:rPr lang="fr-FR" sz="3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la voie composite peut être un partage de la bande disponible (spatial : </a:t>
            </a:r>
            <a:r>
              <a:rPr lang="fr-FR" sz="3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fréquence </a:t>
            </a:r>
            <a:r>
              <a:rPr lang="fr-FR" sz="3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 en longueur d’onde), ou un partage temporel, c'est-à-dire chaque signal </a:t>
            </a:r>
            <a:r>
              <a:rPr lang="fr-FR" sz="3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utilise durant </a:t>
            </a:r>
            <a:r>
              <a:rPr lang="fr-FR" sz="3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temps prédéterminé toute la bande utile de la voie composite. Les </a:t>
            </a:r>
            <a:r>
              <a:rPr lang="fr-FR" sz="3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multiplexeurs temporels </a:t>
            </a:r>
            <a:r>
              <a:rPr lang="fr-FR" sz="3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relient par scrutation une voie incidente en entrée à une voie incidente en </a:t>
            </a:r>
            <a:r>
              <a:rPr lang="fr-FR" sz="3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sortie durant </a:t>
            </a:r>
            <a:r>
              <a:rPr lang="fr-FR" sz="3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intervalle de temps prédéterminé, appelé IT</a:t>
            </a:r>
            <a:endParaRPr 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997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Rappel sur </a:t>
            </a:r>
            <a:r>
              <a:rPr lang="fr-FR"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Multiplexage</a:t>
            </a:r>
            <a:endParaRPr lang="fr-F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215516" y="1052736"/>
            <a:ext cx="8712968" cy="5616624"/>
          </a:xfrm>
          <a:prstGeom prst="rect">
            <a:avLst/>
          </a:prstGeom>
        </p:spPr>
      </p:pic>
    </p:spTree>
    <p:extLst>
      <p:ext uri="{BB962C8B-B14F-4D97-AF65-F5344CB8AC3E}">
        <p14:creationId xmlns:p14="http://schemas.microsoft.com/office/powerpoint/2010/main" val="36294617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5457</TotalTime>
  <Words>3095</Words>
  <Application>Microsoft Office PowerPoint</Application>
  <PresentationFormat>Affichage à l'écran (4:3)</PresentationFormat>
  <Paragraphs>552</Paragraphs>
  <Slides>58</Slides>
  <Notes>23</Notes>
  <HiddenSlides>0</HiddenSlides>
  <MMClips>0</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2</vt:i4>
      </vt:variant>
      <vt:variant>
        <vt:lpstr>Titres des diapositives</vt:lpstr>
      </vt:variant>
      <vt:variant>
        <vt:i4>58</vt:i4>
      </vt:variant>
    </vt:vector>
  </HeadingPairs>
  <TitlesOfParts>
    <vt:vector size="73" baseType="lpstr">
      <vt:lpstr>Arial Unicode MS</vt:lpstr>
      <vt:lpstr>Algerian</vt:lpstr>
      <vt:lpstr>Arabic Typesetting</vt:lpstr>
      <vt:lpstr>Arial</vt:lpstr>
      <vt:lpstr>Calibri</vt:lpstr>
      <vt:lpstr>Comic Sans MS</vt:lpstr>
      <vt:lpstr>Monotype Sorts</vt:lpstr>
      <vt:lpstr>Symbol</vt:lpstr>
      <vt:lpstr>Times New Roman</vt:lpstr>
      <vt:lpstr>Trebuchet MS</vt:lpstr>
      <vt:lpstr>Tw Cen MT</vt:lpstr>
      <vt:lpstr>Wingdings</vt:lpstr>
      <vt:lpstr>Circuit</vt:lpstr>
      <vt:lpstr>MS_ClipArt_Gallery.5</vt:lpstr>
      <vt:lpstr>Clip</vt:lpstr>
      <vt:lpstr>Présentation PowerPoint</vt:lpstr>
      <vt:lpstr>Rappel sur la numérisation du réseau Téléphonique</vt:lpstr>
      <vt:lpstr>Rappel sur la numérisation du réseau Téléphonique</vt:lpstr>
      <vt:lpstr>Rappel sur la numérisation du réseau Téléphonique</vt:lpstr>
      <vt:lpstr>Rappel sur la numérisation du réseau Téléphonique</vt:lpstr>
      <vt:lpstr>Rappel sur la numérisation du réseau Téléphonique</vt:lpstr>
      <vt:lpstr>Rappel sur Multiplexage</vt:lpstr>
      <vt:lpstr>Rappel sur Multiplexage</vt:lpstr>
      <vt:lpstr>Rappel sur Multiplexage</vt:lpstr>
      <vt:lpstr>Rappel sur Multiplexage</vt:lpstr>
      <vt:lpstr>Rappel sur Multiplexage</vt:lpstr>
      <vt:lpstr>Rappel sur Multiplexage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SONET/SDH</vt:lpstr>
      <vt:lpstr>Les réseaux de transport – PDH/SDH</vt:lpstr>
      <vt:lpstr>Présentation PowerPoint</vt:lpstr>
      <vt:lpstr>Présentation PowerPoint</vt:lpstr>
      <vt:lpstr>Présentation PowerPoint</vt:lpstr>
      <vt:lpstr>Présentation PowerPoint</vt:lpstr>
      <vt:lpstr>Topologie des réseaux SDH</vt:lpstr>
      <vt:lpstr>Topologie des réseaux SDH</vt:lpstr>
      <vt:lpstr>Topologie des réseaux SDH</vt:lpstr>
      <vt:lpstr>Topologie des réseaux SDH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Synchronous Digital Hierarchy</vt:lpstr>
      <vt:lpstr>Présentation PowerPoint</vt:lpstr>
      <vt:lpstr>Présentation PowerPoint</vt:lpstr>
      <vt:lpstr>Présentation PowerPoint</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Toufik</dc:creator>
  <cp:lastModifiedBy>Dr.Toufik Hafs </cp:lastModifiedBy>
  <cp:revision>141</cp:revision>
  <dcterms:created xsi:type="dcterms:W3CDTF">2017-02-14T18:50:07Z</dcterms:created>
  <dcterms:modified xsi:type="dcterms:W3CDTF">2018-04-11T21:12:33Z</dcterms:modified>
</cp:coreProperties>
</file>