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E3413-36A2-42EC-8E2C-75EDB302CF1E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2A660-D9B5-475E-9EA9-A7562FB0B3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Lymphomes non hodgkiniens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lymphomes malins sont des tumeurs développés à partir des éléments cellulaires constitutifs des ganglions. Ils apparaissent donc dans le tissu lymphatique: les ganglions et la rate, mais également les formations lymphatiques disséminées dans la plupart des viscères.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Ils se différencient de la maladie de hodgkinien par:</a:t>
            </a:r>
          </a:p>
          <a:p>
            <a:r>
              <a:rPr lang="fr-FR" dirty="0" smtClean="0"/>
              <a:t>1- </a:t>
            </a:r>
            <a:r>
              <a:rPr lang="fr-FR" dirty="0" err="1" smtClean="0"/>
              <a:t>pluricité</a:t>
            </a:r>
            <a:r>
              <a:rPr lang="fr-FR" dirty="0" smtClean="0"/>
              <a:t> des formes histologiques</a:t>
            </a:r>
          </a:p>
          <a:p>
            <a:r>
              <a:rPr lang="fr-FR" dirty="0" smtClean="0"/>
              <a:t>2- sujet âgé</a:t>
            </a:r>
          </a:p>
          <a:p>
            <a:r>
              <a:rPr lang="fr-FR" dirty="0" smtClean="0"/>
              <a:t>3- </a:t>
            </a:r>
            <a:r>
              <a:rPr lang="fr-FR" dirty="0" err="1" smtClean="0"/>
              <a:t>pluricentrique</a:t>
            </a:r>
            <a:r>
              <a:rPr lang="fr-FR" dirty="0" smtClean="0"/>
              <a:t>: atteinte viscérale fréquente</a:t>
            </a:r>
          </a:p>
          <a:p>
            <a:r>
              <a:rPr lang="fr-FR" dirty="0" smtClean="0"/>
              <a:t>4- extension par voie </a:t>
            </a:r>
            <a:r>
              <a:rPr lang="fr-FR" dirty="0" err="1" smtClean="0"/>
              <a:t>hématogéne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Classifications: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-historique: </a:t>
            </a:r>
            <a:r>
              <a:rPr lang="fr-FR" dirty="0" err="1" smtClean="0"/>
              <a:t>Rappaport</a:t>
            </a:r>
            <a:r>
              <a:rPr lang="fr-FR" dirty="0" smtClean="0"/>
              <a:t> en 1966</a:t>
            </a:r>
          </a:p>
          <a:p>
            <a:r>
              <a:rPr lang="fr-FR" dirty="0" smtClean="0"/>
              <a:t>OMS 2008: LNH de type B , LNH de type </a:t>
            </a:r>
            <a:r>
              <a:rPr lang="fr-FR" dirty="0" smtClean="0"/>
              <a:t>T , LNH agressifs , </a:t>
            </a:r>
            <a:r>
              <a:rPr lang="fr-FR" smtClean="0"/>
              <a:t>LNH indolents.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Signes cliniques: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1- Adénopathies : bosselées , dures , compressives , irrégulièrement réparties.</a:t>
            </a:r>
          </a:p>
          <a:p>
            <a:r>
              <a:rPr lang="fr-FR" dirty="0" smtClean="0"/>
              <a:t>2- atteintes viscérales fréquentes : poumons, foie, tube digestif, plèvre, cavum, SNC, peau, MO.</a:t>
            </a:r>
          </a:p>
          <a:p>
            <a:r>
              <a:rPr lang="fr-FR" dirty="0" smtClean="0"/>
              <a:t>Signes généraux: </a:t>
            </a:r>
          </a:p>
          <a:p>
            <a:pPr>
              <a:buNone/>
            </a:pPr>
            <a:r>
              <a:rPr lang="fr-FR" dirty="0" smtClean="0"/>
              <a:t>- fièvre</a:t>
            </a:r>
          </a:p>
          <a:p>
            <a:pPr>
              <a:buNone/>
            </a:pPr>
            <a:r>
              <a:rPr lang="fr-FR" dirty="0" smtClean="0"/>
              <a:t>-Amaigrissement </a:t>
            </a:r>
          </a:p>
          <a:p>
            <a:pPr>
              <a:buNone/>
            </a:pPr>
            <a:r>
              <a:rPr lang="fr-FR" dirty="0" smtClean="0"/>
              <a:t>-sueurs nocturnes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Examens complémentaires: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1- hémogramme: normal, anémie, </a:t>
            </a:r>
            <a:r>
              <a:rPr lang="fr-FR" dirty="0" err="1" smtClean="0"/>
              <a:t>pancytopénie</a:t>
            </a:r>
            <a:r>
              <a:rPr lang="fr-FR" dirty="0" smtClean="0"/>
              <a:t>, hyperleucocytose avec blastes.</a:t>
            </a:r>
          </a:p>
          <a:p>
            <a:r>
              <a:rPr lang="fr-FR" dirty="0" smtClean="0"/>
              <a:t>2- bilan inflammatoire: VS, </a:t>
            </a:r>
            <a:r>
              <a:rPr lang="fr-FR" dirty="0" err="1" smtClean="0"/>
              <a:t>éléctrophorése</a:t>
            </a:r>
            <a:r>
              <a:rPr lang="fr-FR" dirty="0" smtClean="0"/>
              <a:t> des protéines sériques, CRP.</a:t>
            </a:r>
          </a:p>
          <a:p>
            <a:r>
              <a:rPr lang="fr-FR" dirty="0" smtClean="0"/>
              <a:t>3- taux de LDH</a:t>
            </a:r>
          </a:p>
          <a:p>
            <a:r>
              <a:rPr lang="fr-FR" dirty="0" smtClean="0"/>
              <a:t>4- ponction ganglionnaire: lymphome à petites cellules ou à grandes cellules.</a:t>
            </a:r>
          </a:p>
          <a:p>
            <a:pPr>
              <a:buNone/>
            </a:pPr>
            <a:r>
              <a:rPr lang="fr-FR" dirty="0" smtClean="0"/>
              <a:t>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1"/>
            <a:ext cx="8229600" cy="4857784"/>
          </a:xfrm>
        </p:spPr>
        <p:txBody>
          <a:bodyPr/>
          <a:lstStyle/>
          <a:p>
            <a:r>
              <a:rPr lang="fr-FR" dirty="0" smtClean="0"/>
              <a:t>5- biopsie ganglionnaire: pose le diagnostic, précise le type histologique, permet le typage immunologique (LNH T, LNH B).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5"/>
            <a:ext cx="8229600" cy="4500594"/>
          </a:xfrm>
        </p:spPr>
        <p:txBody>
          <a:bodyPr/>
          <a:lstStyle/>
          <a:p>
            <a:r>
              <a:rPr lang="fr-FR" dirty="0" smtClean="0"/>
              <a:t>Bilan d’</a:t>
            </a:r>
            <a:r>
              <a:rPr lang="fr-FR" dirty="0" err="1" smtClean="0"/>
              <a:t>éxtension</a:t>
            </a:r>
            <a:r>
              <a:rPr lang="fr-FR" dirty="0" smtClean="0"/>
              <a:t> : idem la maladie de Hodgkin </a:t>
            </a:r>
          </a:p>
          <a:p>
            <a:r>
              <a:rPr lang="fr-FR" dirty="0" smtClean="0"/>
              <a:t>Classification </a:t>
            </a:r>
            <a:r>
              <a:rPr lang="fr-FR" dirty="0" err="1" smtClean="0"/>
              <a:t>anatomo</a:t>
            </a:r>
            <a:r>
              <a:rPr lang="fr-FR" dirty="0" smtClean="0"/>
              <a:t>-clinique: Ann-Arbor</a:t>
            </a:r>
          </a:p>
          <a:p>
            <a:r>
              <a:rPr lang="fr-FR" dirty="0" smtClean="0"/>
              <a:t>Pronostic : </a:t>
            </a:r>
            <a:r>
              <a:rPr lang="fr-FR" dirty="0"/>
              <a:t>A</a:t>
            </a:r>
            <a:r>
              <a:rPr lang="fr-FR" dirty="0" smtClean="0"/>
              <a:t>ge &gt; 60ans</a:t>
            </a:r>
          </a:p>
          <a:p>
            <a:pPr>
              <a:buNone/>
            </a:pPr>
            <a:r>
              <a:rPr lang="fr-FR" dirty="0" smtClean="0"/>
              <a:t>                       État général altéré</a:t>
            </a:r>
          </a:p>
          <a:p>
            <a:pPr>
              <a:buNone/>
            </a:pPr>
            <a:r>
              <a:rPr lang="fr-FR" dirty="0" smtClean="0"/>
              <a:t>                       LDH élevé</a:t>
            </a:r>
          </a:p>
          <a:p>
            <a:pPr>
              <a:buNone/>
            </a:pPr>
            <a:r>
              <a:rPr lang="fr-FR" dirty="0" smtClean="0"/>
              <a:t>                       Stade III, IV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Poly-chimio thérapie + anti corps monoclonal:</a:t>
            </a:r>
          </a:p>
          <a:p>
            <a:pPr>
              <a:buNone/>
            </a:pPr>
            <a:r>
              <a:rPr lang="fr-FR" dirty="0" smtClean="0"/>
              <a:t>Taux de réponse </a:t>
            </a:r>
            <a:r>
              <a:rPr lang="fr-FR" dirty="0" err="1" smtClean="0"/>
              <a:t>compléte</a:t>
            </a:r>
            <a:r>
              <a:rPr lang="fr-FR" dirty="0"/>
              <a:t> </a:t>
            </a:r>
            <a:r>
              <a:rPr lang="fr-FR" dirty="0" smtClean="0"/>
              <a:t>: 60 à 80/ 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268</Words>
  <Application>Microsoft Office PowerPoint</Application>
  <PresentationFormat>Affichage à l'écran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Lymphomes non hodgkiniens</vt:lpstr>
      <vt:lpstr>Définition:</vt:lpstr>
      <vt:lpstr>Diapositive 3</vt:lpstr>
      <vt:lpstr>Classifications:</vt:lpstr>
      <vt:lpstr>Signes cliniques:</vt:lpstr>
      <vt:lpstr>Examens complémentaires:</vt:lpstr>
      <vt:lpstr>Diapositive 7</vt:lpstr>
      <vt:lpstr>Diapositive 8</vt:lpstr>
      <vt:lpstr>Traitement:</vt:lpstr>
    </vt:vector>
  </TitlesOfParts>
  <Company>SALAH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Lymphomes non hodgkiniens</dc:title>
  <dc:creator>TOUMI</dc:creator>
  <cp:lastModifiedBy>TOUMI</cp:lastModifiedBy>
  <cp:revision>5</cp:revision>
  <dcterms:created xsi:type="dcterms:W3CDTF">2013-09-30T20:49:47Z</dcterms:created>
  <dcterms:modified xsi:type="dcterms:W3CDTF">2013-09-30T21:29:12Z</dcterms:modified>
</cp:coreProperties>
</file>