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304" r:id="rId2"/>
    <p:sldId id="258" r:id="rId3"/>
    <p:sldId id="284" r:id="rId4"/>
    <p:sldId id="291" r:id="rId5"/>
    <p:sldId id="296" r:id="rId6"/>
    <p:sldId id="285" r:id="rId7"/>
    <p:sldId id="289" r:id="rId8"/>
    <p:sldId id="293" r:id="rId9"/>
    <p:sldId id="320" r:id="rId10"/>
    <p:sldId id="294" r:id="rId11"/>
    <p:sldId id="324" r:id="rId12"/>
    <p:sldId id="327" r:id="rId13"/>
    <p:sldId id="298" r:id="rId14"/>
    <p:sldId id="290" r:id="rId15"/>
    <p:sldId id="301" r:id="rId16"/>
    <p:sldId id="303" r:id="rId17"/>
    <p:sldId id="305" r:id="rId18"/>
    <p:sldId id="306" r:id="rId19"/>
    <p:sldId id="323" r:id="rId20"/>
    <p:sldId id="328" r:id="rId21"/>
    <p:sldId id="329" r:id="rId22"/>
    <p:sldId id="313" r:id="rId23"/>
    <p:sldId id="314" r:id="rId24"/>
    <p:sldId id="316" r:id="rId25"/>
    <p:sldId id="317" r:id="rId26"/>
    <p:sldId id="318" r:id="rId27"/>
    <p:sldId id="309" r:id="rId28"/>
    <p:sldId id="310" r:id="rId29"/>
    <p:sldId id="311" r:id="rId30"/>
    <p:sldId id="312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07" autoAdjust="0"/>
  </p:normalViewPr>
  <p:slideViewPr>
    <p:cSldViewPr>
      <p:cViewPr varScale="1">
        <p:scale>
          <a:sx n="89" d="100"/>
          <a:sy n="89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BD2CD-F36E-4B41-A042-0C66F597A51D}" type="datetimeFigureOut">
              <a:rPr lang="fr-FR" smtClean="0"/>
              <a:pPr/>
              <a:t>09/06/2020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0CE8-5DEF-4654-9582-E16D8DF8795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0CE8-5DEF-4654-9582-E16D8DF87953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DD4B53-1977-4448-8143-7E69761697D4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09/06/2020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456384" cy="33843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5013176"/>
            <a:ext cx="3456384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i="1" dirty="0" smtClean="0"/>
              <a:t>   </a:t>
            </a:r>
            <a:r>
              <a:rPr lang="fr-FR" sz="1400" b="1" i="1" dirty="0" smtClean="0"/>
              <a:t> </a:t>
            </a:r>
            <a:r>
              <a:rPr lang="fr-FR" sz="1400" b="1" i="1" dirty="0" smtClean="0"/>
              <a:t>    </a:t>
            </a:r>
            <a:r>
              <a:rPr lang="fr-FR" sz="2000" b="1" i="1" dirty="0" err="1" smtClean="0"/>
              <a:t>Legionella</a:t>
            </a:r>
            <a:r>
              <a:rPr lang="fr-FR" sz="2000" b="1" i="1" dirty="0" smtClean="0"/>
              <a:t> </a:t>
            </a:r>
            <a:r>
              <a:rPr lang="fr-FR" sz="2000" b="1" i="1" dirty="0" smtClean="0"/>
              <a:t>pneumophila</a:t>
            </a:r>
            <a:endParaRPr lang="fr-FR" sz="2000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99992" y="1412776"/>
          <a:ext cx="3528392" cy="3456384"/>
        </p:xfrm>
        <a:graphic>
          <a:graphicData uri="http://schemas.openxmlformats.org/presentationml/2006/ole">
            <p:oleObj spid="_x0000_s27650" name="Photo Editor Photo" r:id="rId4" imgW="2580952" imgH="1685714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5013176"/>
            <a:ext cx="338437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i="1" dirty="0" smtClean="0"/>
              <a:t>           </a:t>
            </a:r>
            <a:r>
              <a:rPr lang="fr-FR" sz="1400" b="1" i="1" dirty="0" smtClean="0"/>
              <a:t> </a:t>
            </a:r>
            <a:r>
              <a:rPr lang="fr-FR" sz="1400" b="1" i="1" dirty="0" smtClean="0"/>
              <a:t>     </a:t>
            </a:r>
            <a:r>
              <a:rPr lang="fr-FR" sz="2000" b="1" i="1" dirty="0" smtClean="0"/>
              <a:t>pneumocoque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691680" y="2708920"/>
            <a:ext cx="5688632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63700" algn="l"/>
              </a:tabLst>
            </a:pPr>
            <a:r>
              <a:rPr lang="fr-FR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 PNEUMONIES AIGUES      COMMUNAUTAIRES (PAC)</a:t>
            </a:r>
            <a:endParaRPr lang="fr-FR" sz="3200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Faculté  de  médecine  d’Annaba</a:t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04</a:t>
            </a:r>
            <a:r>
              <a:rPr kumimoji="0" lang="fr-FR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ème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année  médecine</a:t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Cours de pneumologie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7824" y="908720"/>
            <a:ext cx="3345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Pr.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DEGHDEGH</a:t>
            </a:r>
            <a:endParaRPr lang="fr-FR" sz="2800" dirty="0"/>
          </a:p>
        </p:txBody>
      </p:sp>
      <p:sp>
        <p:nvSpPr>
          <p:cNvPr id="11" name="Rectangle 10"/>
          <p:cNvSpPr/>
          <p:nvPr/>
        </p:nvSpPr>
        <p:spPr>
          <a:xfrm>
            <a:off x="2555776" y="5589240"/>
            <a:ext cx="3059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Service de pneumologie </a:t>
            </a:r>
          </a:p>
          <a:p>
            <a:r>
              <a:rPr lang="fr-FR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 CHU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Dorban / Annaba</a:t>
            </a:r>
          </a:p>
          <a:p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092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Contamination Hématogène</a:t>
            </a:r>
            <a:endParaRPr lang="fr-FR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712968" cy="52174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- A partir d’un foyer infectieux à  distance</a:t>
            </a:r>
          </a:p>
          <a:p>
            <a:pPr>
              <a:buNone/>
            </a:pPr>
            <a:r>
              <a:rPr lang="fr-FR" b="1" dirty="0" smtClean="0">
                <a:solidFill>
                  <a:srgbClr val="000099"/>
                </a:solidFill>
              </a:rPr>
              <a:t>- Foyers de capillarite + micro thromboses + Foyers</a:t>
            </a:r>
          </a:p>
          <a:p>
            <a:pPr>
              <a:buNone/>
            </a:pPr>
            <a:r>
              <a:rPr lang="fr-FR" b="1" dirty="0" smtClean="0">
                <a:solidFill>
                  <a:srgbClr val="000099"/>
                </a:solidFill>
              </a:rPr>
              <a:t>  d’infarctus associé à une r</a:t>
            </a:r>
            <a:r>
              <a:rPr lang="fr-FR" b="1" dirty="0" smtClean="0"/>
              <a:t>éaction inflammatoire</a:t>
            </a:r>
          </a:p>
          <a:p>
            <a:pPr>
              <a:buNone/>
            </a:pPr>
            <a:r>
              <a:rPr lang="fr-FR" b="1" dirty="0" smtClean="0"/>
              <a:t>  exsudative alvéolaire</a:t>
            </a:r>
          </a:p>
          <a:p>
            <a:pPr>
              <a:buNone/>
            </a:pPr>
            <a:r>
              <a:rPr lang="fr-FR" b="1" dirty="0" smtClean="0"/>
              <a:t>            </a:t>
            </a:r>
            <a:r>
              <a:rPr lang="fr-FR" b="1" u="sng" dirty="0" smtClean="0"/>
              <a:t>Aspects Radiologiques</a:t>
            </a:r>
            <a:r>
              <a:rPr lang="fr-FR" b="1" dirty="0" smtClean="0"/>
              <a:t>.</a:t>
            </a:r>
          </a:p>
          <a:p>
            <a:pPr>
              <a:buNone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- Opacités alvéolaires multiples prédominant aux bases</a:t>
            </a:r>
          </a:p>
          <a:p>
            <a:pPr>
              <a:buNone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- Triangulaires, sous-pleurales</a:t>
            </a:r>
            <a:r>
              <a:rPr lang="fr-FR" b="1" dirty="0" smtClean="0"/>
              <a:t>, prenant le contraste en</a:t>
            </a:r>
          </a:p>
          <a:p>
            <a:pPr>
              <a:buNone/>
            </a:pPr>
            <a:r>
              <a:rPr lang="fr-FR" b="1" dirty="0" smtClean="0"/>
              <a:t>   périphérie avec nécrose  centrale (similaire à l’infarctus)</a:t>
            </a:r>
          </a:p>
          <a:p>
            <a:pPr>
              <a:buNone/>
            </a:pPr>
            <a:r>
              <a:rPr lang="fr-FR" b="1" dirty="0" smtClean="0"/>
              <a:t>- Puis nécroses multiples.</a:t>
            </a:r>
          </a:p>
          <a:p>
            <a:pPr>
              <a:buFontTx/>
              <a:buChar char="-"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4896544" cy="432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051720" y="5373216"/>
            <a:ext cx="500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Staphylococcie Hématogène  à la TDM Thoracique </a:t>
            </a:r>
            <a:endParaRPr lang="fr-F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428605"/>
            <a:ext cx="7772400" cy="785818"/>
          </a:xfrm>
        </p:spPr>
        <p:txBody>
          <a:bodyPr/>
          <a:lstStyle/>
          <a:p>
            <a:r>
              <a:rPr lang="fr-FR" dirty="0" smtClean="0"/>
              <a:t>Pathogénie des PAC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572560" cy="3286148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* Rupture de l’équilibre agression infectieuse- moyens de défense 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* Agent : virulence, charge, épidémie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* Hôte: immunodépression; tabac; âge; médicaments 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ETUDE CLINIQUE/ TDD : PFLA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76064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Pneumonie franche lobaire aigue :PFLA est la plus typique </a:t>
            </a:r>
          </a:p>
          <a:p>
            <a:pPr>
              <a:buNone/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 pneumopathies microbiennes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 point de vue radio-clinique; </a:t>
            </a:r>
          </a:p>
          <a:p>
            <a:pPr>
              <a:buNone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Son diagnostic est souvent possible au lit du malade .</a:t>
            </a:r>
          </a:p>
          <a:p>
            <a:pPr>
              <a:buNone/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Terrain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splénectomisé, alcoolisme, diabète..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Elle est due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au pneumocoque ou streptococcus pneumoniae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Début:</a:t>
            </a:r>
          </a:p>
          <a:p>
            <a:pPr>
              <a:buNone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- Brutal:  grands frissons et élévation thermique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- Atypique: digestif ou méningé.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Phase d'état : «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syndrome pneumonique »</a:t>
            </a:r>
          </a:p>
          <a:p>
            <a:pPr>
              <a:buNone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- Matité franche centrée par un souffle tubaire entouré de râles </a:t>
            </a:r>
          </a:p>
          <a:p>
            <a:pPr>
              <a:buNone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crépitant. </a:t>
            </a:r>
          </a:p>
          <a:p>
            <a:pPr>
              <a:buNone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- Accessoirement, douleurs thoraciques et expectoration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rouillée.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- Erythrose de la pommette, herpes naso-labial,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Radiographie thorax F/P dans la PFLA</a:t>
            </a:r>
            <a:endParaRPr lang="fr-FR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7117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Opacité systématisée lobaire ou segmentaire  avec alvéologramme ou bronchogramme (base droite</a:t>
            </a:r>
          </a:p>
          <a:p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reposant sur la scissure moyenne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7117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000" dirty="0" smtClean="0"/>
              <a:t>Opacité systématisée du lobe moyen droit</a:t>
            </a:r>
            <a:endParaRPr lang="fr-FR" sz="2000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67544" y="1988840"/>
          <a:ext cx="3960439" cy="4608512"/>
        </p:xfrm>
        <a:graphic>
          <a:graphicData uri="http://schemas.openxmlformats.org/presentationml/2006/ole">
            <p:oleObj spid="_x0000_s3074" name="Photo Editor Photo" r:id="rId3" imgW="1200318" imgH="1371429" progId="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ph sz="quarter" idx="4"/>
          </p:nvPr>
        </p:nvGraphicFramePr>
        <p:xfrm>
          <a:off x="4716016" y="1988840"/>
          <a:ext cx="3960440" cy="4608512"/>
        </p:xfrm>
        <a:graphic>
          <a:graphicData uri="http://schemas.openxmlformats.org/presentationml/2006/ole">
            <p:oleObj spid="_x0000_s3075" name="Photo Editor Photo" r:id="rId4" imgW="1162212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Signes biologiques et d’exploration</a:t>
            </a:r>
            <a:endParaRPr lang="fr-F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fr-FR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On peut retenir </a:t>
            </a:r>
          </a:p>
          <a:p>
            <a:pPr>
              <a:buNone/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-  l'hyper leucocytose avec polynucléose </a:t>
            </a:r>
          </a:p>
          <a:p>
            <a:pPr>
              <a:buNone/>
              <a:defRPr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-  ↑ taux de fibrinémie. </a:t>
            </a:r>
          </a:p>
          <a:p>
            <a:pPr>
              <a:buNone/>
              <a:defRPr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-  Plus accessoirement la V.S. très élevée.</a:t>
            </a:r>
          </a:p>
          <a:p>
            <a:pPr>
              <a:buNone/>
              <a:defRPr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-  CRP élevée. </a:t>
            </a:r>
          </a:p>
          <a:p>
            <a:pPr>
              <a:buNone/>
              <a:defRPr/>
            </a:pPr>
            <a:r>
              <a:rPr lang="fr-FR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On peut pratiquer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  <a:defRPr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3000" dirty="0" smtClean="0"/>
              <a:t>-  Hémostase, GDS.</a:t>
            </a:r>
          </a:p>
          <a:p>
            <a:pPr>
              <a:buNone/>
              <a:defRPr/>
            </a:pPr>
            <a:r>
              <a:rPr lang="fr-FR" sz="3000" dirty="0" smtClean="0"/>
              <a:t>    - Bilan rénal et hépatique</a:t>
            </a:r>
            <a:endParaRPr lang="fr-FR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/>
              <a:t>    - Fibroscopie bronchique : Si tabagisme,  </a:t>
            </a:r>
          </a:p>
          <a:p>
            <a:pPr>
              <a:buNone/>
            </a:pPr>
            <a:r>
              <a:rPr lang="fr-FR" sz="3000" dirty="0" smtClean="0"/>
              <a:t>       pneumonie peut révéler un cancer bronchique</a:t>
            </a:r>
          </a:p>
          <a:p>
            <a:pPr>
              <a:buNone/>
            </a:pPr>
            <a:r>
              <a:rPr lang="fr-FR" sz="3000" dirty="0" smtClean="0"/>
              <a:t>    - Bilan tuberculeux : 03 BK dans les crachats.</a:t>
            </a:r>
          </a:p>
          <a:p>
            <a:pPr>
              <a:buNone/>
            </a:pPr>
            <a:r>
              <a:rPr lang="fr-FR" sz="3000" dirty="0" smtClean="0"/>
              <a:t>    - Bilan électrolytique, et nutritionnel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4942"/>
          </a:xfrm>
        </p:spPr>
        <p:txBody>
          <a:bodyPr>
            <a:noAutofit/>
          </a:bodyPr>
          <a:lstStyle/>
          <a:p>
            <a:r>
              <a:rPr lang="fr-FR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Evolution-complication</a:t>
            </a:r>
            <a:endParaRPr lang="fr-F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5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fr-FR" b="1" u="sng" dirty="0" smtClean="0">
                <a:solidFill>
                  <a:srgbClr val="000099"/>
                </a:solidFill>
              </a:rPr>
              <a:t>Evolution :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fr-FR" dirty="0" smtClean="0"/>
              <a:t>-  Autrefois, évolution cyclique avec crise urinaire au 8è - 9è jour.</a:t>
            </a:r>
          </a:p>
          <a:p>
            <a:pPr>
              <a:buNone/>
            </a:pPr>
            <a:r>
              <a:rPr lang="fr-FR" dirty="0" smtClean="0"/>
              <a:t> - Actuellement, sous antibiotiques à large spectre, défervescence</a:t>
            </a:r>
          </a:p>
          <a:p>
            <a:pPr>
              <a:buNone/>
            </a:pPr>
            <a:r>
              <a:rPr lang="fr-FR" dirty="0" smtClean="0"/>
              <a:t>   rapide parfois dés 2è - 3è jour.</a:t>
            </a:r>
          </a:p>
          <a:p>
            <a:pPr>
              <a:buNone/>
            </a:pPr>
            <a:r>
              <a:rPr lang="fr-FR" dirty="0" smtClean="0"/>
              <a:t>- Nettoyage radiologique complet </a:t>
            </a:r>
            <a:r>
              <a:rPr lang="fr-FR" i="1" dirty="0" smtClean="0"/>
              <a:t>en un mois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- Evolution plus sévère chez les sujets tarés avec terrain de</a:t>
            </a:r>
          </a:p>
          <a:p>
            <a:pPr>
              <a:buNone/>
            </a:pPr>
            <a:r>
              <a:rPr lang="fr-FR" dirty="0" smtClean="0"/>
              <a:t>   prédilection (éthylisme, diabète, gibbosité, insuffisants RESP).</a:t>
            </a:r>
          </a:p>
          <a:p>
            <a:pPr lvl="0">
              <a:buNone/>
            </a:pPr>
            <a:endParaRPr lang="fr-FR" b="1" u="sng" dirty="0" smtClean="0">
              <a:solidFill>
                <a:srgbClr val="000099"/>
              </a:solidFill>
            </a:endParaRPr>
          </a:p>
          <a:p>
            <a:pPr lvl="0">
              <a:buNone/>
            </a:pPr>
            <a:r>
              <a:rPr lang="fr-FR" b="1" u="sng" dirty="0" smtClean="0">
                <a:solidFill>
                  <a:srgbClr val="000099"/>
                </a:solidFill>
              </a:rPr>
              <a:t>Complications :</a:t>
            </a:r>
          </a:p>
          <a:p>
            <a:pPr lvl="0">
              <a:buNone/>
            </a:pPr>
            <a:r>
              <a:rPr lang="fr-FR" dirty="0" smtClean="0"/>
              <a:t> - Pleurésies para et méta-pneumoniques devenues rares.</a:t>
            </a:r>
          </a:p>
          <a:p>
            <a:pPr>
              <a:buNone/>
            </a:pPr>
            <a:r>
              <a:rPr lang="fr-FR" dirty="0" smtClean="0"/>
              <a:t>-  Evolution vers suppuration du foyer pneumonique</a:t>
            </a:r>
          </a:p>
          <a:p>
            <a:pPr>
              <a:buNone/>
            </a:pPr>
            <a:r>
              <a:rPr lang="fr-FR" dirty="0" smtClean="0"/>
              <a:t> - Décompensation d'une insuffisance respiratoire</a:t>
            </a:r>
          </a:p>
          <a:p>
            <a:pPr>
              <a:buNone/>
            </a:pPr>
            <a:r>
              <a:rPr lang="fr-FR" dirty="0" smtClean="0"/>
              <a:t>-  Delirium tremens chez les éthyliques. 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1720" y="1886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Formes selon germe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620687"/>
          <a:ext cx="8784977" cy="581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080"/>
                <a:gridCol w="3015183"/>
                <a:gridCol w="1794221"/>
                <a:gridCol w="2635493"/>
              </a:tblGrid>
              <a:tr h="72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GERME</a:t>
                      </a:r>
                      <a:endParaRPr lang="fr-FR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EPIDEMIOMOGIE</a:t>
                      </a:r>
                      <a:endParaRPr lang="fr-FR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CLINIQUE</a:t>
                      </a:r>
                      <a:endParaRPr lang="fr-FR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RX-BIOLOGIE</a:t>
                      </a:r>
                      <a:endParaRPr lang="fr-FR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3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Staphylococcus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Aureus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Nourrisson et enfant au décours épisode grippale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Adultes : DDB, diabète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PYOPNO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 Broncho-alvéolite extensive nécrosante et bulleuse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 P.Interst </a:t>
                      </a:r>
                    </a:p>
                  </a:txBody>
                  <a:tcPr marL="68580" marR="68580" marT="0" marB="0"/>
                </a:tc>
              </a:tr>
              <a:tr h="89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Légionella</a:t>
                      </a: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Pneumophila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CLIM ET réservoir d’eau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Hommes 50ans, épidémie 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Tabac, </a:t>
                      </a: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diabète, </a:t>
                      </a: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IRC, immunodep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IRA, F°+++, signes rénaux,  neuro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digestifs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Opacités alvéolaires extensives, </a:t>
                      </a: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sérologie ++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Lymphopénie </a:t>
                      </a: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hypo NA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6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Klebsiella pneumoniae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Rare en extrahospitalier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Terrain fragilisé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Tabagisme  BPCO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Toux purulente </a:t>
                      </a: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abondante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Nécrose </a:t>
                      </a: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et abcédation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Alvéolite systématisée avec bombement scissure</a:t>
                      </a:r>
                    </a:p>
                  </a:txBody>
                  <a:tcPr marL="68580" marR="68580" marT="0" marB="0"/>
                </a:tc>
              </a:tr>
              <a:tr h="74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fr-FR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Heamophilus</a:t>
                      </a: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influenzae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Fumeur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BPCO.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 systématisée chez l’enfant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Bronchopneumonie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Chez l’adulte</a:t>
                      </a:r>
                      <a:endParaRPr lang="fr-FR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Anaérobie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Ethylisme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trouble déglutition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mauvais état dentaire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Début  insidieux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Expectoration </a:t>
                      </a: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fétide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Image </a:t>
                      </a:r>
                      <a:r>
                        <a:rPr lang="fr-FR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excavée</a:t>
                      </a:r>
                    </a:p>
                  </a:txBody>
                  <a:tcPr marL="68580" marR="68580" marT="0" marB="0"/>
                </a:tc>
              </a:tr>
              <a:tr h="997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Germes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atypiques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Collectivité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hiver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enfants et adultes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jeunes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-I infection VAS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Syndrome grippale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Pneumonie interstitielle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pleurésie </a:t>
                      </a:r>
                      <a:endParaRPr lang="fr-FR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0963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31971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996952"/>
            <a:ext cx="3168352" cy="36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2991222" cy="31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707904" y="10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klebsiella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11960" y="28529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Anaérobie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63888" y="50131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staphylococcie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860032" y="1268760"/>
            <a:ext cx="7920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>
            <a:off x="3419872" y="2636912"/>
            <a:ext cx="792088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0800000" flipV="1">
            <a:off x="3275856" y="3284984"/>
            <a:ext cx="936104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076056" y="5229200"/>
            <a:ext cx="57606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836712"/>
            <a:ext cx="4752528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90237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Faculté  de  médecine  d’Annaba</a:t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04</a:t>
            </a:r>
            <a:r>
              <a:rPr kumimoji="0" lang="fr-FR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ème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année  médecine</a:t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Cours de pneumologie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100010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</a:t>
            </a:r>
          </a:p>
          <a:p>
            <a:endParaRPr lang="fr-FR" dirty="0" smtClean="0"/>
          </a:p>
          <a:p>
            <a:r>
              <a:rPr lang="fr-FR" sz="54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fr-FR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Les suppurations    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956742"/>
            <a:ext cx="8712968" cy="483209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/>
              <a:t>                                                 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 de la question (1) 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1- Généralités-Définition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1-1/ Définition :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1-2/ Intérêt du -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sujet</a:t>
            </a:r>
            <a:endParaRPr lang="fr-F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2- Etude anatomopathologique: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3- Ethiopathogénie: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4-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Etude clinique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TDD / PFLA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  4-1 / signes cliniques: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  4-2/ La radiographie standard du thorax :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  4-2/ Bilan biologique et d’exploration :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  4-3/ La recherche du germe en cause.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  4-5/ Evolution-complication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Recherche du germe en cause dans les PAC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764704"/>
            <a:ext cx="8784976" cy="575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Examens non invasifs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: En pratique de routine, le résultat n’est pas toujours probant,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et ne doit absolument pas retarder le traitement antibiotique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Si le germe est isolé en peut prescrire un traitement selon l’antibiogramme: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– Hémocultures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– Ponction pleurale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– ECBC</a:t>
            </a:r>
          </a:p>
          <a:p>
            <a:pPr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    – Recherches d’antigènes solubles urinaires: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légionnella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    – Sérologies : germes atypiques.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    – PCR diverses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Examens invasifs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: sont réservés aux pneumonies graves.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– Ponction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-trachéale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– Ponction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-pariétale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– Fibro-aspiration protégée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-  Prélèvement distale protégé.</a:t>
            </a:r>
          </a:p>
        </p:txBody>
      </p:sp>
      <p:pic>
        <p:nvPicPr>
          <p:cNvPr id="4" name="Picture 2" descr="C:\Users\nmansour\Desktop\respiratory block\s-pneumoni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1816968" cy="160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mansour\Desktop\Corbis-42-19879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1728192" cy="126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608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47664" y="260648"/>
            <a:ext cx="5472608" cy="562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La PAC :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Eléments opérationnels (1)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Le diagnostic de pneumopathie infectieuse est radioclinique</a:t>
            </a:r>
            <a:r>
              <a:rPr lang="fr-FR" sz="2400" b="1" dirty="0" smtClean="0"/>
              <a:t>.</a:t>
            </a:r>
          </a:p>
          <a:p>
            <a:pPr>
              <a:buNone/>
            </a:pPr>
            <a:r>
              <a:rPr lang="fr-FR" sz="2400" b="1" dirty="0" smtClean="0"/>
              <a:t>-  L’évaluation de la gravité  par les scores et les échelles de gravité : </a:t>
            </a:r>
            <a:r>
              <a:rPr lang="fr-FR" sz="2400" dirty="0" smtClean="0"/>
              <a:t>Sont des moyens de  décision thérapeutique et d’évaluation  du pronostic</a:t>
            </a:r>
          </a:p>
          <a:p>
            <a:pPr>
              <a:buNone/>
            </a:pPr>
            <a:r>
              <a:rPr lang="fr-FR" sz="2400" b="1" dirty="0" smtClean="0"/>
              <a:t>-  Le DGC étiologique de la PAC implique deux volets : </a:t>
            </a:r>
          </a:p>
          <a:p>
            <a:pPr>
              <a:buNone/>
            </a:pPr>
            <a:r>
              <a:rPr lang="fr-FR" sz="2400" b="1" dirty="0" smtClean="0"/>
              <a:t>    </a:t>
            </a:r>
            <a:r>
              <a:rPr lang="fr-FR" sz="2400" dirty="0" smtClean="0"/>
              <a:t>l’identification du germe </a:t>
            </a:r>
          </a:p>
          <a:p>
            <a:pPr>
              <a:buNone/>
            </a:pPr>
            <a:r>
              <a:rPr lang="fr-FR" sz="2400" dirty="0" smtClean="0"/>
              <a:t>    la recherche d’un terrain local ou général</a:t>
            </a:r>
          </a:p>
          <a:p>
            <a:pPr>
              <a:buNone/>
            </a:pPr>
            <a:r>
              <a:rPr lang="fr-FR" sz="2400" b="1" dirty="0" smtClean="0"/>
              <a:t>-  Les examens microbiologiques : </a:t>
            </a:r>
            <a:r>
              <a:rPr lang="fr-FR" sz="2400" dirty="0" smtClean="0"/>
              <a:t>ne sont pas  systématiques</a:t>
            </a:r>
          </a:p>
          <a:p>
            <a:pPr>
              <a:buNone/>
            </a:pPr>
            <a:r>
              <a:rPr lang="fr-FR" sz="2400" b="1" dirty="0" smtClean="0"/>
              <a:t>    </a:t>
            </a:r>
            <a:r>
              <a:rPr lang="fr-FR" sz="2400" dirty="0" smtClean="0"/>
              <a:t>Le diagnostic bactériologique d’une PAC : est souvent de </a:t>
            </a:r>
          </a:p>
          <a:p>
            <a:pPr>
              <a:buNone/>
            </a:pPr>
            <a:r>
              <a:rPr lang="fr-FR" sz="2400" dirty="0" smtClean="0"/>
              <a:t>    présomption  (</a:t>
            </a:r>
            <a:r>
              <a:rPr lang="fr-FR" sz="2000" dirty="0" smtClean="0"/>
              <a:t>terrain, CLQ, RX, BIO</a:t>
            </a:r>
            <a:r>
              <a:rPr lang="fr-FR" sz="2400" dirty="0" smtClean="0"/>
              <a:t>)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157192"/>
            <a:ext cx="1800200" cy="149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47664" y="260648"/>
            <a:ext cx="5472608" cy="562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La PAC :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Eléments opérationnels (2)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052737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smtClean="0"/>
              <a:t>-  Le choix de l’antibiothérapie : </a:t>
            </a:r>
            <a:r>
              <a:rPr lang="fr-FR" sz="2400" dirty="0" smtClean="0"/>
              <a:t>est généralement probabiliste </a:t>
            </a:r>
          </a:p>
          <a:p>
            <a:pPr>
              <a:buNone/>
            </a:pPr>
            <a:r>
              <a:rPr lang="fr-FR" sz="2400" dirty="0" smtClean="0"/>
              <a:t>    guidé par le germe suspecté et les recommandations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-  La durée de TRT d’une PAC: </a:t>
            </a:r>
            <a:r>
              <a:rPr lang="fr-FR" sz="2400" dirty="0" smtClean="0"/>
              <a:t>est variable mais généralement de </a:t>
            </a:r>
          </a:p>
          <a:p>
            <a:pPr>
              <a:buNone/>
            </a:pPr>
            <a:r>
              <a:rPr lang="fr-FR" sz="2400" dirty="0" smtClean="0"/>
              <a:t>    </a:t>
            </a:r>
            <a:r>
              <a:rPr lang="fr-FR" sz="2400" dirty="0" smtClean="0">
                <a:solidFill>
                  <a:srgbClr val="0000CC"/>
                </a:solidFill>
              </a:rPr>
              <a:t>10 jours; </a:t>
            </a:r>
            <a:r>
              <a:rPr lang="fr-FR" sz="2400" dirty="0" smtClean="0"/>
              <a:t> La réévaluation de l’état du patient et de l’ efficacité du </a:t>
            </a:r>
          </a:p>
          <a:p>
            <a:pPr>
              <a:buNone/>
            </a:pPr>
            <a:r>
              <a:rPr lang="fr-FR" sz="2400" dirty="0" smtClean="0"/>
              <a:t>    TRT : doit se faire après </a:t>
            </a:r>
            <a:r>
              <a:rPr lang="fr-FR" sz="2400" dirty="0" smtClean="0">
                <a:solidFill>
                  <a:srgbClr val="0000CC"/>
                </a:solidFill>
              </a:rPr>
              <a:t>72 H</a:t>
            </a:r>
            <a:r>
              <a:rPr lang="fr-FR" sz="2400" dirty="0" smtClean="0"/>
              <a:t> sauf complications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-  Les sujets fumeurs de plus de 40 ans </a:t>
            </a:r>
            <a:r>
              <a:rPr lang="fr-FR" sz="2400" dirty="0" smtClean="0"/>
              <a:t>: </a:t>
            </a:r>
          </a:p>
          <a:p>
            <a:pPr>
              <a:buNone/>
            </a:pPr>
            <a:r>
              <a:rPr lang="fr-FR" sz="2400" dirty="0" smtClean="0"/>
              <a:t>    doivent faire l’objet d’une vérification </a:t>
            </a:r>
          </a:p>
          <a:p>
            <a:pPr>
              <a:buNone/>
            </a:pPr>
            <a:r>
              <a:rPr lang="fr-FR" sz="2400" dirty="0" smtClean="0"/>
              <a:t>    endoscopique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21088"/>
            <a:ext cx="198405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"/>
          <p:cNvSpPr>
            <a:spLocks noChangeArrowheads="1"/>
          </p:cNvSpPr>
          <p:nvPr/>
        </p:nvSpPr>
        <p:spPr bwMode="auto">
          <a:xfrm>
            <a:off x="2699792" y="2060848"/>
            <a:ext cx="2895600" cy="180020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75856" y="2564904"/>
            <a:ext cx="1855788" cy="798512"/>
          </a:xfrm>
        </p:spPr>
        <p:txBody>
          <a:bodyPr lIns="91440" tIns="45720" rIns="91440" bIns="45720">
            <a:noAutofit/>
          </a:bodyPr>
          <a:lstStyle/>
          <a:p>
            <a:pPr algn="ctr">
              <a:lnSpc>
                <a:spcPct val="90000"/>
              </a:lnSpc>
              <a:spcBef>
                <a:spcPts val="12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smtClean="0"/>
              <a:t>SCORES DE</a:t>
            </a:r>
          </a:p>
          <a:p>
            <a:pPr algn="ctr">
              <a:lnSpc>
                <a:spcPct val="90000"/>
              </a:lnSpc>
              <a:spcBef>
                <a:spcPts val="12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smtClean="0"/>
              <a:t>GRAVITE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4800600" y="1066800"/>
            <a:ext cx="1271588" cy="778024"/>
          </a:xfrm>
          <a:custGeom>
            <a:avLst/>
            <a:gdLst>
              <a:gd name="T0" fmla="*/ 52331376 w 21600"/>
              <a:gd name="T1" fmla="*/ 0 h 21600"/>
              <a:gd name="T2" fmla="*/ 52331376 w 21600"/>
              <a:gd name="T3" fmla="*/ 7414137 h 21600"/>
              <a:gd name="T4" fmla="*/ 11263385 w 21600"/>
              <a:gd name="T5" fmla="*/ 13172018 h 21600"/>
              <a:gd name="T6" fmla="*/ 74858152 w 21600"/>
              <a:gd name="T7" fmla="*/ 370708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close/>
              </a:path>
            </a:pathLst>
          </a:cu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 flipH="1">
            <a:off x="2286000" y="1143000"/>
            <a:ext cx="1637928" cy="701824"/>
          </a:xfrm>
          <a:custGeom>
            <a:avLst/>
            <a:gdLst>
              <a:gd name="T0" fmla="*/ 74853813 w 21600"/>
              <a:gd name="T1" fmla="*/ 0 h 21600"/>
              <a:gd name="T2" fmla="*/ 74853813 w 21600"/>
              <a:gd name="T3" fmla="*/ 5447114 h 21600"/>
              <a:gd name="T4" fmla="*/ 16648902 w 21600"/>
              <a:gd name="T5" fmla="*/ 9677399 h 21600"/>
              <a:gd name="T6" fmla="*/ 130107258 w 21600"/>
              <a:gd name="T7" fmla="*/ 272355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75 h 21600"/>
              <a:gd name="T14" fmla="*/ 17520 w 21600"/>
              <a:gd name="T15" fmla="*/ 87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375"/>
                </a:lnTo>
                <a:cubicBezTo>
                  <a:pt x="5564" y="3375"/>
                  <a:pt x="0" y="7307"/>
                  <a:pt x="0" y="12158"/>
                </a:cubicBezTo>
                <a:lnTo>
                  <a:pt x="0" y="21600"/>
                </a:lnTo>
                <a:lnTo>
                  <a:pt x="5528" y="21600"/>
                </a:lnTo>
                <a:lnTo>
                  <a:pt x="5528" y="12158"/>
                </a:lnTo>
                <a:cubicBezTo>
                  <a:pt x="5528" y="10294"/>
                  <a:pt x="8617" y="8783"/>
                  <a:pt x="12427" y="8783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 flipH="1" flipV="1">
            <a:off x="2483768" y="4581128"/>
            <a:ext cx="1600200" cy="720080"/>
          </a:xfrm>
          <a:custGeom>
            <a:avLst/>
            <a:gdLst>
              <a:gd name="T0" fmla="*/ 68203629 w 21600"/>
              <a:gd name="T1" fmla="*/ 0 h 21600"/>
              <a:gd name="T2" fmla="*/ 68203629 w 21600"/>
              <a:gd name="T3" fmla="*/ 7414137 h 21600"/>
              <a:gd name="T4" fmla="*/ 15169747 w 21600"/>
              <a:gd name="T5" fmla="*/ 13172018 h 21600"/>
              <a:gd name="T6" fmla="*/ 118548144 w 21600"/>
              <a:gd name="T7" fmla="*/ 370708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75 h 21600"/>
              <a:gd name="T14" fmla="*/ 17520 w 21600"/>
              <a:gd name="T15" fmla="*/ 87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375"/>
                </a:lnTo>
                <a:cubicBezTo>
                  <a:pt x="5564" y="3375"/>
                  <a:pt x="0" y="7307"/>
                  <a:pt x="0" y="12158"/>
                </a:cubicBezTo>
                <a:lnTo>
                  <a:pt x="0" y="21600"/>
                </a:lnTo>
                <a:lnTo>
                  <a:pt x="5528" y="21600"/>
                </a:lnTo>
                <a:lnTo>
                  <a:pt x="5528" y="12158"/>
                </a:lnTo>
                <a:cubicBezTo>
                  <a:pt x="5528" y="10294"/>
                  <a:pt x="8617" y="8783"/>
                  <a:pt x="12427" y="8783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 flipV="1">
            <a:off x="4788024" y="4509120"/>
            <a:ext cx="1423988" cy="792088"/>
          </a:xfrm>
          <a:custGeom>
            <a:avLst/>
            <a:gdLst>
              <a:gd name="T0" fmla="*/ 65626919 w 21600"/>
              <a:gd name="T1" fmla="*/ 0 h 21600"/>
              <a:gd name="T2" fmla="*/ 65626919 w 21600"/>
              <a:gd name="T3" fmla="*/ 5447114 h 21600"/>
              <a:gd name="T4" fmla="*/ 14124971 w 21600"/>
              <a:gd name="T5" fmla="*/ 9677399 h 21600"/>
              <a:gd name="T6" fmla="*/ 93876935 w 21600"/>
              <a:gd name="T7" fmla="*/ 272355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close/>
              </a:path>
            </a:pathLst>
          </a:cu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fr-FR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95536" y="908720"/>
            <a:ext cx="1905000" cy="784447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CC"/>
                </a:solidFill>
              </a:rPr>
              <a:t>    POURQUOI?</a:t>
            </a: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 dirty="0" smtClean="0"/>
              <a:t>Pathologie</a:t>
            </a:r>
            <a:r>
              <a:rPr lang="en-GB" sz="1400" b="1" dirty="0" smtClean="0"/>
              <a:t>  </a:t>
            </a:r>
            <a:r>
              <a:rPr lang="fr-FR" sz="1400" b="1" dirty="0" smtClean="0"/>
              <a:t>hétérogène</a:t>
            </a:r>
            <a:r>
              <a:rPr lang="en-GB" sz="1400" b="1" dirty="0" smtClean="0"/>
              <a:t> </a:t>
            </a:r>
            <a:endParaRPr lang="en-GB" sz="1400" b="1" dirty="0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39552" y="4869160"/>
            <a:ext cx="1752600" cy="37151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CC"/>
                </a:solidFill>
              </a:rPr>
              <a:t>  QUEL SCORE ?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6372200" y="4653136"/>
            <a:ext cx="2193462" cy="710067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CC"/>
                </a:solidFill>
              </a:rPr>
              <a:t>HOSPITALISATION</a:t>
            </a:r>
            <a:r>
              <a:rPr lang="en-GB" sz="2000" b="1" dirty="0" smtClean="0">
                <a:solidFill>
                  <a:srgbClr val="0000CC"/>
                </a:solidFill>
              </a:rPr>
              <a:t>?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CC"/>
                </a:solidFill>
              </a:rPr>
              <a:t>      PRONOSTIC ?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6156176" y="908720"/>
            <a:ext cx="2220416" cy="710067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CC"/>
                </a:solidFill>
              </a:rPr>
              <a:t>DECISIONS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CC"/>
                </a:solidFill>
              </a:rPr>
              <a:t>THÉRAPEUTIQUES?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43808" y="4077072"/>
            <a:ext cx="3096344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    CURB 65, </a:t>
            </a:r>
            <a:r>
              <a:rPr lang="fr-FR" b="1" dirty="0" smtClean="0">
                <a:solidFill>
                  <a:srgbClr val="FF0000"/>
                </a:solidFill>
              </a:rPr>
              <a:t>FINE,</a:t>
            </a:r>
            <a:r>
              <a:rPr lang="fr-FR" b="1" dirty="0" smtClean="0"/>
              <a:t> CRB65, ATS</a:t>
            </a:r>
            <a:endParaRPr lang="fr-FR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6469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691680" y="404664"/>
            <a:ext cx="5688632" cy="40696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SCORE DE FINE: pronostic et lieu de TRT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04863"/>
            <a:ext cx="8496945" cy="58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403648" y="188640"/>
            <a:ext cx="5282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Lieu du traitement des PAC selon les scores de gravité</a:t>
            </a:r>
            <a:endParaRPr lang="fr-FR" b="1" dirty="0">
              <a:solidFill>
                <a:srgbClr val="0000CC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32655"/>
            <a:ext cx="1368152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17636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Moyens thérapeutiques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8326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sz="4500" b="1" dirty="0" smtClean="0">
                <a:latin typeface="Times New Roman" pitchFamily="18" charset="0"/>
                <a:cs typeface="Times New Roman" pitchFamily="18" charset="0"/>
              </a:rPr>
              <a:t>* Antibiothérapie : </a:t>
            </a:r>
            <a:r>
              <a:rPr lang="fr-FR" sz="4500" dirty="0" smtClean="0">
                <a:latin typeface="Times New Roman" pitchFamily="18" charset="0"/>
                <a:cs typeface="Times New Roman" pitchFamily="18" charset="0"/>
              </a:rPr>
              <a:t>03 impératifs</a:t>
            </a:r>
          </a:p>
          <a:p>
            <a:pPr>
              <a:buNone/>
            </a:pPr>
            <a:r>
              <a:rPr lang="fr-FR" sz="4500" dirty="0" smtClean="0">
                <a:latin typeface="Times New Roman" pitchFamily="18" charset="0"/>
                <a:cs typeface="Times New Roman" pitchFamily="18" charset="0"/>
              </a:rPr>
              <a:t>     - sensibilité du germe à l’antibiotique proposé</a:t>
            </a:r>
          </a:p>
          <a:p>
            <a:pPr>
              <a:buNone/>
            </a:pPr>
            <a:r>
              <a:rPr lang="fr-FR" sz="4500" dirty="0" smtClean="0">
                <a:latin typeface="Times New Roman" pitchFamily="18" charset="0"/>
                <a:cs typeface="Times New Roman" pitchFamily="18" charset="0"/>
              </a:rPr>
              <a:t>     - Bonne diffusion pulmonaire</a:t>
            </a:r>
          </a:p>
          <a:p>
            <a:pPr>
              <a:buNone/>
            </a:pPr>
            <a:r>
              <a:rPr lang="fr-FR" sz="4500" dirty="0" smtClean="0">
                <a:latin typeface="Times New Roman" pitchFamily="18" charset="0"/>
                <a:cs typeface="Times New Roman" pitchFamily="18" charset="0"/>
              </a:rPr>
              <a:t>     - A efficacité égale : antibiotique le moins toxique, le (-) cher, (+) ancien, </a:t>
            </a:r>
          </a:p>
          <a:p>
            <a:pPr>
              <a:buNone/>
            </a:pPr>
            <a:r>
              <a:rPr lang="fr-FR" sz="4500" b="1" dirty="0" smtClean="0">
                <a:latin typeface="Times New Roman" pitchFamily="18" charset="0"/>
                <a:cs typeface="Times New Roman" pitchFamily="18" charset="0"/>
              </a:rPr>
              <a:t>     - Familles d’antibiotiques :</a:t>
            </a:r>
          </a:p>
          <a:p>
            <a:pPr>
              <a:buNone/>
            </a:pPr>
            <a:r>
              <a:rPr lang="fr-FR" sz="4500" dirty="0" smtClean="0">
                <a:latin typeface="Times New Roman" pitchFamily="18" charset="0"/>
                <a:cs typeface="Times New Roman" pitchFamily="18" charset="0"/>
              </a:rPr>
              <a:t>           - B lactamines : </a:t>
            </a:r>
            <a:r>
              <a:rPr lang="fr-FR" sz="4500" dirty="0" err="1" smtClean="0">
                <a:latin typeface="Times New Roman" pitchFamily="18" charset="0"/>
                <a:cs typeface="Times New Roman" pitchFamily="18" charset="0"/>
              </a:rPr>
              <a:t>ampi</a:t>
            </a:r>
            <a:r>
              <a:rPr lang="fr-FR" sz="45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fr-FR" sz="4500" dirty="0" err="1" smtClean="0">
                <a:latin typeface="Times New Roman" pitchFamily="18" charset="0"/>
                <a:cs typeface="Times New Roman" pitchFamily="18" charset="0"/>
              </a:rPr>
              <a:t>PéniG</a:t>
            </a:r>
            <a:r>
              <a:rPr lang="fr-FR" sz="4500" dirty="0" smtClean="0">
                <a:latin typeface="Times New Roman" pitchFamily="18" charset="0"/>
                <a:cs typeface="Times New Roman" pitchFamily="18" charset="0"/>
              </a:rPr>
              <a:t>, - Macrolides</a:t>
            </a:r>
          </a:p>
          <a:p>
            <a:pPr>
              <a:buNone/>
            </a:pPr>
            <a:r>
              <a:rPr lang="fr-FR" sz="4500" dirty="0" smtClean="0">
                <a:latin typeface="Times New Roman" pitchFamily="18" charset="0"/>
                <a:cs typeface="Times New Roman" pitchFamily="18" charset="0"/>
              </a:rPr>
              <a:t>           - céphalosporines - cyclines - quinolones </a:t>
            </a:r>
          </a:p>
          <a:p>
            <a:pPr>
              <a:buNone/>
            </a:pPr>
            <a:r>
              <a:rPr lang="fr-FR" sz="4500" b="1" dirty="0" smtClean="0">
                <a:latin typeface="Times New Roman" pitchFamily="18" charset="0"/>
                <a:cs typeface="Times New Roman" pitchFamily="18" charset="0"/>
              </a:rPr>
              <a:t>* Oxygénothérapie en fonction des GS</a:t>
            </a:r>
          </a:p>
          <a:p>
            <a:pPr>
              <a:buNone/>
            </a:pPr>
            <a:r>
              <a:rPr lang="fr-FR" sz="4500" b="1" dirty="0" smtClean="0">
                <a:latin typeface="Times New Roman" pitchFamily="18" charset="0"/>
                <a:cs typeface="Times New Roman" pitchFamily="18" charset="0"/>
              </a:rPr>
              <a:t>* Antipyrétiques</a:t>
            </a:r>
          </a:p>
          <a:p>
            <a:pPr>
              <a:buNone/>
            </a:pPr>
            <a:r>
              <a:rPr lang="fr-FR" sz="4500" b="1" dirty="0" smtClean="0">
                <a:latin typeface="Times New Roman" pitchFamily="18" charset="0"/>
                <a:cs typeface="Times New Roman" pitchFamily="18" charset="0"/>
              </a:rPr>
              <a:t>* Hydratation orale ou parentérale et équilibre hydro électrolytique</a:t>
            </a:r>
          </a:p>
          <a:p>
            <a:pPr>
              <a:buNone/>
            </a:pPr>
            <a:r>
              <a:rPr lang="fr-FR" sz="4500" b="1" dirty="0" smtClean="0">
                <a:latin typeface="Times New Roman" pitchFamily="18" charset="0"/>
                <a:cs typeface="Times New Roman" pitchFamily="18" charset="0"/>
              </a:rPr>
              <a:t>* anticoagulants si alitement prolongé</a:t>
            </a:r>
            <a:endParaRPr lang="fr-FR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indications</a:t>
            </a:r>
            <a:r>
              <a:rPr lang="fr-FR" dirty="0" smtClean="0"/>
              <a:t> 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544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/>
              <a:t>* germe isolé : rarement = antibiogramme</a:t>
            </a:r>
          </a:p>
          <a:p>
            <a:pPr>
              <a:buNone/>
            </a:pPr>
            <a:r>
              <a:rPr lang="fr-FR" b="1" dirty="0" smtClean="0"/>
              <a:t>* traitement est probabiliste  sans attendre le résultat des</a:t>
            </a:r>
          </a:p>
          <a:p>
            <a:pPr>
              <a:buNone/>
            </a:pPr>
            <a:r>
              <a:rPr lang="fr-FR" b="1" dirty="0" smtClean="0"/>
              <a:t>    </a:t>
            </a:r>
            <a:r>
              <a:rPr lang="fr-FR" dirty="0" smtClean="0"/>
              <a:t>prélèvements bactériologiques</a:t>
            </a:r>
          </a:p>
          <a:p>
            <a:pPr>
              <a:buNone/>
            </a:pPr>
            <a:r>
              <a:rPr lang="fr-FR" dirty="0" smtClean="0"/>
              <a:t>    - PFLA traitement </a:t>
            </a:r>
            <a:r>
              <a:rPr lang="fr-FR" dirty="0" err="1" smtClean="0"/>
              <a:t>Péni</a:t>
            </a:r>
            <a:r>
              <a:rPr lang="fr-FR" dirty="0" smtClean="0"/>
              <a:t> G  ou ampicilline 21 jours</a:t>
            </a:r>
          </a:p>
          <a:p>
            <a:pPr>
              <a:buNone/>
            </a:pPr>
            <a:r>
              <a:rPr lang="fr-FR" dirty="0" smtClean="0"/>
              <a:t>    - germes atypiques : Macrolides</a:t>
            </a:r>
          </a:p>
          <a:p>
            <a:pPr>
              <a:buNone/>
            </a:pPr>
            <a:r>
              <a:rPr lang="fr-FR" dirty="0" smtClean="0"/>
              <a:t>    - Anaérobies : </a:t>
            </a:r>
            <a:r>
              <a:rPr lang="fr-FR" dirty="0" err="1" smtClean="0"/>
              <a:t>PéniG</a:t>
            </a:r>
            <a:r>
              <a:rPr lang="fr-FR" dirty="0" smtClean="0"/>
              <a:t> +</a:t>
            </a:r>
            <a:r>
              <a:rPr lang="fr-FR" dirty="0" err="1" smtClean="0"/>
              <a:t>Flagyl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- Staphylococcie : </a:t>
            </a:r>
            <a:r>
              <a:rPr lang="fr-FR" dirty="0" err="1" smtClean="0"/>
              <a:t>Oxacilline</a:t>
            </a:r>
            <a:r>
              <a:rPr lang="fr-FR" dirty="0" smtClean="0"/>
              <a:t> + gentamycine ou céphalosporine 03</a:t>
            </a:r>
            <a:r>
              <a:rPr lang="fr-FR" baseline="30000" dirty="0" smtClean="0"/>
              <a:t>ème</a:t>
            </a:r>
            <a:r>
              <a:rPr lang="fr-FR" dirty="0" smtClean="0"/>
              <a:t> génération</a:t>
            </a:r>
          </a:p>
          <a:p>
            <a:pPr>
              <a:buNone/>
            </a:pPr>
            <a:r>
              <a:rPr lang="fr-FR" dirty="0" smtClean="0"/>
              <a:t>    - BPCO : B Lactamines + Acide </a:t>
            </a:r>
            <a:r>
              <a:rPr lang="fr-FR" dirty="0" err="1" smtClean="0"/>
              <a:t>clavélanique</a:t>
            </a:r>
            <a:r>
              <a:rPr lang="fr-FR" dirty="0" smtClean="0"/>
              <a:t>  ou macrolides ou quinolones</a:t>
            </a:r>
          </a:p>
          <a:p>
            <a:pPr>
              <a:buNone/>
            </a:pPr>
            <a:r>
              <a:rPr lang="fr-FR" b="1" dirty="0" smtClean="0"/>
              <a:t>* Le traitement est de 21 jours en fonction de la sévérité  </a:t>
            </a:r>
          </a:p>
          <a:p>
            <a:pPr>
              <a:buNone/>
            </a:pPr>
            <a:r>
              <a:rPr lang="fr-FR" b="1" dirty="0" smtClean="0"/>
              <a:t>* Dans tous les cas le traitement doit être évalué dans les 72h qui suivent, </a:t>
            </a:r>
            <a:r>
              <a:rPr lang="fr-FR" dirty="0" smtClean="0"/>
              <a:t>si non amélioration hospitalisation ou changement d’antibiothérapie.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Mesures préventives 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69371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- Arrêt du tabac</a:t>
            </a:r>
          </a:p>
          <a:p>
            <a:pPr>
              <a:buNone/>
            </a:pPr>
            <a:r>
              <a:rPr lang="fr-FR" b="1" dirty="0" smtClean="0"/>
              <a:t>- Vaccination antigrippale chaque année.</a:t>
            </a:r>
          </a:p>
          <a:p>
            <a:pPr>
              <a:buNone/>
            </a:pPr>
            <a:r>
              <a:rPr lang="fr-FR" b="1" dirty="0" smtClean="0"/>
              <a:t>- Traitement des carries dentaires </a:t>
            </a:r>
          </a:p>
          <a:p>
            <a:pPr>
              <a:buNone/>
            </a:pPr>
            <a:r>
              <a:rPr lang="fr-FR" b="1" dirty="0" smtClean="0"/>
              <a:t>- Traitement des infection des VAS</a:t>
            </a:r>
          </a:p>
          <a:p>
            <a:pPr>
              <a:buNone/>
            </a:pPr>
            <a:r>
              <a:rPr lang="fr-FR" b="1" dirty="0" smtClean="0"/>
              <a:t>- Vaccination antipneumococcique tous les 05ans</a:t>
            </a:r>
          </a:p>
          <a:p>
            <a:pPr>
              <a:buNone/>
            </a:pPr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Faculté  de  médecine  d’Annaba</a:t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04</a:t>
            </a:r>
            <a:r>
              <a:rPr kumimoji="0" lang="fr-FR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ème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année  médecine</a:t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Cours de pneumologie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100010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</a:t>
            </a:r>
          </a:p>
          <a:p>
            <a:endParaRPr lang="fr-FR" dirty="0" smtClean="0"/>
          </a:p>
          <a:p>
            <a:r>
              <a:rPr lang="fr-FR" sz="54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fr-FR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Les suppurations    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980728"/>
            <a:ext cx="8568952" cy="4708981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 de la question (2)</a:t>
            </a:r>
          </a:p>
          <a:p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5 - Les formes cliniques :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4-1/Les formes selon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germe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4-2/Les formes selon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gravité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6- Diagnostic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différentiel</a:t>
            </a:r>
            <a:endParaRPr lang="fr-F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7 Le traitement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5-1/ Moyens thérapeutiques 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5-2/ Les indications 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5-3/ Mesures préventives </a:t>
            </a:r>
          </a:p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8-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866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Conclusion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 </a:t>
            </a:r>
            <a:r>
              <a:rPr lang="fr-FR" b="1" dirty="0" smtClean="0"/>
              <a:t>* Devant toute PAC Rechercher un terrain </a:t>
            </a:r>
          </a:p>
          <a:p>
            <a:pPr>
              <a:buNone/>
            </a:pPr>
            <a:r>
              <a:rPr lang="fr-FR" b="1" dirty="0" smtClean="0"/>
              <a:t>      local ou général 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  * Le traitement est probabiliste et cible le </a:t>
            </a:r>
          </a:p>
          <a:p>
            <a:pPr>
              <a:buNone/>
            </a:pPr>
            <a:r>
              <a:rPr lang="fr-FR" b="1" dirty="0" smtClean="0"/>
              <a:t>     germe probable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  * L’antibiothérapie doit être adaptée en dose et en durée.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88832" cy="576064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28670"/>
            <a:ext cx="8064896" cy="570154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/>
              <a:t>La pneumonie aigue communautaire (PAC) est </a:t>
            </a:r>
            <a:r>
              <a:rPr lang="fr-FR" dirty="0" smtClean="0"/>
              <a:t>une </a:t>
            </a:r>
            <a:r>
              <a:rPr lang="fr-FR" u="sng" dirty="0" smtClean="0"/>
              <a:t>alvéolite</a:t>
            </a:r>
            <a:r>
              <a:rPr lang="fr-FR" dirty="0" smtClean="0"/>
              <a:t> due à une infection du </a:t>
            </a:r>
            <a:r>
              <a:rPr lang="fr-FR" dirty="0" smtClean="0"/>
              <a:t>parenchyme pulmonaire</a:t>
            </a:r>
            <a:r>
              <a:rPr lang="fr-FR" dirty="0" smtClean="0"/>
              <a:t>, par des agents bactériens à tropisme </a:t>
            </a:r>
            <a:r>
              <a:rPr lang="fr-FR" dirty="0" smtClean="0"/>
              <a:t>respiratoire </a:t>
            </a:r>
            <a:r>
              <a:rPr lang="fr-FR" dirty="0" smtClean="0"/>
              <a:t>      </a:t>
            </a:r>
            <a:r>
              <a:rPr lang="fr-FR" dirty="0" smtClean="0"/>
              <a:t>            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 smtClean="0"/>
              <a:t> </a:t>
            </a:r>
            <a:r>
              <a:rPr lang="fr-FR" dirty="0" smtClean="0"/>
              <a:t>     </a:t>
            </a:r>
            <a:r>
              <a:rPr lang="fr-FR" dirty="0" smtClean="0"/>
              <a:t>caractérisée </a:t>
            </a:r>
            <a:r>
              <a:rPr lang="fr-FR" dirty="0" smtClean="0"/>
              <a:t>par : </a:t>
            </a:r>
            <a:r>
              <a:rPr lang="fr-FR" dirty="0" smtClean="0"/>
              <a:t>* Un </a:t>
            </a:r>
            <a:r>
              <a:rPr lang="fr-FR" dirty="0" smtClean="0"/>
              <a:t>syndrome </a:t>
            </a:r>
            <a:r>
              <a:rPr lang="fr-FR" dirty="0" smtClean="0"/>
              <a:t>infectieux </a:t>
            </a:r>
            <a:endParaRPr lang="fr-FR" dirty="0" smtClean="0"/>
          </a:p>
          <a:p>
            <a:pPr algn="just">
              <a:lnSpc>
                <a:spcPct val="120000"/>
              </a:lnSpc>
              <a:buNone/>
            </a:pPr>
            <a:r>
              <a:rPr lang="fr-FR" dirty="0" smtClean="0"/>
              <a:t>                               </a:t>
            </a:r>
            <a:r>
              <a:rPr lang="fr-FR" dirty="0" smtClean="0"/>
              <a:t>       * Signes </a:t>
            </a:r>
            <a:r>
              <a:rPr lang="fr-FR" dirty="0" smtClean="0"/>
              <a:t>cliniques respiratoires</a:t>
            </a:r>
          </a:p>
          <a:p>
            <a:pPr algn="just">
              <a:lnSpc>
                <a:spcPct val="120000"/>
              </a:lnSpc>
              <a:buNone/>
            </a:pPr>
            <a:r>
              <a:rPr lang="fr-FR" dirty="0" smtClean="0"/>
              <a:t>                           </a:t>
            </a:r>
            <a:r>
              <a:rPr lang="fr-FR" dirty="0" smtClean="0"/>
              <a:t>           * Opacité </a:t>
            </a:r>
            <a:r>
              <a:rPr lang="fr-FR" dirty="0" smtClean="0"/>
              <a:t>pulmonaire à la </a:t>
            </a:r>
            <a:r>
              <a:rPr lang="fr-FR" dirty="0" smtClean="0"/>
              <a:t>Radiographie 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 Elles font parti des Infections respiratoires aigues </a:t>
            </a:r>
            <a:r>
              <a:rPr lang="fr-FR" dirty="0" smtClean="0"/>
              <a:t>basses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dirty="0" smtClean="0"/>
              <a:t>Selon le territoire atteint on distingue : </a:t>
            </a:r>
            <a:r>
              <a:rPr lang="fr-FR" b="1" dirty="0" smtClean="0"/>
              <a:t> </a:t>
            </a:r>
            <a:r>
              <a:rPr lang="fr-FR" dirty="0" smtClean="0"/>
              <a:t>les pneumonies</a:t>
            </a:r>
            <a:r>
              <a:rPr lang="fr-FR" dirty="0" smtClean="0"/>
              <a:t>, les </a:t>
            </a:r>
            <a:r>
              <a:rPr lang="fr-FR" dirty="0" smtClean="0"/>
              <a:t>  </a:t>
            </a:r>
          </a:p>
          <a:p>
            <a:pPr algn="just">
              <a:buNone/>
            </a:pPr>
            <a:r>
              <a:rPr lang="fr-FR" dirty="0" smtClean="0"/>
              <a:t> </a:t>
            </a:r>
            <a:r>
              <a:rPr lang="fr-FR" dirty="0" smtClean="0"/>
              <a:t>     </a:t>
            </a:r>
            <a:r>
              <a:rPr lang="fr-FR" dirty="0" smtClean="0"/>
              <a:t>bronchopneumonies </a:t>
            </a:r>
            <a:r>
              <a:rPr lang="fr-FR" dirty="0" smtClean="0"/>
              <a:t>et les infections </a:t>
            </a:r>
            <a:r>
              <a:rPr lang="fr-FR" dirty="0" smtClean="0"/>
              <a:t>alvéolo-interstitielles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 Selon le lieu d’infection on distingue : </a:t>
            </a:r>
          </a:p>
          <a:p>
            <a:pPr algn="just">
              <a:buNone/>
            </a:pPr>
            <a:r>
              <a:rPr lang="fr-FR" dirty="0" smtClean="0"/>
              <a:t>  </a:t>
            </a:r>
            <a:r>
              <a:rPr lang="fr-FR" dirty="0" smtClean="0"/>
              <a:t>   </a:t>
            </a:r>
            <a:r>
              <a:rPr lang="fr-FR" dirty="0" smtClean="0"/>
              <a:t>- les infections communautaires contractées en dehors de </a:t>
            </a:r>
            <a:endParaRPr lang="fr-FR" dirty="0" smtClean="0"/>
          </a:p>
          <a:p>
            <a:pPr algn="just">
              <a:buNone/>
            </a:pPr>
            <a:r>
              <a:rPr lang="fr-FR" dirty="0" smtClean="0"/>
              <a:t> </a:t>
            </a:r>
            <a:r>
              <a:rPr lang="fr-FR" dirty="0" smtClean="0"/>
              <a:t>      </a:t>
            </a:r>
            <a:r>
              <a:rPr lang="fr-FR" dirty="0" smtClean="0"/>
              <a:t>l’hôpital </a:t>
            </a:r>
            <a:endParaRPr lang="fr-FR" dirty="0" smtClean="0"/>
          </a:p>
          <a:p>
            <a:pPr algn="just">
              <a:buNone/>
            </a:pPr>
            <a:r>
              <a:rPr lang="fr-FR" dirty="0" smtClean="0"/>
              <a:t> </a:t>
            </a:r>
            <a:r>
              <a:rPr lang="fr-FR" dirty="0" smtClean="0"/>
              <a:t>   </a:t>
            </a:r>
            <a:r>
              <a:rPr lang="fr-FR" dirty="0" smtClean="0"/>
              <a:t>- les infections nosocomiales hospitalières. </a:t>
            </a:r>
          </a:p>
          <a:p>
            <a:pPr algn="just">
              <a:buNone/>
            </a:pPr>
            <a:endParaRPr lang="fr-FR" dirty="0"/>
          </a:p>
        </p:txBody>
      </p:sp>
      <p:pic>
        <p:nvPicPr>
          <p:cNvPr id="4" name="Picture 2" descr="Résultat de recherche d'images pour &quot;image infections respiratoir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0"/>
            <a:ext cx="1285852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7139136" cy="72008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Intérêt du sujet</a:t>
            </a:r>
            <a:r>
              <a:rPr lang="fr-FR" sz="31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1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8570694" cy="528945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Affection fréquente : </a:t>
            </a:r>
            <a:r>
              <a:rPr lang="fr-FR" dirty="0" smtClean="0"/>
              <a:t>400 à 600 000 cas /an en France germe.6</a:t>
            </a:r>
            <a:r>
              <a:rPr lang="fr-FR" baseline="30000" dirty="0" smtClean="0"/>
              <a:t>ème</a:t>
            </a:r>
            <a:r>
              <a:rPr lang="fr-FR" dirty="0" smtClean="0"/>
              <a:t> cause de décès et 1</a:t>
            </a:r>
            <a:r>
              <a:rPr lang="fr-FR" baseline="30000" dirty="0" smtClean="0"/>
              <a:t>ère</a:t>
            </a:r>
            <a:r>
              <a:rPr lang="fr-FR" dirty="0" smtClean="0"/>
              <a:t> par infection.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l’évolution est favorable mais parfois grave  </a:t>
            </a:r>
            <a:r>
              <a:rPr lang="fr-FR" dirty="0" smtClean="0"/>
              <a:t>en fonction du terrain, et de la virulence du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La mise en évidence du germe en cause : difficile 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Le traitement antibiotique est souvent probabiliste : </a:t>
            </a:r>
            <a:r>
              <a:rPr lang="fr-FR" dirty="0" smtClean="0"/>
              <a:t>sur des arguments épidémio - RX- </a:t>
            </a:r>
            <a:r>
              <a:rPr lang="fr-FR" dirty="0" err="1" smtClean="0"/>
              <a:t>clq</a:t>
            </a:r>
            <a:r>
              <a:rPr lang="fr-FR" dirty="0" smtClean="0"/>
              <a:t> avec évaluation de la prescription  à 72h 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Problème de résistance aux antibiotiques : </a:t>
            </a:r>
            <a:r>
              <a:rPr lang="fr-FR" dirty="0" smtClean="0"/>
              <a:t>pneumocoque 30% en Algérie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La tuberculose </a:t>
            </a:r>
            <a:r>
              <a:rPr lang="fr-FR" dirty="0" smtClean="0"/>
              <a:t>peut prendre un aspect de pneumonie à son début: intérêt des bacilloscopies des crachats.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Etude anatomopathologique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040" y="908720"/>
            <a:ext cx="8389440" cy="5102027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l’atteinte infectieuse peut toucher : les alvéoles , les bronchioles</a:t>
            </a:r>
          </a:p>
          <a:p>
            <a:pPr>
              <a:buNone/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Et / ou l’ interstitium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r>
              <a:rPr lang="fr-FR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Alvéolaire ou pneumonie  : PFLA</a:t>
            </a:r>
          </a:p>
          <a:p>
            <a:pPr>
              <a:buNone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Condensation lobaire ou segmentaire évoluant en trois stades: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alvéolite œdémateuse (engouement)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alvéolite fibrineuse (hépatisation rouge)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alvéolite fibrino-leucocytaire (hépatisation grise)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Bronchiolite:</a:t>
            </a:r>
            <a:endParaRPr lang="fr-FR" sz="2400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associée à l’alvéolite : bronchopneumonie.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destruction de l’épithélium bronchiolaire, et infiltration cellulaire de  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la paroi. l’atteinte n’est pas systématisée.</a:t>
            </a:r>
          </a:p>
          <a:p>
            <a:pPr>
              <a:buNone/>
            </a:pPr>
            <a:r>
              <a:rPr lang="fr-FR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Pneumopathie interstitielle ou atypique :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Infiltration inflammatoire diffuse de l’interstitium.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55576" y="620688"/>
          <a:ext cx="4338886" cy="5400600"/>
        </p:xfrm>
        <a:graphic>
          <a:graphicData uri="http://schemas.openxmlformats.org/presentationml/2006/ole">
            <p:oleObj spid="_x0000_s2050" name="Photo Editor Photo" r:id="rId3" imgW="3315163" imgH="4610744" progId="">
              <p:embed/>
            </p:oleObj>
          </a:graphicData>
        </a:graphic>
      </p:graphicFrame>
      <p:sp>
        <p:nvSpPr>
          <p:cNvPr id="3" name="Forme libre 2"/>
          <p:cNvSpPr/>
          <p:nvPr/>
        </p:nvSpPr>
        <p:spPr>
          <a:xfrm>
            <a:off x="755576" y="0"/>
            <a:ext cx="3694545" cy="4468092"/>
          </a:xfrm>
          <a:custGeom>
            <a:avLst/>
            <a:gdLst>
              <a:gd name="connsiteX0" fmla="*/ 852054 w 3694545"/>
              <a:gd name="connsiteY0" fmla="*/ 683491 h 4468092"/>
              <a:gd name="connsiteX1" fmla="*/ 2126672 w 3694545"/>
              <a:gd name="connsiteY1" fmla="*/ 198582 h 4468092"/>
              <a:gd name="connsiteX2" fmla="*/ 3664527 w 3694545"/>
              <a:gd name="connsiteY2" fmla="*/ 1874982 h 4468092"/>
              <a:gd name="connsiteX3" fmla="*/ 2306781 w 3694545"/>
              <a:gd name="connsiteY3" fmla="*/ 4244110 h 4468092"/>
              <a:gd name="connsiteX4" fmla="*/ 242454 w 3694545"/>
              <a:gd name="connsiteY4" fmla="*/ 3218873 h 4468092"/>
              <a:gd name="connsiteX5" fmla="*/ 852054 w 3694545"/>
              <a:gd name="connsiteY5" fmla="*/ 683491 h 446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545" h="4468092">
                <a:moveTo>
                  <a:pt x="852054" y="683491"/>
                </a:moveTo>
                <a:cubicBezTo>
                  <a:pt x="1166090" y="180109"/>
                  <a:pt x="1657927" y="0"/>
                  <a:pt x="2126672" y="198582"/>
                </a:cubicBezTo>
                <a:cubicBezTo>
                  <a:pt x="2595417" y="397164"/>
                  <a:pt x="3634509" y="1200727"/>
                  <a:pt x="3664527" y="1874982"/>
                </a:cubicBezTo>
                <a:cubicBezTo>
                  <a:pt x="3694545" y="2549237"/>
                  <a:pt x="2877127" y="4020128"/>
                  <a:pt x="2306781" y="4244110"/>
                </a:cubicBezTo>
                <a:cubicBezTo>
                  <a:pt x="1736436" y="4468092"/>
                  <a:pt x="484909" y="3814619"/>
                  <a:pt x="242454" y="3218873"/>
                </a:cubicBezTo>
                <a:cubicBezTo>
                  <a:pt x="0" y="2623128"/>
                  <a:pt x="538018" y="1186873"/>
                  <a:pt x="852054" y="683491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987824" y="548680"/>
            <a:ext cx="1512168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347864" y="188640"/>
            <a:ext cx="194421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r>
              <a:rPr lang="fr-FR" b="1" dirty="0" smtClean="0"/>
              <a:t>hépatisation</a:t>
            </a:r>
            <a:endParaRPr lang="fr-FR" b="1" dirty="0"/>
          </a:p>
        </p:txBody>
      </p:sp>
      <p:pic>
        <p:nvPicPr>
          <p:cNvPr id="7" name="Picture 2" descr="C:\Documents and Settings\drnamer\Desktop\Pneumonia-pathogene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3024336" cy="4536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040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0099"/>
                </a:solidFill>
              </a:rPr>
              <a:t>Contamination Aérienne</a:t>
            </a:r>
            <a:endParaRPr lang="fr-FR" sz="2800" b="1" dirty="0">
              <a:solidFill>
                <a:srgbClr val="00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5658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</a:t>
            </a:r>
            <a:r>
              <a:rPr lang="fr-FR" sz="3300" b="1" dirty="0" smtClean="0">
                <a:solidFill>
                  <a:srgbClr val="FF0000"/>
                </a:solidFill>
              </a:rPr>
              <a:t>Dans la pneumonie:</a:t>
            </a:r>
          </a:p>
          <a:p>
            <a:pPr>
              <a:buFontTx/>
              <a:buChar char="-"/>
            </a:pPr>
            <a:endParaRPr lang="fr-FR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- Œdème alvéolaire riche en </a:t>
            </a: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 leucocytes</a:t>
            </a:r>
          </a:p>
          <a:p>
            <a:pPr>
              <a:buNone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Extension par contigüité par les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pores de Kohn et les canaux de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Lambert</a:t>
            </a:r>
          </a:p>
          <a:p>
            <a:pPr>
              <a:buNone/>
            </a:pPr>
            <a:endParaRPr lang="fr-FR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- Processus classiquement limité à</a:t>
            </a: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 un lobe par les scissures mais</a:t>
            </a: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 atteinte plurilobulaire possible </a:t>
            </a:r>
          </a:p>
          <a:p>
            <a:pPr>
              <a:buNone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Germes en cause : Streptococcus 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pneumoniae, Klebsiella, Haemophilus I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Radio Syndrome: Comblement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alvéolaire systématisé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intéressant</a:t>
            </a: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  les lobes sup et inférieurs droits</a:t>
            </a:r>
          </a:p>
          <a:p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100264" cy="52864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3300" b="1" dirty="0" smtClean="0">
                <a:solidFill>
                  <a:srgbClr val="FF0000"/>
                </a:solidFill>
              </a:rPr>
              <a:t>         Dans la bronchopneumonie</a:t>
            </a:r>
          </a:p>
          <a:p>
            <a:pPr>
              <a:buNone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Aspects radiologiques: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-Lésions initialement bronchiolaire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plurifocales</a:t>
            </a:r>
          </a:p>
          <a:p>
            <a:pPr>
              <a:buNone/>
            </a:pPr>
            <a:endParaRPr lang="fr-FR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- Exsudat inflammatoire gagne</a:t>
            </a: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 ensuite les alvéoles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péribronchiolaires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 et se propage  aux lobules</a:t>
            </a:r>
          </a:p>
          <a:p>
            <a:pPr>
              <a:buNone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Chaque foyer se développe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indépendamment des autres puis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confluence des lésions</a:t>
            </a:r>
          </a:p>
          <a:p>
            <a:pPr>
              <a:buNone/>
            </a:pPr>
            <a:endParaRPr lang="fr-FR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Germes en cause : Staphylocoque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aureus, Germes gram -,</a:t>
            </a:r>
          </a:p>
          <a:p>
            <a:pPr>
              <a:buNone/>
            </a:pPr>
            <a:r>
              <a:rPr lang="fr-FR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Mycoplasma pneumoniae</a:t>
            </a:r>
            <a:endParaRPr lang="fr-FR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3608" y="188640"/>
            <a:ext cx="698477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Ethiopathogénie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: 02 modes de contaminations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3690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1215</Words>
  <Application>Microsoft Office PowerPoint</Application>
  <PresentationFormat>Affichage à l'écran (4:3)</PresentationFormat>
  <Paragraphs>325</Paragraphs>
  <Slides>30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Thème Office</vt:lpstr>
      <vt:lpstr>Photo Editor Photo</vt:lpstr>
      <vt:lpstr>Diapositive 1</vt:lpstr>
      <vt:lpstr>Diapositive 2</vt:lpstr>
      <vt:lpstr>Diapositive 3</vt:lpstr>
      <vt:lpstr>Définition </vt:lpstr>
      <vt:lpstr>      Intérêt du sujet </vt:lpstr>
      <vt:lpstr>Etude anatomopathologique</vt:lpstr>
      <vt:lpstr>Diapositive 7</vt:lpstr>
      <vt:lpstr>Contamination Aérienne</vt:lpstr>
      <vt:lpstr>Diapositive 9</vt:lpstr>
      <vt:lpstr>Contamination Hématogène</vt:lpstr>
      <vt:lpstr>Diapositive 11</vt:lpstr>
      <vt:lpstr>Pathogénie des PAC</vt:lpstr>
      <vt:lpstr>ETUDE CLINIQUE/ TDD : PFLA</vt:lpstr>
      <vt:lpstr>Radiographie thorax F/P dans la PFLA</vt:lpstr>
      <vt:lpstr>Signes biologiques et d’exploration</vt:lpstr>
      <vt:lpstr>Evolution-complication</vt:lpstr>
      <vt:lpstr>Diapositive 17</vt:lpstr>
      <vt:lpstr>Diapositive 18</vt:lpstr>
      <vt:lpstr>Diapositive 19</vt:lpstr>
      <vt:lpstr>Recherche du germe en cause dans les PAC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Moyens thérapeutiques</vt:lpstr>
      <vt:lpstr>Les indications :</vt:lpstr>
      <vt:lpstr>Mesures préventives :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degh_khal</cp:lastModifiedBy>
  <cp:revision>399</cp:revision>
  <dcterms:created xsi:type="dcterms:W3CDTF">2009-11-17T22:59:03Z</dcterms:created>
  <dcterms:modified xsi:type="dcterms:W3CDTF">2020-06-09T13:12:11Z</dcterms:modified>
</cp:coreProperties>
</file>