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2"/>
  </p:handoutMasterIdLst>
  <p:sldIdLst>
    <p:sldId id="257" r:id="rId2"/>
    <p:sldId id="259" r:id="rId3"/>
    <p:sldId id="260" r:id="rId4"/>
    <p:sldId id="261" r:id="rId5"/>
    <p:sldId id="297" r:id="rId6"/>
    <p:sldId id="264" r:id="rId7"/>
    <p:sldId id="266" r:id="rId8"/>
    <p:sldId id="269" r:id="rId9"/>
    <p:sldId id="270" r:id="rId10"/>
    <p:sldId id="272" r:id="rId11"/>
    <p:sldId id="298" r:id="rId12"/>
    <p:sldId id="299" r:id="rId13"/>
    <p:sldId id="273" r:id="rId14"/>
    <p:sldId id="274" r:id="rId15"/>
    <p:sldId id="275" r:id="rId16"/>
    <p:sldId id="276" r:id="rId17"/>
    <p:sldId id="271" r:id="rId18"/>
    <p:sldId id="277" r:id="rId19"/>
    <p:sldId id="278" r:id="rId20"/>
    <p:sldId id="280" r:id="rId21"/>
    <p:sldId id="279" r:id="rId22"/>
    <p:sldId id="282" r:id="rId23"/>
    <p:sldId id="281" r:id="rId24"/>
    <p:sldId id="283" r:id="rId25"/>
    <p:sldId id="284" r:id="rId26"/>
    <p:sldId id="285" r:id="rId27"/>
    <p:sldId id="286" r:id="rId28"/>
    <p:sldId id="287" r:id="rId29"/>
    <p:sldId id="303" r:id="rId30"/>
    <p:sldId id="288" r:id="rId31"/>
    <p:sldId id="289" r:id="rId32"/>
    <p:sldId id="295" r:id="rId33"/>
    <p:sldId id="300" r:id="rId34"/>
    <p:sldId id="301" r:id="rId35"/>
    <p:sldId id="290" r:id="rId36"/>
    <p:sldId id="302" r:id="rId37"/>
    <p:sldId id="291" r:id="rId38"/>
    <p:sldId id="292" r:id="rId39"/>
    <p:sldId id="293" r:id="rId40"/>
    <p:sldId id="294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2ED11-4654-41B7-B760-BEF6C58F00BA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F21356-9E89-4877-8D33-7E013952747F}">
      <dgm:prSet phldrT="[Texte]" custT="1"/>
      <dgm:spPr/>
      <dgm:t>
        <a:bodyPr/>
        <a:lstStyle/>
        <a:p>
          <a:r>
            <a:rPr lang="fr-FR" sz="900" dirty="0"/>
            <a:t> </a:t>
          </a:r>
          <a:r>
            <a:rPr lang="fr-FR" sz="1400" dirty="0"/>
            <a:t>Douleurs</a:t>
          </a:r>
        </a:p>
      </dgm:t>
    </dgm:pt>
    <dgm:pt modelId="{38357DAC-051F-486A-A4C7-44AF0E6B19B0}" type="parTrans" cxnId="{965BF20D-79F7-4370-8F92-DB84409FF6D7}">
      <dgm:prSet/>
      <dgm:spPr/>
      <dgm:t>
        <a:bodyPr/>
        <a:lstStyle/>
        <a:p>
          <a:endParaRPr lang="fr-FR"/>
        </a:p>
      </dgm:t>
    </dgm:pt>
    <dgm:pt modelId="{56F9D5F4-B610-4088-95D7-F87F993603AF}" type="sibTrans" cxnId="{965BF20D-79F7-4370-8F92-DB84409FF6D7}">
      <dgm:prSet/>
      <dgm:spPr/>
      <dgm:t>
        <a:bodyPr/>
        <a:lstStyle/>
        <a:p>
          <a:endParaRPr lang="fr-FR"/>
        </a:p>
      </dgm:t>
    </dgm:pt>
    <dgm:pt modelId="{C91CCC2A-F848-4393-BCB7-91F431B925AD}">
      <dgm:prSet phldrT="[Texte]" custT="1"/>
      <dgm:spPr/>
      <dgm:t>
        <a:bodyPr/>
        <a:lstStyle/>
        <a:p>
          <a:r>
            <a:rPr lang="fr-FR" sz="1400" dirty="0"/>
            <a:t>Si le résultat du bilan est négatif</a:t>
          </a:r>
        </a:p>
      </dgm:t>
    </dgm:pt>
    <dgm:pt modelId="{942EA217-1AC3-4DD5-8610-7A45EA21DE30}" type="parTrans" cxnId="{DA664989-DC4E-4FF1-9C6F-6675C7F29049}">
      <dgm:prSet/>
      <dgm:spPr/>
      <dgm:t>
        <a:bodyPr/>
        <a:lstStyle/>
        <a:p>
          <a:endParaRPr lang="fr-FR"/>
        </a:p>
      </dgm:t>
    </dgm:pt>
    <dgm:pt modelId="{406DA3D9-1425-4738-9CCB-66D305C8AFB3}" type="sibTrans" cxnId="{DA664989-DC4E-4FF1-9C6F-6675C7F29049}">
      <dgm:prSet/>
      <dgm:spPr/>
      <dgm:t>
        <a:bodyPr/>
        <a:lstStyle/>
        <a:p>
          <a:endParaRPr lang="fr-FR"/>
        </a:p>
      </dgm:t>
    </dgm:pt>
    <dgm:pt modelId="{BF0CD192-3584-4FEE-9842-EFEAA5F12D8D}">
      <dgm:prSet phldrT="[Texte]" custT="1"/>
      <dgm:spPr/>
      <dgm:t>
        <a:bodyPr/>
        <a:lstStyle/>
        <a:p>
          <a:r>
            <a:rPr lang="fr-FR" sz="1400" dirty="0"/>
            <a:t>Investigation en externe  (ambulatoire) dans un délai raisonnable, si les douleurs ne sont pas coronariennes </a:t>
          </a:r>
          <a:r>
            <a:rPr lang="fr-FR" sz="900" dirty="0"/>
            <a:t>.</a:t>
          </a:r>
        </a:p>
        <a:p>
          <a:endParaRPr lang="fr-FR" sz="900" dirty="0"/>
        </a:p>
      </dgm:t>
    </dgm:pt>
    <dgm:pt modelId="{4DC68814-F062-4032-97C8-E13F3D4D868E}" type="parTrans" cxnId="{3B8BF2C9-6742-4F81-99E0-949A18B5D1A6}">
      <dgm:prSet/>
      <dgm:spPr/>
      <dgm:t>
        <a:bodyPr/>
        <a:lstStyle/>
        <a:p>
          <a:endParaRPr lang="fr-FR"/>
        </a:p>
      </dgm:t>
    </dgm:pt>
    <dgm:pt modelId="{7A7A0AE0-F0F3-4658-925A-341045B4D2D8}" type="sibTrans" cxnId="{3B8BF2C9-6742-4F81-99E0-949A18B5D1A6}">
      <dgm:prSet/>
      <dgm:spPr/>
      <dgm:t>
        <a:bodyPr/>
        <a:lstStyle/>
        <a:p>
          <a:endParaRPr lang="fr-FR"/>
        </a:p>
      </dgm:t>
    </dgm:pt>
    <dgm:pt modelId="{D5890AB6-AEF8-404D-B27D-593124B3E19A}">
      <dgm:prSet phldrT="[Texte]" custT="1"/>
      <dgm:spPr/>
      <dgm:t>
        <a:bodyPr/>
        <a:lstStyle/>
        <a:p>
          <a:r>
            <a:rPr lang="fr-FR" sz="1400" dirty="0"/>
            <a:t>Si angor, évaluer le risque. Si le risque  est modéré, observation ou hospitalisation  avec bilan : épreuve d'effort, scintigraphie  myocardique ou échographie à l’effort.</a:t>
          </a:r>
        </a:p>
      </dgm:t>
    </dgm:pt>
    <dgm:pt modelId="{7E129505-DC65-4C1B-918C-F57E2CBD6378}" type="parTrans" cxnId="{9AB76591-5FCB-4F0E-9550-D5F3528F8E43}">
      <dgm:prSet/>
      <dgm:spPr/>
      <dgm:t>
        <a:bodyPr/>
        <a:lstStyle/>
        <a:p>
          <a:endParaRPr lang="fr-FR"/>
        </a:p>
      </dgm:t>
    </dgm:pt>
    <dgm:pt modelId="{76DB8D1F-FAA6-470A-B26D-7F02B6DD9CA6}" type="sibTrans" cxnId="{9AB76591-5FCB-4F0E-9550-D5F3528F8E43}">
      <dgm:prSet/>
      <dgm:spPr/>
      <dgm:t>
        <a:bodyPr/>
        <a:lstStyle/>
        <a:p>
          <a:endParaRPr lang="fr-FR"/>
        </a:p>
      </dgm:t>
    </dgm:pt>
    <dgm:pt modelId="{FF4AA945-1DF3-46F6-AC41-B0F88111A455}">
      <dgm:prSet phldrT="[Texte]" custT="1"/>
      <dgm:spPr/>
      <dgm:t>
        <a:bodyPr/>
        <a:lstStyle/>
        <a:p>
          <a:r>
            <a:rPr lang="fr-FR" sz="1400" dirty="0"/>
            <a:t>Si le résultat du bilan est positif</a:t>
          </a:r>
          <a:r>
            <a:rPr lang="fr-FR" sz="900" dirty="0"/>
            <a:t>.</a:t>
          </a:r>
        </a:p>
        <a:p>
          <a:endParaRPr lang="fr-FR" sz="900" dirty="0"/>
        </a:p>
      </dgm:t>
    </dgm:pt>
    <dgm:pt modelId="{6EFCCDA3-EF99-441E-8076-F5C284022B34}" type="parTrans" cxnId="{0DA4999D-551D-4D69-8B5E-C886871907B4}">
      <dgm:prSet/>
      <dgm:spPr/>
      <dgm:t>
        <a:bodyPr/>
        <a:lstStyle/>
        <a:p>
          <a:endParaRPr lang="fr-FR"/>
        </a:p>
      </dgm:t>
    </dgm:pt>
    <dgm:pt modelId="{8BAE5F6E-A953-40CF-A585-A97A6B62A78D}" type="sibTrans" cxnId="{0DA4999D-551D-4D69-8B5E-C886871907B4}">
      <dgm:prSet/>
      <dgm:spPr/>
      <dgm:t>
        <a:bodyPr/>
        <a:lstStyle/>
        <a:p>
          <a:endParaRPr lang="fr-FR"/>
        </a:p>
      </dgm:t>
    </dgm:pt>
    <dgm:pt modelId="{9F4F1509-BEE2-4458-84F9-2E283AC033AC}">
      <dgm:prSet phldrT="[Texte]" custT="1"/>
      <dgm:spPr/>
      <dgm:t>
        <a:bodyPr/>
        <a:lstStyle/>
        <a:p>
          <a:r>
            <a:rPr lang="fr-FR" sz="1400" dirty="0"/>
            <a:t>SCA : hospitaliser, consultation en cardiologie si le risque est de modéré à élevé (coronarographie).</a:t>
          </a:r>
        </a:p>
      </dgm:t>
    </dgm:pt>
    <dgm:pt modelId="{BFB30264-EFA4-4097-ADEC-D5FF731BA7B9}" type="parTrans" cxnId="{C1D36D10-CBF4-46AD-9FA5-C81D48ED22CC}">
      <dgm:prSet/>
      <dgm:spPr/>
      <dgm:t>
        <a:bodyPr/>
        <a:lstStyle/>
        <a:p>
          <a:endParaRPr lang="fr-FR"/>
        </a:p>
      </dgm:t>
    </dgm:pt>
    <dgm:pt modelId="{7F2A37AE-1304-4564-9D14-05668B1046BE}" type="sibTrans" cxnId="{C1D36D10-CBF4-46AD-9FA5-C81D48ED22CC}">
      <dgm:prSet/>
      <dgm:spPr/>
      <dgm:t>
        <a:bodyPr/>
        <a:lstStyle/>
        <a:p>
          <a:endParaRPr lang="fr-FR"/>
        </a:p>
      </dgm:t>
    </dgm:pt>
    <dgm:pt modelId="{B3F73B9E-4C9D-4A0F-B6E8-173623A5C7AA}">
      <dgm:prSet custT="1"/>
      <dgm:spPr/>
      <dgm:t>
        <a:bodyPr/>
        <a:lstStyle/>
        <a:p>
          <a:r>
            <a:rPr lang="fr-FR" sz="1400" dirty="0"/>
            <a:t>FNS, CPK, CPK-MB, troponines, PTT + ECG + radio. </a:t>
          </a:r>
          <a:r>
            <a:rPr lang="fr-FR" sz="1400" dirty="0" err="1"/>
            <a:t>Pul</a:t>
          </a:r>
          <a:r>
            <a:rPr lang="fr-FR" sz="1400" dirty="0"/>
            <a:t>.</a:t>
          </a:r>
        </a:p>
      </dgm:t>
    </dgm:pt>
    <dgm:pt modelId="{CA28E066-F507-46AF-A2E6-DA34DB62E01A}" type="parTrans" cxnId="{4DE4AFD3-7D5E-41FD-B814-7616952398C8}">
      <dgm:prSet/>
      <dgm:spPr/>
      <dgm:t>
        <a:bodyPr/>
        <a:lstStyle/>
        <a:p>
          <a:endParaRPr lang="fr-FR"/>
        </a:p>
      </dgm:t>
    </dgm:pt>
    <dgm:pt modelId="{78E631DA-C560-4AE6-AA5A-C2BC273F0BC6}" type="sibTrans" cxnId="{4DE4AFD3-7D5E-41FD-B814-7616952398C8}">
      <dgm:prSet/>
      <dgm:spPr/>
      <dgm:t>
        <a:bodyPr/>
        <a:lstStyle/>
        <a:p>
          <a:endParaRPr lang="fr-FR"/>
        </a:p>
      </dgm:t>
    </dgm:pt>
    <dgm:pt modelId="{B1FECE96-0BC8-4317-AB7F-9298B23D9C9C}">
      <dgm:prSet custT="1"/>
      <dgm:spPr/>
      <dgm:t>
        <a:bodyPr/>
        <a:lstStyle/>
        <a:p>
          <a:r>
            <a:rPr lang="fr-FR" sz="1400" dirty="0"/>
            <a:t>Contrôle  de 10 à 12 h plus tard</a:t>
          </a:r>
        </a:p>
      </dgm:t>
    </dgm:pt>
    <dgm:pt modelId="{DDCB6712-0FA2-47BF-9CEB-70A0517F57B7}" type="parTrans" cxnId="{6EDA68FC-15FD-48FE-ACB6-4DBA23B1ACEF}">
      <dgm:prSet/>
      <dgm:spPr/>
      <dgm:t>
        <a:bodyPr/>
        <a:lstStyle/>
        <a:p>
          <a:endParaRPr lang="fr-FR"/>
        </a:p>
      </dgm:t>
    </dgm:pt>
    <dgm:pt modelId="{34741319-A9AB-4126-BCD8-659B19FD95C7}" type="sibTrans" cxnId="{6EDA68FC-15FD-48FE-ACB6-4DBA23B1ACEF}">
      <dgm:prSet/>
      <dgm:spPr/>
      <dgm:t>
        <a:bodyPr/>
        <a:lstStyle/>
        <a:p>
          <a:endParaRPr lang="fr-FR"/>
        </a:p>
      </dgm:t>
    </dgm:pt>
    <dgm:pt modelId="{865A4E5D-C62C-451F-A0E7-B8F4F91924DB}" type="pres">
      <dgm:prSet presAssocID="{F342ED11-4654-41B7-B760-BEF6C58F00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A84F79-ECE7-462D-A309-9DB04297274B}" type="pres">
      <dgm:prSet presAssocID="{17F21356-9E89-4877-8D33-7E013952747F}" presName="hierRoot1" presStyleCnt="0"/>
      <dgm:spPr/>
    </dgm:pt>
    <dgm:pt modelId="{554C4DBC-C745-4104-B004-B8EEACF9B7C4}" type="pres">
      <dgm:prSet presAssocID="{17F21356-9E89-4877-8D33-7E013952747F}" presName="composite" presStyleCnt="0"/>
      <dgm:spPr/>
    </dgm:pt>
    <dgm:pt modelId="{BA1AB204-3A03-48F3-8241-51A02356E8A4}" type="pres">
      <dgm:prSet presAssocID="{17F21356-9E89-4877-8D33-7E013952747F}" presName="background" presStyleLbl="node0" presStyleIdx="0" presStyleCnt="3"/>
      <dgm:spPr/>
    </dgm:pt>
    <dgm:pt modelId="{1FE4098B-6BF5-4A1B-902E-306778D94046}" type="pres">
      <dgm:prSet presAssocID="{17F21356-9E89-4877-8D33-7E013952747F}" presName="text" presStyleLbl="fgAcc0" presStyleIdx="0" presStyleCnt="3" custLinFactNeighborX="-3159" custLinFactNeighborY="1808">
        <dgm:presLayoutVars>
          <dgm:chPref val="3"/>
        </dgm:presLayoutVars>
      </dgm:prSet>
      <dgm:spPr/>
    </dgm:pt>
    <dgm:pt modelId="{DC600E70-5647-4CCF-B3A9-5595A991DD8A}" type="pres">
      <dgm:prSet presAssocID="{17F21356-9E89-4877-8D33-7E013952747F}" presName="hierChild2" presStyleCnt="0"/>
      <dgm:spPr/>
    </dgm:pt>
    <dgm:pt modelId="{8BB45562-13A4-45AD-AEF8-2B958BF21FDA}" type="pres">
      <dgm:prSet presAssocID="{942EA217-1AC3-4DD5-8610-7A45EA21DE30}" presName="Name10" presStyleLbl="parChTrans1D2" presStyleIdx="0" presStyleCnt="2"/>
      <dgm:spPr/>
    </dgm:pt>
    <dgm:pt modelId="{E640622B-57C1-44A0-9D0F-75381CBF9E25}" type="pres">
      <dgm:prSet presAssocID="{C91CCC2A-F848-4393-BCB7-91F431B925AD}" presName="hierRoot2" presStyleCnt="0"/>
      <dgm:spPr/>
    </dgm:pt>
    <dgm:pt modelId="{9B869C4B-1885-4F01-B516-037C2F3A8EFD}" type="pres">
      <dgm:prSet presAssocID="{C91CCC2A-F848-4393-BCB7-91F431B925AD}" presName="composite2" presStyleCnt="0"/>
      <dgm:spPr/>
    </dgm:pt>
    <dgm:pt modelId="{00E3785C-35D7-4246-92C7-F10107718F72}" type="pres">
      <dgm:prSet presAssocID="{C91CCC2A-F848-4393-BCB7-91F431B925AD}" presName="background2" presStyleLbl="node2" presStyleIdx="0" presStyleCnt="2"/>
      <dgm:spPr/>
    </dgm:pt>
    <dgm:pt modelId="{B78DE2A1-45A1-4F02-97E1-DFD2311621D9}" type="pres">
      <dgm:prSet presAssocID="{C91CCC2A-F848-4393-BCB7-91F431B925AD}" presName="text2" presStyleLbl="fgAcc2" presStyleIdx="0" presStyleCnt="2" custScaleY="40137" custLinFactNeighborX="-13827" custLinFactNeighborY="-560">
        <dgm:presLayoutVars>
          <dgm:chPref val="3"/>
        </dgm:presLayoutVars>
      </dgm:prSet>
      <dgm:spPr/>
    </dgm:pt>
    <dgm:pt modelId="{7BE4FA32-4C9F-449B-A4DE-B710097F7711}" type="pres">
      <dgm:prSet presAssocID="{C91CCC2A-F848-4393-BCB7-91F431B925AD}" presName="hierChild3" presStyleCnt="0"/>
      <dgm:spPr/>
    </dgm:pt>
    <dgm:pt modelId="{58CBDF9F-4F26-402D-AD32-28344C0A3B76}" type="pres">
      <dgm:prSet presAssocID="{4DC68814-F062-4032-97C8-E13F3D4D868E}" presName="Name17" presStyleLbl="parChTrans1D3" presStyleIdx="0" presStyleCnt="3"/>
      <dgm:spPr/>
    </dgm:pt>
    <dgm:pt modelId="{4DD7666F-EF06-4054-B4B9-C9439C6B0B98}" type="pres">
      <dgm:prSet presAssocID="{BF0CD192-3584-4FEE-9842-EFEAA5F12D8D}" presName="hierRoot3" presStyleCnt="0"/>
      <dgm:spPr/>
    </dgm:pt>
    <dgm:pt modelId="{001401F7-CB7A-4A9A-83FC-F966CBEEC9DF}" type="pres">
      <dgm:prSet presAssocID="{BF0CD192-3584-4FEE-9842-EFEAA5F12D8D}" presName="composite3" presStyleCnt="0"/>
      <dgm:spPr/>
    </dgm:pt>
    <dgm:pt modelId="{DD31CC11-5319-411B-BF7E-FBE0B697B0B2}" type="pres">
      <dgm:prSet presAssocID="{BF0CD192-3584-4FEE-9842-EFEAA5F12D8D}" presName="background3" presStyleLbl="node3" presStyleIdx="0" presStyleCnt="3"/>
      <dgm:spPr/>
    </dgm:pt>
    <dgm:pt modelId="{07C4D7EC-4840-4F3E-AFF4-CBD1190EA183}" type="pres">
      <dgm:prSet presAssocID="{BF0CD192-3584-4FEE-9842-EFEAA5F12D8D}" presName="text3" presStyleLbl="fgAcc3" presStyleIdx="0" presStyleCnt="3" custScaleY="167731">
        <dgm:presLayoutVars>
          <dgm:chPref val="3"/>
        </dgm:presLayoutVars>
      </dgm:prSet>
      <dgm:spPr/>
    </dgm:pt>
    <dgm:pt modelId="{6AE6D8DD-427D-4BEC-B219-DE59487E6C0C}" type="pres">
      <dgm:prSet presAssocID="{BF0CD192-3584-4FEE-9842-EFEAA5F12D8D}" presName="hierChild4" presStyleCnt="0"/>
      <dgm:spPr/>
    </dgm:pt>
    <dgm:pt modelId="{7CA81929-7DD0-4B1C-94CC-467D18773F6A}" type="pres">
      <dgm:prSet presAssocID="{7E129505-DC65-4C1B-918C-F57E2CBD6378}" presName="Name17" presStyleLbl="parChTrans1D3" presStyleIdx="1" presStyleCnt="3"/>
      <dgm:spPr/>
    </dgm:pt>
    <dgm:pt modelId="{148A8C32-AC48-4700-9804-399320E187BE}" type="pres">
      <dgm:prSet presAssocID="{D5890AB6-AEF8-404D-B27D-593124B3E19A}" presName="hierRoot3" presStyleCnt="0"/>
      <dgm:spPr/>
    </dgm:pt>
    <dgm:pt modelId="{FDE2AAE8-E94D-49B8-B916-85EB584E8729}" type="pres">
      <dgm:prSet presAssocID="{D5890AB6-AEF8-404D-B27D-593124B3E19A}" presName="composite3" presStyleCnt="0"/>
      <dgm:spPr/>
    </dgm:pt>
    <dgm:pt modelId="{61EE5185-C7F9-427C-A7CF-49A3AD1209D2}" type="pres">
      <dgm:prSet presAssocID="{D5890AB6-AEF8-404D-B27D-593124B3E19A}" presName="background3" presStyleLbl="node3" presStyleIdx="1" presStyleCnt="3"/>
      <dgm:spPr/>
    </dgm:pt>
    <dgm:pt modelId="{11F5D445-F719-42AD-811E-CE1DF858046D}" type="pres">
      <dgm:prSet presAssocID="{D5890AB6-AEF8-404D-B27D-593124B3E19A}" presName="text3" presStyleLbl="fgAcc3" presStyleIdx="1" presStyleCnt="3" custScaleY="236583">
        <dgm:presLayoutVars>
          <dgm:chPref val="3"/>
        </dgm:presLayoutVars>
      </dgm:prSet>
      <dgm:spPr/>
    </dgm:pt>
    <dgm:pt modelId="{1137797A-6702-436C-A9DF-C5503BAE22CC}" type="pres">
      <dgm:prSet presAssocID="{D5890AB6-AEF8-404D-B27D-593124B3E19A}" presName="hierChild4" presStyleCnt="0"/>
      <dgm:spPr/>
    </dgm:pt>
    <dgm:pt modelId="{631B9711-5C4C-4083-9FE1-E7C0606B4127}" type="pres">
      <dgm:prSet presAssocID="{6EFCCDA3-EF99-441E-8076-F5C284022B34}" presName="Name10" presStyleLbl="parChTrans1D2" presStyleIdx="1" presStyleCnt="2"/>
      <dgm:spPr/>
    </dgm:pt>
    <dgm:pt modelId="{869AAB63-39B6-46C3-ACBE-0CC941A3D476}" type="pres">
      <dgm:prSet presAssocID="{FF4AA945-1DF3-46F6-AC41-B0F88111A455}" presName="hierRoot2" presStyleCnt="0"/>
      <dgm:spPr/>
    </dgm:pt>
    <dgm:pt modelId="{CC93E6B2-73B1-4D91-BB38-AC30E47D2BEF}" type="pres">
      <dgm:prSet presAssocID="{FF4AA945-1DF3-46F6-AC41-B0F88111A455}" presName="composite2" presStyleCnt="0"/>
      <dgm:spPr/>
    </dgm:pt>
    <dgm:pt modelId="{9532A18E-8E27-4E9A-AC15-4C9C95CF958B}" type="pres">
      <dgm:prSet presAssocID="{FF4AA945-1DF3-46F6-AC41-B0F88111A455}" presName="background2" presStyleLbl="node2" presStyleIdx="1" presStyleCnt="2"/>
      <dgm:spPr/>
    </dgm:pt>
    <dgm:pt modelId="{4E4ADE81-AF5D-4EFA-AEC7-0431D6092027}" type="pres">
      <dgm:prSet presAssocID="{FF4AA945-1DF3-46F6-AC41-B0F88111A455}" presName="text2" presStyleLbl="fgAcc2" presStyleIdx="1" presStyleCnt="2" custScaleY="53030" custLinFactNeighborX="-1389" custLinFactNeighborY="-3856">
        <dgm:presLayoutVars>
          <dgm:chPref val="3"/>
        </dgm:presLayoutVars>
      </dgm:prSet>
      <dgm:spPr/>
    </dgm:pt>
    <dgm:pt modelId="{129FA30D-2DC5-4274-BEA8-6064BB62653B}" type="pres">
      <dgm:prSet presAssocID="{FF4AA945-1DF3-46F6-AC41-B0F88111A455}" presName="hierChild3" presStyleCnt="0"/>
      <dgm:spPr/>
    </dgm:pt>
    <dgm:pt modelId="{4BF34885-0CCF-4E01-9744-8BACD6B79572}" type="pres">
      <dgm:prSet presAssocID="{BFB30264-EFA4-4097-ADEC-D5FF731BA7B9}" presName="Name17" presStyleLbl="parChTrans1D3" presStyleIdx="2" presStyleCnt="3"/>
      <dgm:spPr/>
    </dgm:pt>
    <dgm:pt modelId="{38E1A48B-EACB-462B-B11A-72BCE105DB3B}" type="pres">
      <dgm:prSet presAssocID="{9F4F1509-BEE2-4458-84F9-2E283AC033AC}" presName="hierRoot3" presStyleCnt="0"/>
      <dgm:spPr/>
    </dgm:pt>
    <dgm:pt modelId="{0FE321D4-5A88-4E5E-A27D-4E7735B2CBE0}" type="pres">
      <dgm:prSet presAssocID="{9F4F1509-BEE2-4458-84F9-2E283AC033AC}" presName="composite3" presStyleCnt="0"/>
      <dgm:spPr/>
    </dgm:pt>
    <dgm:pt modelId="{C87A06F6-4078-4C45-BF5D-944C17873C08}" type="pres">
      <dgm:prSet presAssocID="{9F4F1509-BEE2-4458-84F9-2E283AC033AC}" presName="background3" presStyleLbl="node3" presStyleIdx="2" presStyleCnt="3"/>
      <dgm:spPr/>
    </dgm:pt>
    <dgm:pt modelId="{62DB5550-8E3A-421D-AA26-E6D253C2E947}" type="pres">
      <dgm:prSet presAssocID="{9F4F1509-BEE2-4458-84F9-2E283AC033AC}" presName="text3" presStyleLbl="fgAcc3" presStyleIdx="2" presStyleCnt="3" custScaleY="181553">
        <dgm:presLayoutVars>
          <dgm:chPref val="3"/>
        </dgm:presLayoutVars>
      </dgm:prSet>
      <dgm:spPr/>
    </dgm:pt>
    <dgm:pt modelId="{4E0929CD-ED1F-43E4-B51F-CD0345D88322}" type="pres">
      <dgm:prSet presAssocID="{9F4F1509-BEE2-4458-84F9-2E283AC033AC}" presName="hierChild4" presStyleCnt="0"/>
      <dgm:spPr/>
    </dgm:pt>
    <dgm:pt modelId="{DC3BB46B-1D2E-48F8-A410-437EBC97325B}" type="pres">
      <dgm:prSet presAssocID="{B3F73B9E-4C9D-4A0F-B6E8-173623A5C7AA}" presName="hierRoot1" presStyleCnt="0"/>
      <dgm:spPr/>
    </dgm:pt>
    <dgm:pt modelId="{4B56E80B-7FF4-44C4-9297-BB207476A923}" type="pres">
      <dgm:prSet presAssocID="{B3F73B9E-4C9D-4A0F-B6E8-173623A5C7AA}" presName="composite" presStyleCnt="0"/>
      <dgm:spPr/>
    </dgm:pt>
    <dgm:pt modelId="{583E4EB9-60B6-4730-8884-79F81E97D0FE}" type="pres">
      <dgm:prSet presAssocID="{B3F73B9E-4C9D-4A0F-B6E8-173623A5C7AA}" presName="background" presStyleLbl="node0" presStyleIdx="1" presStyleCnt="3"/>
      <dgm:spPr/>
    </dgm:pt>
    <dgm:pt modelId="{8BEE59C2-D98D-4FB1-A8E9-A1FB344CE526}" type="pres">
      <dgm:prSet presAssocID="{B3F73B9E-4C9D-4A0F-B6E8-173623A5C7AA}" presName="text" presStyleLbl="fgAcc0" presStyleIdx="1" presStyleCnt="3">
        <dgm:presLayoutVars>
          <dgm:chPref val="3"/>
        </dgm:presLayoutVars>
      </dgm:prSet>
      <dgm:spPr/>
    </dgm:pt>
    <dgm:pt modelId="{6D05AED3-ED58-479F-B55E-5CE5BF3781F4}" type="pres">
      <dgm:prSet presAssocID="{B3F73B9E-4C9D-4A0F-B6E8-173623A5C7AA}" presName="hierChild2" presStyleCnt="0"/>
      <dgm:spPr/>
    </dgm:pt>
    <dgm:pt modelId="{29911F1A-44FC-4F95-91E9-B3D213B9CC3F}" type="pres">
      <dgm:prSet presAssocID="{B1FECE96-0BC8-4317-AB7F-9298B23D9C9C}" presName="hierRoot1" presStyleCnt="0"/>
      <dgm:spPr/>
    </dgm:pt>
    <dgm:pt modelId="{584BA887-1CAB-4341-928F-3A643F8A5574}" type="pres">
      <dgm:prSet presAssocID="{B1FECE96-0BC8-4317-AB7F-9298B23D9C9C}" presName="composite" presStyleCnt="0"/>
      <dgm:spPr/>
    </dgm:pt>
    <dgm:pt modelId="{8B9A04E9-A3C6-482F-8756-1403594BED1D}" type="pres">
      <dgm:prSet presAssocID="{B1FECE96-0BC8-4317-AB7F-9298B23D9C9C}" presName="background" presStyleLbl="node0" presStyleIdx="2" presStyleCnt="3"/>
      <dgm:spPr/>
    </dgm:pt>
    <dgm:pt modelId="{51F0DEE4-D0D1-4BA9-8D8B-B03E9DB939EA}" type="pres">
      <dgm:prSet presAssocID="{B1FECE96-0BC8-4317-AB7F-9298B23D9C9C}" presName="text" presStyleLbl="fgAcc0" presStyleIdx="2" presStyleCnt="3">
        <dgm:presLayoutVars>
          <dgm:chPref val="3"/>
        </dgm:presLayoutVars>
      </dgm:prSet>
      <dgm:spPr/>
    </dgm:pt>
    <dgm:pt modelId="{7B604FE1-5B6C-4F0B-8A21-FC958301D6E3}" type="pres">
      <dgm:prSet presAssocID="{B1FECE96-0BC8-4317-AB7F-9298B23D9C9C}" presName="hierChild2" presStyleCnt="0"/>
      <dgm:spPr/>
    </dgm:pt>
  </dgm:ptLst>
  <dgm:cxnLst>
    <dgm:cxn modelId="{965BF20D-79F7-4370-8F92-DB84409FF6D7}" srcId="{F342ED11-4654-41B7-B760-BEF6C58F00BA}" destId="{17F21356-9E89-4877-8D33-7E013952747F}" srcOrd="0" destOrd="0" parTransId="{38357DAC-051F-486A-A4C7-44AF0E6B19B0}" sibTransId="{56F9D5F4-B610-4088-95D7-F87F993603AF}"/>
    <dgm:cxn modelId="{C1D36D10-CBF4-46AD-9FA5-C81D48ED22CC}" srcId="{FF4AA945-1DF3-46F6-AC41-B0F88111A455}" destId="{9F4F1509-BEE2-4458-84F9-2E283AC033AC}" srcOrd="0" destOrd="0" parTransId="{BFB30264-EFA4-4097-ADEC-D5FF731BA7B9}" sibTransId="{7F2A37AE-1304-4564-9D14-05668B1046BE}"/>
    <dgm:cxn modelId="{07C05A1E-8A7B-4DC3-BDE9-57655C2C2AF2}" type="presOf" srcId="{7E129505-DC65-4C1B-918C-F57E2CBD6378}" destId="{7CA81929-7DD0-4B1C-94CC-467D18773F6A}" srcOrd="0" destOrd="0" presId="urn:microsoft.com/office/officeart/2005/8/layout/hierarchy1"/>
    <dgm:cxn modelId="{B8DA8931-3896-4EBA-9453-8AE5ECC8D321}" type="presOf" srcId="{D5890AB6-AEF8-404D-B27D-593124B3E19A}" destId="{11F5D445-F719-42AD-811E-CE1DF858046D}" srcOrd="0" destOrd="0" presId="urn:microsoft.com/office/officeart/2005/8/layout/hierarchy1"/>
    <dgm:cxn modelId="{27E18D3F-2C64-46DE-8088-D2972D1985F8}" type="presOf" srcId="{B1FECE96-0BC8-4317-AB7F-9298B23D9C9C}" destId="{51F0DEE4-D0D1-4BA9-8D8B-B03E9DB939EA}" srcOrd="0" destOrd="0" presId="urn:microsoft.com/office/officeart/2005/8/layout/hierarchy1"/>
    <dgm:cxn modelId="{C0E63762-94DE-4F48-8BEC-1B21FABE4939}" type="presOf" srcId="{BF0CD192-3584-4FEE-9842-EFEAA5F12D8D}" destId="{07C4D7EC-4840-4F3E-AFF4-CBD1190EA183}" srcOrd="0" destOrd="0" presId="urn:microsoft.com/office/officeart/2005/8/layout/hierarchy1"/>
    <dgm:cxn modelId="{6F37BF65-78F5-4F2F-A131-9AFF1235368E}" type="presOf" srcId="{B3F73B9E-4C9D-4A0F-B6E8-173623A5C7AA}" destId="{8BEE59C2-D98D-4FB1-A8E9-A1FB344CE526}" srcOrd="0" destOrd="0" presId="urn:microsoft.com/office/officeart/2005/8/layout/hierarchy1"/>
    <dgm:cxn modelId="{DC7DF170-5745-4136-858C-561E58DF94B0}" type="presOf" srcId="{942EA217-1AC3-4DD5-8610-7A45EA21DE30}" destId="{8BB45562-13A4-45AD-AEF8-2B958BF21FDA}" srcOrd="0" destOrd="0" presId="urn:microsoft.com/office/officeart/2005/8/layout/hierarchy1"/>
    <dgm:cxn modelId="{16A95952-9971-425C-8A36-C75BB6DD2359}" type="presOf" srcId="{C91CCC2A-F848-4393-BCB7-91F431B925AD}" destId="{B78DE2A1-45A1-4F02-97E1-DFD2311621D9}" srcOrd="0" destOrd="0" presId="urn:microsoft.com/office/officeart/2005/8/layout/hierarchy1"/>
    <dgm:cxn modelId="{C90DC55A-A57E-4730-B711-EBE910F99A01}" type="presOf" srcId="{4DC68814-F062-4032-97C8-E13F3D4D868E}" destId="{58CBDF9F-4F26-402D-AD32-28344C0A3B76}" srcOrd="0" destOrd="0" presId="urn:microsoft.com/office/officeart/2005/8/layout/hierarchy1"/>
    <dgm:cxn modelId="{C389BE80-5CDF-4923-AC0B-1632C42772AB}" type="presOf" srcId="{17F21356-9E89-4877-8D33-7E013952747F}" destId="{1FE4098B-6BF5-4A1B-902E-306778D94046}" srcOrd="0" destOrd="0" presId="urn:microsoft.com/office/officeart/2005/8/layout/hierarchy1"/>
    <dgm:cxn modelId="{DA664989-DC4E-4FF1-9C6F-6675C7F29049}" srcId="{17F21356-9E89-4877-8D33-7E013952747F}" destId="{C91CCC2A-F848-4393-BCB7-91F431B925AD}" srcOrd="0" destOrd="0" parTransId="{942EA217-1AC3-4DD5-8610-7A45EA21DE30}" sibTransId="{406DA3D9-1425-4738-9CCB-66D305C8AFB3}"/>
    <dgm:cxn modelId="{AACF908F-4A5C-437E-A6ED-0510A50346C1}" type="presOf" srcId="{FF4AA945-1DF3-46F6-AC41-B0F88111A455}" destId="{4E4ADE81-AF5D-4EFA-AEC7-0431D6092027}" srcOrd="0" destOrd="0" presId="urn:microsoft.com/office/officeart/2005/8/layout/hierarchy1"/>
    <dgm:cxn modelId="{9AB76591-5FCB-4F0E-9550-D5F3528F8E43}" srcId="{C91CCC2A-F848-4393-BCB7-91F431B925AD}" destId="{D5890AB6-AEF8-404D-B27D-593124B3E19A}" srcOrd="1" destOrd="0" parTransId="{7E129505-DC65-4C1B-918C-F57E2CBD6378}" sibTransId="{76DB8D1F-FAA6-470A-B26D-7F02B6DD9CA6}"/>
    <dgm:cxn modelId="{AB81429C-55ED-43B4-A58C-2A52BE644B2C}" type="presOf" srcId="{9F4F1509-BEE2-4458-84F9-2E283AC033AC}" destId="{62DB5550-8E3A-421D-AA26-E6D253C2E947}" srcOrd="0" destOrd="0" presId="urn:microsoft.com/office/officeart/2005/8/layout/hierarchy1"/>
    <dgm:cxn modelId="{0DA4999D-551D-4D69-8B5E-C886871907B4}" srcId="{17F21356-9E89-4877-8D33-7E013952747F}" destId="{FF4AA945-1DF3-46F6-AC41-B0F88111A455}" srcOrd="1" destOrd="0" parTransId="{6EFCCDA3-EF99-441E-8076-F5C284022B34}" sibTransId="{8BAE5F6E-A953-40CF-A585-A97A6B62A78D}"/>
    <dgm:cxn modelId="{0E9AE3AD-FD28-45F1-8405-F62679669395}" type="presOf" srcId="{6EFCCDA3-EF99-441E-8076-F5C284022B34}" destId="{631B9711-5C4C-4083-9FE1-E7C0606B4127}" srcOrd="0" destOrd="0" presId="urn:microsoft.com/office/officeart/2005/8/layout/hierarchy1"/>
    <dgm:cxn modelId="{3B8BF2C9-6742-4F81-99E0-949A18B5D1A6}" srcId="{C91CCC2A-F848-4393-BCB7-91F431B925AD}" destId="{BF0CD192-3584-4FEE-9842-EFEAA5F12D8D}" srcOrd="0" destOrd="0" parTransId="{4DC68814-F062-4032-97C8-E13F3D4D868E}" sibTransId="{7A7A0AE0-F0F3-4658-925A-341045B4D2D8}"/>
    <dgm:cxn modelId="{97B81CCC-29D9-4177-B9A8-8B2C0E692196}" type="presOf" srcId="{F342ED11-4654-41B7-B760-BEF6C58F00BA}" destId="{865A4E5D-C62C-451F-A0E7-B8F4F91924DB}" srcOrd="0" destOrd="0" presId="urn:microsoft.com/office/officeart/2005/8/layout/hierarchy1"/>
    <dgm:cxn modelId="{4DE4AFD3-7D5E-41FD-B814-7616952398C8}" srcId="{F342ED11-4654-41B7-B760-BEF6C58F00BA}" destId="{B3F73B9E-4C9D-4A0F-B6E8-173623A5C7AA}" srcOrd="1" destOrd="0" parTransId="{CA28E066-F507-46AF-A2E6-DA34DB62E01A}" sibTransId="{78E631DA-C560-4AE6-AA5A-C2BC273F0BC6}"/>
    <dgm:cxn modelId="{A2220EF3-9258-4AE8-86B5-FC02A774DFDC}" type="presOf" srcId="{BFB30264-EFA4-4097-ADEC-D5FF731BA7B9}" destId="{4BF34885-0CCF-4E01-9744-8BACD6B79572}" srcOrd="0" destOrd="0" presId="urn:microsoft.com/office/officeart/2005/8/layout/hierarchy1"/>
    <dgm:cxn modelId="{6EDA68FC-15FD-48FE-ACB6-4DBA23B1ACEF}" srcId="{F342ED11-4654-41B7-B760-BEF6C58F00BA}" destId="{B1FECE96-0BC8-4317-AB7F-9298B23D9C9C}" srcOrd="2" destOrd="0" parTransId="{DDCB6712-0FA2-47BF-9CEB-70A0517F57B7}" sibTransId="{34741319-A9AB-4126-BCD8-659B19FD95C7}"/>
    <dgm:cxn modelId="{4FC107EF-E151-4E49-839A-7402A22615AF}" type="presParOf" srcId="{865A4E5D-C62C-451F-A0E7-B8F4F91924DB}" destId="{4BA84F79-ECE7-462D-A309-9DB04297274B}" srcOrd="0" destOrd="0" presId="urn:microsoft.com/office/officeart/2005/8/layout/hierarchy1"/>
    <dgm:cxn modelId="{7C5C1D6E-208F-4736-BE8B-0321477A9055}" type="presParOf" srcId="{4BA84F79-ECE7-462D-A309-9DB04297274B}" destId="{554C4DBC-C745-4104-B004-B8EEACF9B7C4}" srcOrd="0" destOrd="0" presId="urn:microsoft.com/office/officeart/2005/8/layout/hierarchy1"/>
    <dgm:cxn modelId="{245CC285-C35C-4832-9602-52B7EBFC0420}" type="presParOf" srcId="{554C4DBC-C745-4104-B004-B8EEACF9B7C4}" destId="{BA1AB204-3A03-48F3-8241-51A02356E8A4}" srcOrd="0" destOrd="0" presId="urn:microsoft.com/office/officeart/2005/8/layout/hierarchy1"/>
    <dgm:cxn modelId="{C78F0481-7D21-4432-B39F-D8B6F62A9FBC}" type="presParOf" srcId="{554C4DBC-C745-4104-B004-B8EEACF9B7C4}" destId="{1FE4098B-6BF5-4A1B-902E-306778D94046}" srcOrd="1" destOrd="0" presId="urn:microsoft.com/office/officeart/2005/8/layout/hierarchy1"/>
    <dgm:cxn modelId="{A121ACE5-6652-4A45-A9E9-622599BFA7F0}" type="presParOf" srcId="{4BA84F79-ECE7-462D-A309-9DB04297274B}" destId="{DC600E70-5647-4CCF-B3A9-5595A991DD8A}" srcOrd="1" destOrd="0" presId="urn:microsoft.com/office/officeart/2005/8/layout/hierarchy1"/>
    <dgm:cxn modelId="{8AA1C497-52EB-476A-A057-3AAF711CC5A0}" type="presParOf" srcId="{DC600E70-5647-4CCF-B3A9-5595A991DD8A}" destId="{8BB45562-13A4-45AD-AEF8-2B958BF21FDA}" srcOrd="0" destOrd="0" presId="urn:microsoft.com/office/officeart/2005/8/layout/hierarchy1"/>
    <dgm:cxn modelId="{65CB496E-3BCD-49B2-8FC9-5D0F0671D161}" type="presParOf" srcId="{DC600E70-5647-4CCF-B3A9-5595A991DD8A}" destId="{E640622B-57C1-44A0-9D0F-75381CBF9E25}" srcOrd="1" destOrd="0" presId="urn:microsoft.com/office/officeart/2005/8/layout/hierarchy1"/>
    <dgm:cxn modelId="{81E349C3-15A5-4832-BC2B-1ED55CE6F25B}" type="presParOf" srcId="{E640622B-57C1-44A0-9D0F-75381CBF9E25}" destId="{9B869C4B-1885-4F01-B516-037C2F3A8EFD}" srcOrd="0" destOrd="0" presId="urn:microsoft.com/office/officeart/2005/8/layout/hierarchy1"/>
    <dgm:cxn modelId="{E7091E29-9C2B-425D-B7C0-1A11FAC6E3A3}" type="presParOf" srcId="{9B869C4B-1885-4F01-B516-037C2F3A8EFD}" destId="{00E3785C-35D7-4246-92C7-F10107718F72}" srcOrd="0" destOrd="0" presId="urn:microsoft.com/office/officeart/2005/8/layout/hierarchy1"/>
    <dgm:cxn modelId="{2053EBC6-05A1-46DC-ACFF-3E50FD8877A3}" type="presParOf" srcId="{9B869C4B-1885-4F01-B516-037C2F3A8EFD}" destId="{B78DE2A1-45A1-4F02-97E1-DFD2311621D9}" srcOrd="1" destOrd="0" presId="urn:microsoft.com/office/officeart/2005/8/layout/hierarchy1"/>
    <dgm:cxn modelId="{1EB0D864-F0D0-4C42-AD62-BDC0F5EEB453}" type="presParOf" srcId="{E640622B-57C1-44A0-9D0F-75381CBF9E25}" destId="{7BE4FA32-4C9F-449B-A4DE-B710097F7711}" srcOrd="1" destOrd="0" presId="urn:microsoft.com/office/officeart/2005/8/layout/hierarchy1"/>
    <dgm:cxn modelId="{0360B64B-264B-47B6-A8CE-D873468CB921}" type="presParOf" srcId="{7BE4FA32-4C9F-449B-A4DE-B710097F7711}" destId="{58CBDF9F-4F26-402D-AD32-28344C0A3B76}" srcOrd="0" destOrd="0" presId="urn:microsoft.com/office/officeart/2005/8/layout/hierarchy1"/>
    <dgm:cxn modelId="{21BC1119-DC89-4E0A-8453-930EA9A50D81}" type="presParOf" srcId="{7BE4FA32-4C9F-449B-A4DE-B710097F7711}" destId="{4DD7666F-EF06-4054-B4B9-C9439C6B0B98}" srcOrd="1" destOrd="0" presId="urn:microsoft.com/office/officeart/2005/8/layout/hierarchy1"/>
    <dgm:cxn modelId="{746F7C04-3B10-4233-9C59-19C53E216EAC}" type="presParOf" srcId="{4DD7666F-EF06-4054-B4B9-C9439C6B0B98}" destId="{001401F7-CB7A-4A9A-83FC-F966CBEEC9DF}" srcOrd="0" destOrd="0" presId="urn:microsoft.com/office/officeart/2005/8/layout/hierarchy1"/>
    <dgm:cxn modelId="{508D73CB-3CBF-4AA6-9AF8-4F958502715B}" type="presParOf" srcId="{001401F7-CB7A-4A9A-83FC-F966CBEEC9DF}" destId="{DD31CC11-5319-411B-BF7E-FBE0B697B0B2}" srcOrd="0" destOrd="0" presId="urn:microsoft.com/office/officeart/2005/8/layout/hierarchy1"/>
    <dgm:cxn modelId="{BDC07294-4701-49F5-9D2B-D43755BF3A42}" type="presParOf" srcId="{001401F7-CB7A-4A9A-83FC-F966CBEEC9DF}" destId="{07C4D7EC-4840-4F3E-AFF4-CBD1190EA183}" srcOrd="1" destOrd="0" presId="urn:microsoft.com/office/officeart/2005/8/layout/hierarchy1"/>
    <dgm:cxn modelId="{F6FFE6DC-E589-4B14-8993-E85356F8CDBA}" type="presParOf" srcId="{4DD7666F-EF06-4054-B4B9-C9439C6B0B98}" destId="{6AE6D8DD-427D-4BEC-B219-DE59487E6C0C}" srcOrd="1" destOrd="0" presId="urn:microsoft.com/office/officeart/2005/8/layout/hierarchy1"/>
    <dgm:cxn modelId="{1B673DD5-DA00-44C8-98B5-D1CBEAE27C06}" type="presParOf" srcId="{7BE4FA32-4C9F-449B-A4DE-B710097F7711}" destId="{7CA81929-7DD0-4B1C-94CC-467D18773F6A}" srcOrd="2" destOrd="0" presId="urn:microsoft.com/office/officeart/2005/8/layout/hierarchy1"/>
    <dgm:cxn modelId="{9FC2F22A-AEA1-43D2-8CCD-6332ED4D8604}" type="presParOf" srcId="{7BE4FA32-4C9F-449B-A4DE-B710097F7711}" destId="{148A8C32-AC48-4700-9804-399320E187BE}" srcOrd="3" destOrd="0" presId="urn:microsoft.com/office/officeart/2005/8/layout/hierarchy1"/>
    <dgm:cxn modelId="{A8542E62-1065-42F6-A3B6-599F3FFBBFA7}" type="presParOf" srcId="{148A8C32-AC48-4700-9804-399320E187BE}" destId="{FDE2AAE8-E94D-49B8-B916-85EB584E8729}" srcOrd="0" destOrd="0" presId="urn:microsoft.com/office/officeart/2005/8/layout/hierarchy1"/>
    <dgm:cxn modelId="{23955BFA-8A96-4601-99A3-CB81DD6C896C}" type="presParOf" srcId="{FDE2AAE8-E94D-49B8-B916-85EB584E8729}" destId="{61EE5185-C7F9-427C-A7CF-49A3AD1209D2}" srcOrd="0" destOrd="0" presId="urn:microsoft.com/office/officeart/2005/8/layout/hierarchy1"/>
    <dgm:cxn modelId="{257039B4-EB37-4500-BCAC-3AFCE1FD404A}" type="presParOf" srcId="{FDE2AAE8-E94D-49B8-B916-85EB584E8729}" destId="{11F5D445-F719-42AD-811E-CE1DF858046D}" srcOrd="1" destOrd="0" presId="urn:microsoft.com/office/officeart/2005/8/layout/hierarchy1"/>
    <dgm:cxn modelId="{979AB2A2-3FC2-4560-8249-380970A98F9D}" type="presParOf" srcId="{148A8C32-AC48-4700-9804-399320E187BE}" destId="{1137797A-6702-436C-A9DF-C5503BAE22CC}" srcOrd="1" destOrd="0" presId="urn:microsoft.com/office/officeart/2005/8/layout/hierarchy1"/>
    <dgm:cxn modelId="{376A6127-2C73-4355-9EF1-8C49FF3CD5AB}" type="presParOf" srcId="{DC600E70-5647-4CCF-B3A9-5595A991DD8A}" destId="{631B9711-5C4C-4083-9FE1-E7C0606B4127}" srcOrd="2" destOrd="0" presId="urn:microsoft.com/office/officeart/2005/8/layout/hierarchy1"/>
    <dgm:cxn modelId="{074B9523-F9E1-43B8-830E-9824C2B70708}" type="presParOf" srcId="{DC600E70-5647-4CCF-B3A9-5595A991DD8A}" destId="{869AAB63-39B6-46C3-ACBE-0CC941A3D476}" srcOrd="3" destOrd="0" presId="urn:microsoft.com/office/officeart/2005/8/layout/hierarchy1"/>
    <dgm:cxn modelId="{09CF804E-F174-4339-901C-808E555049BE}" type="presParOf" srcId="{869AAB63-39B6-46C3-ACBE-0CC941A3D476}" destId="{CC93E6B2-73B1-4D91-BB38-AC30E47D2BEF}" srcOrd="0" destOrd="0" presId="urn:microsoft.com/office/officeart/2005/8/layout/hierarchy1"/>
    <dgm:cxn modelId="{DD6FEBD7-4305-4BEA-B0A8-082919FB596B}" type="presParOf" srcId="{CC93E6B2-73B1-4D91-BB38-AC30E47D2BEF}" destId="{9532A18E-8E27-4E9A-AC15-4C9C95CF958B}" srcOrd="0" destOrd="0" presId="urn:microsoft.com/office/officeart/2005/8/layout/hierarchy1"/>
    <dgm:cxn modelId="{BA3D3C1E-76A2-467B-A349-D9D643E7D39F}" type="presParOf" srcId="{CC93E6B2-73B1-4D91-BB38-AC30E47D2BEF}" destId="{4E4ADE81-AF5D-4EFA-AEC7-0431D6092027}" srcOrd="1" destOrd="0" presId="urn:microsoft.com/office/officeart/2005/8/layout/hierarchy1"/>
    <dgm:cxn modelId="{C9CDACD1-6989-4B71-A7DD-CF81C0EB8A67}" type="presParOf" srcId="{869AAB63-39B6-46C3-ACBE-0CC941A3D476}" destId="{129FA30D-2DC5-4274-BEA8-6064BB62653B}" srcOrd="1" destOrd="0" presId="urn:microsoft.com/office/officeart/2005/8/layout/hierarchy1"/>
    <dgm:cxn modelId="{A085D9CE-7327-4E61-828E-020BCD2265BC}" type="presParOf" srcId="{129FA30D-2DC5-4274-BEA8-6064BB62653B}" destId="{4BF34885-0CCF-4E01-9744-8BACD6B79572}" srcOrd="0" destOrd="0" presId="urn:microsoft.com/office/officeart/2005/8/layout/hierarchy1"/>
    <dgm:cxn modelId="{9A4DA460-4CC7-4D4A-ADE9-E5692D51630A}" type="presParOf" srcId="{129FA30D-2DC5-4274-BEA8-6064BB62653B}" destId="{38E1A48B-EACB-462B-B11A-72BCE105DB3B}" srcOrd="1" destOrd="0" presId="urn:microsoft.com/office/officeart/2005/8/layout/hierarchy1"/>
    <dgm:cxn modelId="{B42ADD68-A7EA-4629-A276-C67B16757E07}" type="presParOf" srcId="{38E1A48B-EACB-462B-B11A-72BCE105DB3B}" destId="{0FE321D4-5A88-4E5E-A27D-4E7735B2CBE0}" srcOrd="0" destOrd="0" presId="urn:microsoft.com/office/officeart/2005/8/layout/hierarchy1"/>
    <dgm:cxn modelId="{9E6E6275-93D8-473D-B50C-EF328E793323}" type="presParOf" srcId="{0FE321D4-5A88-4E5E-A27D-4E7735B2CBE0}" destId="{C87A06F6-4078-4C45-BF5D-944C17873C08}" srcOrd="0" destOrd="0" presId="urn:microsoft.com/office/officeart/2005/8/layout/hierarchy1"/>
    <dgm:cxn modelId="{E4A2BD1C-BCD8-4540-8AD8-799CA757E770}" type="presParOf" srcId="{0FE321D4-5A88-4E5E-A27D-4E7735B2CBE0}" destId="{62DB5550-8E3A-421D-AA26-E6D253C2E947}" srcOrd="1" destOrd="0" presId="urn:microsoft.com/office/officeart/2005/8/layout/hierarchy1"/>
    <dgm:cxn modelId="{D03B8595-D6AF-4CBE-AFEA-164D172FCE56}" type="presParOf" srcId="{38E1A48B-EACB-462B-B11A-72BCE105DB3B}" destId="{4E0929CD-ED1F-43E4-B51F-CD0345D88322}" srcOrd="1" destOrd="0" presId="urn:microsoft.com/office/officeart/2005/8/layout/hierarchy1"/>
    <dgm:cxn modelId="{BD7E00E3-F49F-4985-8065-F59D98998FB8}" type="presParOf" srcId="{865A4E5D-C62C-451F-A0E7-B8F4F91924DB}" destId="{DC3BB46B-1D2E-48F8-A410-437EBC97325B}" srcOrd="1" destOrd="0" presId="urn:microsoft.com/office/officeart/2005/8/layout/hierarchy1"/>
    <dgm:cxn modelId="{1F389967-FF8A-4484-B11D-9FA8A28CBFA5}" type="presParOf" srcId="{DC3BB46B-1D2E-48F8-A410-437EBC97325B}" destId="{4B56E80B-7FF4-44C4-9297-BB207476A923}" srcOrd="0" destOrd="0" presId="urn:microsoft.com/office/officeart/2005/8/layout/hierarchy1"/>
    <dgm:cxn modelId="{07E68C85-8B3F-4B9D-9499-EE1EF30A2F06}" type="presParOf" srcId="{4B56E80B-7FF4-44C4-9297-BB207476A923}" destId="{583E4EB9-60B6-4730-8884-79F81E97D0FE}" srcOrd="0" destOrd="0" presId="urn:microsoft.com/office/officeart/2005/8/layout/hierarchy1"/>
    <dgm:cxn modelId="{20697EAC-D674-44AA-AE7B-296101C48220}" type="presParOf" srcId="{4B56E80B-7FF4-44C4-9297-BB207476A923}" destId="{8BEE59C2-D98D-4FB1-A8E9-A1FB344CE526}" srcOrd="1" destOrd="0" presId="urn:microsoft.com/office/officeart/2005/8/layout/hierarchy1"/>
    <dgm:cxn modelId="{9A8235E2-6D5C-43D7-84E6-A7C78D1ED3D8}" type="presParOf" srcId="{DC3BB46B-1D2E-48F8-A410-437EBC97325B}" destId="{6D05AED3-ED58-479F-B55E-5CE5BF3781F4}" srcOrd="1" destOrd="0" presId="urn:microsoft.com/office/officeart/2005/8/layout/hierarchy1"/>
    <dgm:cxn modelId="{D5120D1F-A82B-4005-8031-04C3E015BFFF}" type="presParOf" srcId="{865A4E5D-C62C-451F-A0E7-B8F4F91924DB}" destId="{29911F1A-44FC-4F95-91E9-B3D213B9CC3F}" srcOrd="2" destOrd="0" presId="urn:microsoft.com/office/officeart/2005/8/layout/hierarchy1"/>
    <dgm:cxn modelId="{B93F8D97-7E18-4281-80EB-70FC08E86EEC}" type="presParOf" srcId="{29911F1A-44FC-4F95-91E9-B3D213B9CC3F}" destId="{584BA887-1CAB-4341-928F-3A643F8A5574}" srcOrd="0" destOrd="0" presId="urn:microsoft.com/office/officeart/2005/8/layout/hierarchy1"/>
    <dgm:cxn modelId="{5F5F9133-4BC2-4B31-A3C2-C8F5746121C4}" type="presParOf" srcId="{584BA887-1CAB-4341-928F-3A643F8A5574}" destId="{8B9A04E9-A3C6-482F-8756-1403594BED1D}" srcOrd="0" destOrd="0" presId="urn:microsoft.com/office/officeart/2005/8/layout/hierarchy1"/>
    <dgm:cxn modelId="{38735A86-4440-45D8-9454-9D4C7243E0E3}" type="presParOf" srcId="{584BA887-1CAB-4341-928F-3A643F8A5574}" destId="{51F0DEE4-D0D1-4BA9-8D8B-B03E9DB939EA}" srcOrd="1" destOrd="0" presId="urn:microsoft.com/office/officeart/2005/8/layout/hierarchy1"/>
    <dgm:cxn modelId="{A336DA02-A7C0-491B-8B7E-2A18F7B2EB29}" type="presParOf" srcId="{29911F1A-44FC-4F95-91E9-B3D213B9CC3F}" destId="{7B604FE1-5B6C-4F0B-8A21-FC958301D6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34885-0CCF-4E01-9744-8BACD6B79572}">
      <dsp:nvSpPr>
        <dsp:cNvPr id="0" name=""/>
        <dsp:cNvSpPr/>
      </dsp:nvSpPr>
      <dsp:spPr>
        <a:xfrm>
          <a:off x="4698453" y="2336623"/>
          <a:ext cx="91440" cy="510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384"/>
              </a:lnTo>
              <a:lnTo>
                <a:pt x="68199" y="360384"/>
              </a:lnTo>
              <a:lnTo>
                <a:pt x="68199" y="51031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B9711-5C4C-4083-9FE1-E7C0606B4127}">
      <dsp:nvSpPr>
        <dsp:cNvPr id="0" name=""/>
        <dsp:cNvSpPr/>
      </dsp:nvSpPr>
      <dsp:spPr>
        <a:xfrm>
          <a:off x="3232000" y="1379169"/>
          <a:ext cx="1512173" cy="412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548"/>
              </a:lnTo>
              <a:lnTo>
                <a:pt x="1512173" y="262548"/>
              </a:lnTo>
              <a:lnTo>
                <a:pt x="1512173" y="41247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A81929-7DD0-4B1C-94CC-467D18773F6A}">
      <dsp:nvSpPr>
        <dsp:cNvPr id="0" name=""/>
        <dsp:cNvSpPr/>
      </dsp:nvSpPr>
      <dsp:spPr>
        <a:xfrm>
          <a:off x="1575821" y="2237996"/>
          <a:ext cx="1212794" cy="4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511"/>
              </a:lnTo>
              <a:lnTo>
                <a:pt x="1212794" y="326511"/>
              </a:lnTo>
              <a:lnTo>
                <a:pt x="1212794" y="47643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BDF9F-4F26-402D-AD32-28344C0A3B76}">
      <dsp:nvSpPr>
        <dsp:cNvPr id="0" name=""/>
        <dsp:cNvSpPr/>
      </dsp:nvSpPr>
      <dsp:spPr>
        <a:xfrm>
          <a:off x="810578" y="2237996"/>
          <a:ext cx="765243" cy="476438"/>
        </a:xfrm>
        <a:custGeom>
          <a:avLst/>
          <a:gdLst/>
          <a:ahLst/>
          <a:cxnLst/>
          <a:rect l="0" t="0" r="0" b="0"/>
          <a:pathLst>
            <a:path>
              <a:moveTo>
                <a:pt x="765243" y="0"/>
              </a:moveTo>
              <a:lnTo>
                <a:pt x="765243" y="326511"/>
              </a:lnTo>
              <a:lnTo>
                <a:pt x="0" y="326511"/>
              </a:lnTo>
              <a:lnTo>
                <a:pt x="0" y="47643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45562-13A4-45AD-AEF8-2B958BF21FDA}">
      <dsp:nvSpPr>
        <dsp:cNvPr id="0" name=""/>
        <dsp:cNvSpPr/>
      </dsp:nvSpPr>
      <dsp:spPr>
        <a:xfrm>
          <a:off x="1575821" y="1379169"/>
          <a:ext cx="1656178" cy="446347"/>
        </a:xfrm>
        <a:custGeom>
          <a:avLst/>
          <a:gdLst/>
          <a:ahLst/>
          <a:cxnLst/>
          <a:rect l="0" t="0" r="0" b="0"/>
          <a:pathLst>
            <a:path>
              <a:moveTo>
                <a:pt x="1656178" y="0"/>
              </a:moveTo>
              <a:lnTo>
                <a:pt x="1656178" y="296421"/>
              </a:lnTo>
              <a:lnTo>
                <a:pt x="0" y="296421"/>
              </a:lnTo>
              <a:lnTo>
                <a:pt x="0" y="44634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AB204-3A03-48F3-8241-51A02356E8A4}">
      <dsp:nvSpPr>
        <dsp:cNvPr id="0" name=""/>
        <dsp:cNvSpPr/>
      </dsp:nvSpPr>
      <dsp:spPr>
        <a:xfrm>
          <a:off x="2422802" y="351489"/>
          <a:ext cx="1618394" cy="10276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E4098B-6BF5-4A1B-902E-306778D94046}">
      <dsp:nvSpPr>
        <dsp:cNvPr id="0" name=""/>
        <dsp:cNvSpPr/>
      </dsp:nvSpPr>
      <dsp:spPr>
        <a:xfrm>
          <a:off x="2602624" y="522319"/>
          <a:ext cx="1618394" cy="1027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 </a:t>
          </a:r>
          <a:r>
            <a:rPr lang="fr-FR" sz="1400" kern="1200" dirty="0"/>
            <a:t>Douleurs</a:t>
          </a:r>
        </a:p>
      </dsp:txBody>
      <dsp:txXfrm>
        <a:off x="2632724" y="552419"/>
        <a:ext cx="1558194" cy="967480"/>
      </dsp:txXfrm>
    </dsp:sp>
    <dsp:sp modelId="{00E3785C-35D7-4246-92C7-F10107718F72}">
      <dsp:nvSpPr>
        <dsp:cNvPr id="0" name=""/>
        <dsp:cNvSpPr/>
      </dsp:nvSpPr>
      <dsp:spPr>
        <a:xfrm>
          <a:off x="766624" y="1825516"/>
          <a:ext cx="1618394" cy="412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8DE2A1-45A1-4F02-97E1-DFD2311621D9}">
      <dsp:nvSpPr>
        <dsp:cNvPr id="0" name=""/>
        <dsp:cNvSpPr/>
      </dsp:nvSpPr>
      <dsp:spPr>
        <a:xfrm>
          <a:off x="946446" y="1996347"/>
          <a:ext cx="1618394" cy="412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Si le résultat du bilan est négatif</a:t>
          </a:r>
        </a:p>
      </dsp:txBody>
      <dsp:txXfrm>
        <a:off x="958527" y="2008428"/>
        <a:ext cx="1594232" cy="388318"/>
      </dsp:txXfrm>
    </dsp:sp>
    <dsp:sp modelId="{DD31CC11-5319-411B-BF7E-FBE0B697B0B2}">
      <dsp:nvSpPr>
        <dsp:cNvPr id="0" name=""/>
        <dsp:cNvSpPr/>
      </dsp:nvSpPr>
      <dsp:spPr>
        <a:xfrm>
          <a:off x="1381" y="2714434"/>
          <a:ext cx="1618394" cy="1723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C4D7EC-4840-4F3E-AFF4-CBD1190EA183}">
      <dsp:nvSpPr>
        <dsp:cNvPr id="0" name=""/>
        <dsp:cNvSpPr/>
      </dsp:nvSpPr>
      <dsp:spPr>
        <a:xfrm>
          <a:off x="181202" y="2885265"/>
          <a:ext cx="1618394" cy="1723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Investigation en externe  (ambulatoire) dans un délai raisonnable, si les douleurs ne sont pas coronariennes </a:t>
          </a:r>
          <a:r>
            <a:rPr lang="fr-FR" sz="900" kern="1200" dirty="0"/>
            <a:t>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 dirty="0"/>
        </a:p>
      </dsp:txBody>
      <dsp:txXfrm>
        <a:off x="228603" y="2932666"/>
        <a:ext cx="1523592" cy="1628936"/>
      </dsp:txXfrm>
    </dsp:sp>
    <dsp:sp modelId="{61EE5185-C7F9-427C-A7CF-49A3AD1209D2}">
      <dsp:nvSpPr>
        <dsp:cNvPr id="0" name=""/>
        <dsp:cNvSpPr/>
      </dsp:nvSpPr>
      <dsp:spPr>
        <a:xfrm>
          <a:off x="1979418" y="2714434"/>
          <a:ext cx="1618394" cy="2431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F5D445-F719-42AD-811E-CE1DF858046D}">
      <dsp:nvSpPr>
        <dsp:cNvPr id="0" name=""/>
        <dsp:cNvSpPr/>
      </dsp:nvSpPr>
      <dsp:spPr>
        <a:xfrm>
          <a:off x="2159240" y="2885265"/>
          <a:ext cx="1618394" cy="2431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Si angor, évaluer le risque. Si le risque  est modéré, observation ou hospitalisation  avec bilan : épreuve d'effort, scintigraphie  myocardique ou échographie à l’effort.</a:t>
          </a:r>
        </a:p>
      </dsp:txBody>
      <dsp:txXfrm>
        <a:off x="2206641" y="2932666"/>
        <a:ext cx="1523592" cy="2336514"/>
      </dsp:txXfrm>
    </dsp:sp>
    <dsp:sp modelId="{9532A18E-8E27-4E9A-AC15-4C9C95CF958B}">
      <dsp:nvSpPr>
        <dsp:cNvPr id="0" name=""/>
        <dsp:cNvSpPr/>
      </dsp:nvSpPr>
      <dsp:spPr>
        <a:xfrm>
          <a:off x="3934976" y="1791644"/>
          <a:ext cx="1618394" cy="544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4ADE81-AF5D-4EFA-AEC7-0431D6092027}">
      <dsp:nvSpPr>
        <dsp:cNvPr id="0" name=""/>
        <dsp:cNvSpPr/>
      </dsp:nvSpPr>
      <dsp:spPr>
        <a:xfrm>
          <a:off x="4114798" y="1962475"/>
          <a:ext cx="1618394" cy="544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Si le résultat du bilan est positif</a:t>
          </a:r>
          <a:r>
            <a:rPr lang="fr-FR" sz="900" kern="1200" dirty="0"/>
            <a:t>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 dirty="0"/>
        </a:p>
      </dsp:txBody>
      <dsp:txXfrm>
        <a:off x="4130760" y="1978437"/>
        <a:ext cx="1586470" cy="513054"/>
      </dsp:txXfrm>
    </dsp:sp>
    <dsp:sp modelId="{C87A06F6-4078-4C45-BF5D-944C17873C08}">
      <dsp:nvSpPr>
        <dsp:cNvPr id="0" name=""/>
        <dsp:cNvSpPr/>
      </dsp:nvSpPr>
      <dsp:spPr>
        <a:xfrm>
          <a:off x="3957456" y="2846933"/>
          <a:ext cx="1618394" cy="1865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DB5550-8E3A-421D-AA26-E6D253C2E947}">
      <dsp:nvSpPr>
        <dsp:cNvPr id="0" name=""/>
        <dsp:cNvSpPr/>
      </dsp:nvSpPr>
      <dsp:spPr>
        <a:xfrm>
          <a:off x="4137277" y="3017764"/>
          <a:ext cx="1618394" cy="1865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SCA : hospitaliser, consultation en cardiologie si le risque est de modéré à élevé (coronarographie).</a:t>
          </a:r>
        </a:p>
      </dsp:txBody>
      <dsp:txXfrm>
        <a:off x="4184678" y="3065165"/>
        <a:ext cx="1523592" cy="1770982"/>
      </dsp:txXfrm>
    </dsp:sp>
    <dsp:sp modelId="{583E4EB9-60B6-4730-8884-79F81E97D0FE}">
      <dsp:nvSpPr>
        <dsp:cNvPr id="0" name=""/>
        <dsp:cNvSpPr/>
      </dsp:nvSpPr>
      <dsp:spPr>
        <a:xfrm>
          <a:off x="4451965" y="332908"/>
          <a:ext cx="1618394" cy="10276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EE59C2-D98D-4FB1-A8E9-A1FB344CE526}">
      <dsp:nvSpPr>
        <dsp:cNvPr id="0" name=""/>
        <dsp:cNvSpPr/>
      </dsp:nvSpPr>
      <dsp:spPr>
        <a:xfrm>
          <a:off x="4631787" y="503739"/>
          <a:ext cx="1618394" cy="1027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FNS, CPK, CPK-MB, troponines, PTT + ECG + radio. </a:t>
          </a:r>
          <a:r>
            <a:rPr lang="fr-FR" sz="1400" kern="1200" dirty="0" err="1"/>
            <a:t>Pul</a:t>
          </a:r>
          <a:r>
            <a:rPr lang="fr-FR" sz="1400" kern="1200" dirty="0"/>
            <a:t>.</a:t>
          </a:r>
        </a:p>
      </dsp:txBody>
      <dsp:txXfrm>
        <a:off x="4661887" y="533839"/>
        <a:ext cx="1558194" cy="967480"/>
      </dsp:txXfrm>
    </dsp:sp>
    <dsp:sp modelId="{8B9A04E9-A3C6-482F-8756-1403594BED1D}">
      <dsp:nvSpPr>
        <dsp:cNvPr id="0" name=""/>
        <dsp:cNvSpPr/>
      </dsp:nvSpPr>
      <dsp:spPr>
        <a:xfrm>
          <a:off x="6430002" y="332908"/>
          <a:ext cx="1618394" cy="10276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F0DEE4-D0D1-4BA9-8D8B-B03E9DB939EA}">
      <dsp:nvSpPr>
        <dsp:cNvPr id="0" name=""/>
        <dsp:cNvSpPr/>
      </dsp:nvSpPr>
      <dsp:spPr>
        <a:xfrm>
          <a:off x="6609824" y="503739"/>
          <a:ext cx="1618394" cy="1027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Contrôle  de 10 à 12 h plus tard</a:t>
          </a:r>
        </a:p>
      </dsp:txBody>
      <dsp:txXfrm>
        <a:off x="6639924" y="533839"/>
        <a:ext cx="1558194" cy="967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AB19C-43E4-44C2-A885-167A5165C5E3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27C7D-27C4-4F42-8258-932FBC835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566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2A48-1C15-44E0-989B-9FFA433E714C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DE7-7307-4DF7-B64A-39B687A55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8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2A48-1C15-44E0-989B-9FFA433E714C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DE7-7307-4DF7-B64A-39B687A55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78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2A48-1C15-44E0-989B-9FFA433E714C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DE7-7307-4DF7-B64A-39B687A55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04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2A48-1C15-44E0-989B-9FFA433E714C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DE7-7307-4DF7-B64A-39B687A55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42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2A48-1C15-44E0-989B-9FFA433E714C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DE7-7307-4DF7-B64A-39B687A55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49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2A48-1C15-44E0-989B-9FFA433E714C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DE7-7307-4DF7-B64A-39B687A55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05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2A48-1C15-44E0-989B-9FFA433E714C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DE7-7307-4DF7-B64A-39B687A55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29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2A48-1C15-44E0-989B-9FFA433E714C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DE7-7307-4DF7-B64A-39B687A55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17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2A48-1C15-44E0-989B-9FFA433E714C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DE7-7307-4DF7-B64A-39B687A55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91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2A48-1C15-44E0-989B-9FFA433E714C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DE7-7307-4DF7-B64A-39B687A55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60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2A48-1C15-44E0-989B-9FFA433E714C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DE7-7307-4DF7-B64A-39B687A55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08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42A48-1C15-44E0-989B-9FFA433E714C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A0DE7-7307-4DF7-B64A-39B687A55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00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6600" b="1" dirty="0"/>
              <a:t>Douleurs  Thoraciques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800" dirty="0"/>
              <a:t>yannabdz@yahoo.fr</a:t>
            </a:r>
          </a:p>
        </p:txBody>
      </p:sp>
    </p:spTree>
    <p:extLst>
      <p:ext uri="{BB962C8B-B14F-4D97-AF65-F5344CB8AC3E}">
        <p14:creationId xmlns:p14="http://schemas.microsoft.com/office/powerpoint/2010/main" val="50249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196975"/>
            <a:ext cx="8229600" cy="49291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dirty="0"/>
              <a:t>La première étape de l’examen clinique : vérifier </a:t>
            </a:r>
            <a:r>
              <a:rPr lang="fr-FR" b="1" dirty="0"/>
              <a:t>l’absence de signes de détresse vitale</a:t>
            </a:r>
            <a:r>
              <a:rPr lang="fr-FR" dirty="0"/>
              <a:t> : </a:t>
            </a:r>
          </a:p>
          <a:p>
            <a:pPr marL="0" indent="0">
              <a:buNone/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détresse respiratoire, cyanose, état de choc et troubles de la conscience. </a:t>
            </a:r>
          </a:p>
          <a:p>
            <a:pPr>
              <a:defRPr/>
            </a:pPr>
            <a:r>
              <a:rPr lang="fr-FR" dirty="0"/>
              <a:t>pression artérielle aux 4 membres </a:t>
            </a:r>
          </a:p>
          <a:p>
            <a:pPr>
              <a:defRPr/>
            </a:pPr>
            <a:r>
              <a:rPr lang="fr-FR" dirty="0"/>
              <a:t> l’examen cardiovasculaire, l’auscultation pulmonaire et la recherche de signes de phlébite.</a:t>
            </a:r>
          </a:p>
        </p:txBody>
      </p:sp>
    </p:spTree>
    <p:extLst>
      <p:ext uri="{BB962C8B-B14F-4D97-AF65-F5344CB8AC3E}">
        <p14:creationId xmlns:p14="http://schemas.microsoft.com/office/powerpoint/2010/main" val="337827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669701"/>
            <a:ext cx="10515600" cy="5507262"/>
          </a:xfrm>
        </p:spPr>
        <p:txBody>
          <a:bodyPr>
            <a:normAutofit/>
          </a:bodyPr>
          <a:lstStyle/>
          <a:p>
            <a:r>
              <a:rPr lang="fr-FR" dirty="0"/>
              <a:t>Le médecin recherchera surtout des signes d’alarme évocateurs d’une étiologie grave de DT, nécessitant une prise en charge immédiate ainsi qu’une hospitalisation rapide :</a:t>
            </a:r>
          </a:p>
          <a:p>
            <a:pPr marL="0" indent="0">
              <a:buNone/>
            </a:pPr>
            <a:r>
              <a:rPr lang="fr-FR" dirty="0"/>
              <a:t>• pouls irrégulier</a:t>
            </a:r>
          </a:p>
          <a:p>
            <a:pPr marL="0" indent="0">
              <a:buNone/>
            </a:pPr>
            <a:r>
              <a:rPr lang="fr-FR" dirty="0"/>
              <a:t>• pouls paradoxal (chute de la pression systolique &gt; 10 </a:t>
            </a:r>
            <a:r>
              <a:rPr lang="fr-FR" dirty="0" err="1"/>
              <a:t>mmHg</a:t>
            </a:r>
            <a:r>
              <a:rPr lang="fr-FR" dirty="0"/>
              <a:t> en </a:t>
            </a:r>
            <a:r>
              <a:rPr lang="fr-FR" dirty="0" err="1"/>
              <a:t>inspirium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• disparition des pouls des membres inférieurs</a:t>
            </a:r>
          </a:p>
          <a:p>
            <a:pPr marL="0" indent="0">
              <a:buNone/>
            </a:pPr>
            <a:r>
              <a:rPr lang="fr-FR" dirty="0"/>
              <a:t>• tension artérielle (TA) systolique &lt; 100 </a:t>
            </a:r>
            <a:r>
              <a:rPr lang="fr-FR" dirty="0" err="1"/>
              <a:t>mmHg</a:t>
            </a:r>
            <a:r>
              <a:rPr lang="fr-FR" dirty="0"/>
              <a:t> et / ou pouls &gt; 100 / min</a:t>
            </a:r>
          </a:p>
          <a:p>
            <a:pPr marL="0" indent="0">
              <a:buNone/>
            </a:pPr>
            <a:r>
              <a:rPr lang="fr-FR" dirty="0"/>
              <a:t>• asymétrie de TA aux 2 bras (différence de pression systolique &gt; 15 </a:t>
            </a:r>
            <a:r>
              <a:rPr lang="fr-FR" dirty="0" err="1"/>
              <a:t>mmHg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292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• souffle diastolique</a:t>
            </a:r>
          </a:p>
          <a:p>
            <a:pPr marL="0" indent="0">
              <a:buNone/>
            </a:pPr>
            <a:r>
              <a:rPr lang="fr-FR" dirty="0"/>
              <a:t>• signes d’insuffisance cardiaque (IC) aiguë (stase pulmonaire et/ou turgescence jugulaire)</a:t>
            </a:r>
          </a:p>
          <a:p>
            <a:pPr marL="0" indent="0">
              <a:buNone/>
            </a:pPr>
            <a:r>
              <a:rPr lang="fr-FR" dirty="0"/>
              <a:t>• cyanose</a:t>
            </a:r>
          </a:p>
          <a:p>
            <a:pPr marL="0" indent="0">
              <a:buNone/>
            </a:pPr>
            <a:r>
              <a:rPr lang="fr-FR" dirty="0"/>
              <a:t>• SpO2 &lt; 90%</a:t>
            </a:r>
          </a:p>
          <a:p>
            <a:pPr marL="0" indent="0">
              <a:buNone/>
            </a:pPr>
            <a:r>
              <a:rPr lang="fr-FR" dirty="0"/>
              <a:t>• tachypnée &gt; 25 / min</a:t>
            </a:r>
          </a:p>
          <a:p>
            <a:pPr marL="0" indent="0">
              <a:buNone/>
            </a:pPr>
            <a:r>
              <a:rPr lang="fr-FR" dirty="0"/>
              <a:t>• déficit neurologique</a:t>
            </a:r>
          </a:p>
          <a:p>
            <a:pPr marL="0" indent="0">
              <a:buNone/>
            </a:pPr>
            <a:r>
              <a:rPr lang="fr-FR" dirty="0"/>
              <a:t>• altération de l’état de conscience/état confusionnel.</a:t>
            </a:r>
          </a:p>
        </p:txBody>
      </p:sp>
    </p:spTree>
    <p:extLst>
      <p:ext uri="{BB962C8B-B14F-4D97-AF65-F5344CB8AC3E}">
        <p14:creationId xmlns:p14="http://schemas.microsoft.com/office/powerpoint/2010/main" val="136806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>
          <a:xfrm>
            <a:off x="1981200" y="836613"/>
            <a:ext cx="8229600" cy="5289550"/>
          </a:xfrm>
        </p:spPr>
        <p:txBody>
          <a:bodyPr/>
          <a:lstStyle/>
          <a:p>
            <a:pPr eaLnBrk="1" hangingPunct="1"/>
            <a:r>
              <a:rPr lang="fr-FR" altLang="fr-FR"/>
              <a:t>Les caractéristiques de la douleur    :                                     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       ( siège, type, irradiation, durée,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        circonstances  déclenchantes,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         signes d’accompagnement éventuels)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/>
          </a:p>
          <a:p>
            <a:pPr eaLnBrk="1" hangingPunct="1"/>
            <a:r>
              <a:rPr lang="fr-FR" altLang="fr-FR"/>
              <a:t>Signes d'accompagnement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       </a:t>
            </a:r>
          </a:p>
          <a:p>
            <a:pPr eaLnBrk="1" hangingPunct="1"/>
            <a:r>
              <a:rPr lang="fr-FR" altLang="fr-FR"/>
              <a:t>  Examens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077200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4150" y="549275"/>
            <a:ext cx="4838700" cy="5576888"/>
          </a:xfrm>
        </p:spPr>
      </p:pic>
    </p:spTree>
    <p:extLst>
      <p:ext uri="{BB962C8B-B14F-4D97-AF65-F5344CB8AC3E}">
        <p14:creationId xmlns:p14="http://schemas.microsoft.com/office/powerpoint/2010/main" val="958980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fr-FR" altLang="fr-FR" sz="3600" b="1"/>
              <a:t>FACTEURS DE RISQUE</a:t>
            </a: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1981200" y="1268413"/>
            <a:ext cx="8229600" cy="4857750"/>
          </a:xfrm>
        </p:spPr>
        <p:txBody>
          <a:bodyPr/>
          <a:lstStyle/>
          <a:p>
            <a:r>
              <a:rPr lang="fr-FR" altLang="fr-FR"/>
              <a:t> traditionnels :</a:t>
            </a:r>
          </a:p>
          <a:p>
            <a:pPr marL="857250" lvl="1" indent="-457200"/>
            <a:r>
              <a:rPr lang="fr-FR" altLang="fr-FR"/>
              <a:t> Tabagisme </a:t>
            </a:r>
          </a:p>
          <a:p>
            <a:pPr marL="857250" lvl="1" indent="-457200"/>
            <a:r>
              <a:rPr lang="fr-FR" altLang="fr-FR"/>
              <a:t> Dyslipidémie </a:t>
            </a:r>
          </a:p>
          <a:p>
            <a:pPr marL="857250" lvl="1" indent="-457200"/>
            <a:r>
              <a:rPr lang="fr-FR" altLang="fr-FR"/>
              <a:t> Diabète </a:t>
            </a:r>
          </a:p>
          <a:p>
            <a:pPr marL="857250" lvl="1" indent="-457200"/>
            <a:r>
              <a:rPr lang="fr-FR" altLang="fr-FR"/>
              <a:t> Âge &gt;60 ans </a:t>
            </a:r>
          </a:p>
          <a:p>
            <a:pPr marL="857250" lvl="1" indent="-457200"/>
            <a:r>
              <a:rPr lang="fr-FR" altLang="fr-FR"/>
              <a:t> Sexe (masculin ou femme ménopausée)</a:t>
            </a:r>
          </a:p>
          <a:p>
            <a:pPr marL="857250" lvl="1" indent="-457200"/>
            <a:r>
              <a:rPr lang="fr-FR" altLang="fr-FR"/>
              <a:t>Antécédents familiaux de maladie cardiovasculaire (H &lt;55 ans et F &lt; 65 ans) </a:t>
            </a:r>
          </a:p>
          <a:p>
            <a:pPr marL="857250" lvl="1" indent="-457200"/>
            <a:r>
              <a:rPr lang="fr-FR" altLang="fr-FR"/>
              <a:t> HTA</a:t>
            </a:r>
          </a:p>
        </p:txBody>
      </p:sp>
    </p:spTree>
    <p:extLst>
      <p:ext uri="{BB962C8B-B14F-4D97-AF65-F5344CB8AC3E}">
        <p14:creationId xmlns:p14="http://schemas.microsoft.com/office/powerpoint/2010/main" val="4238949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>
          <a:xfrm>
            <a:off x="1992313" y="404813"/>
            <a:ext cx="8229600" cy="6119812"/>
          </a:xfrm>
        </p:spPr>
        <p:txBody>
          <a:bodyPr/>
          <a:lstStyle/>
          <a:p>
            <a:r>
              <a:rPr lang="fr-FR" altLang="fr-FR"/>
              <a:t>non traditionnels </a:t>
            </a:r>
          </a:p>
          <a:p>
            <a:pPr lvl="1"/>
            <a:r>
              <a:rPr lang="fr-FR" altLang="fr-FR" sz="1600"/>
              <a:t> </a:t>
            </a:r>
            <a:r>
              <a:rPr lang="fr-FR" altLang="fr-FR"/>
              <a:t>Stress</a:t>
            </a:r>
          </a:p>
          <a:p>
            <a:pPr lvl="1"/>
            <a:r>
              <a:rPr lang="fr-FR" altLang="fr-FR"/>
              <a:t> Obésité (comme facteur isolé) </a:t>
            </a:r>
          </a:p>
          <a:p>
            <a:pPr lvl="1"/>
            <a:r>
              <a:rPr lang="fr-FR" altLang="fr-FR"/>
              <a:t> Médicaments sympathicomimétiques ou certaines drogues (cocaïne, par exemple) </a:t>
            </a:r>
          </a:p>
          <a:p>
            <a:pPr lvl="1"/>
            <a:r>
              <a:rPr lang="fr-FR" altLang="fr-FR"/>
              <a:t> Œstrogènes </a:t>
            </a:r>
          </a:p>
          <a:p>
            <a:pPr lvl="1"/>
            <a:r>
              <a:rPr lang="fr-FR" altLang="fr-FR"/>
              <a:t> Valvulopathies cardiaques</a:t>
            </a:r>
          </a:p>
          <a:p>
            <a:pPr lvl="1"/>
            <a:r>
              <a:rPr lang="fr-FR" altLang="fr-FR"/>
              <a:t> Maladie du collagène</a:t>
            </a:r>
          </a:p>
          <a:p>
            <a:pPr lvl="1"/>
            <a:r>
              <a:rPr lang="fr-FR" altLang="fr-FR"/>
              <a:t> Cardiomyopathie </a:t>
            </a:r>
          </a:p>
          <a:p>
            <a:pPr lvl="1"/>
            <a:r>
              <a:rPr lang="fr-FR" altLang="fr-FR"/>
              <a:t> Antécédents d’irradiation au thorax </a:t>
            </a:r>
          </a:p>
          <a:p>
            <a:pPr lvl="1"/>
            <a:r>
              <a:rPr lang="fr-FR" altLang="fr-FR"/>
              <a:t> Myocardite </a:t>
            </a:r>
          </a:p>
          <a:p>
            <a:pPr lvl="1"/>
            <a:r>
              <a:rPr lang="fr-FR" altLang="fr-FR"/>
              <a:t> Anémie falciforme </a:t>
            </a:r>
          </a:p>
          <a:p>
            <a:pPr lvl="1"/>
            <a:r>
              <a:rPr lang="fr-FR" altLang="fr-FR"/>
              <a:t> Spasmes des artères coronaires</a:t>
            </a:r>
          </a:p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71140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H.E.A.R.T.  : </a:t>
            </a:r>
            <a:r>
              <a:rPr lang="fr-FR" sz="3600" dirty="0"/>
              <a:t>(&gt;7= haut risque)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Score ou logiciel qui aide à déceler la probabilité d’évènements cardiovasculaires, parmi elles les DT d’origine cardiaque, en se basant sur :</a:t>
            </a:r>
          </a:p>
          <a:p>
            <a:r>
              <a:rPr lang="fr-FR" dirty="0"/>
              <a:t>Historique de la maladie: 2(↑)-1-0</a:t>
            </a:r>
          </a:p>
          <a:p>
            <a:r>
              <a:rPr lang="fr-FR" dirty="0"/>
              <a:t>ECG: ST 2-1-0</a:t>
            </a:r>
          </a:p>
          <a:p>
            <a:r>
              <a:rPr lang="fr-FR" dirty="0"/>
              <a:t>Age :65 ans 2-1-0</a:t>
            </a:r>
          </a:p>
          <a:p>
            <a:r>
              <a:rPr lang="fr-FR" dirty="0"/>
              <a:t>Facteurs de Risque: 2(3*)-1-0</a:t>
            </a:r>
          </a:p>
          <a:p>
            <a:r>
              <a:rPr lang="fr-FR" dirty="0"/>
              <a:t>Troponine: 2(3*)-1-0</a:t>
            </a:r>
          </a:p>
          <a:p>
            <a:r>
              <a:rPr lang="fr-FR" dirty="0"/>
              <a:t>Réduction du % : IDM, EP...</a:t>
            </a:r>
          </a:p>
        </p:txBody>
      </p:sp>
    </p:spTree>
    <p:extLst>
      <p:ext uri="{BB962C8B-B14F-4D97-AF65-F5344CB8AC3E}">
        <p14:creationId xmlns:p14="http://schemas.microsoft.com/office/powerpoint/2010/main" val="3038143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2560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1700214"/>
            <a:ext cx="7777162" cy="4537075"/>
          </a:xfrm>
        </p:spPr>
      </p:pic>
    </p:spTree>
    <p:extLst>
      <p:ext uri="{BB962C8B-B14F-4D97-AF65-F5344CB8AC3E}">
        <p14:creationId xmlns:p14="http://schemas.microsoft.com/office/powerpoint/2010/main" val="3070811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Orientation diagnostique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FC</a:t>
            </a:r>
          </a:p>
          <a:p>
            <a:endParaRPr lang="fr-FR" dirty="0"/>
          </a:p>
          <a:p>
            <a:r>
              <a:rPr lang="fr-FR" dirty="0"/>
              <a:t>PA</a:t>
            </a:r>
          </a:p>
          <a:p>
            <a:endParaRPr lang="fr-FR" dirty="0"/>
          </a:p>
          <a:p>
            <a:r>
              <a:rPr lang="fr-FR" dirty="0"/>
              <a:t>FR</a:t>
            </a:r>
          </a:p>
          <a:p>
            <a:endParaRPr lang="fr-FR" dirty="0"/>
          </a:p>
          <a:p>
            <a:r>
              <a:rPr lang="fr-FR" dirty="0"/>
              <a:t>Examen physique cardiopulmonaire</a:t>
            </a:r>
          </a:p>
        </p:txBody>
      </p:sp>
    </p:spTree>
    <p:extLst>
      <p:ext uri="{BB962C8B-B14F-4D97-AF65-F5344CB8AC3E}">
        <p14:creationId xmlns:p14="http://schemas.microsoft.com/office/powerpoint/2010/main" val="235448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61975"/>
          </a:xfrm>
        </p:spPr>
        <p:txBody>
          <a:bodyPr/>
          <a:lstStyle/>
          <a:p>
            <a:r>
              <a:rPr lang="fr-FR" altLang="fr-FR" sz="2800" dirty="0"/>
              <a:t>Plan: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836613"/>
            <a:ext cx="8229600" cy="5289550"/>
          </a:xfrm>
        </p:spPr>
        <p:txBody>
          <a:bodyPr/>
          <a:lstStyle/>
          <a:p>
            <a:pPr>
              <a:defRPr/>
            </a:pPr>
            <a:r>
              <a:rPr lang="fr-FR" dirty="0"/>
              <a:t>Introduction</a:t>
            </a:r>
          </a:p>
          <a:p>
            <a:pPr>
              <a:defRPr/>
            </a:pPr>
            <a:r>
              <a:rPr lang="fr-FR" dirty="0"/>
              <a:t>Problématique:</a:t>
            </a:r>
          </a:p>
          <a:p>
            <a:pPr lvl="1">
              <a:defRPr/>
            </a:pPr>
            <a:r>
              <a:rPr lang="fr-FR" dirty="0"/>
              <a:t>Origine</a:t>
            </a:r>
          </a:p>
          <a:p>
            <a:pPr lvl="1">
              <a:defRPr/>
            </a:pPr>
            <a:r>
              <a:rPr lang="fr-FR" dirty="0"/>
              <a:t>Pronostique</a:t>
            </a:r>
          </a:p>
          <a:p>
            <a:pPr marL="514350" indent="-457200">
              <a:defRPr/>
            </a:pPr>
            <a:r>
              <a:rPr lang="fr-FR" dirty="0"/>
              <a:t>Démarche </a:t>
            </a:r>
            <a:r>
              <a:rPr lang="fr-FR" dirty="0" err="1"/>
              <a:t>dgc</a:t>
            </a:r>
            <a:r>
              <a:rPr lang="fr-FR" dirty="0"/>
              <a:t> devant une DTA</a:t>
            </a:r>
          </a:p>
          <a:p>
            <a:pPr marL="914400" lvl="1" indent="-457200">
              <a:defRPr/>
            </a:pPr>
            <a:r>
              <a:rPr lang="fr-FR" dirty="0"/>
              <a:t>ATCD</a:t>
            </a:r>
          </a:p>
          <a:p>
            <a:pPr marL="914400" lvl="1" indent="-457200">
              <a:defRPr/>
            </a:pPr>
            <a:r>
              <a:rPr lang="fr-FR" dirty="0"/>
              <a:t>FDR</a:t>
            </a:r>
          </a:p>
          <a:p>
            <a:pPr marL="914400" lvl="1" indent="-457200">
              <a:defRPr/>
            </a:pPr>
            <a:r>
              <a:rPr lang="fr-FR" dirty="0"/>
              <a:t>Clinique</a:t>
            </a:r>
          </a:p>
          <a:p>
            <a:pPr marL="914400" lvl="1" indent="-457200">
              <a:defRPr/>
            </a:pPr>
            <a:r>
              <a:rPr lang="fr-FR" dirty="0"/>
              <a:t>Examens complémentaires</a:t>
            </a:r>
          </a:p>
          <a:p>
            <a:pPr marL="514350" indent="-457200">
              <a:defRPr/>
            </a:pPr>
            <a:r>
              <a:rPr lang="fr-FR" dirty="0"/>
              <a:t>Score HEART</a:t>
            </a:r>
          </a:p>
        </p:txBody>
      </p:sp>
    </p:spTree>
    <p:extLst>
      <p:ext uri="{BB962C8B-B14F-4D97-AF65-F5344CB8AC3E}">
        <p14:creationId xmlns:p14="http://schemas.microsoft.com/office/powerpoint/2010/main" val="576125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966988" y="2078015"/>
            <a:ext cx="10515600" cy="1325563"/>
          </a:xfrm>
        </p:spPr>
        <p:txBody>
          <a:bodyPr/>
          <a:lstStyle/>
          <a:p>
            <a:r>
              <a:rPr lang="fr-FR" altLang="fr-FR" sz="3600" b="1" dirty="0"/>
              <a:t>ORIENTATION VERS UNE PATHOLOGIE ORGANIQUE</a:t>
            </a:r>
          </a:p>
        </p:txBody>
      </p:sp>
    </p:spTree>
    <p:extLst>
      <p:ext uri="{BB962C8B-B14F-4D97-AF65-F5344CB8AC3E}">
        <p14:creationId xmlns:p14="http://schemas.microsoft.com/office/powerpoint/2010/main" val="39021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SCA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Douleurs thoracique : suspicion de l’origine cardiaque , surtout si &gt; 40 ans avec facteurs de risques.</a:t>
            </a:r>
          </a:p>
          <a:p>
            <a:endParaRPr lang="fr-FR" dirty="0"/>
          </a:p>
          <a:p>
            <a:r>
              <a:rPr lang="fr-FR" dirty="0"/>
              <a:t>C’est l’expression clinique d’un phénomène </a:t>
            </a:r>
            <a:r>
              <a:rPr lang="fr-FR" dirty="0" err="1"/>
              <a:t>athérothrombotique</a:t>
            </a:r>
            <a:r>
              <a:rPr lang="fr-FR" dirty="0"/>
              <a:t> en regard d’une plaque d’athérome rompu,</a:t>
            </a:r>
          </a:p>
          <a:p>
            <a:endParaRPr lang="fr-FR" dirty="0"/>
          </a:p>
          <a:p>
            <a:r>
              <a:rPr lang="fr-FR" dirty="0"/>
              <a:t>Classé en deux catégorie : STEMI et non STEMI</a:t>
            </a:r>
          </a:p>
        </p:txBody>
      </p:sp>
    </p:spTree>
    <p:extLst>
      <p:ext uri="{BB962C8B-B14F-4D97-AF65-F5344CB8AC3E}">
        <p14:creationId xmlns:p14="http://schemas.microsoft.com/office/powerpoint/2010/main" val="2812211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30723" name="Rectangle 63"/>
          <p:cNvSpPr>
            <a:spLocks noChangeArrowheads="1"/>
          </p:cNvSpPr>
          <p:nvPr/>
        </p:nvSpPr>
        <p:spPr bwMode="auto">
          <a:xfrm>
            <a:off x="2424114" y="16600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grpSp>
        <p:nvGrpSpPr>
          <p:cNvPr id="30724" name="Group 1"/>
          <p:cNvGrpSpPr>
            <a:grpSpLocks/>
          </p:cNvGrpSpPr>
          <p:nvPr/>
        </p:nvGrpSpPr>
        <p:grpSpPr bwMode="auto">
          <a:xfrm>
            <a:off x="2927350" y="1557338"/>
            <a:ext cx="6408738" cy="4603750"/>
            <a:chOff x="0" y="0"/>
            <a:chExt cx="8737" cy="6571"/>
          </a:xfrm>
        </p:grpSpPr>
        <p:sp>
          <p:nvSpPr>
            <p:cNvPr id="30725" name="Line 62"/>
            <p:cNvSpPr>
              <a:spLocks noChangeShapeType="1"/>
            </p:cNvSpPr>
            <p:nvPr/>
          </p:nvSpPr>
          <p:spPr bwMode="auto">
            <a:xfrm>
              <a:off x="3" y="6569"/>
              <a:ext cx="8731" cy="0"/>
            </a:xfrm>
            <a:prstGeom prst="line">
              <a:avLst/>
            </a:prstGeom>
            <a:noFill/>
            <a:ln w="127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26" name="Line 61"/>
            <p:cNvSpPr>
              <a:spLocks noChangeShapeType="1"/>
            </p:cNvSpPr>
            <p:nvPr/>
          </p:nvSpPr>
          <p:spPr bwMode="auto">
            <a:xfrm>
              <a:off x="6" y="6"/>
              <a:ext cx="0" cy="6562"/>
            </a:xfrm>
            <a:prstGeom prst="line">
              <a:avLst/>
            </a:prstGeom>
            <a:noFill/>
            <a:ln w="381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27" name="Line 60"/>
            <p:cNvSpPr>
              <a:spLocks noChangeShapeType="1"/>
            </p:cNvSpPr>
            <p:nvPr/>
          </p:nvSpPr>
          <p:spPr bwMode="auto">
            <a:xfrm>
              <a:off x="3" y="3"/>
              <a:ext cx="8731" cy="0"/>
            </a:xfrm>
            <a:prstGeom prst="line">
              <a:avLst/>
            </a:prstGeom>
            <a:noFill/>
            <a:ln w="381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28" name="Line 59"/>
            <p:cNvSpPr>
              <a:spLocks noChangeShapeType="1"/>
            </p:cNvSpPr>
            <p:nvPr/>
          </p:nvSpPr>
          <p:spPr bwMode="auto">
            <a:xfrm>
              <a:off x="9" y="6567"/>
              <a:ext cx="8725" cy="0"/>
            </a:xfrm>
            <a:prstGeom prst="line">
              <a:avLst/>
            </a:prstGeom>
            <a:noFill/>
            <a:ln w="127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29" name="Line 58"/>
            <p:cNvSpPr>
              <a:spLocks noChangeShapeType="1"/>
            </p:cNvSpPr>
            <p:nvPr/>
          </p:nvSpPr>
          <p:spPr bwMode="auto">
            <a:xfrm>
              <a:off x="8731" y="6"/>
              <a:ext cx="0" cy="6560"/>
            </a:xfrm>
            <a:prstGeom prst="line">
              <a:avLst/>
            </a:prstGeom>
            <a:noFill/>
            <a:ln w="381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30" name="Freeform 57"/>
            <p:cNvSpPr>
              <a:spLocks/>
            </p:cNvSpPr>
            <p:nvPr/>
          </p:nvSpPr>
          <p:spPr bwMode="auto">
            <a:xfrm>
              <a:off x="3454" y="194"/>
              <a:ext cx="859" cy="850"/>
            </a:xfrm>
            <a:custGeom>
              <a:avLst/>
              <a:gdLst>
                <a:gd name="T0" fmla="*/ 429 w 859"/>
                <a:gd name="T1" fmla="*/ 194 h 850"/>
                <a:gd name="T2" fmla="*/ 352 w 859"/>
                <a:gd name="T3" fmla="*/ 201 h 850"/>
                <a:gd name="T4" fmla="*/ 279 w 859"/>
                <a:gd name="T5" fmla="*/ 221 h 850"/>
                <a:gd name="T6" fmla="*/ 212 w 859"/>
                <a:gd name="T7" fmla="*/ 252 h 850"/>
                <a:gd name="T8" fmla="*/ 152 w 859"/>
                <a:gd name="T9" fmla="*/ 294 h 850"/>
                <a:gd name="T10" fmla="*/ 101 w 859"/>
                <a:gd name="T11" fmla="*/ 345 h 850"/>
                <a:gd name="T12" fmla="*/ 58 w 859"/>
                <a:gd name="T13" fmla="*/ 405 h 850"/>
                <a:gd name="T14" fmla="*/ 26 w 859"/>
                <a:gd name="T15" fmla="*/ 471 h 850"/>
                <a:gd name="T16" fmla="*/ 7 w 859"/>
                <a:gd name="T17" fmla="*/ 543 h 850"/>
                <a:gd name="T18" fmla="*/ 0 w 859"/>
                <a:gd name="T19" fmla="*/ 619 h 850"/>
                <a:gd name="T20" fmla="*/ 7 w 859"/>
                <a:gd name="T21" fmla="*/ 695 h 850"/>
                <a:gd name="T22" fmla="*/ 26 w 859"/>
                <a:gd name="T23" fmla="*/ 767 h 850"/>
                <a:gd name="T24" fmla="*/ 58 w 859"/>
                <a:gd name="T25" fmla="*/ 833 h 850"/>
                <a:gd name="T26" fmla="*/ 101 w 859"/>
                <a:gd name="T27" fmla="*/ 893 h 850"/>
                <a:gd name="T28" fmla="*/ 152 w 859"/>
                <a:gd name="T29" fmla="*/ 944 h 850"/>
                <a:gd name="T30" fmla="*/ 212 w 859"/>
                <a:gd name="T31" fmla="*/ 986 h 850"/>
                <a:gd name="T32" fmla="*/ 279 w 859"/>
                <a:gd name="T33" fmla="*/ 1017 h 850"/>
                <a:gd name="T34" fmla="*/ 352 w 859"/>
                <a:gd name="T35" fmla="*/ 1037 h 850"/>
                <a:gd name="T36" fmla="*/ 429 w 859"/>
                <a:gd name="T37" fmla="*/ 1044 h 850"/>
                <a:gd name="T38" fmla="*/ 506 w 859"/>
                <a:gd name="T39" fmla="*/ 1037 h 850"/>
                <a:gd name="T40" fmla="*/ 579 w 859"/>
                <a:gd name="T41" fmla="*/ 1017 h 850"/>
                <a:gd name="T42" fmla="*/ 646 w 859"/>
                <a:gd name="T43" fmla="*/ 986 h 850"/>
                <a:gd name="T44" fmla="*/ 705 w 859"/>
                <a:gd name="T45" fmla="*/ 944 h 850"/>
                <a:gd name="T46" fmla="*/ 757 w 859"/>
                <a:gd name="T47" fmla="*/ 893 h 850"/>
                <a:gd name="T48" fmla="*/ 799 w 859"/>
                <a:gd name="T49" fmla="*/ 833 h 850"/>
                <a:gd name="T50" fmla="*/ 831 w 859"/>
                <a:gd name="T51" fmla="*/ 767 h 850"/>
                <a:gd name="T52" fmla="*/ 851 w 859"/>
                <a:gd name="T53" fmla="*/ 695 h 850"/>
                <a:gd name="T54" fmla="*/ 858 w 859"/>
                <a:gd name="T55" fmla="*/ 619 h 850"/>
                <a:gd name="T56" fmla="*/ 851 w 859"/>
                <a:gd name="T57" fmla="*/ 543 h 850"/>
                <a:gd name="T58" fmla="*/ 831 w 859"/>
                <a:gd name="T59" fmla="*/ 471 h 850"/>
                <a:gd name="T60" fmla="*/ 799 w 859"/>
                <a:gd name="T61" fmla="*/ 405 h 850"/>
                <a:gd name="T62" fmla="*/ 757 w 859"/>
                <a:gd name="T63" fmla="*/ 345 h 850"/>
                <a:gd name="T64" fmla="*/ 705 w 859"/>
                <a:gd name="T65" fmla="*/ 294 h 850"/>
                <a:gd name="T66" fmla="*/ 646 w 859"/>
                <a:gd name="T67" fmla="*/ 252 h 850"/>
                <a:gd name="T68" fmla="*/ 579 w 859"/>
                <a:gd name="T69" fmla="*/ 221 h 850"/>
                <a:gd name="T70" fmla="*/ 506 w 859"/>
                <a:gd name="T71" fmla="*/ 201 h 850"/>
                <a:gd name="T72" fmla="*/ 429 w 859"/>
                <a:gd name="T73" fmla="*/ 194 h 8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9"/>
                <a:gd name="T112" fmla="*/ 0 h 850"/>
                <a:gd name="T113" fmla="*/ 859 w 859"/>
                <a:gd name="T114" fmla="*/ 850 h 8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9" h="850">
                  <a:moveTo>
                    <a:pt x="429" y="0"/>
                  </a:moveTo>
                  <a:lnTo>
                    <a:pt x="352" y="7"/>
                  </a:lnTo>
                  <a:lnTo>
                    <a:pt x="279" y="27"/>
                  </a:lnTo>
                  <a:lnTo>
                    <a:pt x="212" y="58"/>
                  </a:lnTo>
                  <a:lnTo>
                    <a:pt x="152" y="100"/>
                  </a:lnTo>
                  <a:lnTo>
                    <a:pt x="101" y="151"/>
                  </a:lnTo>
                  <a:lnTo>
                    <a:pt x="58" y="211"/>
                  </a:lnTo>
                  <a:lnTo>
                    <a:pt x="26" y="277"/>
                  </a:lnTo>
                  <a:lnTo>
                    <a:pt x="7" y="349"/>
                  </a:lnTo>
                  <a:lnTo>
                    <a:pt x="0" y="425"/>
                  </a:lnTo>
                  <a:lnTo>
                    <a:pt x="7" y="501"/>
                  </a:lnTo>
                  <a:lnTo>
                    <a:pt x="26" y="573"/>
                  </a:lnTo>
                  <a:lnTo>
                    <a:pt x="58" y="639"/>
                  </a:lnTo>
                  <a:lnTo>
                    <a:pt x="101" y="699"/>
                  </a:lnTo>
                  <a:lnTo>
                    <a:pt x="152" y="750"/>
                  </a:lnTo>
                  <a:lnTo>
                    <a:pt x="212" y="792"/>
                  </a:lnTo>
                  <a:lnTo>
                    <a:pt x="279" y="823"/>
                  </a:lnTo>
                  <a:lnTo>
                    <a:pt x="352" y="843"/>
                  </a:lnTo>
                  <a:lnTo>
                    <a:pt x="429" y="850"/>
                  </a:lnTo>
                  <a:lnTo>
                    <a:pt x="506" y="843"/>
                  </a:lnTo>
                  <a:lnTo>
                    <a:pt x="579" y="823"/>
                  </a:lnTo>
                  <a:lnTo>
                    <a:pt x="646" y="792"/>
                  </a:lnTo>
                  <a:lnTo>
                    <a:pt x="705" y="750"/>
                  </a:lnTo>
                  <a:lnTo>
                    <a:pt x="757" y="699"/>
                  </a:lnTo>
                  <a:lnTo>
                    <a:pt x="799" y="639"/>
                  </a:lnTo>
                  <a:lnTo>
                    <a:pt x="831" y="573"/>
                  </a:lnTo>
                  <a:lnTo>
                    <a:pt x="851" y="501"/>
                  </a:lnTo>
                  <a:lnTo>
                    <a:pt x="858" y="425"/>
                  </a:lnTo>
                  <a:lnTo>
                    <a:pt x="851" y="349"/>
                  </a:lnTo>
                  <a:lnTo>
                    <a:pt x="831" y="277"/>
                  </a:lnTo>
                  <a:lnTo>
                    <a:pt x="799" y="211"/>
                  </a:lnTo>
                  <a:lnTo>
                    <a:pt x="757" y="151"/>
                  </a:lnTo>
                  <a:lnTo>
                    <a:pt x="705" y="100"/>
                  </a:lnTo>
                  <a:lnTo>
                    <a:pt x="646" y="58"/>
                  </a:lnTo>
                  <a:lnTo>
                    <a:pt x="579" y="27"/>
                  </a:lnTo>
                  <a:lnTo>
                    <a:pt x="506" y="7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31" name="AutoShape 56"/>
            <p:cNvSpPr>
              <a:spLocks/>
            </p:cNvSpPr>
            <p:nvPr/>
          </p:nvSpPr>
          <p:spPr bwMode="auto">
            <a:xfrm>
              <a:off x="3444" y="184"/>
              <a:ext cx="879" cy="870"/>
            </a:xfrm>
            <a:custGeom>
              <a:avLst/>
              <a:gdLst>
                <a:gd name="T0" fmla="*/ 350 w 879"/>
                <a:gd name="T1" fmla="*/ 193 h 870"/>
                <a:gd name="T2" fmla="*/ 193 w 879"/>
                <a:gd name="T3" fmla="*/ 258 h 870"/>
                <a:gd name="T4" fmla="*/ 75 w 879"/>
                <a:gd name="T5" fmla="*/ 376 h 870"/>
                <a:gd name="T6" fmla="*/ 9 w 879"/>
                <a:gd name="T7" fmla="*/ 531 h 870"/>
                <a:gd name="T8" fmla="*/ 9 w 879"/>
                <a:gd name="T9" fmla="*/ 707 h 870"/>
                <a:gd name="T10" fmla="*/ 75 w 879"/>
                <a:gd name="T11" fmla="*/ 862 h 870"/>
                <a:gd name="T12" fmla="*/ 193 w 879"/>
                <a:gd name="T13" fmla="*/ 980 h 870"/>
                <a:gd name="T14" fmla="*/ 350 w 879"/>
                <a:gd name="T15" fmla="*/ 1045 h 870"/>
                <a:gd name="T16" fmla="*/ 439 w 879"/>
                <a:gd name="T17" fmla="*/ 1034 h 870"/>
                <a:gd name="T18" fmla="*/ 276 w 879"/>
                <a:gd name="T19" fmla="*/ 1001 h 870"/>
                <a:gd name="T20" fmla="*/ 142 w 879"/>
                <a:gd name="T21" fmla="*/ 912 h 870"/>
                <a:gd name="T22" fmla="*/ 53 w 879"/>
                <a:gd name="T23" fmla="*/ 780 h 870"/>
                <a:gd name="T24" fmla="*/ 20 w 879"/>
                <a:gd name="T25" fmla="*/ 619 h 870"/>
                <a:gd name="T26" fmla="*/ 53 w 879"/>
                <a:gd name="T27" fmla="*/ 458 h 870"/>
                <a:gd name="T28" fmla="*/ 142 w 879"/>
                <a:gd name="T29" fmla="*/ 326 h 870"/>
                <a:gd name="T30" fmla="*/ 276 w 879"/>
                <a:gd name="T31" fmla="*/ 237 h 870"/>
                <a:gd name="T32" fmla="*/ 439 w 879"/>
                <a:gd name="T33" fmla="*/ 204 h 870"/>
                <a:gd name="T34" fmla="*/ 527 w 879"/>
                <a:gd name="T35" fmla="*/ 193 h 870"/>
                <a:gd name="T36" fmla="*/ 564 w 879"/>
                <a:gd name="T37" fmla="*/ 204 h 870"/>
                <a:gd name="T38" fmla="*/ 523 w 879"/>
                <a:gd name="T39" fmla="*/ 213 h 870"/>
                <a:gd name="T40" fmla="*/ 673 w 879"/>
                <a:gd name="T41" fmla="*/ 275 h 870"/>
                <a:gd name="T42" fmla="*/ 787 w 879"/>
                <a:gd name="T43" fmla="*/ 387 h 870"/>
                <a:gd name="T44" fmla="*/ 850 w 879"/>
                <a:gd name="T45" fmla="*/ 535 h 870"/>
                <a:gd name="T46" fmla="*/ 850 w 879"/>
                <a:gd name="T47" fmla="*/ 703 h 870"/>
                <a:gd name="T48" fmla="*/ 787 w 879"/>
                <a:gd name="T49" fmla="*/ 851 h 870"/>
                <a:gd name="T50" fmla="*/ 673 w 879"/>
                <a:gd name="T51" fmla="*/ 963 h 870"/>
                <a:gd name="T52" fmla="*/ 523 w 879"/>
                <a:gd name="T53" fmla="*/ 1025 h 870"/>
                <a:gd name="T54" fmla="*/ 439 w 879"/>
                <a:gd name="T55" fmla="*/ 1054 h 870"/>
                <a:gd name="T56" fmla="*/ 610 w 879"/>
                <a:gd name="T57" fmla="*/ 1020 h 870"/>
                <a:gd name="T58" fmla="*/ 749 w 879"/>
                <a:gd name="T59" fmla="*/ 927 h 870"/>
                <a:gd name="T60" fmla="*/ 844 w 879"/>
                <a:gd name="T61" fmla="*/ 788 h 870"/>
                <a:gd name="T62" fmla="*/ 878 w 879"/>
                <a:gd name="T63" fmla="*/ 619 h 870"/>
                <a:gd name="T64" fmla="*/ 844 w 879"/>
                <a:gd name="T65" fmla="*/ 450 h 870"/>
                <a:gd name="T66" fmla="*/ 749 w 879"/>
                <a:gd name="T67" fmla="*/ 312 h 870"/>
                <a:gd name="T68" fmla="*/ 610 w 879"/>
                <a:gd name="T69" fmla="*/ 218 h 8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9"/>
                <a:gd name="T106" fmla="*/ 0 h 870"/>
                <a:gd name="T107" fmla="*/ 879 w 879"/>
                <a:gd name="T108" fmla="*/ 870 h 8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9" h="870">
                  <a:moveTo>
                    <a:pt x="439" y="0"/>
                  </a:moveTo>
                  <a:lnTo>
                    <a:pt x="350" y="9"/>
                  </a:lnTo>
                  <a:lnTo>
                    <a:pt x="268" y="34"/>
                  </a:lnTo>
                  <a:lnTo>
                    <a:pt x="193" y="74"/>
                  </a:lnTo>
                  <a:lnTo>
                    <a:pt x="128" y="128"/>
                  </a:lnTo>
                  <a:lnTo>
                    <a:pt x="75" y="192"/>
                  </a:lnTo>
                  <a:lnTo>
                    <a:pt x="34" y="266"/>
                  </a:lnTo>
                  <a:lnTo>
                    <a:pt x="9" y="347"/>
                  </a:lnTo>
                  <a:lnTo>
                    <a:pt x="0" y="435"/>
                  </a:lnTo>
                  <a:lnTo>
                    <a:pt x="9" y="523"/>
                  </a:lnTo>
                  <a:lnTo>
                    <a:pt x="34" y="604"/>
                  </a:lnTo>
                  <a:lnTo>
                    <a:pt x="75" y="678"/>
                  </a:lnTo>
                  <a:lnTo>
                    <a:pt x="128" y="743"/>
                  </a:lnTo>
                  <a:lnTo>
                    <a:pt x="193" y="796"/>
                  </a:lnTo>
                  <a:lnTo>
                    <a:pt x="268" y="836"/>
                  </a:lnTo>
                  <a:lnTo>
                    <a:pt x="350" y="861"/>
                  </a:lnTo>
                  <a:lnTo>
                    <a:pt x="439" y="870"/>
                  </a:lnTo>
                  <a:lnTo>
                    <a:pt x="439" y="850"/>
                  </a:lnTo>
                  <a:lnTo>
                    <a:pt x="354" y="841"/>
                  </a:lnTo>
                  <a:lnTo>
                    <a:pt x="276" y="817"/>
                  </a:lnTo>
                  <a:lnTo>
                    <a:pt x="204" y="779"/>
                  </a:lnTo>
                  <a:lnTo>
                    <a:pt x="142" y="728"/>
                  </a:lnTo>
                  <a:lnTo>
                    <a:pt x="91" y="667"/>
                  </a:lnTo>
                  <a:lnTo>
                    <a:pt x="53" y="596"/>
                  </a:lnTo>
                  <a:lnTo>
                    <a:pt x="28" y="519"/>
                  </a:lnTo>
                  <a:lnTo>
                    <a:pt x="20" y="435"/>
                  </a:lnTo>
                  <a:lnTo>
                    <a:pt x="28" y="351"/>
                  </a:lnTo>
                  <a:lnTo>
                    <a:pt x="53" y="274"/>
                  </a:lnTo>
                  <a:lnTo>
                    <a:pt x="91" y="203"/>
                  </a:lnTo>
                  <a:lnTo>
                    <a:pt x="142" y="142"/>
                  </a:lnTo>
                  <a:lnTo>
                    <a:pt x="204" y="91"/>
                  </a:lnTo>
                  <a:lnTo>
                    <a:pt x="276" y="53"/>
                  </a:lnTo>
                  <a:lnTo>
                    <a:pt x="354" y="29"/>
                  </a:lnTo>
                  <a:lnTo>
                    <a:pt x="439" y="20"/>
                  </a:lnTo>
                  <a:lnTo>
                    <a:pt x="564" y="20"/>
                  </a:lnTo>
                  <a:lnTo>
                    <a:pt x="527" y="9"/>
                  </a:lnTo>
                  <a:lnTo>
                    <a:pt x="439" y="0"/>
                  </a:lnTo>
                  <a:close/>
                  <a:moveTo>
                    <a:pt x="564" y="20"/>
                  </a:moveTo>
                  <a:lnTo>
                    <a:pt x="439" y="20"/>
                  </a:lnTo>
                  <a:lnTo>
                    <a:pt x="523" y="29"/>
                  </a:lnTo>
                  <a:lnTo>
                    <a:pt x="602" y="53"/>
                  </a:lnTo>
                  <a:lnTo>
                    <a:pt x="673" y="91"/>
                  </a:lnTo>
                  <a:lnTo>
                    <a:pt x="735" y="142"/>
                  </a:lnTo>
                  <a:lnTo>
                    <a:pt x="787" y="203"/>
                  </a:lnTo>
                  <a:lnTo>
                    <a:pt x="825" y="274"/>
                  </a:lnTo>
                  <a:lnTo>
                    <a:pt x="850" y="351"/>
                  </a:lnTo>
                  <a:lnTo>
                    <a:pt x="858" y="435"/>
                  </a:lnTo>
                  <a:lnTo>
                    <a:pt x="850" y="519"/>
                  </a:lnTo>
                  <a:lnTo>
                    <a:pt x="825" y="596"/>
                  </a:lnTo>
                  <a:lnTo>
                    <a:pt x="787" y="667"/>
                  </a:lnTo>
                  <a:lnTo>
                    <a:pt x="735" y="728"/>
                  </a:lnTo>
                  <a:lnTo>
                    <a:pt x="673" y="779"/>
                  </a:lnTo>
                  <a:lnTo>
                    <a:pt x="602" y="817"/>
                  </a:lnTo>
                  <a:lnTo>
                    <a:pt x="523" y="841"/>
                  </a:lnTo>
                  <a:lnTo>
                    <a:pt x="439" y="850"/>
                  </a:lnTo>
                  <a:lnTo>
                    <a:pt x="439" y="870"/>
                  </a:lnTo>
                  <a:lnTo>
                    <a:pt x="527" y="861"/>
                  </a:lnTo>
                  <a:lnTo>
                    <a:pt x="610" y="836"/>
                  </a:lnTo>
                  <a:lnTo>
                    <a:pt x="684" y="796"/>
                  </a:lnTo>
                  <a:lnTo>
                    <a:pt x="749" y="743"/>
                  </a:lnTo>
                  <a:lnTo>
                    <a:pt x="803" y="678"/>
                  </a:lnTo>
                  <a:lnTo>
                    <a:pt x="844" y="604"/>
                  </a:lnTo>
                  <a:lnTo>
                    <a:pt x="869" y="523"/>
                  </a:lnTo>
                  <a:lnTo>
                    <a:pt x="878" y="435"/>
                  </a:lnTo>
                  <a:lnTo>
                    <a:pt x="869" y="347"/>
                  </a:lnTo>
                  <a:lnTo>
                    <a:pt x="844" y="266"/>
                  </a:lnTo>
                  <a:lnTo>
                    <a:pt x="803" y="192"/>
                  </a:lnTo>
                  <a:lnTo>
                    <a:pt x="749" y="128"/>
                  </a:lnTo>
                  <a:lnTo>
                    <a:pt x="684" y="74"/>
                  </a:lnTo>
                  <a:lnTo>
                    <a:pt x="610" y="34"/>
                  </a:lnTo>
                  <a:lnTo>
                    <a:pt x="564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32" name="Freeform 55"/>
            <p:cNvSpPr>
              <a:spLocks/>
            </p:cNvSpPr>
            <p:nvPr/>
          </p:nvSpPr>
          <p:spPr bwMode="auto">
            <a:xfrm>
              <a:off x="5424" y="194"/>
              <a:ext cx="859" cy="850"/>
            </a:xfrm>
            <a:custGeom>
              <a:avLst/>
              <a:gdLst>
                <a:gd name="T0" fmla="*/ 429 w 859"/>
                <a:gd name="T1" fmla="*/ 194 h 850"/>
                <a:gd name="T2" fmla="*/ 352 w 859"/>
                <a:gd name="T3" fmla="*/ 201 h 850"/>
                <a:gd name="T4" fmla="*/ 279 w 859"/>
                <a:gd name="T5" fmla="*/ 221 h 850"/>
                <a:gd name="T6" fmla="*/ 213 w 859"/>
                <a:gd name="T7" fmla="*/ 252 h 850"/>
                <a:gd name="T8" fmla="*/ 153 w 859"/>
                <a:gd name="T9" fmla="*/ 294 h 850"/>
                <a:gd name="T10" fmla="*/ 101 w 859"/>
                <a:gd name="T11" fmla="*/ 345 h 850"/>
                <a:gd name="T12" fmla="*/ 59 w 859"/>
                <a:gd name="T13" fmla="*/ 405 h 850"/>
                <a:gd name="T14" fmla="*/ 27 w 859"/>
                <a:gd name="T15" fmla="*/ 471 h 850"/>
                <a:gd name="T16" fmla="*/ 7 w 859"/>
                <a:gd name="T17" fmla="*/ 543 h 850"/>
                <a:gd name="T18" fmla="*/ 0 w 859"/>
                <a:gd name="T19" fmla="*/ 619 h 850"/>
                <a:gd name="T20" fmla="*/ 7 w 859"/>
                <a:gd name="T21" fmla="*/ 695 h 850"/>
                <a:gd name="T22" fmla="*/ 27 w 859"/>
                <a:gd name="T23" fmla="*/ 767 h 850"/>
                <a:gd name="T24" fmla="*/ 59 w 859"/>
                <a:gd name="T25" fmla="*/ 833 h 850"/>
                <a:gd name="T26" fmla="*/ 101 w 859"/>
                <a:gd name="T27" fmla="*/ 893 h 850"/>
                <a:gd name="T28" fmla="*/ 153 w 859"/>
                <a:gd name="T29" fmla="*/ 944 h 850"/>
                <a:gd name="T30" fmla="*/ 213 w 859"/>
                <a:gd name="T31" fmla="*/ 986 h 850"/>
                <a:gd name="T32" fmla="*/ 279 w 859"/>
                <a:gd name="T33" fmla="*/ 1017 h 850"/>
                <a:gd name="T34" fmla="*/ 352 w 859"/>
                <a:gd name="T35" fmla="*/ 1037 h 850"/>
                <a:gd name="T36" fmla="*/ 429 w 859"/>
                <a:gd name="T37" fmla="*/ 1044 h 850"/>
                <a:gd name="T38" fmla="*/ 506 w 859"/>
                <a:gd name="T39" fmla="*/ 1037 h 850"/>
                <a:gd name="T40" fmla="*/ 579 w 859"/>
                <a:gd name="T41" fmla="*/ 1017 h 850"/>
                <a:gd name="T42" fmla="*/ 646 w 859"/>
                <a:gd name="T43" fmla="*/ 986 h 850"/>
                <a:gd name="T44" fmla="*/ 706 w 859"/>
                <a:gd name="T45" fmla="*/ 944 h 850"/>
                <a:gd name="T46" fmla="*/ 757 w 859"/>
                <a:gd name="T47" fmla="*/ 893 h 850"/>
                <a:gd name="T48" fmla="*/ 800 w 859"/>
                <a:gd name="T49" fmla="*/ 833 h 850"/>
                <a:gd name="T50" fmla="*/ 832 w 859"/>
                <a:gd name="T51" fmla="*/ 767 h 850"/>
                <a:gd name="T52" fmla="*/ 852 w 859"/>
                <a:gd name="T53" fmla="*/ 695 h 850"/>
                <a:gd name="T54" fmla="*/ 858 w 859"/>
                <a:gd name="T55" fmla="*/ 619 h 850"/>
                <a:gd name="T56" fmla="*/ 852 w 859"/>
                <a:gd name="T57" fmla="*/ 543 h 850"/>
                <a:gd name="T58" fmla="*/ 832 w 859"/>
                <a:gd name="T59" fmla="*/ 471 h 850"/>
                <a:gd name="T60" fmla="*/ 800 w 859"/>
                <a:gd name="T61" fmla="*/ 405 h 850"/>
                <a:gd name="T62" fmla="*/ 757 w 859"/>
                <a:gd name="T63" fmla="*/ 345 h 850"/>
                <a:gd name="T64" fmla="*/ 706 w 859"/>
                <a:gd name="T65" fmla="*/ 294 h 850"/>
                <a:gd name="T66" fmla="*/ 646 w 859"/>
                <a:gd name="T67" fmla="*/ 252 h 850"/>
                <a:gd name="T68" fmla="*/ 579 w 859"/>
                <a:gd name="T69" fmla="*/ 221 h 850"/>
                <a:gd name="T70" fmla="*/ 506 w 859"/>
                <a:gd name="T71" fmla="*/ 201 h 850"/>
                <a:gd name="T72" fmla="*/ 429 w 859"/>
                <a:gd name="T73" fmla="*/ 194 h 8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9"/>
                <a:gd name="T112" fmla="*/ 0 h 850"/>
                <a:gd name="T113" fmla="*/ 859 w 859"/>
                <a:gd name="T114" fmla="*/ 850 h 8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9" h="850">
                  <a:moveTo>
                    <a:pt x="429" y="0"/>
                  </a:moveTo>
                  <a:lnTo>
                    <a:pt x="352" y="7"/>
                  </a:lnTo>
                  <a:lnTo>
                    <a:pt x="279" y="27"/>
                  </a:lnTo>
                  <a:lnTo>
                    <a:pt x="213" y="58"/>
                  </a:lnTo>
                  <a:lnTo>
                    <a:pt x="153" y="100"/>
                  </a:lnTo>
                  <a:lnTo>
                    <a:pt x="101" y="151"/>
                  </a:lnTo>
                  <a:lnTo>
                    <a:pt x="59" y="211"/>
                  </a:lnTo>
                  <a:lnTo>
                    <a:pt x="27" y="277"/>
                  </a:lnTo>
                  <a:lnTo>
                    <a:pt x="7" y="349"/>
                  </a:lnTo>
                  <a:lnTo>
                    <a:pt x="0" y="425"/>
                  </a:lnTo>
                  <a:lnTo>
                    <a:pt x="7" y="501"/>
                  </a:lnTo>
                  <a:lnTo>
                    <a:pt x="27" y="573"/>
                  </a:lnTo>
                  <a:lnTo>
                    <a:pt x="59" y="639"/>
                  </a:lnTo>
                  <a:lnTo>
                    <a:pt x="101" y="699"/>
                  </a:lnTo>
                  <a:lnTo>
                    <a:pt x="153" y="750"/>
                  </a:lnTo>
                  <a:lnTo>
                    <a:pt x="213" y="792"/>
                  </a:lnTo>
                  <a:lnTo>
                    <a:pt x="279" y="823"/>
                  </a:lnTo>
                  <a:lnTo>
                    <a:pt x="352" y="843"/>
                  </a:lnTo>
                  <a:lnTo>
                    <a:pt x="429" y="850"/>
                  </a:lnTo>
                  <a:lnTo>
                    <a:pt x="506" y="843"/>
                  </a:lnTo>
                  <a:lnTo>
                    <a:pt x="579" y="823"/>
                  </a:lnTo>
                  <a:lnTo>
                    <a:pt x="646" y="792"/>
                  </a:lnTo>
                  <a:lnTo>
                    <a:pt x="706" y="750"/>
                  </a:lnTo>
                  <a:lnTo>
                    <a:pt x="757" y="699"/>
                  </a:lnTo>
                  <a:lnTo>
                    <a:pt x="800" y="639"/>
                  </a:lnTo>
                  <a:lnTo>
                    <a:pt x="832" y="573"/>
                  </a:lnTo>
                  <a:lnTo>
                    <a:pt x="852" y="501"/>
                  </a:lnTo>
                  <a:lnTo>
                    <a:pt x="858" y="425"/>
                  </a:lnTo>
                  <a:lnTo>
                    <a:pt x="852" y="349"/>
                  </a:lnTo>
                  <a:lnTo>
                    <a:pt x="832" y="277"/>
                  </a:lnTo>
                  <a:lnTo>
                    <a:pt x="800" y="211"/>
                  </a:lnTo>
                  <a:lnTo>
                    <a:pt x="757" y="151"/>
                  </a:lnTo>
                  <a:lnTo>
                    <a:pt x="706" y="100"/>
                  </a:lnTo>
                  <a:lnTo>
                    <a:pt x="646" y="58"/>
                  </a:lnTo>
                  <a:lnTo>
                    <a:pt x="579" y="27"/>
                  </a:lnTo>
                  <a:lnTo>
                    <a:pt x="506" y="7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33" name="AutoShape 54"/>
            <p:cNvSpPr>
              <a:spLocks/>
            </p:cNvSpPr>
            <p:nvPr/>
          </p:nvSpPr>
          <p:spPr bwMode="auto">
            <a:xfrm>
              <a:off x="5414" y="184"/>
              <a:ext cx="879" cy="870"/>
            </a:xfrm>
            <a:custGeom>
              <a:avLst/>
              <a:gdLst>
                <a:gd name="T0" fmla="*/ 351 w 879"/>
                <a:gd name="T1" fmla="*/ 193 h 870"/>
                <a:gd name="T2" fmla="*/ 194 w 879"/>
                <a:gd name="T3" fmla="*/ 258 h 870"/>
                <a:gd name="T4" fmla="*/ 75 w 879"/>
                <a:gd name="T5" fmla="*/ 376 h 870"/>
                <a:gd name="T6" fmla="*/ 9 w 879"/>
                <a:gd name="T7" fmla="*/ 531 h 870"/>
                <a:gd name="T8" fmla="*/ 9 w 879"/>
                <a:gd name="T9" fmla="*/ 707 h 870"/>
                <a:gd name="T10" fmla="*/ 75 w 879"/>
                <a:gd name="T11" fmla="*/ 862 h 870"/>
                <a:gd name="T12" fmla="*/ 194 w 879"/>
                <a:gd name="T13" fmla="*/ 980 h 870"/>
                <a:gd name="T14" fmla="*/ 351 w 879"/>
                <a:gd name="T15" fmla="*/ 1045 h 870"/>
                <a:gd name="T16" fmla="*/ 439 w 879"/>
                <a:gd name="T17" fmla="*/ 1034 h 870"/>
                <a:gd name="T18" fmla="*/ 276 w 879"/>
                <a:gd name="T19" fmla="*/ 1001 h 870"/>
                <a:gd name="T20" fmla="*/ 143 w 879"/>
                <a:gd name="T21" fmla="*/ 912 h 870"/>
                <a:gd name="T22" fmla="*/ 53 w 879"/>
                <a:gd name="T23" fmla="*/ 780 h 870"/>
                <a:gd name="T24" fmla="*/ 20 w 879"/>
                <a:gd name="T25" fmla="*/ 619 h 870"/>
                <a:gd name="T26" fmla="*/ 53 w 879"/>
                <a:gd name="T27" fmla="*/ 458 h 870"/>
                <a:gd name="T28" fmla="*/ 143 w 879"/>
                <a:gd name="T29" fmla="*/ 326 h 870"/>
                <a:gd name="T30" fmla="*/ 276 w 879"/>
                <a:gd name="T31" fmla="*/ 237 h 870"/>
                <a:gd name="T32" fmla="*/ 439 w 879"/>
                <a:gd name="T33" fmla="*/ 204 h 870"/>
                <a:gd name="T34" fmla="*/ 528 w 879"/>
                <a:gd name="T35" fmla="*/ 193 h 870"/>
                <a:gd name="T36" fmla="*/ 564 w 879"/>
                <a:gd name="T37" fmla="*/ 204 h 870"/>
                <a:gd name="T38" fmla="*/ 524 w 879"/>
                <a:gd name="T39" fmla="*/ 213 h 870"/>
                <a:gd name="T40" fmla="*/ 674 w 879"/>
                <a:gd name="T41" fmla="*/ 275 h 870"/>
                <a:gd name="T42" fmla="*/ 787 w 879"/>
                <a:gd name="T43" fmla="*/ 387 h 870"/>
                <a:gd name="T44" fmla="*/ 850 w 879"/>
                <a:gd name="T45" fmla="*/ 535 h 870"/>
                <a:gd name="T46" fmla="*/ 850 w 879"/>
                <a:gd name="T47" fmla="*/ 703 h 870"/>
                <a:gd name="T48" fmla="*/ 787 w 879"/>
                <a:gd name="T49" fmla="*/ 851 h 870"/>
                <a:gd name="T50" fmla="*/ 674 w 879"/>
                <a:gd name="T51" fmla="*/ 963 h 870"/>
                <a:gd name="T52" fmla="*/ 524 w 879"/>
                <a:gd name="T53" fmla="*/ 1025 h 870"/>
                <a:gd name="T54" fmla="*/ 439 w 879"/>
                <a:gd name="T55" fmla="*/ 1054 h 870"/>
                <a:gd name="T56" fmla="*/ 610 w 879"/>
                <a:gd name="T57" fmla="*/ 1020 h 870"/>
                <a:gd name="T58" fmla="*/ 750 w 879"/>
                <a:gd name="T59" fmla="*/ 927 h 870"/>
                <a:gd name="T60" fmla="*/ 844 w 879"/>
                <a:gd name="T61" fmla="*/ 788 h 870"/>
                <a:gd name="T62" fmla="*/ 878 w 879"/>
                <a:gd name="T63" fmla="*/ 619 h 870"/>
                <a:gd name="T64" fmla="*/ 844 w 879"/>
                <a:gd name="T65" fmla="*/ 450 h 870"/>
                <a:gd name="T66" fmla="*/ 750 w 879"/>
                <a:gd name="T67" fmla="*/ 312 h 870"/>
                <a:gd name="T68" fmla="*/ 610 w 879"/>
                <a:gd name="T69" fmla="*/ 218 h 8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9"/>
                <a:gd name="T106" fmla="*/ 0 h 870"/>
                <a:gd name="T107" fmla="*/ 879 w 879"/>
                <a:gd name="T108" fmla="*/ 870 h 8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9" h="870">
                  <a:moveTo>
                    <a:pt x="439" y="0"/>
                  </a:moveTo>
                  <a:lnTo>
                    <a:pt x="351" y="9"/>
                  </a:lnTo>
                  <a:lnTo>
                    <a:pt x="268" y="34"/>
                  </a:lnTo>
                  <a:lnTo>
                    <a:pt x="194" y="74"/>
                  </a:lnTo>
                  <a:lnTo>
                    <a:pt x="129" y="128"/>
                  </a:lnTo>
                  <a:lnTo>
                    <a:pt x="75" y="192"/>
                  </a:lnTo>
                  <a:lnTo>
                    <a:pt x="34" y="266"/>
                  </a:lnTo>
                  <a:lnTo>
                    <a:pt x="9" y="347"/>
                  </a:lnTo>
                  <a:lnTo>
                    <a:pt x="0" y="435"/>
                  </a:lnTo>
                  <a:lnTo>
                    <a:pt x="9" y="523"/>
                  </a:lnTo>
                  <a:lnTo>
                    <a:pt x="34" y="604"/>
                  </a:lnTo>
                  <a:lnTo>
                    <a:pt x="75" y="678"/>
                  </a:lnTo>
                  <a:lnTo>
                    <a:pt x="129" y="743"/>
                  </a:lnTo>
                  <a:lnTo>
                    <a:pt x="194" y="796"/>
                  </a:lnTo>
                  <a:lnTo>
                    <a:pt x="268" y="836"/>
                  </a:lnTo>
                  <a:lnTo>
                    <a:pt x="351" y="861"/>
                  </a:lnTo>
                  <a:lnTo>
                    <a:pt x="439" y="870"/>
                  </a:lnTo>
                  <a:lnTo>
                    <a:pt x="439" y="850"/>
                  </a:lnTo>
                  <a:lnTo>
                    <a:pt x="355" y="841"/>
                  </a:lnTo>
                  <a:lnTo>
                    <a:pt x="276" y="817"/>
                  </a:lnTo>
                  <a:lnTo>
                    <a:pt x="205" y="779"/>
                  </a:lnTo>
                  <a:lnTo>
                    <a:pt x="143" y="728"/>
                  </a:lnTo>
                  <a:lnTo>
                    <a:pt x="92" y="667"/>
                  </a:lnTo>
                  <a:lnTo>
                    <a:pt x="53" y="596"/>
                  </a:lnTo>
                  <a:lnTo>
                    <a:pt x="28" y="519"/>
                  </a:lnTo>
                  <a:lnTo>
                    <a:pt x="20" y="435"/>
                  </a:lnTo>
                  <a:lnTo>
                    <a:pt x="28" y="351"/>
                  </a:lnTo>
                  <a:lnTo>
                    <a:pt x="53" y="274"/>
                  </a:lnTo>
                  <a:lnTo>
                    <a:pt x="92" y="203"/>
                  </a:lnTo>
                  <a:lnTo>
                    <a:pt x="143" y="142"/>
                  </a:lnTo>
                  <a:lnTo>
                    <a:pt x="205" y="91"/>
                  </a:lnTo>
                  <a:lnTo>
                    <a:pt x="276" y="53"/>
                  </a:lnTo>
                  <a:lnTo>
                    <a:pt x="355" y="29"/>
                  </a:lnTo>
                  <a:lnTo>
                    <a:pt x="439" y="20"/>
                  </a:lnTo>
                  <a:lnTo>
                    <a:pt x="564" y="20"/>
                  </a:lnTo>
                  <a:lnTo>
                    <a:pt x="528" y="9"/>
                  </a:lnTo>
                  <a:lnTo>
                    <a:pt x="439" y="0"/>
                  </a:lnTo>
                  <a:close/>
                  <a:moveTo>
                    <a:pt x="564" y="20"/>
                  </a:moveTo>
                  <a:lnTo>
                    <a:pt x="439" y="20"/>
                  </a:lnTo>
                  <a:lnTo>
                    <a:pt x="524" y="29"/>
                  </a:lnTo>
                  <a:lnTo>
                    <a:pt x="602" y="53"/>
                  </a:lnTo>
                  <a:lnTo>
                    <a:pt x="674" y="91"/>
                  </a:lnTo>
                  <a:lnTo>
                    <a:pt x="736" y="142"/>
                  </a:lnTo>
                  <a:lnTo>
                    <a:pt x="787" y="203"/>
                  </a:lnTo>
                  <a:lnTo>
                    <a:pt x="825" y="274"/>
                  </a:lnTo>
                  <a:lnTo>
                    <a:pt x="850" y="351"/>
                  </a:lnTo>
                  <a:lnTo>
                    <a:pt x="858" y="435"/>
                  </a:lnTo>
                  <a:lnTo>
                    <a:pt x="850" y="519"/>
                  </a:lnTo>
                  <a:lnTo>
                    <a:pt x="825" y="596"/>
                  </a:lnTo>
                  <a:lnTo>
                    <a:pt x="787" y="667"/>
                  </a:lnTo>
                  <a:lnTo>
                    <a:pt x="736" y="728"/>
                  </a:lnTo>
                  <a:lnTo>
                    <a:pt x="674" y="779"/>
                  </a:lnTo>
                  <a:lnTo>
                    <a:pt x="602" y="817"/>
                  </a:lnTo>
                  <a:lnTo>
                    <a:pt x="524" y="841"/>
                  </a:lnTo>
                  <a:lnTo>
                    <a:pt x="439" y="850"/>
                  </a:lnTo>
                  <a:lnTo>
                    <a:pt x="439" y="870"/>
                  </a:lnTo>
                  <a:lnTo>
                    <a:pt x="528" y="861"/>
                  </a:lnTo>
                  <a:lnTo>
                    <a:pt x="610" y="836"/>
                  </a:lnTo>
                  <a:lnTo>
                    <a:pt x="685" y="796"/>
                  </a:lnTo>
                  <a:lnTo>
                    <a:pt x="750" y="743"/>
                  </a:lnTo>
                  <a:lnTo>
                    <a:pt x="803" y="678"/>
                  </a:lnTo>
                  <a:lnTo>
                    <a:pt x="844" y="604"/>
                  </a:lnTo>
                  <a:lnTo>
                    <a:pt x="869" y="523"/>
                  </a:lnTo>
                  <a:lnTo>
                    <a:pt x="878" y="435"/>
                  </a:lnTo>
                  <a:lnTo>
                    <a:pt x="869" y="347"/>
                  </a:lnTo>
                  <a:lnTo>
                    <a:pt x="844" y="266"/>
                  </a:lnTo>
                  <a:lnTo>
                    <a:pt x="803" y="192"/>
                  </a:lnTo>
                  <a:lnTo>
                    <a:pt x="750" y="128"/>
                  </a:lnTo>
                  <a:lnTo>
                    <a:pt x="685" y="74"/>
                  </a:lnTo>
                  <a:lnTo>
                    <a:pt x="610" y="34"/>
                  </a:lnTo>
                  <a:lnTo>
                    <a:pt x="564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pic>
          <p:nvPicPr>
            <p:cNvPr id="30734" name="Picture 5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0" y="473"/>
              <a:ext cx="321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5" name="AutoShape 52"/>
            <p:cNvSpPr>
              <a:spLocks/>
            </p:cNvSpPr>
            <p:nvPr/>
          </p:nvSpPr>
          <p:spPr bwMode="auto">
            <a:xfrm>
              <a:off x="5819" y="461"/>
              <a:ext cx="345" cy="408"/>
            </a:xfrm>
            <a:custGeom>
              <a:avLst/>
              <a:gdLst>
                <a:gd name="T0" fmla="*/ 129 w 345"/>
                <a:gd name="T1" fmla="*/ 865 h 408"/>
                <a:gd name="T2" fmla="*/ 148 w 345"/>
                <a:gd name="T3" fmla="*/ 868 h 408"/>
                <a:gd name="T4" fmla="*/ 189 w 345"/>
                <a:gd name="T5" fmla="*/ 865 h 408"/>
                <a:gd name="T6" fmla="*/ 232 w 345"/>
                <a:gd name="T7" fmla="*/ 848 h 408"/>
                <a:gd name="T8" fmla="*/ 141 w 345"/>
                <a:gd name="T9" fmla="*/ 847 h 408"/>
                <a:gd name="T10" fmla="*/ 195 w 345"/>
                <a:gd name="T11" fmla="*/ 461 h 408"/>
                <a:gd name="T12" fmla="*/ 155 w 345"/>
                <a:gd name="T13" fmla="*/ 464 h 408"/>
                <a:gd name="T14" fmla="*/ 97 w 345"/>
                <a:gd name="T15" fmla="*/ 488 h 408"/>
                <a:gd name="T16" fmla="*/ 50 w 345"/>
                <a:gd name="T17" fmla="*/ 533 h 408"/>
                <a:gd name="T18" fmla="*/ 16 w 345"/>
                <a:gd name="T19" fmla="*/ 594 h 408"/>
                <a:gd name="T20" fmla="*/ 3 w 345"/>
                <a:gd name="T21" fmla="*/ 642 h 408"/>
                <a:gd name="T22" fmla="*/ 0 w 345"/>
                <a:gd name="T23" fmla="*/ 668 h 408"/>
                <a:gd name="T24" fmla="*/ 2 w 345"/>
                <a:gd name="T25" fmla="*/ 714 h 408"/>
                <a:gd name="T26" fmla="*/ 20 w 345"/>
                <a:gd name="T27" fmla="*/ 774 h 408"/>
                <a:gd name="T28" fmla="*/ 53 w 345"/>
                <a:gd name="T29" fmla="*/ 823 h 408"/>
                <a:gd name="T30" fmla="*/ 101 w 345"/>
                <a:gd name="T31" fmla="*/ 856 h 408"/>
                <a:gd name="T32" fmla="*/ 133 w 345"/>
                <a:gd name="T33" fmla="*/ 845 h 408"/>
                <a:gd name="T34" fmla="*/ 87 w 345"/>
                <a:gd name="T35" fmla="*/ 825 h 408"/>
                <a:gd name="T36" fmla="*/ 51 w 345"/>
                <a:gd name="T37" fmla="*/ 789 h 408"/>
                <a:gd name="T38" fmla="*/ 28 w 345"/>
                <a:gd name="T39" fmla="*/ 739 h 408"/>
                <a:gd name="T40" fmla="*/ 20 w 345"/>
                <a:gd name="T41" fmla="*/ 683 h 408"/>
                <a:gd name="T42" fmla="*/ 21 w 345"/>
                <a:gd name="T43" fmla="*/ 657 h 408"/>
                <a:gd name="T44" fmla="*/ 25 w 345"/>
                <a:gd name="T45" fmla="*/ 633 h 408"/>
                <a:gd name="T46" fmla="*/ 48 w 345"/>
                <a:gd name="T47" fmla="*/ 571 h 408"/>
                <a:gd name="T48" fmla="*/ 86 w 345"/>
                <a:gd name="T49" fmla="*/ 523 h 408"/>
                <a:gd name="T50" fmla="*/ 133 w 345"/>
                <a:gd name="T51" fmla="*/ 492 h 408"/>
                <a:gd name="T52" fmla="*/ 185 w 345"/>
                <a:gd name="T53" fmla="*/ 481 h 408"/>
                <a:gd name="T54" fmla="*/ 243 w 345"/>
                <a:gd name="T55" fmla="*/ 473 h 408"/>
                <a:gd name="T56" fmla="*/ 205 w 345"/>
                <a:gd name="T57" fmla="*/ 462 h 408"/>
                <a:gd name="T58" fmla="*/ 257 w 345"/>
                <a:gd name="T59" fmla="*/ 481 h 408"/>
                <a:gd name="T60" fmla="*/ 202 w 345"/>
                <a:gd name="T61" fmla="*/ 481 h 408"/>
                <a:gd name="T62" fmla="*/ 235 w 345"/>
                <a:gd name="T63" fmla="*/ 491 h 408"/>
                <a:gd name="T64" fmla="*/ 276 w 345"/>
                <a:gd name="T65" fmla="*/ 520 h 408"/>
                <a:gd name="T66" fmla="*/ 306 w 345"/>
                <a:gd name="T67" fmla="*/ 563 h 408"/>
                <a:gd name="T68" fmla="*/ 322 w 345"/>
                <a:gd name="T69" fmla="*/ 618 h 408"/>
                <a:gd name="T70" fmla="*/ 324 w 345"/>
                <a:gd name="T71" fmla="*/ 655 h 408"/>
                <a:gd name="T72" fmla="*/ 323 w 345"/>
                <a:gd name="T73" fmla="*/ 671 h 408"/>
                <a:gd name="T74" fmla="*/ 319 w 345"/>
                <a:gd name="T75" fmla="*/ 695 h 408"/>
                <a:gd name="T76" fmla="*/ 296 w 345"/>
                <a:gd name="T77" fmla="*/ 757 h 408"/>
                <a:gd name="T78" fmla="*/ 258 w 345"/>
                <a:gd name="T79" fmla="*/ 806 h 408"/>
                <a:gd name="T80" fmla="*/ 211 w 345"/>
                <a:gd name="T81" fmla="*/ 837 h 408"/>
                <a:gd name="T82" fmla="*/ 158 w 345"/>
                <a:gd name="T83" fmla="*/ 848 h 408"/>
                <a:gd name="T84" fmla="*/ 246 w 345"/>
                <a:gd name="T85" fmla="*/ 840 h 408"/>
                <a:gd name="T86" fmla="*/ 294 w 345"/>
                <a:gd name="T87" fmla="*/ 796 h 408"/>
                <a:gd name="T88" fmla="*/ 328 w 345"/>
                <a:gd name="T89" fmla="*/ 735 h 408"/>
                <a:gd name="T90" fmla="*/ 341 w 345"/>
                <a:gd name="T91" fmla="*/ 686 h 408"/>
                <a:gd name="T92" fmla="*/ 344 w 345"/>
                <a:gd name="T93" fmla="*/ 660 h 408"/>
                <a:gd name="T94" fmla="*/ 344 w 345"/>
                <a:gd name="T95" fmla="*/ 645 h 408"/>
                <a:gd name="T96" fmla="*/ 335 w 345"/>
                <a:gd name="T97" fmla="*/ 584 h 408"/>
                <a:gd name="T98" fmla="*/ 309 w 345"/>
                <a:gd name="T99" fmla="*/ 529 h 408"/>
                <a:gd name="T100" fmla="*/ 268 w 345"/>
                <a:gd name="T101" fmla="*/ 487 h 4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5"/>
                <a:gd name="T154" fmla="*/ 0 h 408"/>
                <a:gd name="T155" fmla="*/ 345 w 345"/>
                <a:gd name="T156" fmla="*/ 408 h 4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5" h="408">
                  <a:moveTo>
                    <a:pt x="133" y="384"/>
                  </a:moveTo>
                  <a:lnTo>
                    <a:pt x="129" y="404"/>
                  </a:lnTo>
                  <a:lnTo>
                    <a:pt x="139" y="406"/>
                  </a:lnTo>
                  <a:lnTo>
                    <a:pt x="148" y="407"/>
                  </a:lnTo>
                  <a:lnTo>
                    <a:pt x="158" y="407"/>
                  </a:lnTo>
                  <a:lnTo>
                    <a:pt x="189" y="404"/>
                  </a:lnTo>
                  <a:lnTo>
                    <a:pt x="219" y="394"/>
                  </a:lnTo>
                  <a:lnTo>
                    <a:pt x="232" y="387"/>
                  </a:lnTo>
                  <a:lnTo>
                    <a:pt x="150" y="387"/>
                  </a:lnTo>
                  <a:lnTo>
                    <a:pt x="141" y="386"/>
                  </a:lnTo>
                  <a:lnTo>
                    <a:pt x="133" y="384"/>
                  </a:lnTo>
                  <a:close/>
                  <a:moveTo>
                    <a:pt x="195" y="0"/>
                  </a:moveTo>
                  <a:lnTo>
                    <a:pt x="185" y="0"/>
                  </a:lnTo>
                  <a:lnTo>
                    <a:pt x="155" y="3"/>
                  </a:lnTo>
                  <a:lnTo>
                    <a:pt x="125" y="12"/>
                  </a:lnTo>
                  <a:lnTo>
                    <a:pt x="97" y="27"/>
                  </a:lnTo>
                  <a:lnTo>
                    <a:pt x="72" y="47"/>
                  </a:lnTo>
                  <a:lnTo>
                    <a:pt x="50" y="72"/>
                  </a:lnTo>
                  <a:lnTo>
                    <a:pt x="31" y="101"/>
                  </a:lnTo>
                  <a:lnTo>
                    <a:pt x="16" y="133"/>
                  </a:lnTo>
                  <a:lnTo>
                    <a:pt x="5" y="168"/>
                  </a:lnTo>
                  <a:lnTo>
                    <a:pt x="3" y="181"/>
                  </a:lnTo>
                  <a:lnTo>
                    <a:pt x="1" y="194"/>
                  </a:lnTo>
                  <a:lnTo>
                    <a:pt x="0" y="207"/>
                  </a:lnTo>
                  <a:lnTo>
                    <a:pt x="0" y="222"/>
                  </a:lnTo>
                  <a:lnTo>
                    <a:pt x="2" y="253"/>
                  </a:lnTo>
                  <a:lnTo>
                    <a:pt x="9" y="284"/>
                  </a:lnTo>
                  <a:lnTo>
                    <a:pt x="20" y="313"/>
                  </a:lnTo>
                  <a:lnTo>
                    <a:pt x="35" y="339"/>
                  </a:lnTo>
                  <a:lnTo>
                    <a:pt x="53" y="362"/>
                  </a:lnTo>
                  <a:lnTo>
                    <a:pt x="75" y="380"/>
                  </a:lnTo>
                  <a:lnTo>
                    <a:pt x="101" y="395"/>
                  </a:lnTo>
                  <a:lnTo>
                    <a:pt x="129" y="404"/>
                  </a:lnTo>
                  <a:lnTo>
                    <a:pt x="133" y="384"/>
                  </a:lnTo>
                  <a:lnTo>
                    <a:pt x="109" y="376"/>
                  </a:lnTo>
                  <a:lnTo>
                    <a:pt x="87" y="364"/>
                  </a:lnTo>
                  <a:lnTo>
                    <a:pt x="68" y="348"/>
                  </a:lnTo>
                  <a:lnTo>
                    <a:pt x="51" y="328"/>
                  </a:lnTo>
                  <a:lnTo>
                    <a:pt x="38" y="304"/>
                  </a:lnTo>
                  <a:lnTo>
                    <a:pt x="28" y="278"/>
                  </a:lnTo>
                  <a:lnTo>
                    <a:pt x="22" y="250"/>
                  </a:lnTo>
                  <a:lnTo>
                    <a:pt x="20" y="222"/>
                  </a:lnTo>
                  <a:lnTo>
                    <a:pt x="20" y="208"/>
                  </a:lnTo>
                  <a:lnTo>
                    <a:pt x="21" y="196"/>
                  </a:lnTo>
                  <a:lnTo>
                    <a:pt x="23" y="184"/>
                  </a:lnTo>
                  <a:lnTo>
                    <a:pt x="25" y="172"/>
                  </a:lnTo>
                  <a:lnTo>
                    <a:pt x="34" y="140"/>
                  </a:lnTo>
                  <a:lnTo>
                    <a:pt x="48" y="110"/>
                  </a:lnTo>
                  <a:lnTo>
                    <a:pt x="65" y="84"/>
                  </a:lnTo>
                  <a:lnTo>
                    <a:pt x="86" y="62"/>
                  </a:lnTo>
                  <a:lnTo>
                    <a:pt x="108" y="44"/>
                  </a:lnTo>
                  <a:lnTo>
                    <a:pt x="133" y="31"/>
                  </a:lnTo>
                  <a:lnTo>
                    <a:pt x="159" y="22"/>
                  </a:lnTo>
                  <a:lnTo>
                    <a:pt x="185" y="20"/>
                  </a:lnTo>
                  <a:lnTo>
                    <a:pt x="257" y="20"/>
                  </a:lnTo>
                  <a:lnTo>
                    <a:pt x="243" y="12"/>
                  </a:lnTo>
                  <a:lnTo>
                    <a:pt x="215" y="3"/>
                  </a:lnTo>
                  <a:lnTo>
                    <a:pt x="205" y="1"/>
                  </a:lnTo>
                  <a:lnTo>
                    <a:pt x="195" y="0"/>
                  </a:lnTo>
                  <a:close/>
                  <a:moveTo>
                    <a:pt x="257" y="20"/>
                  </a:moveTo>
                  <a:lnTo>
                    <a:pt x="194" y="20"/>
                  </a:lnTo>
                  <a:lnTo>
                    <a:pt x="202" y="20"/>
                  </a:lnTo>
                  <a:lnTo>
                    <a:pt x="211" y="22"/>
                  </a:lnTo>
                  <a:lnTo>
                    <a:pt x="235" y="30"/>
                  </a:lnTo>
                  <a:lnTo>
                    <a:pt x="257" y="42"/>
                  </a:lnTo>
                  <a:lnTo>
                    <a:pt x="276" y="59"/>
                  </a:lnTo>
                  <a:lnTo>
                    <a:pt x="293" y="79"/>
                  </a:lnTo>
                  <a:lnTo>
                    <a:pt x="306" y="102"/>
                  </a:lnTo>
                  <a:lnTo>
                    <a:pt x="316" y="128"/>
                  </a:lnTo>
                  <a:lnTo>
                    <a:pt x="322" y="157"/>
                  </a:lnTo>
                  <a:lnTo>
                    <a:pt x="324" y="181"/>
                  </a:lnTo>
                  <a:lnTo>
                    <a:pt x="324" y="194"/>
                  </a:lnTo>
                  <a:lnTo>
                    <a:pt x="324" y="199"/>
                  </a:lnTo>
                  <a:lnTo>
                    <a:pt x="323" y="210"/>
                  </a:lnTo>
                  <a:lnTo>
                    <a:pt x="321" y="222"/>
                  </a:lnTo>
                  <a:lnTo>
                    <a:pt x="319" y="234"/>
                  </a:lnTo>
                  <a:lnTo>
                    <a:pt x="309" y="267"/>
                  </a:lnTo>
                  <a:lnTo>
                    <a:pt x="296" y="296"/>
                  </a:lnTo>
                  <a:lnTo>
                    <a:pt x="278" y="322"/>
                  </a:lnTo>
                  <a:lnTo>
                    <a:pt x="258" y="345"/>
                  </a:lnTo>
                  <a:lnTo>
                    <a:pt x="235" y="362"/>
                  </a:lnTo>
                  <a:lnTo>
                    <a:pt x="211" y="376"/>
                  </a:lnTo>
                  <a:lnTo>
                    <a:pt x="185" y="384"/>
                  </a:lnTo>
                  <a:lnTo>
                    <a:pt x="158" y="387"/>
                  </a:lnTo>
                  <a:lnTo>
                    <a:pt x="232" y="387"/>
                  </a:lnTo>
                  <a:lnTo>
                    <a:pt x="246" y="379"/>
                  </a:lnTo>
                  <a:lnTo>
                    <a:pt x="272" y="359"/>
                  </a:lnTo>
                  <a:lnTo>
                    <a:pt x="294" y="335"/>
                  </a:lnTo>
                  <a:lnTo>
                    <a:pt x="313" y="306"/>
                  </a:lnTo>
                  <a:lnTo>
                    <a:pt x="328" y="274"/>
                  </a:lnTo>
                  <a:lnTo>
                    <a:pt x="338" y="238"/>
                  </a:lnTo>
                  <a:lnTo>
                    <a:pt x="341" y="225"/>
                  </a:lnTo>
                  <a:lnTo>
                    <a:pt x="343" y="212"/>
                  </a:lnTo>
                  <a:lnTo>
                    <a:pt x="344" y="199"/>
                  </a:lnTo>
                  <a:lnTo>
                    <a:pt x="344" y="194"/>
                  </a:lnTo>
                  <a:lnTo>
                    <a:pt x="344" y="184"/>
                  </a:lnTo>
                  <a:lnTo>
                    <a:pt x="342" y="154"/>
                  </a:lnTo>
                  <a:lnTo>
                    <a:pt x="335" y="123"/>
                  </a:lnTo>
                  <a:lnTo>
                    <a:pt x="324" y="94"/>
                  </a:lnTo>
                  <a:lnTo>
                    <a:pt x="309" y="68"/>
                  </a:lnTo>
                  <a:lnTo>
                    <a:pt x="290" y="45"/>
                  </a:lnTo>
                  <a:lnTo>
                    <a:pt x="268" y="26"/>
                  </a:lnTo>
                  <a:lnTo>
                    <a:pt x="25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36" name="Rectangle 51"/>
            <p:cNvSpPr>
              <a:spLocks noChangeArrowheads="1"/>
            </p:cNvSpPr>
            <p:nvPr/>
          </p:nvSpPr>
          <p:spPr bwMode="auto">
            <a:xfrm>
              <a:off x="3229" y="1710"/>
              <a:ext cx="1282" cy="384"/>
            </a:xfrm>
            <a:prstGeom prst="rect">
              <a:avLst/>
            </a:pr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37" name="Line 50"/>
            <p:cNvSpPr>
              <a:spLocks noChangeShapeType="1"/>
            </p:cNvSpPr>
            <p:nvPr/>
          </p:nvSpPr>
          <p:spPr bwMode="auto">
            <a:xfrm>
              <a:off x="3219" y="2099"/>
              <a:ext cx="1302" cy="0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38" name="Line 49"/>
            <p:cNvSpPr>
              <a:spLocks noChangeShapeType="1"/>
            </p:cNvSpPr>
            <p:nvPr/>
          </p:nvSpPr>
          <p:spPr bwMode="auto">
            <a:xfrm>
              <a:off x="3219" y="2089"/>
              <a:ext cx="10" cy="0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39" name="Line 48"/>
            <p:cNvSpPr>
              <a:spLocks noChangeShapeType="1"/>
            </p:cNvSpPr>
            <p:nvPr/>
          </p:nvSpPr>
          <p:spPr bwMode="auto">
            <a:xfrm>
              <a:off x="3229" y="1720"/>
              <a:ext cx="0" cy="364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40" name="Rectangle 47"/>
            <p:cNvSpPr>
              <a:spLocks noChangeArrowheads="1"/>
            </p:cNvSpPr>
            <p:nvPr/>
          </p:nvSpPr>
          <p:spPr bwMode="auto">
            <a:xfrm>
              <a:off x="3219" y="1700"/>
              <a:ext cx="1302" cy="20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41" name="Line 46"/>
            <p:cNvSpPr>
              <a:spLocks noChangeShapeType="1"/>
            </p:cNvSpPr>
            <p:nvPr/>
          </p:nvSpPr>
          <p:spPr bwMode="auto">
            <a:xfrm>
              <a:off x="3229" y="2089"/>
              <a:ext cx="10" cy="0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42" name="Line 45"/>
            <p:cNvSpPr>
              <a:spLocks noChangeShapeType="1"/>
            </p:cNvSpPr>
            <p:nvPr/>
          </p:nvSpPr>
          <p:spPr bwMode="auto">
            <a:xfrm>
              <a:off x="3239" y="2089"/>
              <a:ext cx="1282" cy="0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43" name="Line 44"/>
            <p:cNvSpPr>
              <a:spLocks noChangeShapeType="1"/>
            </p:cNvSpPr>
            <p:nvPr/>
          </p:nvSpPr>
          <p:spPr bwMode="auto">
            <a:xfrm>
              <a:off x="4511" y="1720"/>
              <a:ext cx="0" cy="364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44" name="Rectangle 43"/>
            <p:cNvSpPr>
              <a:spLocks noChangeArrowheads="1"/>
            </p:cNvSpPr>
            <p:nvPr/>
          </p:nvSpPr>
          <p:spPr bwMode="auto">
            <a:xfrm>
              <a:off x="5200" y="1710"/>
              <a:ext cx="1282" cy="195"/>
            </a:xfrm>
            <a:prstGeom prst="rect">
              <a:avLst/>
            </a:pr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45" name="Rectangle 42"/>
            <p:cNvSpPr>
              <a:spLocks noChangeArrowheads="1"/>
            </p:cNvSpPr>
            <p:nvPr/>
          </p:nvSpPr>
          <p:spPr bwMode="auto">
            <a:xfrm>
              <a:off x="5200" y="2081"/>
              <a:ext cx="1282" cy="12"/>
            </a:xfrm>
            <a:prstGeom prst="rect">
              <a:avLst/>
            </a:pr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46" name="Line 41"/>
            <p:cNvSpPr>
              <a:spLocks noChangeShapeType="1"/>
            </p:cNvSpPr>
            <p:nvPr/>
          </p:nvSpPr>
          <p:spPr bwMode="auto">
            <a:xfrm>
              <a:off x="5190" y="2099"/>
              <a:ext cx="1302" cy="0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47" name="Line 40"/>
            <p:cNvSpPr>
              <a:spLocks noChangeShapeType="1"/>
            </p:cNvSpPr>
            <p:nvPr/>
          </p:nvSpPr>
          <p:spPr bwMode="auto">
            <a:xfrm>
              <a:off x="5190" y="2089"/>
              <a:ext cx="10" cy="0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48" name="Line 39"/>
            <p:cNvSpPr>
              <a:spLocks noChangeShapeType="1"/>
            </p:cNvSpPr>
            <p:nvPr/>
          </p:nvSpPr>
          <p:spPr bwMode="auto">
            <a:xfrm>
              <a:off x="5200" y="1720"/>
              <a:ext cx="0" cy="364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49" name="Rectangle 38"/>
            <p:cNvSpPr>
              <a:spLocks noChangeArrowheads="1"/>
            </p:cNvSpPr>
            <p:nvPr/>
          </p:nvSpPr>
          <p:spPr bwMode="auto">
            <a:xfrm>
              <a:off x="5190" y="1700"/>
              <a:ext cx="1302" cy="20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50" name="Line 37"/>
            <p:cNvSpPr>
              <a:spLocks noChangeShapeType="1"/>
            </p:cNvSpPr>
            <p:nvPr/>
          </p:nvSpPr>
          <p:spPr bwMode="auto">
            <a:xfrm>
              <a:off x="5200" y="2089"/>
              <a:ext cx="10" cy="0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51" name="Line 36"/>
            <p:cNvSpPr>
              <a:spLocks noChangeShapeType="1"/>
            </p:cNvSpPr>
            <p:nvPr/>
          </p:nvSpPr>
          <p:spPr bwMode="auto">
            <a:xfrm>
              <a:off x="5210" y="2089"/>
              <a:ext cx="1282" cy="0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52" name="Line 35"/>
            <p:cNvSpPr>
              <a:spLocks noChangeShapeType="1"/>
            </p:cNvSpPr>
            <p:nvPr/>
          </p:nvSpPr>
          <p:spPr bwMode="auto">
            <a:xfrm>
              <a:off x="6482" y="1720"/>
              <a:ext cx="0" cy="364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53" name="AutoShape 34"/>
            <p:cNvSpPr>
              <a:spLocks/>
            </p:cNvSpPr>
            <p:nvPr/>
          </p:nvSpPr>
          <p:spPr bwMode="auto">
            <a:xfrm>
              <a:off x="3506" y="2644"/>
              <a:ext cx="975" cy="526"/>
            </a:xfrm>
            <a:custGeom>
              <a:avLst/>
              <a:gdLst>
                <a:gd name="T0" fmla="*/ 296 w 975"/>
                <a:gd name="T1" fmla="*/ 3168 h 526"/>
                <a:gd name="T2" fmla="*/ 293 w 975"/>
                <a:gd name="T3" fmla="*/ 3094 h 526"/>
                <a:gd name="T4" fmla="*/ 306 w 975"/>
                <a:gd name="T5" fmla="*/ 3169 h 526"/>
                <a:gd name="T6" fmla="*/ 310 w 975"/>
                <a:gd name="T7" fmla="*/ 3080 h 526"/>
                <a:gd name="T8" fmla="*/ 308 w 975"/>
                <a:gd name="T9" fmla="*/ 3141 h 526"/>
                <a:gd name="T10" fmla="*/ 335 w 975"/>
                <a:gd name="T11" fmla="*/ 2649 h 526"/>
                <a:gd name="T12" fmla="*/ 318 w 975"/>
                <a:gd name="T13" fmla="*/ 2824 h 526"/>
                <a:gd name="T14" fmla="*/ 308 w 975"/>
                <a:gd name="T15" fmla="*/ 3064 h 526"/>
                <a:gd name="T16" fmla="*/ 308 w 975"/>
                <a:gd name="T17" fmla="*/ 3141 h 526"/>
                <a:gd name="T18" fmla="*/ 347 w 975"/>
                <a:gd name="T19" fmla="*/ 2729 h 526"/>
                <a:gd name="T20" fmla="*/ 336 w 975"/>
                <a:gd name="T21" fmla="*/ 2662 h 526"/>
                <a:gd name="T22" fmla="*/ 299 w 975"/>
                <a:gd name="T23" fmla="*/ 3028 h 526"/>
                <a:gd name="T24" fmla="*/ 280 w 975"/>
                <a:gd name="T25" fmla="*/ 3036 h 526"/>
                <a:gd name="T26" fmla="*/ 290 w 975"/>
                <a:gd name="T27" fmla="*/ 3115 h 526"/>
                <a:gd name="T28" fmla="*/ 150 w 975"/>
                <a:gd name="T29" fmla="*/ 3003 h 526"/>
                <a:gd name="T30" fmla="*/ 178 w 975"/>
                <a:gd name="T31" fmla="*/ 3010 h 526"/>
                <a:gd name="T32" fmla="*/ 215 w 975"/>
                <a:gd name="T33" fmla="*/ 3033 h 526"/>
                <a:gd name="T34" fmla="*/ 269 w 975"/>
                <a:gd name="T35" fmla="*/ 3028 h 526"/>
                <a:gd name="T36" fmla="*/ 292 w 975"/>
                <a:gd name="T37" fmla="*/ 3016 h 526"/>
                <a:gd name="T38" fmla="*/ 189 w 975"/>
                <a:gd name="T39" fmla="*/ 3013 h 526"/>
                <a:gd name="T40" fmla="*/ 520 w 975"/>
                <a:gd name="T41" fmla="*/ 2808 h 526"/>
                <a:gd name="T42" fmla="*/ 643 w 975"/>
                <a:gd name="T43" fmla="*/ 2840 h 526"/>
                <a:gd name="T44" fmla="*/ 778 w 975"/>
                <a:gd name="T45" fmla="*/ 3001 h 526"/>
                <a:gd name="T46" fmla="*/ 928 w 975"/>
                <a:gd name="T47" fmla="*/ 3031 h 526"/>
                <a:gd name="T48" fmla="*/ 973 w 975"/>
                <a:gd name="T49" fmla="*/ 3011 h 526"/>
                <a:gd name="T50" fmla="*/ 785 w 975"/>
                <a:gd name="T51" fmla="*/ 2994 h 526"/>
                <a:gd name="T52" fmla="*/ 690 w 975"/>
                <a:gd name="T53" fmla="*/ 2848 h 526"/>
                <a:gd name="T54" fmla="*/ 2 w 975"/>
                <a:gd name="T55" fmla="*/ 3029 h 526"/>
                <a:gd name="T56" fmla="*/ 120 w 975"/>
                <a:gd name="T57" fmla="*/ 3014 h 526"/>
                <a:gd name="T58" fmla="*/ 269 w 975"/>
                <a:gd name="T59" fmla="*/ 3028 h 526"/>
                <a:gd name="T60" fmla="*/ 265 w 975"/>
                <a:gd name="T61" fmla="*/ 3008 h 526"/>
                <a:gd name="T62" fmla="*/ 291 w 975"/>
                <a:gd name="T63" fmla="*/ 3016 h 526"/>
                <a:gd name="T64" fmla="*/ 96 w 975"/>
                <a:gd name="T65" fmla="*/ 3004 h 526"/>
                <a:gd name="T66" fmla="*/ 101 w 975"/>
                <a:gd name="T67" fmla="*/ 3013 h 526"/>
                <a:gd name="T68" fmla="*/ 197 w 975"/>
                <a:gd name="T69" fmla="*/ 3003 h 526"/>
                <a:gd name="T70" fmla="*/ 198 w 975"/>
                <a:gd name="T71" fmla="*/ 3006 h 526"/>
                <a:gd name="T72" fmla="*/ 189 w 975"/>
                <a:gd name="T73" fmla="*/ 3013 h 526"/>
                <a:gd name="T74" fmla="*/ 973 w 975"/>
                <a:gd name="T75" fmla="*/ 3009 h 526"/>
                <a:gd name="T76" fmla="*/ 973 w 975"/>
                <a:gd name="T77" fmla="*/ 3011 h 526"/>
                <a:gd name="T78" fmla="*/ 197 w 975"/>
                <a:gd name="T79" fmla="*/ 3004 h 526"/>
                <a:gd name="T80" fmla="*/ 118 w 975"/>
                <a:gd name="T81" fmla="*/ 2994 h 526"/>
                <a:gd name="T82" fmla="*/ 196 w 975"/>
                <a:gd name="T83" fmla="*/ 3001 h 526"/>
                <a:gd name="T84" fmla="*/ 790 w 975"/>
                <a:gd name="T85" fmla="*/ 2985 h 526"/>
                <a:gd name="T86" fmla="*/ 790 w 975"/>
                <a:gd name="T87" fmla="*/ 2985 h 526"/>
                <a:gd name="T88" fmla="*/ 803 w 975"/>
                <a:gd name="T89" fmla="*/ 2990 h 526"/>
                <a:gd name="T90" fmla="*/ 793 w 975"/>
                <a:gd name="T91" fmla="*/ 2986 h 526"/>
                <a:gd name="T92" fmla="*/ 356 w 975"/>
                <a:gd name="T93" fmla="*/ 2648 h 526"/>
                <a:gd name="T94" fmla="*/ 354 w 975"/>
                <a:gd name="T95" fmla="*/ 2745 h 526"/>
                <a:gd name="T96" fmla="*/ 431 w 975"/>
                <a:gd name="T97" fmla="*/ 2808 h 526"/>
                <a:gd name="T98" fmla="*/ 499 w 975"/>
                <a:gd name="T99" fmla="*/ 2811 h 526"/>
                <a:gd name="T100" fmla="*/ 520 w 975"/>
                <a:gd name="T101" fmla="*/ 2808 h 526"/>
                <a:gd name="T102" fmla="*/ 495 w 975"/>
                <a:gd name="T103" fmla="*/ 2793 h 526"/>
                <a:gd name="T104" fmla="*/ 409 w 975"/>
                <a:gd name="T105" fmla="*/ 2778 h 526"/>
                <a:gd name="T106" fmla="*/ 365 w 975"/>
                <a:gd name="T107" fmla="*/ 2720 h 526"/>
                <a:gd name="T108" fmla="*/ 356 w 975"/>
                <a:gd name="T109" fmla="*/ 2654 h 526"/>
                <a:gd name="T110" fmla="*/ 495 w 975"/>
                <a:gd name="T111" fmla="*/ 2791 h 526"/>
                <a:gd name="T112" fmla="*/ 496 w 975"/>
                <a:gd name="T113" fmla="*/ 2791 h 526"/>
                <a:gd name="T114" fmla="*/ 495 w 975"/>
                <a:gd name="T115" fmla="*/ 2791 h 526"/>
                <a:gd name="T116" fmla="*/ 495 w 975"/>
                <a:gd name="T117" fmla="*/ 2791 h 526"/>
                <a:gd name="T118" fmla="*/ 566 w 975"/>
                <a:gd name="T119" fmla="*/ 2791 h 526"/>
                <a:gd name="T120" fmla="*/ 336 w 975"/>
                <a:gd name="T121" fmla="*/ 2662 h 526"/>
                <a:gd name="T122" fmla="*/ 347 w 975"/>
                <a:gd name="T123" fmla="*/ 2729 h 526"/>
                <a:gd name="T124" fmla="*/ 346 w 975"/>
                <a:gd name="T125" fmla="*/ 2646 h 5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75"/>
                <a:gd name="T190" fmla="*/ 0 h 526"/>
                <a:gd name="T191" fmla="*/ 975 w 975"/>
                <a:gd name="T192" fmla="*/ 526 h 5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75" h="526">
                  <a:moveTo>
                    <a:pt x="289" y="494"/>
                  </a:moveTo>
                  <a:lnTo>
                    <a:pt x="286" y="523"/>
                  </a:lnTo>
                  <a:lnTo>
                    <a:pt x="306" y="525"/>
                  </a:lnTo>
                  <a:lnTo>
                    <a:pt x="296" y="524"/>
                  </a:lnTo>
                  <a:lnTo>
                    <a:pt x="286" y="523"/>
                  </a:lnTo>
                  <a:lnTo>
                    <a:pt x="288" y="503"/>
                  </a:lnTo>
                  <a:lnTo>
                    <a:pt x="289" y="494"/>
                  </a:lnTo>
                  <a:close/>
                  <a:moveTo>
                    <a:pt x="299" y="381"/>
                  </a:moveTo>
                  <a:lnTo>
                    <a:pt x="293" y="450"/>
                  </a:lnTo>
                  <a:lnTo>
                    <a:pt x="289" y="494"/>
                  </a:lnTo>
                  <a:lnTo>
                    <a:pt x="288" y="503"/>
                  </a:lnTo>
                  <a:lnTo>
                    <a:pt x="286" y="523"/>
                  </a:lnTo>
                  <a:lnTo>
                    <a:pt x="296" y="524"/>
                  </a:lnTo>
                  <a:lnTo>
                    <a:pt x="306" y="525"/>
                  </a:lnTo>
                  <a:lnTo>
                    <a:pt x="308" y="497"/>
                  </a:lnTo>
                  <a:lnTo>
                    <a:pt x="309" y="487"/>
                  </a:lnTo>
                  <a:lnTo>
                    <a:pt x="310" y="470"/>
                  </a:lnTo>
                  <a:lnTo>
                    <a:pt x="310" y="450"/>
                  </a:lnTo>
                  <a:lnTo>
                    <a:pt x="310" y="436"/>
                  </a:lnTo>
                  <a:lnTo>
                    <a:pt x="308" y="420"/>
                  </a:lnTo>
                  <a:lnTo>
                    <a:pt x="306" y="406"/>
                  </a:lnTo>
                  <a:lnTo>
                    <a:pt x="303" y="395"/>
                  </a:lnTo>
                  <a:lnTo>
                    <a:pt x="299" y="381"/>
                  </a:lnTo>
                  <a:close/>
                  <a:moveTo>
                    <a:pt x="308" y="497"/>
                  </a:moveTo>
                  <a:lnTo>
                    <a:pt x="306" y="525"/>
                  </a:lnTo>
                  <a:lnTo>
                    <a:pt x="308" y="505"/>
                  </a:lnTo>
                  <a:lnTo>
                    <a:pt x="308" y="497"/>
                  </a:lnTo>
                  <a:close/>
                  <a:moveTo>
                    <a:pt x="336" y="0"/>
                  </a:moveTo>
                  <a:lnTo>
                    <a:pt x="335" y="5"/>
                  </a:lnTo>
                  <a:lnTo>
                    <a:pt x="334" y="18"/>
                  </a:lnTo>
                  <a:lnTo>
                    <a:pt x="331" y="46"/>
                  </a:lnTo>
                  <a:lnTo>
                    <a:pt x="329" y="61"/>
                  </a:lnTo>
                  <a:lnTo>
                    <a:pt x="326" y="98"/>
                  </a:lnTo>
                  <a:lnTo>
                    <a:pt x="318" y="180"/>
                  </a:lnTo>
                  <a:lnTo>
                    <a:pt x="312" y="240"/>
                  </a:lnTo>
                  <a:lnTo>
                    <a:pt x="299" y="381"/>
                  </a:lnTo>
                  <a:lnTo>
                    <a:pt x="303" y="395"/>
                  </a:lnTo>
                  <a:lnTo>
                    <a:pt x="306" y="406"/>
                  </a:lnTo>
                  <a:lnTo>
                    <a:pt x="308" y="420"/>
                  </a:lnTo>
                  <a:lnTo>
                    <a:pt x="310" y="436"/>
                  </a:lnTo>
                  <a:lnTo>
                    <a:pt x="310" y="456"/>
                  </a:lnTo>
                  <a:lnTo>
                    <a:pt x="310" y="471"/>
                  </a:lnTo>
                  <a:lnTo>
                    <a:pt x="309" y="487"/>
                  </a:lnTo>
                  <a:lnTo>
                    <a:pt x="308" y="497"/>
                  </a:lnTo>
                  <a:lnTo>
                    <a:pt x="314" y="434"/>
                  </a:lnTo>
                  <a:lnTo>
                    <a:pt x="324" y="323"/>
                  </a:lnTo>
                  <a:lnTo>
                    <a:pt x="332" y="240"/>
                  </a:lnTo>
                  <a:lnTo>
                    <a:pt x="342" y="136"/>
                  </a:lnTo>
                  <a:lnTo>
                    <a:pt x="347" y="85"/>
                  </a:lnTo>
                  <a:lnTo>
                    <a:pt x="346" y="82"/>
                  </a:lnTo>
                  <a:lnTo>
                    <a:pt x="341" y="64"/>
                  </a:lnTo>
                  <a:lnTo>
                    <a:pt x="337" y="46"/>
                  </a:lnTo>
                  <a:lnTo>
                    <a:pt x="336" y="30"/>
                  </a:lnTo>
                  <a:lnTo>
                    <a:pt x="336" y="18"/>
                  </a:lnTo>
                  <a:lnTo>
                    <a:pt x="336" y="6"/>
                  </a:lnTo>
                  <a:lnTo>
                    <a:pt x="336" y="1"/>
                  </a:lnTo>
                  <a:lnTo>
                    <a:pt x="342" y="1"/>
                  </a:lnTo>
                  <a:lnTo>
                    <a:pt x="336" y="0"/>
                  </a:lnTo>
                  <a:close/>
                  <a:moveTo>
                    <a:pt x="299" y="384"/>
                  </a:moveTo>
                  <a:lnTo>
                    <a:pt x="271" y="384"/>
                  </a:lnTo>
                  <a:lnTo>
                    <a:pt x="274" y="385"/>
                  </a:lnTo>
                  <a:lnTo>
                    <a:pt x="276" y="386"/>
                  </a:lnTo>
                  <a:lnTo>
                    <a:pt x="278" y="388"/>
                  </a:lnTo>
                  <a:lnTo>
                    <a:pt x="280" y="392"/>
                  </a:lnTo>
                  <a:lnTo>
                    <a:pt x="284" y="401"/>
                  </a:lnTo>
                  <a:lnTo>
                    <a:pt x="287" y="414"/>
                  </a:lnTo>
                  <a:lnTo>
                    <a:pt x="289" y="432"/>
                  </a:lnTo>
                  <a:lnTo>
                    <a:pt x="290" y="456"/>
                  </a:lnTo>
                  <a:lnTo>
                    <a:pt x="290" y="471"/>
                  </a:lnTo>
                  <a:lnTo>
                    <a:pt x="289" y="486"/>
                  </a:lnTo>
                  <a:lnTo>
                    <a:pt x="289" y="494"/>
                  </a:lnTo>
                  <a:lnTo>
                    <a:pt x="299" y="384"/>
                  </a:lnTo>
                  <a:close/>
                  <a:moveTo>
                    <a:pt x="197" y="359"/>
                  </a:moveTo>
                  <a:lnTo>
                    <a:pt x="150" y="359"/>
                  </a:lnTo>
                  <a:lnTo>
                    <a:pt x="166" y="359"/>
                  </a:lnTo>
                  <a:lnTo>
                    <a:pt x="170" y="360"/>
                  </a:lnTo>
                  <a:lnTo>
                    <a:pt x="173" y="362"/>
                  </a:lnTo>
                  <a:lnTo>
                    <a:pt x="176" y="364"/>
                  </a:lnTo>
                  <a:lnTo>
                    <a:pt x="178" y="366"/>
                  </a:lnTo>
                  <a:lnTo>
                    <a:pt x="181" y="375"/>
                  </a:lnTo>
                  <a:lnTo>
                    <a:pt x="184" y="377"/>
                  </a:lnTo>
                  <a:lnTo>
                    <a:pt x="188" y="379"/>
                  </a:lnTo>
                  <a:lnTo>
                    <a:pt x="199" y="384"/>
                  </a:lnTo>
                  <a:lnTo>
                    <a:pt x="215" y="389"/>
                  </a:lnTo>
                  <a:lnTo>
                    <a:pt x="235" y="392"/>
                  </a:lnTo>
                  <a:lnTo>
                    <a:pt x="245" y="392"/>
                  </a:lnTo>
                  <a:lnTo>
                    <a:pt x="257" y="390"/>
                  </a:lnTo>
                  <a:lnTo>
                    <a:pt x="269" y="384"/>
                  </a:lnTo>
                  <a:lnTo>
                    <a:pt x="271" y="384"/>
                  </a:lnTo>
                  <a:lnTo>
                    <a:pt x="299" y="384"/>
                  </a:lnTo>
                  <a:lnTo>
                    <a:pt x="299" y="383"/>
                  </a:lnTo>
                  <a:lnTo>
                    <a:pt x="299" y="381"/>
                  </a:lnTo>
                  <a:lnTo>
                    <a:pt x="292" y="372"/>
                  </a:lnTo>
                  <a:lnTo>
                    <a:pt x="291" y="372"/>
                  </a:lnTo>
                  <a:lnTo>
                    <a:pt x="234" y="372"/>
                  </a:lnTo>
                  <a:lnTo>
                    <a:pt x="220" y="370"/>
                  </a:lnTo>
                  <a:lnTo>
                    <a:pt x="215" y="369"/>
                  </a:lnTo>
                  <a:lnTo>
                    <a:pt x="189" y="369"/>
                  </a:lnTo>
                  <a:lnTo>
                    <a:pt x="195" y="360"/>
                  </a:lnTo>
                  <a:lnTo>
                    <a:pt x="197" y="360"/>
                  </a:lnTo>
                  <a:lnTo>
                    <a:pt x="197" y="359"/>
                  </a:lnTo>
                  <a:close/>
                  <a:moveTo>
                    <a:pt x="624" y="164"/>
                  </a:moveTo>
                  <a:lnTo>
                    <a:pt x="520" y="164"/>
                  </a:lnTo>
                  <a:lnTo>
                    <a:pt x="530" y="164"/>
                  </a:lnTo>
                  <a:lnTo>
                    <a:pt x="553" y="165"/>
                  </a:lnTo>
                  <a:lnTo>
                    <a:pt x="580" y="170"/>
                  </a:lnTo>
                  <a:lnTo>
                    <a:pt x="610" y="180"/>
                  </a:lnTo>
                  <a:lnTo>
                    <a:pt x="643" y="196"/>
                  </a:lnTo>
                  <a:lnTo>
                    <a:pt x="677" y="220"/>
                  </a:lnTo>
                  <a:lnTo>
                    <a:pt x="711" y="253"/>
                  </a:lnTo>
                  <a:lnTo>
                    <a:pt x="745" y="297"/>
                  </a:lnTo>
                  <a:lnTo>
                    <a:pt x="776" y="354"/>
                  </a:lnTo>
                  <a:lnTo>
                    <a:pt x="778" y="357"/>
                  </a:lnTo>
                  <a:lnTo>
                    <a:pt x="781" y="359"/>
                  </a:lnTo>
                  <a:lnTo>
                    <a:pt x="792" y="364"/>
                  </a:lnTo>
                  <a:lnTo>
                    <a:pt x="821" y="373"/>
                  </a:lnTo>
                  <a:lnTo>
                    <a:pt x="867" y="383"/>
                  </a:lnTo>
                  <a:lnTo>
                    <a:pt x="928" y="387"/>
                  </a:lnTo>
                  <a:lnTo>
                    <a:pt x="939" y="387"/>
                  </a:lnTo>
                  <a:lnTo>
                    <a:pt x="951" y="387"/>
                  </a:lnTo>
                  <a:lnTo>
                    <a:pt x="963" y="386"/>
                  </a:lnTo>
                  <a:lnTo>
                    <a:pt x="975" y="385"/>
                  </a:lnTo>
                  <a:lnTo>
                    <a:pt x="973" y="367"/>
                  </a:lnTo>
                  <a:lnTo>
                    <a:pt x="928" y="367"/>
                  </a:lnTo>
                  <a:lnTo>
                    <a:pt x="873" y="364"/>
                  </a:lnTo>
                  <a:lnTo>
                    <a:pt x="831" y="355"/>
                  </a:lnTo>
                  <a:lnTo>
                    <a:pt x="814" y="350"/>
                  </a:lnTo>
                  <a:lnTo>
                    <a:pt x="785" y="350"/>
                  </a:lnTo>
                  <a:lnTo>
                    <a:pt x="790" y="341"/>
                  </a:lnTo>
                  <a:lnTo>
                    <a:pt x="792" y="341"/>
                  </a:lnTo>
                  <a:lnTo>
                    <a:pt x="762" y="287"/>
                  </a:lnTo>
                  <a:lnTo>
                    <a:pt x="726" y="240"/>
                  </a:lnTo>
                  <a:lnTo>
                    <a:pt x="690" y="204"/>
                  </a:lnTo>
                  <a:lnTo>
                    <a:pt x="653" y="179"/>
                  </a:lnTo>
                  <a:lnTo>
                    <a:pt x="624" y="164"/>
                  </a:lnTo>
                  <a:close/>
                  <a:moveTo>
                    <a:pt x="98" y="359"/>
                  </a:moveTo>
                  <a:lnTo>
                    <a:pt x="0" y="365"/>
                  </a:lnTo>
                  <a:lnTo>
                    <a:pt x="2" y="385"/>
                  </a:lnTo>
                  <a:lnTo>
                    <a:pt x="104" y="378"/>
                  </a:lnTo>
                  <a:lnTo>
                    <a:pt x="108" y="377"/>
                  </a:lnTo>
                  <a:lnTo>
                    <a:pt x="112" y="375"/>
                  </a:lnTo>
                  <a:lnTo>
                    <a:pt x="115" y="373"/>
                  </a:lnTo>
                  <a:lnTo>
                    <a:pt x="120" y="370"/>
                  </a:lnTo>
                  <a:lnTo>
                    <a:pt x="124" y="369"/>
                  </a:lnTo>
                  <a:lnTo>
                    <a:pt x="101" y="369"/>
                  </a:lnTo>
                  <a:lnTo>
                    <a:pt x="96" y="360"/>
                  </a:lnTo>
                  <a:lnTo>
                    <a:pt x="98" y="359"/>
                  </a:lnTo>
                  <a:close/>
                  <a:moveTo>
                    <a:pt x="269" y="384"/>
                  </a:moveTo>
                  <a:lnTo>
                    <a:pt x="269" y="384"/>
                  </a:lnTo>
                  <a:close/>
                  <a:moveTo>
                    <a:pt x="275" y="364"/>
                  </a:moveTo>
                  <a:lnTo>
                    <a:pt x="265" y="364"/>
                  </a:lnTo>
                  <a:lnTo>
                    <a:pt x="260" y="366"/>
                  </a:lnTo>
                  <a:lnTo>
                    <a:pt x="251" y="370"/>
                  </a:lnTo>
                  <a:lnTo>
                    <a:pt x="243" y="372"/>
                  </a:lnTo>
                  <a:lnTo>
                    <a:pt x="235" y="372"/>
                  </a:lnTo>
                  <a:lnTo>
                    <a:pt x="291" y="372"/>
                  </a:lnTo>
                  <a:lnTo>
                    <a:pt x="280" y="365"/>
                  </a:lnTo>
                  <a:lnTo>
                    <a:pt x="275" y="364"/>
                  </a:lnTo>
                  <a:close/>
                  <a:moveTo>
                    <a:pt x="101" y="359"/>
                  </a:moveTo>
                  <a:lnTo>
                    <a:pt x="98" y="359"/>
                  </a:lnTo>
                  <a:lnTo>
                    <a:pt x="96" y="360"/>
                  </a:lnTo>
                  <a:lnTo>
                    <a:pt x="101" y="369"/>
                  </a:lnTo>
                  <a:lnTo>
                    <a:pt x="101" y="359"/>
                  </a:lnTo>
                  <a:close/>
                  <a:moveTo>
                    <a:pt x="197" y="359"/>
                  </a:moveTo>
                  <a:lnTo>
                    <a:pt x="101" y="359"/>
                  </a:lnTo>
                  <a:lnTo>
                    <a:pt x="101" y="369"/>
                  </a:lnTo>
                  <a:lnTo>
                    <a:pt x="124" y="369"/>
                  </a:lnTo>
                  <a:lnTo>
                    <a:pt x="136" y="364"/>
                  </a:lnTo>
                  <a:lnTo>
                    <a:pt x="150" y="359"/>
                  </a:lnTo>
                  <a:lnTo>
                    <a:pt x="197" y="359"/>
                  </a:lnTo>
                  <a:close/>
                  <a:moveTo>
                    <a:pt x="195" y="360"/>
                  </a:moveTo>
                  <a:lnTo>
                    <a:pt x="189" y="369"/>
                  </a:lnTo>
                  <a:lnTo>
                    <a:pt x="199" y="366"/>
                  </a:lnTo>
                  <a:lnTo>
                    <a:pt x="199" y="365"/>
                  </a:lnTo>
                  <a:lnTo>
                    <a:pt x="198" y="362"/>
                  </a:lnTo>
                  <a:lnTo>
                    <a:pt x="195" y="360"/>
                  </a:lnTo>
                  <a:close/>
                  <a:moveTo>
                    <a:pt x="198" y="362"/>
                  </a:moveTo>
                  <a:lnTo>
                    <a:pt x="199" y="365"/>
                  </a:lnTo>
                  <a:lnTo>
                    <a:pt x="199" y="366"/>
                  </a:lnTo>
                  <a:lnTo>
                    <a:pt x="189" y="369"/>
                  </a:lnTo>
                  <a:lnTo>
                    <a:pt x="215" y="369"/>
                  </a:lnTo>
                  <a:lnTo>
                    <a:pt x="208" y="366"/>
                  </a:lnTo>
                  <a:lnTo>
                    <a:pt x="199" y="363"/>
                  </a:lnTo>
                  <a:lnTo>
                    <a:pt x="198" y="362"/>
                  </a:lnTo>
                  <a:close/>
                  <a:moveTo>
                    <a:pt x="973" y="365"/>
                  </a:moveTo>
                  <a:lnTo>
                    <a:pt x="961" y="366"/>
                  </a:lnTo>
                  <a:lnTo>
                    <a:pt x="950" y="367"/>
                  </a:lnTo>
                  <a:lnTo>
                    <a:pt x="939" y="367"/>
                  </a:lnTo>
                  <a:lnTo>
                    <a:pt x="928" y="367"/>
                  </a:lnTo>
                  <a:lnTo>
                    <a:pt x="973" y="367"/>
                  </a:lnTo>
                  <a:lnTo>
                    <a:pt x="973" y="365"/>
                  </a:lnTo>
                  <a:close/>
                  <a:moveTo>
                    <a:pt x="197" y="360"/>
                  </a:moveTo>
                  <a:lnTo>
                    <a:pt x="195" y="360"/>
                  </a:lnTo>
                  <a:lnTo>
                    <a:pt x="198" y="362"/>
                  </a:lnTo>
                  <a:lnTo>
                    <a:pt x="197" y="360"/>
                  </a:lnTo>
                  <a:close/>
                  <a:moveTo>
                    <a:pt x="161" y="339"/>
                  </a:moveTo>
                  <a:lnTo>
                    <a:pt x="149" y="340"/>
                  </a:lnTo>
                  <a:lnTo>
                    <a:pt x="138" y="343"/>
                  </a:lnTo>
                  <a:lnTo>
                    <a:pt x="127" y="346"/>
                  </a:lnTo>
                  <a:lnTo>
                    <a:pt x="118" y="350"/>
                  </a:lnTo>
                  <a:lnTo>
                    <a:pt x="105" y="355"/>
                  </a:lnTo>
                  <a:lnTo>
                    <a:pt x="98" y="359"/>
                  </a:lnTo>
                  <a:lnTo>
                    <a:pt x="101" y="359"/>
                  </a:lnTo>
                  <a:lnTo>
                    <a:pt x="197" y="359"/>
                  </a:lnTo>
                  <a:lnTo>
                    <a:pt x="196" y="357"/>
                  </a:lnTo>
                  <a:lnTo>
                    <a:pt x="191" y="349"/>
                  </a:lnTo>
                  <a:lnTo>
                    <a:pt x="177" y="341"/>
                  </a:lnTo>
                  <a:lnTo>
                    <a:pt x="169" y="339"/>
                  </a:lnTo>
                  <a:lnTo>
                    <a:pt x="161" y="339"/>
                  </a:lnTo>
                  <a:close/>
                  <a:moveTo>
                    <a:pt x="790" y="341"/>
                  </a:moveTo>
                  <a:lnTo>
                    <a:pt x="785" y="350"/>
                  </a:lnTo>
                  <a:lnTo>
                    <a:pt x="795" y="346"/>
                  </a:lnTo>
                  <a:lnTo>
                    <a:pt x="793" y="342"/>
                  </a:lnTo>
                  <a:lnTo>
                    <a:pt x="790" y="341"/>
                  </a:lnTo>
                  <a:close/>
                  <a:moveTo>
                    <a:pt x="793" y="342"/>
                  </a:moveTo>
                  <a:lnTo>
                    <a:pt x="795" y="346"/>
                  </a:lnTo>
                  <a:lnTo>
                    <a:pt x="785" y="350"/>
                  </a:lnTo>
                  <a:lnTo>
                    <a:pt x="814" y="350"/>
                  </a:lnTo>
                  <a:lnTo>
                    <a:pt x="803" y="346"/>
                  </a:lnTo>
                  <a:lnTo>
                    <a:pt x="793" y="342"/>
                  </a:lnTo>
                  <a:close/>
                  <a:moveTo>
                    <a:pt x="792" y="341"/>
                  </a:moveTo>
                  <a:lnTo>
                    <a:pt x="790" y="341"/>
                  </a:lnTo>
                  <a:lnTo>
                    <a:pt x="793" y="342"/>
                  </a:lnTo>
                  <a:lnTo>
                    <a:pt x="792" y="341"/>
                  </a:lnTo>
                  <a:close/>
                  <a:moveTo>
                    <a:pt x="342" y="1"/>
                  </a:moveTo>
                  <a:lnTo>
                    <a:pt x="336" y="1"/>
                  </a:lnTo>
                  <a:lnTo>
                    <a:pt x="346" y="2"/>
                  </a:lnTo>
                  <a:lnTo>
                    <a:pt x="356" y="4"/>
                  </a:lnTo>
                  <a:lnTo>
                    <a:pt x="355" y="7"/>
                  </a:lnTo>
                  <a:lnTo>
                    <a:pt x="354" y="18"/>
                  </a:lnTo>
                  <a:lnTo>
                    <a:pt x="352" y="34"/>
                  </a:lnTo>
                  <a:lnTo>
                    <a:pt x="347" y="85"/>
                  </a:lnTo>
                  <a:lnTo>
                    <a:pt x="354" y="101"/>
                  </a:lnTo>
                  <a:lnTo>
                    <a:pt x="365" y="120"/>
                  </a:lnTo>
                  <a:lnTo>
                    <a:pt x="380" y="136"/>
                  </a:lnTo>
                  <a:lnTo>
                    <a:pt x="399" y="151"/>
                  </a:lnTo>
                  <a:lnTo>
                    <a:pt x="414" y="158"/>
                  </a:lnTo>
                  <a:lnTo>
                    <a:pt x="431" y="164"/>
                  </a:lnTo>
                  <a:lnTo>
                    <a:pt x="451" y="167"/>
                  </a:lnTo>
                  <a:lnTo>
                    <a:pt x="472" y="169"/>
                  </a:lnTo>
                  <a:lnTo>
                    <a:pt x="480" y="169"/>
                  </a:lnTo>
                  <a:lnTo>
                    <a:pt x="489" y="168"/>
                  </a:lnTo>
                  <a:lnTo>
                    <a:pt x="499" y="167"/>
                  </a:lnTo>
                  <a:lnTo>
                    <a:pt x="500" y="167"/>
                  </a:lnTo>
                  <a:lnTo>
                    <a:pt x="501" y="167"/>
                  </a:lnTo>
                  <a:lnTo>
                    <a:pt x="504" y="166"/>
                  </a:lnTo>
                  <a:lnTo>
                    <a:pt x="512" y="165"/>
                  </a:lnTo>
                  <a:lnTo>
                    <a:pt x="520" y="164"/>
                  </a:lnTo>
                  <a:lnTo>
                    <a:pt x="624" y="164"/>
                  </a:lnTo>
                  <a:lnTo>
                    <a:pt x="618" y="161"/>
                  </a:lnTo>
                  <a:lnTo>
                    <a:pt x="605" y="157"/>
                  </a:lnTo>
                  <a:lnTo>
                    <a:pt x="497" y="157"/>
                  </a:lnTo>
                  <a:lnTo>
                    <a:pt x="495" y="149"/>
                  </a:lnTo>
                  <a:lnTo>
                    <a:pt x="472" y="149"/>
                  </a:lnTo>
                  <a:lnTo>
                    <a:pt x="453" y="148"/>
                  </a:lnTo>
                  <a:lnTo>
                    <a:pt x="436" y="145"/>
                  </a:lnTo>
                  <a:lnTo>
                    <a:pt x="421" y="140"/>
                  </a:lnTo>
                  <a:lnTo>
                    <a:pt x="409" y="134"/>
                  </a:lnTo>
                  <a:lnTo>
                    <a:pt x="398" y="126"/>
                  </a:lnTo>
                  <a:lnTo>
                    <a:pt x="389" y="117"/>
                  </a:lnTo>
                  <a:lnTo>
                    <a:pt x="381" y="108"/>
                  </a:lnTo>
                  <a:lnTo>
                    <a:pt x="374" y="98"/>
                  </a:lnTo>
                  <a:lnTo>
                    <a:pt x="365" y="76"/>
                  </a:lnTo>
                  <a:lnTo>
                    <a:pt x="359" y="54"/>
                  </a:lnTo>
                  <a:lnTo>
                    <a:pt x="356" y="34"/>
                  </a:lnTo>
                  <a:lnTo>
                    <a:pt x="356" y="32"/>
                  </a:lnTo>
                  <a:lnTo>
                    <a:pt x="356" y="18"/>
                  </a:lnTo>
                  <a:lnTo>
                    <a:pt x="356" y="10"/>
                  </a:lnTo>
                  <a:lnTo>
                    <a:pt x="356" y="5"/>
                  </a:lnTo>
                  <a:lnTo>
                    <a:pt x="356" y="3"/>
                  </a:lnTo>
                  <a:lnTo>
                    <a:pt x="342" y="1"/>
                  </a:lnTo>
                  <a:close/>
                  <a:moveTo>
                    <a:pt x="496" y="147"/>
                  </a:moveTo>
                  <a:lnTo>
                    <a:pt x="495" y="147"/>
                  </a:lnTo>
                  <a:lnTo>
                    <a:pt x="494" y="148"/>
                  </a:lnTo>
                  <a:lnTo>
                    <a:pt x="497" y="157"/>
                  </a:lnTo>
                  <a:lnTo>
                    <a:pt x="496" y="147"/>
                  </a:lnTo>
                  <a:close/>
                  <a:moveTo>
                    <a:pt x="566" y="147"/>
                  </a:moveTo>
                  <a:lnTo>
                    <a:pt x="496" y="147"/>
                  </a:lnTo>
                  <a:lnTo>
                    <a:pt x="497" y="157"/>
                  </a:lnTo>
                  <a:lnTo>
                    <a:pt x="605" y="157"/>
                  </a:lnTo>
                  <a:lnTo>
                    <a:pt x="585" y="151"/>
                  </a:lnTo>
                  <a:lnTo>
                    <a:pt x="566" y="147"/>
                  </a:lnTo>
                  <a:close/>
                  <a:moveTo>
                    <a:pt x="495" y="147"/>
                  </a:moveTo>
                  <a:lnTo>
                    <a:pt x="487" y="148"/>
                  </a:lnTo>
                  <a:lnTo>
                    <a:pt x="480" y="149"/>
                  </a:lnTo>
                  <a:lnTo>
                    <a:pt x="495" y="149"/>
                  </a:lnTo>
                  <a:lnTo>
                    <a:pt x="494" y="148"/>
                  </a:lnTo>
                  <a:lnTo>
                    <a:pt x="495" y="147"/>
                  </a:lnTo>
                  <a:close/>
                  <a:moveTo>
                    <a:pt x="530" y="144"/>
                  </a:moveTo>
                  <a:lnTo>
                    <a:pt x="509" y="144"/>
                  </a:lnTo>
                  <a:lnTo>
                    <a:pt x="495" y="147"/>
                  </a:lnTo>
                  <a:lnTo>
                    <a:pt x="496" y="147"/>
                  </a:lnTo>
                  <a:lnTo>
                    <a:pt x="566" y="147"/>
                  </a:lnTo>
                  <a:lnTo>
                    <a:pt x="555" y="146"/>
                  </a:lnTo>
                  <a:lnTo>
                    <a:pt x="530" y="144"/>
                  </a:lnTo>
                  <a:close/>
                  <a:moveTo>
                    <a:pt x="336" y="1"/>
                  </a:moveTo>
                  <a:lnTo>
                    <a:pt x="336" y="6"/>
                  </a:lnTo>
                  <a:lnTo>
                    <a:pt x="336" y="18"/>
                  </a:lnTo>
                  <a:lnTo>
                    <a:pt x="336" y="30"/>
                  </a:lnTo>
                  <a:lnTo>
                    <a:pt x="337" y="46"/>
                  </a:lnTo>
                  <a:lnTo>
                    <a:pt x="341" y="64"/>
                  </a:lnTo>
                  <a:lnTo>
                    <a:pt x="346" y="82"/>
                  </a:lnTo>
                  <a:lnTo>
                    <a:pt x="347" y="85"/>
                  </a:lnTo>
                  <a:lnTo>
                    <a:pt x="352" y="32"/>
                  </a:lnTo>
                  <a:lnTo>
                    <a:pt x="354" y="18"/>
                  </a:lnTo>
                  <a:lnTo>
                    <a:pt x="355" y="7"/>
                  </a:lnTo>
                  <a:lnTo>
                    <a:pt x="356" y="4"/>
                  </a:lnTo>
                  <a:lnTo>
                    <a:pt x="346" y="2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54" name="AutoShape 33"/>
            <p:cNvSpPr>
              <a:spLocks/>
            </p:cNvSpPr>
            <p:nvPr/>
          </p:nvSpPr>
          <p:spPr bwMode="auto">
            <a:xfrm>
              <a:off x="5388" y="2644"/>
              <a:ext cx="905" cy="550"/>
            </a:xfrm>
            <a:custGeom>
              <a:avLst/>
              <a:gdLst>
                <a:gd name="T0" fmla="*/ 577 w 905"/>
                <a:gd name="T1" fmla="*/ 3188 h 550"/>
                <a:gd name="T2" fmla="*/ 607 w 905"/>
                <a:gd name="T3" fmla="*/ 3186 h 550"/>
                <a:gd name="T4" fmla="*/ 593 w 905"/>
                <a:gd name="T5" fmla="*/ 3172 h 550"/>
                <a:gd name="T6" fmla="*/ 267 w 905"/>
                <a:gd name="T7" fmla="*/ 3187 h 550"/>
                <a:gd name="T8" fmla="*/ 275 w 905"/>
                <a:gd name="T9" fmla="*/ 3169 h 550"/>
                <a:gd name="T10" fmla="*/ 273 w 905"/>
                <a:gd name="T11" fmla="*/ 3121 h 550"/>
                <a:gd name="T12" fmla="*/ 277 w 905"/>
                <a:gd name="T13" fmla="*/ 3188 h 550"/>
                <a:gd name="T14" fmla="*/ 293 w 905"/>
                <a:gd name="T15" fmla="*/ 3120 h 550"/>
                <a:gd name="T16" fmla="*/ 297 w 905"/>
                <a:gd name="T17" fmla="*/ 3145 h 550"/>
                <a:gd name="T18" fmla="*/ 589 w 905"/>
                <a:gd name="T19" fmla="*/ 3173 h 550"/>
                <a:gd name="T20" fmla="*/ 597 w 905"/>
                <a:gd name="T21" fmla="*/ 3170 h 550"/>
                <a:gd name="T22" fmla="*/ 628 w 905"/>
                <a:gd name="T23" fmla="*/ 3169 h 550"/>
                <a:gd name="T24" fmla="*/ 669 w 905"/>
                <a:gd name="T25" fmla="*/ 3123 h 550"/>
                <a:gd name="T26" fmla="*/ 652 w 905"/>
                <a:gd name="T27" fmla="*/ 3113 h 550"/>
                <a:gd name="T28" fmla="*/ 593 w 905"/>
                <a:gd name="T29" fmla="*/ 3172 h 550"/>
                <a:gd name="T30" fmla="*/ 590 w 905"/>
                <a:gd name="T31" fmla="*/ 3173 h 550"/>
                <a:gd name="T32" fmla="*/ 590 w 905"/>
                <a:gd name="T33" fmla="*/ 3173 h 550"/>
                <a:gd name="T34" fmla="*/ 574 w 905"/>
                <a:gd name="T35" fmla="*/ 3160 h 550"/>
                <a:gd name="T36" fmla="*/ 594 w 905"/>
                <a:gd name="T37" fmla="*/ 3160 h 550"/>
                <a:gd name="T38" fmla="*/ 594 w 905"/>
                <a:gd name="T39" fmla="*/ 3166 h 550"/>
                <a:gd name="T40" fmla="*/ 499 w 905"/>
                <a:gd name="T41" fmla="*/ 3093 h 550"/>
                <a:gd name="T42" fmla="*/ 592 w 905"/>
                <a:gd name="T43" fmla="*/ 3157 h 550"/>
                <a:gd name="T44" fmla="*/ 667 w 905"/>
                <a:gd name="T45" fmla="*/ 3125 h 550"/>
                <a:gd name="T46" fmla="*/ 239 w 905"/>
                <a:gd name="T47" fmla="*/ 3057 h 550"/>
                <a:gd name="T48" fmla="*/ 263 w 905"/>
                <a:gd name="T49" fmla="*/ 3099 h 550"/>
                <a:gd name="T50" fmla="*/ 239 w 905"/>
                <a:gd name="T51" fmla="*/ 3067 h 550"/>
                <a:gd name="T52" fmla="*/ 316 w 905"/>
                <a:gd name="T53" fmla="*/ 2706 h 550"/>
                <a:gd name="T54" fmla="*/ 280 w 905"/>
                <a:gd name="T55" fmla="*/ 3089 h 550"/>
                <a:gd name="T56" fmla="*/ 328 w 905"/>
                <a:gd name="T57" fmla="*/ 2774 h 550"/>
                <a:gd name="T58" fmla="*/ 652 w 905"/>
                <a:gd name="T59" fmla="*/ 3113 h 550"/>
                <a:gd name="T60" fmla="*/ 696 w 905"/>
                <a:gd name="T61" fmla="*/ 3081 h 550"/>
                <a:gd name="T62" fmla="*/ 690 w 905"/>
                <a:gd name="T63" fmla="*/ 3106 h 550"/>
                <a:gd name="T64" fmla="*/ 904 w 905"/>
                <a:gd name="T65" fmla="*/ 3072 h 550"/>
                <a:gd name="T66" fmla="*/ 343 w 905"/>
                <a:gd name="T67" fmla="*/ 2646 h 550"/>
                <a:gd name="T68" fmla="*/ 333 w 905"/>
                <a:gd name="T69" fmla="*/ 2735 h 550"/>
                <a:gd name="T70" fmla="*/ 380 w 905"/>
                <a:gd name="T71" fmla="*/ 3036 h 550"/>
                <a:gd name="T72" fmla="*/ 434 w 905"/>
                <a:gd name="T73" fmla="*/ 3079 h 550"/>
                <a:gd name="T74" fmla="*/ 433 w 905"/>
                <a:gd name="T75" fmla="*/ 3069 h 550"/>
                <a:gd name="T76" fmla="*/ 406 w 905"/>
                <a:gd name="T77" fmla="*/ 3040 h 550"/>
                <a:gd name="T78" fmla="*/ 367 w 905"/>
                <a:gd name="T79" fmla="*/ 2926 h 550"/>
                <a:gd name="T80" fmla="*/ 343 w 905"/>
                <a:gd name="T81" fmla="*/ 2660 h 550"/>
                <a:gd name="T82" fmla="*/ 440 w 905"/>
                <a:gd name="T83" fmla="*/ 3078 h 550"/>
                <a:gd name="T84" fmla="*/ 116 w 905"/>
                <a:gd name="T85" fmla="*/ 3016 h 550"/>
                <a:gd name="T86" fmla="*/ 76 w 905"/>
                <a:gd name="T87" fmla="*/ 3044 h 550"/>
                <a:gd name="T88" fmla="*/ 0 w 905"/>
                <a:gd name="T89" fmla="*/ 3053 h 550"/>
                <a:gd name="T90" fmla="*/ 97 w 905"/>
                <a:gd name="T91" fmla="*/ 3058 h 550"/>
                <a:gd name="T92" fmla="*/ 123 w 905"/>
                <a:gd name="T93" fmla="*/ 3031 h 550"/>
                <a:gd name="T94" fmla="*/ 904 w 905"/>
                <a:gd name="T95" fmla="*/ 3072 h 550"/>
                <a:gd name="T96" fmla="*/ 904 w 905"/>
                <a:gd name="T97" fmla="*/ 3072 h 550"/>
                <a:gd name="T98" fmla="*/ 446 w 905"/>
                <a:gd name="T99" fmla="*/ 3058 h 550"/>
                <a:gd name="T100" fmla="*/ 473 w 905"/>
                <a:gd name="T101" fmla="*/ 3061 h 550"/>
                <a:gd name="T102" fmla="*/ 171 w 905"/>
                <a:gd name="T103" fmla="*/ 3047 h 550"/>
                <a:gd name="T104" fmla="*/ 195 w 905"/>
                <a:gd name="T105" fmla="*/ 3057 h 550"/>
                <a:gd name="T106" fmla="*/ 203 w 905"/>
                <a:gd name="T107" fmla="*/ 3050 h 550"/>
                <a:gd name="T108" fmla="*/ 242 w 905"/>
                <a:gd name="T109" fmla="*/ 3047 h 550"/>
                <a:gd name="T110" fmla="*/ 123 w 905"/>
                <a:gd name="T111" fmla="*/ 3031 h 550"/>
                <a:gd name="T112" fmla="*/ 125 w 905"/>
                <a:gd name="T113" fmla="*/ 3034 h 550"/>
                <a:gd name="T114" fmla="*/ 128 w 905"/>
                <a:gd name="T115" fmla="*/ 3033 h 550"/>
                <a:gd name="T116" fmla="*/ 174 w 905"/>
                <a:gd name="T117" fmla="*/ 3026 h 550"/>
                <a:gd name="T118" fmla="*/ 184 w 905"/>
                <a:gd name="T119" fmla="*/ 3032 h 550"/>
                <a:gd name="T120" fmla="*/ 129 w 905"/>
                <a:gd name="T121" fmla="*/ 3031 h 550"/>
                <a:gd name="T122" fmla="*/ 327 w 905"/>
                <a:gd name="T123" fmla="*/ 2752 h 550"/>
                <a:gd name="T124" fmla="*/ 343 w 905"/>
                <a:gd name="T125" fmla="*/ 2648 h 5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5"/>
                <a:gd name="T190" fmla="*/ 0 h 550"/>
                <a:gd name="T191" fmla="*/ 905 w 905"/>
                <a:gd name="T192" fmla="*/ 550 h 5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5" h="550">
                  <a:moveTo>
                    <a:pt x="573" y="521"/>
                  </a:moveTo>
                  <a:lnTo>
                    <a:pt x="573" y="522"/>
                  </a:lnTo>
                  <a:lnTo>
                    <a:pt x="573" y="530"/>
                  </a:lnTo>
                  <a:lnTo>
                    <a:pt x="573" y="535"/>
                  </a:lnTo>
                  <a:lnTo>
                    <a:pt x="575" y="541"/>
                  </a:lnTo>
                  <a:lnTo>
                    <a:pt x="577" y="544"/>
                  </a:lnTo>
                  <a:lnTo>
                    <a:pt x="583" y="549"/>
                  </a:lnTo>
                  <a:lnTo>
                    <a:pt x="586" y="549"/>
                  </a:lnTo>
                  <a:lnTo>
                    <a:pt x="594" y="549"/>
                  </a:lnTo>
                  <a:lnTo>
                    <a:pt x="598" y="548"/>
                  </a:lnTo>
                  <a:lnTo>
                    <a:pt x="603" y="545"/>
                  </a:lnTo>
                  <a:lnTo>
                    <a:pt x="607" y="542"/>
                  </a:lnTo>
                  <a:lnTo>
                    <a:pt x="612" y="539"/>
                  </a:lnTo>
                  <a:lnTo>
                    <a:pt x="618" y="534"/>
                  </a:lnTo>
                  <a:lnTo>
                    <a:pt x="589" y="534"/>
                  </a:lnTo>
                  <a:lnTo>
                    <a:pt x="589" y="529"/>
                  </a:lnTo>
                  <a:lnTo>
                    <a:pt x="590" y="529"/>
                  </a:lnTo>
                  <a:lnTo>
                    <a:pt x="593" y="528"/>
                  </a:lnTo>
                  <a:lnTo>
                    <a:pt x="593" y="526"/>
                  </a:lnTo>
                  <a:lnTo>
                    <a:pt x="593" y="524"/>
                  </a:lnTo>
                  <a:lnTo>
                    <a:pt x="576" y="524"/>
                  </a:lnTo>
                  <a:lnTo>
                    <a:pt x="573" y="521"/>
                  </a:lnTo>
                  <a:close/>
                  <a:moveTo>
                    <a:pt x="273" y="477"/>
                  </a:moveTo>
                  <a:lnTo>
                    <a:pt x="267" y="543"/>
                  </a:lnTo>
                  <a:lnTo>
                    <a:pt x="286" y="548"/>
                  </a:lnTo>
                  <a:lnTo>
                    <a:pt x="287" y="544"/>
                  </a:lnTo>
                  <a:lnTo>
                    <a:pt x="277" y="544"/>
                  </a:lnTo>
                  <a:lnTo>
                    <a:pt x="268" y="539"/>
                  </a:lnTo>
                  <a:lnTo>
                    <a:pt x="275" y="525"/>
                  </a:lnTo>
                  <a:lnTo>
                    <a:pt x="277" y="513"/>
                  </a:lnTo>
                  <a:lnTo>
                    <a:pt x="277" y="501"/>
                  </a:lnTo>
                  <a:lnTo>
                    <a:pt x="275" y="484"/>
                  </a:lnTo>
                  <a:lnTo>
                    <a:pt x="273" y="477"/>
                  </a:lnTo>
                  <a:close/>
                  <a:moveTo>
                    <a:pt x="277" y="440"/>
                  </a:moveTo>
                  <a:lnTo>
                    <a:pt x="273" y="477"/>
                  </a:lnTo>
                  <a:lnTo>
                    <a:pt x="275" y="484"/>
                  </a:lnTo>
                  <a:lnTo>
                    <a:pt x="277" y="499"/>
                  </a:lnTo>
                  <a:lnTo>
                    <a:pt x="277" y="513"/>
                  </a:lnTo>
                  <a:lnTo>
                    <a:pt x="275" y="525"/>
                  </a:lnTo>
                  <a:lnTo>
                    <a:pt x="268" y="539"/>
                  </a:lnTo>
                  <a:lnTo>
                    <a:pt x="277" y="544"/>
                  </a:lnTo>
                  <a:lnTo>
                    <a:pt x="287" y="544"/>
                  </a:lnTo>
                  <a:lnTo>
                    <a:pt x="293" y="476"/>
                  </a:lnTo>
                  <a:lnTo>
                    <a:pt x="289" y="461"/>
                  </a:lnTo>
                  <a:lnTo>
                    <a:pt x="280" y="445"/>
                  </a:lnTo>
                  <a:lnTo>
                    <a:pt x="277" y="440"/>
                  </a:lnTo>
                  <a:close/>
                  <a:moveTo>
                    <a:pt x="293" y="476"/>
                  </a:moveTo>
                  <a:lnTo>
                    <a:pt x="287" y="544"/>
                  </a:lnTo>
                  <a:lnTo>
                    <a:pt x="291" y="536"/>
                  </a:lnTo>
                  <a:lnTo>
                    <a:pt x="294" y="524"/>
                  </a:lnTo>
                  <a:lnTo>
                    <a:pt x="296" y="512"/>
                  </a:lnTo>
                  <a:lnTo>
                    <a:pt x="297" y="501"/>
                  </a:lnTo>
                  <a:lnTo>
                    <a:pt x="295" y="480"/>
                  </a:lnTo>
                  <a:lnTo>
                    <a:pt x="293" y="476"/>
                  </a:lnTo>
                  <a:close/>
                  <a:moveTo>
                    <a:pt x="589" y="529"/>
                  </a:moveTo>
                  <a:lnTo>
                    <a:pt x="589" y="534"/>
                  </a:lnTo>
                  <a:lnTo>
                    <a:pt x="591" y="530"/>
                  </a:lnTo>
                  <a:lnTo>
                    <a:pt x="589" y="529"/>
                  </a:lnTo>
                  <a:close/>
                  <a:moveTo>
                    <a:pt x="652" y="469"/>
                  </a:moveTo>
                  <a:lnTo>
                    <a:pt x="638" y="485"/>
                  </a:lnTo>
                  <a:lnTo>
                    <a:pt x="626" y="498"/>
                  </a:lnTo>
                  <a:lnTo>
                    <a:pt x="616" y="509"/>
                  </a:lnTo>
                  <a:lnTo>
                    <a:pt x="607" y="517"/>
                  </a:lnTo>
                  <a:lnTo>
                    <a:pt x="597" y="526"/>
                  </a:lnTo>
                  <a:lnTo>
                    <a:pt x="593" y="528"/>
                  </a:lnTo>
                  <a:lnTo>
                    <a:pt x="593" y="532"/>
                  </a:lnTo>
                  <a:lnTo>
                    <a:pt x="589" y="533"/>
                  </a:lnTo>
                  <a:lnTo>
                    <a:pt x="589" y="534"/>
                  </a:lnTo>
                  <a:lnTo>
                    <a:pt x="618" y="534"/>
                  </a:lnTo>
                  <a:lnTo>
                    <a:pt x="628" y="525"/>
                  </a:lnTo>
                  <a:lnTo>
                    <a:pt x="639" y="513"/>
                  </a:lnTo>
                  <a:lnTo>
                    <a:pt x="652" y="499"/>
                  </a:lnTo>
                  <a:lnTo>
                    <a:pt x="667" y="481"/>
                  </a:lnTo>
                  <a:lnTo>
                    <a:pt x="665" y="479"/>
                  </a:lnTo>
                  <a:lnTo>
                    <a:pt x="669" y="479"/>
                  </a:lnTo>
                  <a:lnTo>
                    <a:pt x="670" y="478"/>
                  </a:lnTo>
                  <a:lnTo>
                    <a:pt x="672" y="476"/>
                  </a:lnTo>
                  <a:lnTo>
                    <a:pt x="673" y="475"/>
                  </a:lnTo>
                  <a:lnTo>
                    <a:pt x="659" y="475"/>
                  </a:lnTo>
                  <a:lnTo>
                    <a:pt x="651" y="469"/>
                  </a:lnTo>
                  <a:lnTo>
                    <a:pt x="652" y="469"/>
                  </a:lnTo>
                  <a:close/>
                  <a:moveTo>
                    <a:pt x="591" y="530"/>
                  </a:moveTo>
                  <a:lnTo>
                    <a:pt x="589" y="533"/>
                  </a:lnTo>
                  <a:lnTo>
                    <a:pt x="593" y="532"/>
                  </a:lnTo>
                  <a:lnTo>
                    <a:pt x="591" y="530"/>
                  </a:lnTo>
                  <a:close/>
                  <a:moveTo>
                    <a:pt x="593" y="528"/>
                  </a:moveTo>
                  <a:lnTo>
                    <a:pt x="590" y="529"/>
                  </a:lnTo>
                  <a:lnTo>
                    <a:pt x="589" y="529"/>
                  </a:lnTo>
                  <a:lnTo>
                    <a:pt x="591" y="530"/>
                  </a:lnTo>
                  <a:lnTo>
                    <a:pt x="593" y="532"/>
                  </a:lnTo>
                  <a:lnTo>
                    <a:pt x="593" y="529"/>
                  </a:lnTo>
                  <a:lnTo>
                    <a:pt x="590" y="529"/>
                  </a:lnTo>
                  <a:lnTo>
                    <a:pt x="589" y="529"/>
                  </a:lnTo>
                  <a:lnTo>
                    <a:pt x="593" y="529"/>
                  </a:lnTo>
                  <a:lnTo>
                    <a:pt x="593" y="528"/>
                  </a:lnTo>
                  <a:close/>
                  <a:moveTo>
                    <a:pt x="590" y="529"/>
                  </a:moveTo>
                  <a:lnTo>
                    <a:pt x="589" y="529"/>
                  </a:lnTo>
                  <a:lnTo>
                    <a:pt x="590" y="529"/>
                  </a:lnTo>
                  <a:close/>
                  <a:moveTo>
                    <a:pt x="589" y="529"/>
                  </a:moveTo>
                  <a:lnTo>
                    <a:pt x="589" y="529"/>
                  </a:lnTo>
                  <a:close/>
                  <a:moveTo>
                    <a:pt x="574" y="516"/>
                  </a:moveTo>
                  <a:lnTo>
                    <a:pt x="574" y="516"/>
                  </a:lnTo>
                  <a:lnTo>
                    <a:pt x="573" y="521"/>
                  </a:lnTo>
                  <a:lnTo>
                    <a:pt x="576" y="524"/>
                  </a:lnTo>
                  <a:lnTo>
                    <a:pt x="584" y="519"/>
                  </a:lnTo>
                  <a:lnTo>
                    <a:pt x="574" y="516"/>
                  </a:lnTo>
                  <a:close/>
                  <a:moveTo>
                    <a:pt x="594" y="516"/>
                  </a:moveTo>
                  <a:lnTo>
                    <a:pt x="574" y="516"/>
                  </a:lnTo>
                  <a:lnTo>
                    <a:pt x="584" y="519"/>
                  </a:lnTo>
                  <a:lnTo>
                    <a:pt x="576" y="524"/>
                  </a:lnTo>
                  <a:lnTo>
                    <a:pt x="593" y="524"/>
                  </a:lnTo>
                  <a:lnTo>
                    <a:pt x="593" y="523"/>
                  </a:lnTo>
                  <a:lnTo>
                    <a:pt x="594" y="522"/>
                  </a:lnTo>
                  <a:lnTo>
                    <a:pt x="595" y="517"/>
                  </a:lnTo>
                  <a:lnTo>
                    <a:pt x="594" y="516"/>
                  </a:lnTo>
                  <a:close/>
                  <a:moveTo>
                    <a:pt x="512" y="434"/>
                  </a:moveTo>
                  <a:lnTo>
                    <a:pt x="446" y="434"/>
                  </a:lnTo>
                  <a:lnTo>
                    <a:pt x="468" y="437"/>
                  </a:lnTo>
                  <a:lnTo>
                    <a:pt x="499" y="449"/>
                  </a:lnTo>
                  <a:lnTo>
                    <a:pt x="535" y="476"/>
                  </a:lnTo>
                  <a:lnTo>
                    <a:pt x="573" y="521"/>
                  </a:lnTo>
                  <a:lnTo>
                    <a:pt x="574" y="516"/>
                  </a:lnTo>
                  <a:lnTo>
                    <a:pt x="594" y="516"/>
                  </a:lnTo>
                  <a:lnTo>
                    <a:pt x="592" y="513"/>
                  </a:lnTo>
                  <a:lnTo>
                    <a:pt x="549" y="461"/>
                  </a:lnTo>
                  <a:lnTo>
                    <a:pt x="512" y="434"/>
                  </a:lnTo>
                  <a:close/>
                  <a:moveTo>
                    <a:pt x="669" y="479"/>
                  </a:moveTo>
                  <a:lnTo>
                    <a:pt x="665" y="479"/>
                  </a:lnTo>
                  <a:lnTo>
                    <a:pt x="667" y="481"/>
                  </a:lnTo>
                  <a:lnTo>
                    <a:pt x="669" y="479"/>
                  </a:lnTo>
                  <a:close/>
                  <a:moveTo>
                    <a:pt x="665" y="479"/>
                  </a:moveTo>
                  <a:lnTo>
                    <a:pt x="667" y="481"/>
                  </a:lnTo>
                  <a:lnTo>
                    <a:pt x="665" y="479"/>
                  </a:lnTo>
                  <a:close/>
                  <a:moveTo>
                    <a:pt x="239" y="413"/>
                  </a:moveTo>
                  <a:lnTo>
                    <a:pt x="233" y="421"/>
                  </a:lnTo>
                  <a:lnTo>
                    <a:pt x="238" y="425"/>
                  </a:lnTo>
                  <a:lnTo>
                    <a:pt x="244" y="430"/>
                  </a:lnTo>
                  <a:lnTo>
                    <a:pt x="250" y="436"/>
                  </a:lnTo>
                  <a:lnTo>
                    <a:pt x="255" y="443"/>
                  </a:lnTo>
                  <a:lnTo>
                    <a:pt x="263" y="455"/>
                  </a:lnTo>
                  <a:lnTo>
                    <a:pt x="270" y="469"/>
                  </a:lnTo>
                  <a:lnTo>
                    <a:pt x="273" y="477"/>
                  </a:lnTo>
                  <a:lnTo>
                    <a:pt x="277" y="440"/>
                  </a:lnTo>
                  <a:lnTo>
                    <a:pt x="271" y="431"/>
                  </a:lnTo>
                  <a:lnTo>
                    <a:pt x="264" y="423"/>
                  </a:lnTo>
                  <a:lnTo>
                    <a:pt x="239" y="423"/>
                  </a:lnTo>
                  <a:lnTo>
                    <a:pt x="239" y="413"/>
                  </a:lnTo>
                  <a:close/>
                  <a:moveTo>
                    <a:pt x="323" y="0"/>
                  </a:moveTo>
                  <a:lnTo>
                    <a:pt x="322" y="5"/>
                  </a:lnTo>
                  <a:lnTo>
                    <a:pt x="321" y="16"/>
                  </a:lnTo>
                  <a:lnTo>
                    <a:pt x="317" y="47"/>
                  </a:lnTo>
                  <a:lnTo>
                    <a:pt x="316" y="62"/>
                  </a:lnTo>
                  <a:lnTo>
                    <a:pt x="312" y="99"/>
                  </a:lnTo>
                  <a:lnTo>
                    <a:pt x="307" y="140"/>
                  </a:lnTo>
                  <a:lnTo>
                    <a:pt x="302" y="186"/>
                  </a:lnTo>
                  <a:lnTo>
                    <a:pt x="296" y="249"/>
                  </a:lnTo>
                  <a:lnTo>
                    <a:pt x="277" y="440"/>
                  </a:lnTo>
                  <a:lnTo>
                    <a:pt x="280" y="445"/>
                  </a:lnTo>
                  <a:lnTo>
                    <a:pt x="289" y="461"/>
                  </a:lnTo>
                  <a:lnTo>
                    <a:pt x="293" y="476"/>
                  </a:lnTo>
                  <a:lnTo>
                    <a:pt x="304" y="367"/>
                  </a:lnTo>
                  <a:lnTo>
                    <a:pt x="316" y="248"/>
                  </a:lnTo>
                  <a:lnTo>
                    <a:pt x="325" y="165"/>
                  </a:lnTo>
                  <a:lnTo>
                    <a:pt x="328" y="130"/>
                  </a:lnTo>
                  <a:lnTo>
                    <a:pt x="327" y="108"/>
                  </a:lnTo>
                  <a:lnTo>
                    <a:pt x="324" y="32"/>
                  </a:lnTo>
                  <a:lnTo>
                    <a:pt x="323" y="2"/>
                  </a:lnTo>
                  <a:lnTo>
                    <a:pt x="343" y="2"/>
                  </a:lnTo>
                  <a:lnTo>
                    <a:pt x="323" y="0"/>
                  </a:lnTo>
                  <a:close/>
                  <a:moveTo>
                    <a:pt x="652" y="469"/>
                  </a:moveTo>
                  <a:lnTo>
                    <a:pt x="651" y="469"/>
                  </a:lnTo>
                  <a:lnTo>
                    <a:pt x="659" y="475"/>
                  </a:lnTo>
                  <a:lnTo>
                    <a:pt x="652" y="469"/>
                  </a:lnTo>
                  <a:close/>
                  <a:moveTo>
                    <a:pt x="858" y="407"/>
                  </a:moveTo>
                  <a:lnTo>
                    <a:pt x="759" y="417"/>
                  </a:lnTo>
                  <a:lnTo>
                    <a:pt x="696" y="437"/>
                  </a:lnTo>
                  <a:lnTo>
                    <a:pt x="662" y="458"/>
                  </a:lnTo>
                  <a:lnTo>
                    <a:pt x="652" y="469"/>
                  </a:lnTo>
                  <a:lnTo>
                    <a:pt x="659" y="475"/>
                  </a:lnTo>
                  <a:lnTo>
                    <a:pt x="673" y="475"/>
                  </a:lnTo>
                  <a:lnTo>
                    <a:pt x="681" y="469"/>
                  </a:lnTo>
                  <a:lnTo>
                    <a:pt x="690" y="462"/>
                  </a:lnTo>
                  <a:lnTo>
                    <a:pt x="704" y="455"/>
                  </a:lnTo>
                  <a:lnTo>
                    <a:pt x="730" y="445"/>
                  </a:lnTo>
                  <a:lnTo>
                    <a:pt x="763" y="436"/>
                  </a:lnTo>
                  <a:lnTo>
                    <a:pt x="806" y="430"/>
                  </a:lnTo>
                  <a:lnTo>
                    <a:pt x="858" y="428"/>
                  </a:lnTo>
                  <a:lnTo>
                    <a:pt x="904" y="428"/>
                  </a:lnTo>
                  <a:lnTo>
                    <a:pt x="905" y="409"/>
                  </a:lnTo>
                  <a:lnTo>
                    <a:pt x="893" y="408"/>
                  </a:lnTo>
                  <a:lnTo>
                    <a:pt x="881" y="408"/>
                  </a:lnTo>
                  <a:lnTo>
                    <a:pt x="870" y="408"/>
                  </a:lnTo>
                  <a:lnTo>
                    <a:pt x="858" y="407"/>
                  </a:lnTo>
                  <a:close/>
                  <a:moveTo>
                    <a:pt x="343" y="2"/>
                  </a:moveTo>
                  <a:lnTo>
                    <a:pt x="333" y="2"/>
                  </a:lnTo>
                  <a:lnTo>
                    <a:pt x="343" y="4"/>
                  </a:lnTo>
                  <a:lnTo>
                    <a:pt x="342" y="7"/>
                  </a:lnTo>
                  <a:lnTo>
                    <a:pt x="341" y="20"/>
                  </a:lnTo>
                  <a:lnTo>
                    <a:pt x="339" y="35"/>
                  </a:lnTo>
                  <a:lnTo>
                    <a:pt x="333" y="91"/>
                  </a:lnTo>
                  <a:lnTo>
                    <a:pt x="328" y="130"/>
                  </a:lnTo>
                  <a:lnTo>
                    <a:pt x="335" y="208"/>
                  </a:lnTo>
                  <a:lnTo>
                    <a:pt x="352" y="309"/>
                  </a:lnTo>
                  <a:lnTo>
                    <a:pt x="360" y="340"/>
                  </a:lnTo>
                  <a:lnTo>
                    <a:pt x="369" y="367"/>
                  </a:lnTo>
                  <a:lnTo>
                    <a:pt x="380" y="392"/>
                  </a:lnTo>
                  <a:lnTo>
                    <a:pt x="393" y="412"/>
                  </a:lnTo>
                  <a:lnTo>
                    <a:pt x="401" y="421"/>
                  </a:lnTo>
                  <a:lnTo>
                    <a:pt x="411" y="428"/>
                  </a:lnTo>
                  <a:lnTo>
                    <a:pt x="421" y="433"/>
                  </a:lnTo>
                  <a:lnTo>
                    <a:pt x="433" y="435"/>
                  </a:lnTo>
                  <a:lnTo>
                    <a:pt x="434" y="435"/>
                  </a:lnTo>
                  <a:lnTo>
                    <a:pt x="436" y="435"/>
                  </a:lnTo>
                  <a:lnTo>
                    <a:pt x="436" y="434"/>
                  </a:lnTo>
                  <a:lnTo>
                    <a:pt x="512" y="434"/>
                  </a:lnTo>
                  <a:lnTo>
                    <a:pt x="508" y="431"/>
                  </a:lnTo>
                  <a:lnTo>
                    <a:pt x="493" y="425"/>
                  </a:lnTo>
                  <a:lnTo>
                    <a:pt x="433" y="425"/>
                  </a:lnTo>
                  <a:lnTo>
                    <a:pt x="431" y="416"/>
                  </a:lnTo>
                  <a:lnTo>
                    <a:pt x="433" y="415"/>
                  </a:lnTo>
                  <a:lnTo>
                    <a:pt x="426" y="415"/>
                  </a:lnTo>
                  <a:lnTo>
                    <a:pt x="419" y="411"/>
                  </a:lnTo>
                  <a:lnTo>
                    <a:pt x="411" y="403"/>
                  </a:lnTo>
                  <a:lnTo>
                    <a:pt x="406" y="396"/>
                  </a:lnTo>
                  <a:lnTo>
                    <a:pt x="400" y="388"/>
                  </a:lnTo>
                  <a:lnTo>
                    <a:pt x="395" y="378"/>
                  </a:lnTo>
                  <a:lnTo>
                    <a:pt x="390" y="367"/>
                  </a:lnTo>
                  <a:lnTo>
                    <a:pt x="381" y="342"/>
                  </a:lnTo>
                  <a:lnTo>
                    <a:pt x="373" y="313"/>
                  </a:lnTo>
                  <a:lnTo>
                    <a:pt x="367" y="282"/>
                  </a:lnTo>
                  <a:lnTo>
                    <a:pt x="361" y="249"/>
                  </a:lnTo>
                  <a:lnTo>
                    <a:pt x="352" y="181"/>
                  </a:lnTo>
                  <a:lnTo>
                    <a:pt x="347" y="116"/>
                  </a:lnTo>
                  <a:lnTo>
                    <a:pt x="344" y="60"/>
                  </a:lnTo>
                  <a:lnTo>
                    <a:pt x="343" y="20"/>
                  </a:lnTo>
                  <a:lnTo>
                    <a:pt x="343" y="16"/>
                  </a:lnTo>
                  <a:lnTo>
                    <a:pt x="343" y="2"/>
                  </a:lnTo>
                  <a:close/>
                  <a:moveTo>
                    <a:pt x="512" y="434"/>
                  </a:moveTo>
                  <a:lnTo>
                    <a:pt x="436" y="434"/>
                  </a:lnTo>
                  <a:lnTo>
                    <a:pt x="436" y="435"/>
                  </a:lnTo>
                  <a:lnTo>
                    <a:pt x="438" y="435"/>
                  </a:lnTo>
                  <a:lnTo>
                    <a:pt x="440" y="434"/>
                  </a:lnTo>
                  <a:lnTo>
                    <a:pt x="443" y="434"/>
                  </a:lnTo>
                  <a:lnTo>
                    <a:pt x="512" y="434"/>
                  </a:lnTo>
                  <a:close/>
                  <a:moveTo>
                    <a:pt x="136" y="368"/>
                  </a:moveTo>
                  <a:lnTo>
                    <a:pt x="123" y="368"/>
                  </a:lnTo>
                  <a:lnTo>
                    <a:pt x="116" y="372"/>
                  </a:lnTo>
                  <a:lnTo>
                    <a:pt x="111" y="375"/>
                  </a:lnTo>
                  <a:lnTo>
                    <a:pt x="110" y="378"/>
                  </a:lnTo>
                  <a:lnTo>
                    <a:pt x="109" y="383"/>
                  </a:lnTo>
                  <a:lnTo>
                    <a:pt x="104" y="388"/>
                  </a:lnTo>
                  <a:lnTo>
                    <a:pt x="87" y="397"/>
                  </a:lnTo>
                  <a:lnTo>
                    <a:pt x="76" y="400"/>
                  </a:lnTo>
                  <a:lnTo>
                    <a:pt x="64" y="403"/>
                  </a:lnTo>
                  <a:lnTo>
                    <a:pt x="46" y="406"/>
                  </a:lnTo>
                  <a:lnTo>
                    <a:pt x="29" y="408"/>
                  </a:lnTo>
                  <a:lnTo>
                    <a:pt x="15" y="409"/>
                  </a:lnTo>
                  <a:lnTo>
                    <a:pt x="5" y="409"/>
                  </a:lnTo>
                  <a:lnTo>
                    <a:pt x="0" y="409"/>
                  </a:lnTo>
                  <a:lnTo>
                    <a:pt x="0" y="429"/>
                  </a:lnTo>
                  <a:lnTo>
                    <a:pt x="9" y="429"/>
                  </a:lnTo>
                  <a:lnTo>
                    <a:pt x="29" y="428"/>
                  </a:lnTo>
                  <a:lnTo>
                    <a:pt x="56" y="424"/>
                  </a:lnTo>
                  <a:lnTo>
                    <a:pt x="84" y="418"/>
                  </a:lnTo>
                  <a:lnTo>
                    <a:pt x="97" y="414"/>
                  </a:lnTo>
                  <a:lnTo>
                    <a:pt x="109" y="409"/>
                  </a:lnTo>
                  <a:lnTo>
                    <a:pt x="123" y="397"/>
                  </a:lnTo>
                  <a:lnTo>
                    <a:pt x="127" y="392"/>
                  </a:lnTo>
                  <a:lnTo>
                    <a:pt x="127" y="390"/>
                  </a:lnTo>
                  <a:lnTo>
                    <a:pt x="125" y="390"/>
                  </a:lnTo>
                  <a:lnTo>
                    <a:pt x="123" y="387"/>
                  </a:lnTo>
                  <a:lnTo>
                    <a:pt x="120" y="382"/>
                  </a:lnTo>
                  <a:lnTo>
                    <a:pt x="174" y="382"/>
                  </a:lnTo>
                  <a:lnTo>
                    <a:pt x="165" y="376"/>
                  </a:lnTo>
                  <a:lnTo>
                    <a:pt x="149" y="370"/>
                  </a:lnTo>
                  <a:lnTo>
                    <a:pt x="136" y="368"/>
                  </a:lnTo>
                  <a:close/>
                  <a:moveTo>
                    <a:pt x="904" y="428"/>
                  </a:moveTo>
                  <a:lnTo>
                    <a:pt x="858" y="428"/>
                  </a:lnTo>
                  <a:lnTo>
                    <a:pt x="869" y="428"/>
                  </a:lnTo>
                  <a:lnTo>
                    <a:pt x="880" y="428"/>
                  </a:lnTo>
                  <a:lnTo>
                    <a:pt x="892" y="428"/>
                  </a:lnTo>
                  <a:lnTo>
                    <a:pt x="904" y="429"/>
                  </a:lnTo>
                  <a:lnTo>
                    <a:pt x="904" y="428"/>
                  </a:lnTo>
                  <a:close/>
                  <a:moveTo>
                    <a:pt x="433" y="415"/>
                  </a:moveTo>
                  <a:lnTo>
                    <a:pt x="431" y="416"/>
                  </a:lnTo>
                  <a:lnTo>
                    <a:pt x="433" y="425"/>
                  </a:lnTo>
                  <a:lnTo>
                    <a:pt x="434" y="415"/>
                  </a:lnTo>
                  <a:lnTo>
                    <a:pt x="433" y="415"/>
                  </a:lnTo>
                  <a:close/>
                  <a:moveTo>
                    <a:pt x="446" y="414"/>
                  </a:moveTo>
                  <a:lnTo>
                    <a:pt x="437" y="414"/>
                  </a:lnTo>
                  <a:lnTo>
                    <a:pt x="433" y="415"/>
                  </a:lnTo>
                  <a:lnTo>
                    <a:pt x="434" y="415"/>
                  </a:lnTo>
                  <a:lnTo>
                    <a:pt x="433" y="425"/>
                  </a:lnTo>
                  <a:lnTo>
                    <a:pt x="493" y="425"/>
                  </a:lnTo>
                  <a:lnTo>
                    <a:pt x="473" y="417"/>
                  </a:lnTo>
                  <a:lnTo>
                    <a:pt x="446" y="414"/>
                  </a:lnTo>
                  <a:close/>
                  <a:moveTo>
                    <a:pt x="184" y="388"/>
                  </a:moveTo>
                  <a:lnTo>
                    <a:pt x="136" y="388"/>
                  </a:lnTo>
                  <a:lnTo>
                    <a:pt x="145" y="389"/>
                  </a:lnTo>
                  <a:lnTo>
                    <a:pt x="156" y="394"/>
                  </a:lnTo>
                  <a:lnTo>
                    <a:pt x="171" y="403"/>
                  </a:lnTo>
                  <a:lnTo>
                    <a:pt x="188" y="419"/>
                  </a:lnTo>
                  <a:lnTo>
                    <a:pt x="191" y="423"/>
                  </a:lnTo>
                  <a:lnTo>
                    <a:pt x="235" y="423"/>
                  </a:lnTo>
                  <a:lnTo>
                    <a:pt x="233" y="421"/>
                  </a:lnTo>
                  <a:lnTo>
                    <a:pt x="239" y="413"/>
                  </a:lnTo>
                  <a:lnTo>
                    <a:pt x="195" y="413"/>
                  </a:lnTo>
                  <a:lnTo>
                    <a:pt x="195" y="403"/>
                  </a:lnTo>
                  <a:lnTo>
                    <a:pt x="199" y="403"/>
                  </a:lnTo>
                  <a:lnTo>
                    <a:pt x="184" y="388"/>
                  </a:lnTo>
                  <a:close/>
                  <a:moveTo>
                    <a:pt x="242" y="403"/>
                  </a:moveTo>
                  <a:lnTo>
                    <a:pt x="199" y="403"/>
                  </a:lnTo>
                  <a:lnTo>
                    <a:pt x="203" y="406"/>
                  </a:lnTo>
                  <a:lnTo>
                    <a:pt x="195" y="413"/>
                  </a:lnTo>
                  <a:lnTo>
                    <a:pt x="239" y="413"/>
                  </a:lnTo>
                  <a:lnTo>
                    <a:pt x="239" y="423"/>
                  </a:lnTo>
                  <a:lnTo>
                    <a:pt x="264" y="423"/>
                  </a:lnTo>
                  <a:lnTo>
                    <a:pt x="258" y="415"/>
                  </a:lnTo>
                  <a:lnTo>
                    <a:pt x="242" y="403"/>
                  </a:lnTo>
                  <a:close/>
                  <a:moveTo>
                    <a:pt x="199" y="403"/>
                  </a:moveTo>
                  <a:lnTo>
                    <a:pt x="195" y="403"/>
                  </a:lnTo>
                  <a:lnTo>
                    <a:pt x="195" y="413"/>
                  </a:lnTo>
                  <a:lnTo>
                    <a:pt x="203" y="406"/>
                  </a:lnTo>
                  <a:lnTo>
                    <a:pt x="199" y="403"/>
                  </a:lnTo>
                  <a:close/>
                  <a:moveTo>
                    <a:pt x="123" y="387"/>
                  </a:moveTo>
                  <a:lnTo>
                    <a:pt x="125" y="390"/>
                  </a:lnTo>
                  <a:lnTo>
                    <a:pt x="123" y="387"/>
                  </a:lnTo>
                  <a:close/>
                  <a:moveTo>
                    <a:pt x="129" y="387"/>
                  </a:moveTo>
                  <a:lnTo>
                    <a:pt x="123" y="387"/>
                  </a:lnTo>
                  <a:lnTo>
                    <a:pt x="125" y="390"/>
                  </a:lnTo>
                  <a:lnTo>
                    <a:pt x="127" y="389"/>
                  </a:lnTo>
                  <a:lnTo>
                    <a:pt x="128" y="389"/>
                  </a:lnTo>
                  <a:lnTo>
                    <a:pt x="129" y="387"/>
                  </a:lnTo>
                  <a:close/>
                  <a:moveTo>
                    <a:pt x="128" y="389"/>
                  </a:moveTo>
                  <a:lnTo>
                    <a:pt x="127" y="389"/>
                  </a:lnTo>
                  <a:lnTo>
                    <a:pt x="125" y="390"/>
                  </a:lnTo>
                  <a:lnTo>
                    <a:pt x="127" y="390"/>
                  </a:lnTo>
                  <a:lnTo>
                    <a:pt x="128" y="389"/>
                  </a:lnTo>
                  <a:close/>
                  <a:moveTo>
                    <a:pt x="174" y="382"/>
                  </a:moveTo>
                  <a:lnTo>
                    <a:pt x="120" y="382"/>
                  </a:lnTo>
                  <a:lnTo>
                    <a:pt x="129" y="385"/>
                  </a:lnTo>
                  <a:lnTo>
                    <a:pt x="128" y="389"/>
                  </a:lnTo>
                  <a:lnTo>
                    <a:pt x="129" y="389"/>
                  </a:lnTo>
                  <a:lnTo>
                    <a:pt x="132" y="388"/>
                  </a:lnTo>
                  <a:lnTo>
                    <a:pt x="184" y="388"/>
                  </a:lnTo>
                  <a:lnTo>
                    <a:pt x="183" y="388"/>
                  </a:lnTo>
                  <a:lnTo>
                    <a:pt x="174" y="382"/>
                  </a:lnTo>
                  <a:close/>
                  <a:moveTo>
                    <a:pt x="120" y="382"/>
                  </a:moveTo>
                  <a:lnTo>
                    <a:pt x="123" y="387"/>
                  </a:lnTo>
                  <a:lnTo>
                    <a:pt x="129" y="387"/>
                  </a:lnTo>
                  <a:lnTo>
                    <a:pt x="129" y="385"/>
                  </a:lnTo>
                  <a:lnTo>
                    <a:pt x="120" y="382"/>
                  </a:lnTo>
                  <a:close/>
                  <a:moveTo>
                    <a:pt x="333" y="2"/>
                  </a:moveTo>
                  <a:lnTo>
                    <a:pt x="323" y="2"/>
                  </a:lnTo>
                  <a:lnTo>
                    <a:pt x="324" y="32"/>
                  </a:lnTo>
                  <a:lnTo>
                    <a:pt x="327" y="108"/>
                  </a:lnTo>
                  <a:lnTo>
                    <a:pt x="328" y="130"/>
                  </a:lnTo>
                  <a:lnTo>
                    <a:pt x="333" y="91"/>
                  </a:lnTo>
                  <a:lnTo>
                    <a:pt x="339" y="35"/>
                  </a:lnTo>
                  <a:lnTo>
                    <a:pt x="341" y="19"/>
                  </a:lnTo>
                  <a:lnTo>
                    <a:pt x="342" y="7"/>
                  </a:lnTo>
                  <a:lnTo>
                    <a:pt x="343" y="4"/>
                  </a:lnTo>
                  <a:lnTo>
                    <a:pt x="333" y="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55" name="Line 32"/>
            <p:cNvSpPr>
              <a:spLocks noChangeShapeType="1"/>
            </p:cNvSpPr>
            <p:nvPr/>
          </p:nvSpPr>
          <p:spPr bwMode="auto">
            <a:xfrm>
              <a:off x="3650" y="4719"/>
              <a:ext cx="0" cy="1182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56" name="Freeform 31"/>
            <p:cNvSpPr>
              <a:spLocks/>
            </p:cNvSpPr>
            <p:nvPr/>
          </p:nvSpPr>
          <p:spPr bwMode="auto">
            <a:xfrm>
              <a:off x="3599" y="5870"/>
              <a:ext cx="103" cy="141"/>
            </a:xfrm>
            <a:custGeom>
              <a:avLst/>
              <a:gdLst>
                <a:gd name="T0" fmla="*/ 102 w 103"/>
                <a:gd name="T1" fmla="*/ 5870 h 141"/>
                <a:gd name="T2" fmla="*/ 0 w 103"/>
                <a:gd name="T3" fmla="*/ 5870 h 141"/>
                <a:gd name="T4" fmla="*/ 51 w 103"/>
                <a:gd name="T5" fmla="*/ 6011 h 141"/>
                <a:gd name="T6" fmla="*/ 102 w 103"/>
                <a:gd name="T7" fmla="*/ 5870 h 1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41"/>
                <a:gd name="T14" fmla="*/ 103 w 103"/>
                <a:gd name="T15" fmla="*/ 141 h 1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41">
                  <a:moveTo>
                    <a:pt x="102" y="0"/>
                  </a:moveTo>
                  <a:lnTo>
                    <a:pt x="0" y="0"/>
                  </a:lnTo>
                  <a:lnTo>
                    <a:pt x="51" y="14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57" name="Freeform 30"/>
            <p:cNvSpPr>
              <a:spLocks/>
            </p:cNvSpPr>
            <p:nvPr/>
          </p:nvSpPr>
          <p:spPr bwMode="auto">
            <a:xfrm>
              <a:off x="4634" y="5469"/>
              <a:ext cx="791" cy="640"/>
            </a:xfrm>
            <a:custGeom>
              <a:avLst/>
              <a:gdLst>
                <a:gd name="T0" fmla="*/ 779 w 791"/>
                <a:gd name="T1" fmla="*/ 5469 h 640"/>
                <a:gd name="T2" fmla="*/ 0 w 791"/>
                <a:gd name="T3" fmla="*/ 6093 h 640"/>
                <a:gd name="T4" fmla="*/ 13 w 791"/>
                <a:gd name="T5" fmla="*/ 6108 h 640"/>
                <a:gd name="T6" fmla="*/ 791 w 791"/>
                <a:gd name="T7" fmla="*/ 5485 h 640"/>
                <a:gd name="T8" fmla="*/ 779 w 791"/>
                <a:gd name="T9" fmla="*/ 5469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1"/>
                <a:gd name="T16" fmla="*/ 0 h 640"/>
                <a:gd name="T17" fmla="*/ 791 w 791"/>
                <a:gd name="T18" fmla="*/ 640 h 6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1" h="640">
                  <a:moveTo>
                    <a:pt x="779" y="0"/>
                  </a:moveTo>
                  <a:lnTo>
                    <a:pt x="0" y="624"/>
                  </a:lnTo>
                  <a:lnTo>
                    <a:pt x="13" y="639"/>
                  </a:lnTo>
                  <a:lnTo>
                    <a:pt x="791" y="16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58" name="Freeform 29"/>
            <p:cNvSpPr>
              <a:spLocks/>
            </p:cNvSpPr>
            <p:nvPr/>
          </p:nvSpPr>
          <p:spPr bwMode="auto">
            <a:xfrm>
              <a:off x="4555" y="6041"/>
              <a:ext cx="142" cy="128"/>
            </a:xfrm>
            <a:custGeom>
              <a:avLst/>
              <a:gdLst>
                <a:gd name="T0" fmla="*/ 78 w 142"/>
                <a:gd name="T1" fmla="*/ 6041 h 128"/>
                <a:gd name="T2" fmla="*/ 0 w 142"/>
                <a:gd name="T3" fmla="*/ 6169 h 128"/>
                <a:gd name="T4" fmla="*/ 142 w 142"/>
                <a:gd name="T5" fmla="*/ 6121 h 128"/>
                <a:gd name="T6" fmla="*/ 78 w 142"/>
                <a:gd name="T7" fmla="*/ 6041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"/>
                <a:gd name="T13" fmla="*/ 0 h 128"/>
                <a:gd name="T14" fmla="*/ 142 w 142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" h="128">
                  <a:moveTo>
                    <a:pt x="78" y="0"/>
                  </a:moveTo>
                  <a:lnTo>
                    <a:pt x="0" y="128"/>
                  </a:lnTo>
                  <a:lnTo>
                    <a:pt x="142" y="8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59" name="Line 28"/>
            <p:cNvSpPr>
              <a:spLocks noChangeShapeType="1"/>
            </p:cNvSpPr>
            <p:nvPr/>
          </p:nvSpPr>
          <p:spPr bwMode="auto">
            <a:xfrm>
              <a:off x="5591" y="4663"/>
              <a:ext cx="0" cy="266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60" name="Freeform 27"/>
            <p:cNvSpPr>
              <a:spLocks/>
            </p:cNvSpPr>
            <p:nvPr/>
          </p:nvSpPr>
          <p:spPr bwMode="auto">
            <a:xfrm>
              <a:off x="5540" y="4898"/>
              <a:ext cx="103" cy="141"/>
            </a:xfrm>
            <a:custGeom>
              <a:avLst/>
              <a:gdLst>
                <a:gd name="T0" fmla="*/ 102 w 103"/>
                <a:gd name="T1" fmla="*/ 4898 h 141"/>
                <a:gd name="T2" fmla="*/ 0 w 103"/>
                <a:gd name="T3" fmla="*/ 4898 h 141"/>
                <a:gd name="T4" fmla="*/ 51 w 103"/>
                <a:gd name="T5" fmla="*/ 5039 h 141"/>
                <a:gd name="T6" fmla="*/ 102 w 103"/>
                <a:gd name="T7" fmla="*/ 4898 h 1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41"/>
                <a:gd name="T14" fmla="*/ 103 w 103"/>
                <a:gd name="T15" fmla="*/ 141 h 1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41">
                  <a:moveTo>
                    <a:pt x="102" y="0"/>
                  </a:moveTo>
                  <a:lnTo>
                    <a:pt x="0" y="0"/>
                  </a:lnTo>
                  <a:lnTo>
                    <a:pt x="51" y="14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61" name="Freeform 26"/>
            <p:cNvSpPr>
              <a:spLocks/>
            </p:cNvSpPr>
            <p:nvPr/>
          </p:nvSpPr>
          <p:spPr bwMode="auto">
            <a:xfrm>
              <a:off x="5401" y="5458"/>
              <a:ext cx="698" cy="646"/>
            </a:xfrm>
            <a:custGeom>
              <a:avLst/>
              <a:gdLst>
                <a:gd name="T0" fmla="*/ 14 w 698"/>
                <a:gd name="T1" fmla="*/ 5458 h 646"/>
                <a:gd name="T2" fmla="*/ 0 w 698"/>
                <a:gd name="T3" fmla="*/ 5473 h 646"/>
                <a:gd name="T4" fmla="*/ 684 w 698"/>
                <a:gd name="T5" fmla="*/ 6103 h 646"/>
                <a:gd name="T6" fmla="*/ 697 w 698"/>
                <a:gd name="T7" fmla="*/ 6089 h 646"/>
                <a:gd name="T8" fmla="*/ 14 w 698"/>
                <a:gd name="T9" fmla="*/ 5458 h 6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646"/>
                <a:gd name="T17" fmla="*/ 698 w 698"/>
                <a:gd name="T18" fmla="*/ 646 h 6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646">
                  <a:moveTo>
                    <a:pt x="14" y="0"/>
                  </a:moveTo>
                  <a:lnTo>
                    <a:pt x="0" y="15"/>
                  </a:lnTo>
                  <a:lnTo>
                    <a:pt x="684" y="645"/>
                  </a:lnTo>
                  <a:lnTo>
                    <a:pt x="697" y="63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62" name="Freeform 25"/>
            <p:cNvSpPr>
              <a:spLocks/>
            </p:cNvSpPr>
            <p:nvPr/>
          </p:nvSpPr>
          <p:spPr bwMode="auto">
            <a:xfrm>
              <a:off x="6034" y="6038"/>
              <a:ext cx="138" cy="133"/>
            </a:xfrm>
            <a:custGeom>
              <a:avLst/>
              <a:gdLst>
                <a:gd name="T0" fmla="*/ 70 w 138"/>
                <a:gd name="T1" fmla="*/ 6038 h 133"/>
                <a:gd name="T2" fmla="*/ 0 w 138"/>
                <a:gd name="T3" fmla="*/ 6113 h 133"/>
                <a:gd name="T4" fmla="*/ 138 w 138"/>
                <a:gd name="T5" fmla="*/ 6170 h 133"/>
                <a:gd name="T6" fmla="*/ 70 w 138"/>
                <a:gd name="T7" fmla="*/ 6038 h 1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3"/>
                <a:gd name="T14" fmla="*/ 138 w 138"/>
                <a:gd name="T15" fmla="*/ 133 h 1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3">
                  <a:moveTo>
                    <a:pt x="70" y="0"/>
                  </a:moveTo>
                  <a:lnTo>
                    <a:pt x="0" y="75"/>
                  </a:lnTo>
                  <a:lnTo>
                    <a:pt x="138" y="13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63" name="Freeform 24"/>
            <p:cNvSpPr>
              <a:spLocks/>
            </p:cNvSpPr>
            <p:nvPr/>
          </p:nvSpPr>
          <p:spPr bwMode="auto">
            <a:xfrm>
              <a:off x="3812" y="5452"/>
              <a:ext cx="1611" cy="613"/>
            </a:xfrm>
            <a:custGeom>
              <a:avLst/>
              <a:gdLst>
                <a:gd name="T0" fmla="*/ 1604 w 1611"/>
                <a:gd name="T1" fmla="*/ 5452 h 613"/>
                <a:gd name="T2" fmla="*/ 0 w 1611"/>
                <a:gd name="T3" fmla="*/ 6046 h 613"/>
                <a:gd name="T4" fmla="*/ 7 w 1611"/>
                <a:gd name="T5" fmla="*/ 6065 h 613"/>
                <a:gd name="T6" fmla="*/ 1611 w 1611"/>
                <a:gd name="T7" fmla="*/ 5470 h 613"/>
                <a:gd name="T8" fmla="*/ 1604 w 1611"/>
                <a:gd name="T9" fmla="*/ 5452 h 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1"/>
                <a:gd name="T16" fmla="*/ 0 h 613"/>
                <a:gd name="T17" fmla="*/ 1611 w 1611"/>
                <a:gd name="T18" fmla="*/ 613 h 6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1" h="613">
                  <a:moveTo>
                    <a:pt x="1604" y="0"/>
                  </a:moveTo>
                  <a:lnTo>
                    <a:pt x="0" y="594"/>
                  </a:lnTo>
                  <a:lnTo>
                    <a:pt x="7" y="613"/>
                  </a:lnTo>
                  <a:lnTo>
                    <a:pt x="1611" y="18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64" name="Freeform 23"/>
            <p:cNvSpPr>
              <a:spLocks/>
            </p:cNvSpPr>
            <p:nvPr/>
          </p:nvSpPr>
          <p:spPr bwMode="auto">
            <a:xfrm>
              <a:off x="3713" y="5997"/>
              <a:ext cx="150" cy="97"/>
            </a:xfrm>
            <a:custGeom>
              <a:avLst/>
              <a:gdLst>
                <a:gd name="T0" fmla="*/ 114 w 150"/>
                <a:gd name="T1" fmla="*/ 5997 h 97"/>
                <a:gd name="T2" fmla="*/ 0 w 150"/>
                <a:gd name="T3" fmla="*/ 6093 h 97"/>
                <a:gd name="T4" fmla="*/ 150 w 150"/>
                <a:gd name="T5" fmla="*/ 6092 h 97"/>
                <a:gd name="T6" fmla="*/ 114 w 150"/>
                <a:gd name="T7" fmla="*/ 5997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97"/>
                <a:gd name="T14" fmla="*/ 150 w 150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97">
                  <a:moveTo>
                    <a:pt x="114" y="0"/>
                  </a:moveTo>
                  <a:lnTo>
                    <a:pt x="0" y="96"/>
                  </a:lnTo>
                  <a:lnTo>
                    <a:pt x="150" y="95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65" name="Freeform 22"/>
            <p:cNvSpPr>
              <a:spLocks/>
            </p:cNvSpPr>
            <p:nvPr/>
          </p:nvSpPr>
          <p:spPr bwMode="auto">
            <a:xfrm>
              <a:off x="5409" y="5454"/>
              <a:ext cx="1778" cy="675"/>
            </a:xfrm>
            <a:custGeom>
              <a:avLst/>
              <a:gdLst>
                <a:gd name="T0" fmla="*/ 7 w 1778"/>
                <a:gd name="T1" fmla="*/ 5454 h 675"/>
                <a:gd name="T2" fmla="*/ 0 w 1778"/>
                <a:gd name="T3" fmla="*/ 5473 h 675"/>
                <a:gd name="T4" fmla="*/ 1771 w 1778"/>
                <a:gd name="T5" fmla="*/ 6129 h 675"/>
                <a:gd name="T6" fmla="*/ 1777 w 1778"/>
                <a:gd name="T7" fmla="*/ 6110 h 675"/>
                <a:gd name="T8" fmla="*/ 7 w 1778"/>
                <a:gd name="T9" fmla="*/ 5454 h 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8"/>
                <a:gd name="T16" fmla="*/ 0 h 675"/>
                <a:gd name="T17" fmla="*/ 1778 w 1778"/>
                <a:gd name="T18" fmla="*/ 675 h 6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8" h="675">
                  <a:moveTo>
                    <a:pt x="7" y="0"/>
                  </a:moveTo>
                  <a:lnTo>
                    <a:pt x="0" y="19"/>
                  </a:lnTo>
                  <a:lnTo>
                    <a:pt x="1771" y="675"/>
                  </a:lnTo>
                  <a:lnTo>
                    <a:pt x="1777" y="65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66" name="Freeform 21"/>
            <p:cNvSpPr>
              <a:spLocks/>
            </p:cNvSpPr>
            <p:nvPr/>
          </p:nvSpPr>
          <p:spPr bwMode="auto">
            <a:xfrm>
              <a:off x="7136" y="6061"/>
              <a:ext cx="150" cy="97"/>
            </a:xfrm>
            <a:custGeom>
              <a:avLst/>
              <a:gdLst>
                <a:gd name="T0" fmla="*/ 36 w 150"/>
                <a:gd name="T1" fmla="*/ 6061 h 97"/>
                <a:gd name="T2" fmla="*/ 0 w 150"/>
                <a:gd name="T3" fmla="*/ 6157 h 97"/>
                <a:gd name="T4" fmla="*/ 149 w 150"/>
                <a:gd name="T5" fmla="*/ 6157 h 97"/>
                <a:gd name="T6" fmla="*/ 36 w 150"/>
                <a:gd name="T7" fmla="*/ 6061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97"/>
                <a:gd name="T14" fmla="*/ 150 w 150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97">
                  <a:moveTo>
                    <a:pt x="36" y="0"/>
                  </a:moveTo>
                  <a:lnTo>
                    <a:pt x="0" y="96"/>
                  </a:lnTo>
                  <a:lnTo>
                    <a:pt x="149" y="9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67" name="Text Box 20"/>
            <p:cNvSpPr txBox="1">
              <a:spLocks noChangeArrowheads="1"/>
            </p:cNvSpPr>
            <p:nvPr/>
          </p:nvSpPr>
          <p:spPr bwMode="auto">
            <a:xfrm>
              <a:off x="3544" y="1193"/>
              <a:ext cx="63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Occlusion</a:t>
              </a:r>
              <a:endParaRPr lang="en-US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68" name="Text Box 19"/>
            <p:cNvSpPr txBox="1">
              <a:spLocks noChangeArrowheads="1"/>
            </p:cNvSpPr>
            <p:nvPr/>
          </p:nvSpPr>
          <p:spPr bwMode="auto">
            <a:xfrm>
              <a:off x="5502" y="1193"/>
              <a:ext cx="52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St</a:t>
              </a:r>
              <a:r>
                <a:rPr lang="en-US" altLang="fr-FR" sz="700">
                  <a:solidFill>
                    <a:srgbClr val="231F20"/>
                  </a:solidFill>
                  <a:latin typeface="Arial" panose="020B0604020202020204" pitchFamily="34" charset="0"/>
                </a:rPr>
                <a:t>é</a:t>
              </a: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nose</a:t>
              </a:r>
              <a:endParaRPr lang="en-US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69" name="Text Box 18"/>
            <p:cNvSpPr txBox="1">
              <a:spLocks noChangeArrowheads="1"/>
            </p:cNvSpPr>
            <p:nvPr/>
          </p:nvSpPr>
          <p:spPr bwMode="auto">
            <a:xfrm>
              <a:off x="3519" y="2249"/>
              <a:ext cx="75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transmurale</a:t>
              </a:r>
              <a:endParaRPr lang="en-US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70" name="Text Box 17"/>
            <p:cNvSpPr txBox="1">
              <a:spLocks noChangeArrowheads="1"/>
            </p:cNvSpPr>
            <p:nvPr/>
          </p:nvSpPr>
          <p:spPr bwMode="auto">
            <a:xfrm>
              <a:off x="5307" y="2249"/>
              <a:ext cx="122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sous-endocardique</a:t>
              </a:r>
              <a:endParaRPr lang="en-US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71" name="Text Box 16"/>
            <p:cNvSpPr txBox="1">
              <a:spLocks noChangeArrowheads="1"/>
            </p:cNvSpPr>
            <p:nvPr/>
          </p:nvSpPr>
          <p:spPr bwMode="auto">
            <a:xfrm>
              <a:off x="3280" y="3330"/>
              <a:ext cx="3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290638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290638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290638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2906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12906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2906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2906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2906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2906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Sur</a:t>
              </a:r>
              <a:r>
                <a:rPr lang="en-US" altLang="fr-FR" sz="700">
                  <a:solidFill>
                    <a:srgbClr val="231F20"/>
                  </a:solidFill>
                  <a:latin typeface="Arial" panose="020B0604020202020204" pitchFamily="34" charset="0"/>
                </a:rPr>
                <a:t>é</a:t>
              </a: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l</a:t>
              </a:r>
              <a:r>
                <a:rPr lang="en-US" altLang="fr-FR" sz="700">
                  <a:solidFill>
                    <a:srgbClr val="231F20"/>
                  </a:solidFill>
                  <a:latin typeface="Arial" panose="020B0604020202020204" pitchFamily="34" charset="0"/>
                </a:rPr>
                <a:t>é</a:t>
              </a: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vation du segment ST	N</a:t>
              </a:r>
              <a:r>
                <a:rPr lang="en-US" altLang="fr-FR" sz="700">
                  <a:solidFill>
                    <a:srgbClr val="231F20"/>
                  </a:solidFill>
                  <a:latin typeface="Arial" panose="020B0604020202020204" pitchFamily="34" charset="0"/>
                </a:rPr>
                <a:t>é</a:t>
              </a: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gativation de l</a:t>
              </a:r>
              <a:r>
                <a:rPr lang="en-US" altLang="fr-FR" sz="700">
                  <a:solidFill>
                    <a:srgbClr val="231F20"/>
                  </a:solidFill>
                  <a:latin typeface="Arial" panose="020B0604020202020204" pitchFamily="34" charset="0"/>
                </a:rPr>
                <a:t>’</a:t>
              </a: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onde T</a:t>
              </a:r>
              <a:endParaRPr lang="fr-FR" altLang="fr-FR" sz="800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D</a:t>
              </a:r>
              <a:r>
                <a:rPr lang="en-US" altLang="fr-FR" sz="700">
                  <a:solidFill>
                    <a:srgbClr val="231F20"/>
                  </a:solidFill>
                  <a:latin typeface="Arial" panose="020B0604020202020204" pitchFamily="34" charset="0"/>
                </a:rPr>
                <a:t>é</a:t>
              </a: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pression du segment ST</a:t>
              </a:r>
              <a:endParaRPr lang="en-US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72" name="Text Box 15"/>
            <p:cNvSpPr txBox="1">
              <a:spLocks noChangeArrowheads="1"/>
            </p:cNvSpPr>
            <p:nvPr/>
          </p:nvSpPr>
          <p:spPr bwMode="auto">
            <a:xfrm>
              <a:off x="3588" y="4314"/>
              <a:ext cx="283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Antiagr</a:t>
              </a:r>
              <a:r>
                <a:rPr lang="en-US" altLang="fr-FR" sz="700">
                  <a:solidFill>
                    <a:srgbClr val="231F20"/>
                  </a:solidFill>
                  <a:latin typeface="Arial" panose="020B0604020202020204" pitchFamily="34" charset="0"/>
                </a:rPr>
                <a:t>é</a:t>
              </a: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gants; anticoagulants; analg</a:t>
              </a:r>
              <a:r>
                <a:rPr lang="en-US" altLang="fr-FR" sz="700">
                  <a:solidFill>
                    <a:srgbClr val="231F20"/>
                  </a:solidFill>
                  <a:latin typeface="Arial" panose="020B0604020202020204" pitchFamily="34" charset="0"/>
                </a:rPr>
                <a:t>é</a:t>
              </a: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siques,</a:t>
              </a:r>
              <a:endParaRPr lang="fr-FR" altLang="fr-FR" sz="800"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surveillance  monitor</a:t>
              </a:r>
              <a:r>
                <a:rPr lang="en-US" altLang="fr-FR" sz="700">
                  <a:solidFill>
                    <a:srgbClr val="231F20"/>
                  </a:solidFill>
                  <a:latin typeface="Arial" panose="020B0604020202020204" pitchFamily="34" charset="0"/>
                </a:rPr>
                <a:t>é</a:t>
              </a: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e</a:t>
              </a:r>
              <a:endParaRPr lang="en-US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73" name="Text Box 14"/>
            <p:cNvSpPr txBox="1">
              <a:spLocks noChangeArrowheads="1"/>
            </p:cNvSpPr>
            <p:nvPr/>
          </p:nvSpPr>
          <p:spPr bwMode="auto">
            <a:xfrm>
              <a:off x="3067" y="6209"/>
              <a:ext cx="638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d</a:t>
              </a:r>
              <a:r>
                <a:rPr lang="en-US" altLang="fr-FR" sz="700">
                  <a:solidFill>
                    <a:srgbClr val="231F20"/>
                  </a:solidFill>
                  <a:latin typeface="Arial" panose="020B0604020202020204" pitchFamily="34" charset="0"/>
                </a:rPr>
                <a:t>’</a:t>
              </a: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urgence</a:t>
              </a:r>
              <a:endParaRPr lang="en-US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74" name="Text Box 13"/>
            <p:cNvSpPr txBox="1">
              <a:spLocks noChangeArrowheads="1"/>
            </p:cNvSpPr>
            <p:nvPr/>
          </p:nvSpPr>
          <p:spPr bwMode="auto">
            <a:xfrm>
              <a:off x="4197" y="6209"/>
              <a:ext cx="72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&lt;24 heures</a:t>
              </a:r>
              <a:endParaRPr lang="en-US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75" name="Text Box 12"/>
            <p:cNvSpPr txBox="1">
              <a:spLocks noChangeArrowheads="1"/>
            </p:cNvSpPr>
            <p:nvPr/>
          </p:nvSpPr>
          <p:spPr bwMode="auto">
            <a:xfrm>
              <a:off x="5690" y="6209"/>
              <a:ext cx="72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&lt;72 heures</a:t>
              </a:r>
              <a:endParaRPr lang="en-US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76" name="Text Box 11"/>
            <p:cNvSpPr txBox="1">
              <a:spLocks noChangeArrowheads="1"/>
            </p:cNvSpPr>
            <p:nvPr/>
          </p:nvSpPr>
          <p:spPr bwMode="auto">
            <a:xfrm>
              <a:off x="6908" y="6209"/>
              <a:ext cx="152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700">
                  <a:solidFill>
                    <a:srgbClr val="231F20"/>
                  </a:solidFill>
                  <a:latin typeface="Arial" panose="020B0604020202020204" pitchFamily="34" charset="0"/>
                </a:rPr>
                <a:t>é</a:t>
              </a: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lective/test d</a:t>
              </a:r>
              <a:r>
                <a:rPr lang="en-US" altLang="fr-FR" sz="700">
                  <a:solidFill>
                    <a:srgbClr val="231F20"/>
                  </a:solidFill>
                  <a:latin typeface="Arial" panose="020B0604020202020204" pitchFamily="34" charset="0"/>
                </a:rPr>
                <a:t>’</a:t>
              </a: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isch</a:t>
              </a:r>
              <a:r>
                <a:rPr lang="en-US" altLang="fr-FR" sz="700">
                  <a:solidFill>
                    <a:srgbClr val="231F20"/>
                  </a:solidFill>
                  <a:latin typeface="Arial" panose="020B0604020202020204" pitchFamily="34" charset="0"/>
                </a:rPr>
                <a:t>é</a:t>
              </a:r>
              <a:r>
                <a:rPr lang="en-US" altLang="fr-FR" sz="700">
                  <a:solidFill>
                    <a:srgbClr val="231F20"/>
                  </a:solidFill>
                  <a:latin typeface="Tahoma" panose="020B0604030504040204" pitchFamily="34" charset="0"/>
                </a:rPr>
                <a:t>mie</a:t>
              </a:r>
              <a:endParaRPr lang="en-US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77" name="Text Box 10"/>
            <p:cNvSpPr txBox="1">
              <a:spLocks noChangeArrowheads="1"/>
            </p:cNvSpPr>
            <p:nvPr/>
          </p:nvSpPr>
          <p:spPr bwMode="auto">
            <a:xfrm>
              <a:off x="518" y="416"/>
              <a:ext cx="1482" cy="364"/>
            </a:xfrm>
            <a:prstGeom prst="rect">
              <a:avLst/>
            </a:prstGeom>
            <a:solidFill>
              <a:srgbClr val="7BAFDE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700" b="1">
                  <a:solidFill>
                    <a:srgbClr val="231F20"/>
                  </a:solidFill>
                  <a:latin typeface="Lucida Sans" panose="020B0602030504020204" pitchFamily="34" charset="0"/>
                </a:rPr>
                <a:t>Art</a:t>
              </a:r>
              <a:r>
                <a:rPr lang="en-US" altLang="fr-FR" sz="700" b="1">
                  <a:solidFill>
                    <a:srgbClr val="231F20"/>
                  </a:solidFill>
                  <a:latin typeface="Arial" panose="020B0604020202020204" pitchFamily="34" charset="0"/>
                </a:rPr>
                <a:t>è</a:t>
              </a:r>
              <a:r>
                <a:rPr lang="en-US" altLang="fr-FR" sz="700" b="1">
                  <a:solidFill>
                    <a:srgbClr val="231F20"/>
                  </a:solidFill>
                  <a:latin typeface="Lucida Sans" panose="020B0602030504020204" pitchFamily="34" charset="0"/>
                </a:rPr>
                <a:t>re coronaire</a:t>
              </a:r>
              <a:endParaRPr lang="en-US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78" name="Text Box 9"/>
            <p:cNvSpPr txBox="1">
              <a:spLocks noChangeArrowheads="1"/>
            </p:cNvSpPr>
            <p:nvPr/>
          </p:nvSpPr>
          <p:spPr bwMode="auto">
            <a:xfrm>
              <a:off x="518" y="1705"/>
              <a:ext cx="1776" cy="316"/>
            </a:xfrm>
            <a:prstGeom prst="rect">
              <a:avLst/>
            </a:prstGeom>
            <a:solidFill>
              <a:srgbClr val="7BAFDE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700" b="1">
                  <a:solidFill>
                    <a:srgbClr val="231F20"/>
                  </a:solidFill>
                  <a:latin typeface="Lucida Sans" panose="020B0602030504020204" pitchFamily="34" charset="0"/>
                </a:rPr>
                <a:t>Isch</a:t>
              </a:r>
              <a:r>
                <a:rPr lang="en-US" altLang="fr-FR" sz="700" b="1">
                  <a:solidFill>
                    <a:srgbClr val="231F20"/>
                  </a:solidFill>
                  <a:latin typeface="Arial" panose="020B0604020202020204" pitchFamily="34" charset="0"/>
                </a:rPr>
                <a:t>é</a:t>
              </a:r>
              <a:r>
                <a:rPr lang="en-US" altLang="fr-FR" sz="700" b="1">
                  <a:solidFill>
                    <a:srgbClr val="231F20"/>
                  </a:solidFill>
                  <a:latin typeface="Lucida Sans" panose="020B0602030504020204" pitchFamily="34" charset="0"/>
                </a:rPr>
                <a:t>mie myocardique</a:t>
              </a:r>
              <a:endParaRPr lang="en-US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79" name="Text Box 8"/>
            <p:cNvSpPr txBox="1">
              <a:spLocks noChangeArrowheads="1"/>
            </p:cNvSpPr>
            <p:nvPr/>
          </p:nvSpPr>
          <p:spPr bwMode="auto">
            <a:xfrm>
              <a:off x="518" y="2649"/>
              <a:ext cx="508" cy="316"/>
            </a:xfrm>
            <a:prstGeom prst="rect">
              <a:avLst/>
            </a:prstGeom>
            <a:solidFill>
              <a:srgbClr val="7BAFDE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700" b="1">
                  <a:solidFill>
                    <a:srgbClr val="231F20"/>
                  </a:solidFill>
                  <a:latin typeface="Lucida Sans" panose="020B0602030504020204" pitchFamily="34" charset="0"/>
                </a:rPr>
                <a:t>ECG</a:t>
              </a:r>
              <a:endParaRPr lang="en-US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80" name="Text Box 7"/>
            <p:cNvSpPr txBox="1">
              <a:spLocks noChangeArrowheads="1"/>
            </p:cNvSpPr>
            <p:nvPr/>
          </p:nvSpPr>
          <p:spPr bwMode="auto">
            <a:xfrm>
              <a:off x="518" y="3842"/>
              <a:ext cx="954" cy="316"/>
            </a:xfrm>
            <a:prstGeom prst="rect">
              <a:avLst/>
            </a:prstGeom>
            <a:solidFill>
              <a:srgbClr val="7BAFDE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700" b="1">
                  <a:solidFill>
                    <a:srgbClr val="231F20"/>
                  </a:solidFill>
                  <a:latin typeface="Lucida Sans" panose="020B0602030504020204" pitchFamily="34" charset="0"/>
                </a:rPr>
                <a:t>Diagnostic</a:t>
              </a:r>
              <a:endParaRPr lang="en-US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81" name="Text Box 6"/>
            <p:cNvSpPr txBox="1">
              <a:spLocks noChangeArrowheads="1"/>
            </p:cNvSpPr>
            <p:nvPr/>
          </p:nvSpPr>
          <p:spPr bwMode="auto">
            <a:xfrm>
              <a:off x="3432" y="3844"/>
              <a:ext cx="877" cy="363"/>
            </a:xfrm>
            <a:prstGeom prst="rect">
              <a:avLst/>
            </a:prstGeom>
            <a:solidFill>
              <a:srgbClr val="F9CBDF"/>
            </a:solidFill>
            <a:ln w="9525">
              <a:solidFill>
                <a:srgbClr val="ED1B32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600" b="1">
                  <a:solidFill>
                    <a:srgbClr val="231F20"/>
                  </a:solidFill>
                  <a:latin typeface="Lucida Sans" panose="020B0602030504020204" pitchFamily="34" charset="0"/>
                </a:rPr>
                <a:t>STEMI</a:t>
              </a:r>
              <a:endParaRPr lang="en-US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82" name="Text Box 5"/>
            <p:cNvSpPr txBox="1">
              <a:spLocks noChangeArrowheads="1"/>
            </p:cNvSpPr>
            <p:nvPr/>
          </p:nvSpPr>
          <p:spPr bwMode="auto">
            <a:xfrm>
              <a:off x="5367" y="3844"/>
              <a:ext cx="1207" cy="363"/>
            </a:xfrm>
            <a:prstGeom prst="rect">
              <a:avLst/>
            </a:prstGeom>
            <a:solidFill>
              <a:srgbClr val="F9CBDF"/>
            </a:solidFill>
            <a:ln w="9525">
              <a:solidFill>
                <a:srgbClr val="ED1B32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700" b="1">
                  <a:solidFill>
                    <a:srgbClr val="231F20"/>
                  </a:solidFill>
                  <a:latin typeface="Lucida Sans" panose="020B0602030504020204" pitchFamily="34" charset="0"/>
                </a:rPr>
                <a:t>SCA non ST+</a:t>
              </a:r>
              <a:endParaRPr lang="en-US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83" name="Text Box 4"/>
            <p:cNvSpPr txBox="1">
              <a:spLocks noChangeArrowheads="1"/>
            </p:cNvSpPr>
            <p:nvPr/>
          </p:nvSpPr>
          <p:spPr bwMode="auto">
            <a:xfrm>
              <a:off x="518" y="4314"/>
              <a:ext cx="759" cy="316"/>
            </a:xfrm>
            <a:prstGeom prst="rect">
              <a:avLst/>
            </a:prstGeom>
            <a:solidFill>
              <a:srgbClr val="7BAFDE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700" b="1">
                  <a:solidFill>
                    <a:srgbClr val="231F20"/>
                  </a:solidFill>
                  <a:latin typeface="Lucida Sans" panose="020B0602030504020204" pitchFamily="34" charset="0"/>
                </a:rPr>
                <a:t>Gestion</a:t>
              </a:r>
              <a:endParaRPr lang="en-US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84" name="Text Box 3"/>
            <p:cNvSpPr txBox="1">
              <a:spLocks noChangeArrowheads="1"/>
            </p:cNvSpPr>
            <p:nvPr/>
          </p:nvSpPr>
          <p:spPr bwMode="auto">
            <a:xfrm>
              <a:off x="4540" y="5084"/>
              <a:ext cx="1936" cy="364"/>
            </a:xfrm>
            <a:prstGeom prst="rect">
              <a:avLst/>
            </a:prstGeom>
            <a:solidFill>
              <a:srgbClr val="7BAFDE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700" b="1">
                  <a:solidFill>
                    <a:srgbClr val="231F20"/>
                  </a:solidFill>
                  <a:latin typeface="Lucida Sans" panose="020B0602030504020204" pitchFamily="34" charset="0"/>
                </a:rPr>
                <a:t>Stratification du risque</a:t>
              </a:r>
              <a:endParaRPr lang="en-US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30785" name="Text Box 2"/>
            <p:cNvSpPr txBox="1">
              <a:spLocks noChangeArrowheads="1"/>
            </p:cNvSpPr>
            <p:nvPr/>
          </p:nvSpPr>
          <p:spPr bwMode="auto">
            <a:xfrm>
              <a:off x="518" y="5953"/>
              <a:ext cx="592" cy="364"/>
            </a:xfrm>
            <a:prstGeom prst="rect">
              <a:avLst/>
            </a:prstGeom>
            <a:solidFill>
              <a:srgbClr val="7BAFDE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700" b="1">
                  <a:solidFill>
                    <a:srgbClr val="231F20"/>
                  </a:solidFill>
                  <a:latin typeface="Lucida Sans" panose="020B0602030504020204" pitchFamily="34" charset="0"/>
                </a:rPr>
                <a:t>ICP</a:t>
              </a:r>
              <a:endParaRPr lang="en-US" altLang="fr-FR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115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le STEMI: il y a occlusion totale de l’artère coronaire, surélévation du segment ST; un geste salvateur est indiqué en urgence: Intervention Coronarienne Percutanée.</a:t>
            </a:r>
          </a:p>
          <a:p>
            <a:endParaRPr lang="fr-FR" dirty="0"/>
          </a:p>
          <a:p>
            <a:r>
              <a:rPr lang="fr-FR" dirty="0"/>
              <a:t>Pour le non STEMI: stratification du risque</a:t>
            </a:r>
          </a:p>
          <a:p>
            <a:pPr marL="0" indent="0">
              <a:buNone/>
            </a:pPr>
            <a:r>
              <a:rPr lang="fr-FR" dirty="0"/>
              <a:t>                                instabilité hémodynamique: ICP</a:t>
            </a:r>
          </a:p>
          <a:p>
            <a:pPr marL="0" indent="0">
              <a:buNone/>
            </a:pPr>
            <a:r>
              <a:rPr lang="fr-FR" dirty="0"/>
              <a:t>                                autres : coronarographie        </a:t>
            </a:r>
          </a:p>
        </p:txBody>
      </p:sp>
    </p:spTree>
    <p:extLst>
      <p:ext uri="{BB962C8B-B14F-4D97-AF65-F5344CB8AC3E}">
        <p14:creationId xmlns:p14="http://schemas.microsoft.com/office/powerpoint/2010/main" val="53441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981200" y="476673"/>
          <a:ext cx="8229600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234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Dissection aortique: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Douleur intense</a:t>
            </a:r>
          </a:p>
          <a:p>
            <a:endParaRPr lang="fr-FR" dirty="0"/>
          </a:p>
          <a:p>
            <a:r>
              <a:rPr lang="fr-FR" dirty="0"/>
              <a:t>Absence ou diminution d’un pouls</a:t>
            </a:r>
          </a:p>
          <a:p>
            <a:endParaRPr lang="fr-FR" dirty="0"/>
          </a:p>
          <a:p>
            <a:r>
              <a:rPr lang="fr-FR" dirty="0"/>
              <a:t>L’association douleur thoracique et douleur abdominale est </a:t>
            </a:r>
            <a:r>
              <a:rPr lang="fr-FR" dirty="0" err="1"/>
              <a:t>frequente</a:t>
            </a:r>
            <a:r>
              <a:rPr lang="fr-FR" dirty="0"/>
              <a:t> lors de la dissection aortique. </a:t>
            </a:r>
            <a:r>
              <a:rPr lang="fr-FR" altLang="fr-FR" dirty="0"/>
              <a:t>→TDM.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Traitement: antalgique , maintenir la PA &lt;120mmhg.</a:t>
            </a:r>
          </a:p>
        </p:txBody>
      </p:sp>
    </p:spTree>
    <p:extLst>
      <p:ext uri="{BB962C8B-B14F-4D97-AF65-F5344CB8AC3E}">
        <p14:creationId xmlns:p14="http://schemas.microsoft.com/office/powerpoint/2010/main" val="1505477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34819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1628775"/>
            <a:ext cx="7561262" cy="4248150"/>
          </a:xfrm>
          <a:noFill/>
        </p:spPr>
      </p:pic>
    </p:spTree>
    <p:extLst>
      <p:ext uri="{BB962C8B-B14F-4D97-AF65-F5344CB8AC3E}">
        <p14:creationId xmlns:p14="http://schemas.microsoft.com/office/powerpoint/2010/main" val="492067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9939" y="3214689"/>
            <a:ext cx="4967287" cy="2447925"/>
          </a:xfrm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240464" y="584886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fr-FR" altLang="fr-FR" sz="1800">
                <a:latin typeface="Arial" panose="020B0604020202020204" pitchFamily="34" charset="0"/>
              </a:rPr>
            </a:b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37892" name="ZoneTexte 6"/>
          <p:cNvSpPr txBox="1">
            <a:spLocks noChangeArrowheads="1"/>
          </p:cNvSpPr>
          <p:nvPr/>
        </p:nvSpPr>
        <p:spPr bwMode="auto">
          <a:xfrm>
            <a:off x="2238375" y="928689"/>
            <a:ext cx="7429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 sz="1600" b="1">
                <a:latin typeface="Arial" panose="020B0604020202020204" pitchFamily="34" charset="0"/>
              </a:rPr>
              <a:t>Médical dans tous les cas : antalgiques majeurs, sédation légère par benzodiazépines, </a:t>
            </a:r>
            <a:r>
              <a:rPr lang="fr-FR" altLang="fr-FR" sz="1600">
                <a:latin typeface="Arial" panose="020B0604020202020204" pitchFamily="34" charset="0"/>
              </a:rPr>
              <a:t>hypotenseurs (PAS &lt; 120 mmHg) et repos prolongé.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panose="020B0604020202020204" pitchFamily="34" charset="0"/>
              </a:rPr>
              <a:t> Les dissections du type B ou III sont traitées médicalement.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fr-FR" altLang="fr-FR" sz="1600">
                <a:latin typeface="Arial" panose="020B0604020202020204" pitchFamily="34" charset="0"/>
              </a:rPr>
              <a:t> </a:t>
            </a:r>
            <a:r>
              <a:rPr lang="fr-FR" altLang="fr-FR" sz="1600" b="1">
                <a:latin typeface="Arial" panose="020B0604020202020204" pitchFamily="34" charset="0"/>
              </a:rPr>
              <a:t>Chirurgical, réservé aux dissections de type A (I et II)</a:t>
            </a:r>
            <a:endParaRPr lang="fr-FR" altLang="fr-FR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84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Embolie pulmonaire: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Obstruction d’une artère pulmonaire</a:t>
            </a:r>
          </a:p>
          <a:p>
            <a:endParaRPr lang="fr-FR" dirty="0"/>
          </a:p>
          <a:p>
            <a:r>
              <a:rPr lang="fr-FR" dirty="0"/>
              <a:t>Typiquement il y a association de dyspnée à type de tachypnée, douleur pleurétique.</a:t>
            </a:r>
          </a:p>
          <a:p>
            <a:endParaRPr lang="fr-FR" dirty="0"/>
          </a:p>
          <a:p>
            <a:r>
              <a:rPr lang="fr-FR" dirty="0"/>
              <a:t>C’est l’expression clinique d’une augmentation brutale de la poste-charge du VD, et augmentation de l’espace mort alvéolaire.</a:t>
            </a:r>
          </a:p>
          <a:p>
            <a:endParaRPr lang="fr-FR" dirty="0"/>
          </a:p>
          <a:p>
            <a:r>
              <a:rPr lang="fr-FR" dirty="0"/>
              <a:t>Faire des D-dimères, gazométrie et surtout angioscanner.</a:t>
            </a:r>
          </a:p>
        </p:txBody>
      </p:sp>
    </p:spTree>
    <p:extLst>
      <p:ext uri="{BB962C8B-B14F-4D97-AF65-F5344CB8AC3E}">
        <p14:creationId xmlns:p14="http://schemas.microsoft.com/office/powerpoint/2010/main" val="1221442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Les symptômes et les signes cliniques de l’embolie pulmonaire</a:t>
            </a:r>
            <a:br>
              <a:rPr lang="fr-FR" sz="3200" dirty="0"/>
            </a:br>
            <a:r>
              <a:rPr lang="fr-FR" sz="3200" dirty="0"/>
              <a:t>(EP) sont très variables et aspécifiques.</a:t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• La dyspnée est le symptôme le plus fréquent (70-80%).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• La douleur thoracique </a:t>
            </a:r>
            <a:r>
              <a:rPr lang="fr-FR" dirty="0" err="1"/>
              <a:t>respiro</a:t>
            </a:r>
            <a:r>
              <a:rPr lang="fr-FR" dirty="0"/>
              <a:t>-dépendante, la toux, la douleur et/ou l’</a:t>
            </a:r>
            <a:r>
              <a:rPr lang="fr-FR" dirty="0" err="1"/>
              <a:t>oedème</a:t>
            </a:r>
            <a:r>
              <a:rPr lang="fr-FR" dirty="0"/>
              <a:t> d’un mollet sont chacun retrouvés chez environ la moitié des patients.</a:t>
            </a:r>
          </a:p>
        </p:txBody>
      </p:sp>
    </p:spTree>
    <p:extLst>
      <p:ext uri="{BB962C8B-B14F-4D97-AF65-F5344CB8AC3E}">
        <p14:creationId xmlns:p14="http://schemas.microsoft.com/office/powerpoint/2010/main" val="15979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404813"/>
            <a:ext cx="8229600" cy="5721350"/>
          </a:xfrm>
        </p:spPr>
        <p:txBody>
          <a:bodyPr/>
          <a:lstStyle/>
          <a:p>
            <a:pPr>
              <a:defRPr/>
            </a:pPr>
            <a:r>
              <a:rPr lang="fr-FR" dirty="0"/>
              <a:t>Orientation </a:t>
            </a:r>
            <a:r>
              <a:rPr lang="fr-FR" dirty="0" err="1"/>
              <a:t>dgc</a:t>
            </a:r>
            <a:endParaRPr lang="fr-FR" dirty="0"/>
          </a:p>
          <a:p>
            <a:pPr>
              <a:defRPr/>
            </a:pPr>
            <a:r>
              <a:rPr lang="fr-FR" dirty="0"/>
              <a:t>Pathologie organique</a:t>
            </a:r>
          </a:p>
          <a:p>
            <a:pPr lvl="1">
              <a:defRPr/>
            </a:pPr>
            <a:r>
              <a:rPr lang="fr-FR" dirty="0"/>
              <a:t>SCA</a:t>
            </a:r>
          </a:p>
          <a:p>
            <a:pPr lvl="1">
              <a:defRPr/>
            </a:pPr>
            <a:r>
              <a:rPr lang="fr-FR" dirty="0"/>
              <a:t>Dissection Aortique</a:t>
            </a:r>
          </a:p>
          <a:p>
            <a:pPr lvl="1">
              <a:defRPr/>
            </a:pPr>
            <a:r>
              <a:rPr lang="fr-FR" dirty="0"/>
              <a:t>EP</a:t>
            </a:r>
          </a:p>
          <a:p>
            <a:pPr lvl="1">
              <a:defRPr/>
            </a:pPr>
            <a:r>
              <a:rPr lang="fr-FR" dirty="0"/>
              <a:t>Péricarde</a:t>
            </a:r>
          </a:p>
          <a:p>
            <a:pPr lvl="1">
              <a:defRPr/>
            </a:pPr>
            <a:r>
              <a:rPr lang="fr-FR" dirty="0"/>
              <a:t>Pleuropulmonaire</a:t>
            </a:r>
          </a:p>
          <a:p>
            <a:pPr lvl="1">
              <a:defRPr/>
            </a:pPr>
            <a:r>
              <a:rPr lang="fr-FR" dirty="0"/>
              <a:t>Digestive et hépatique</a:t>
            </a:r>
          </a:p>
          <a:p>
            <a:pPr lvl="1">
              <a:defRPr/>
            </a:pPr>
            <a:r>
              <a:rPr lang="fr-FR" dirty="0"/>
              <a:t>Pariétales</a:t>
            </a:r>
          </a:p>
          <a:p>
            <a:pPr marL="514350" indent="-457200">
              <a:defRPr/>
            </a:pPr>
            <a:r>
              <a:rPr lang="fr-FR" dirty="0"/>
              <a:t>Douleurs anorganique</a:t>
            </a:r>
          </a:p>
          <a:p>
            <a:pPr marL="514350" indent="-457200">
              <a:defRPr/>
            </a:pPr>
            <a:r>
              <a:rPr lang="fr-FR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032699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8" y="620713"/>
            <a:ext cx="6985000" cy="5903912"/>
          </a:xfrm>
        </p:spPr>
      </p:pic>
    </p:spTree>
    <p:extLst>
      <p:ext uri="{BB962C8B-B14F-4D97-AF65-F5344CB8AC3E}">
        <p14:creationId xmlns:p14="http://schemas.microsoft.com/office/powerpoint/2010/main" val="326005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4" y="333375"/>
            <a:ext cx="6911975" cy="5792788"/>
          </a:xfrm>
        </p:spPr>
      </p:pic>
    </p:spTree>
    <p:extLst>
      <p:ext uri="{BB962C8B-B14F-4D97-AF65-F5344CB8AC3E}">
        <p14:creationId xmlns:p14="http://schemas.microsoft.com/office/powerpoint/2010/main" val="1642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25003"/>
            <a:ext cx="10515600" cy="57519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/>
              <a:t>                               </a:t>
            </a:r>
            <a:r>
              <a:rPr lang="en-US" dirty="0"/>
              <a:t>Wells Prediction Rule for Pretest Probability of PE*</a:t>
            </a:r>
          </a:p>
          <a:p>
            <a:r>
              <a:rPr lang="en-US" b="1" dirty="0"/>
              <a:t>Clinical Characteristic                                       Score </a:t>
            </a:r>
          </a:p>
          <a:p>
            <a:r>
              <a:rPr lang="en-US" dirty="0"/>
              <a:t>Previous PE or DVT                                              1.5 </a:t>
            </a:r>
          </a:p>
          <a:p>
            <a:r>
              <a:rPr lang="en-US" dirty="0"/>
              <a:t>Heart rate &gt;100 beats/min                                 1.5 </a:t>
            </a:r>
          </a:p>
          <a:p>
            <a:r>
              <a:rPr lang="en-US" dirty="0"/>
              <a:t>Recent surgery or immobilization                     1.5 </a:t>
            </a:r>
          </a:p>
          <a:p>
            <a:r>
              <a:rPr lang="en-US" dirty="0"/>
              <a:t>Clinical signs of DVT                                             3 </a:t>
            </a:r>
          </a:p>
          <a:p>
            <a:r>
              <a:rPr lang="en-US" dirty="0"/>
              <a:t>Alternative diagnosis less likely than PE          3 </a:t>
            </a:r>
          </a:p>
          <a:p>
            <a:r>
              <a:rPr lang="fr-FR" dirty="0" err="1"/>
              <a:t>Hemoptysis</a:t>
            </a:r>
            <a:r>
              <a:rPr lang="fr-FR" dirty="0"/>
              <a:t>                                                           1 </a:t>
            </a:r>
          </a:p>
          <a:p>
            <a:r>
              <a:rPr lang="fr-FR" dirty="0"/>
              <a:t>Cancer                                                                    1 </a:t>
            </a:r>
          </a:p>
          <a:p>
            <a:r>
              <a:rPr lang="fr-FR" dirty="0" err="1"/>
              <a:t>Pretest</a:t>
            </a:r>
            <a:r>
              <a:rPr lang="fr-FR" dirty="0"/>
              <a:t> </a:t>
            </a:r>
            <a:r>
              <a:rPr lang="fr-FR" dirty="0" err="1"/>
              <a:t>probability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0–1: </a:t>
            </a:r>
            <a:r>
              <a:rPr lang="fr-FR" dirty="0" err="1"/>
              <a:t>Low</a:t>
            </a:r>
            <a:endParaRPr lang="fr-FR" dirty="0"/>
          </a:p>
          <a:p>
            <a:pPr lvl="1"/>
            <a:r>
              <a:rPr lang="fr-FR" dirty="0"/>
              <a:t>2–6: </a:t>
            </a:r>
            <a:r>
              <a:rPr lang="fr-FR" dirty="0" err="1"/>
              <a:t>Intermediate</a:t>
            </a:r>
            <a:endParaRPr lang="fr-FR" dirty="0"/>
          </a:p>
          <a:p>
            <a:pPr lvl="1"/>
            <a:r>
              <a:rPr lang="fr-FR" dirty="0"/>
              <a:t>≥7: High</a:t>
            </a:r>
          </a:p>
        </p:txBody>
      </p:sp>
    </p:spTree>
    <p:extLst>
      <p:ext uri="{BB962C8B-B14F-4D97-AF65-F5344CB8AC3E}">
        <p14:creationId xmlns:p14="http://schemas.microsoft.com/office/powerpoint/2010/main" val="3717545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Score de Genève révisé et simplifié, pour évaluer </a:t>
            </a:r>
            <a:br>
              <a:rPr lang="fr-FR" sz="3200" b="1" dirty="0"/>
            </a:br>
            <a:r>
              <a:rPr lang="fr-FR" sz="3200" b="1" dirty="0"/>
              <a:t>la probabilité clinique d’EP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Caractéristique                                                  point</a:t>
            </a:r>
          </a:p>
          <a:p>
            <a:r>
              <a:rPr lang="fr-FR" dirty="0"/>
              <a:t>Age &gt; 65 ans                                                     1</a:t>
            </a:r>
          </a:p>
          <a:p>
            <a:r>
              <a:rPr lang="fr-FR" dirty="0"/>
              <a:t>Cancer actif                                                       1</a:t>
            </a:r>
          </a:p>
          <a:p>
            <a:r>
              <a:rPr lang="fr-FR" dirty="0"/>
              <a:t>Chirurgie ou fracture récente                         1</a:t>
            </a:r>
          </a:p>
          <a:p>
            <a:r>
              <a:rPr lang="fr-FR" dirty="0"/>
              <a:t>Antécédent de TVP ou EP                                1</a:t>
            </a:r>
          </a:p>
          <a:p>
            <a:r>
              <a:rPr lang="fr-FR" dirty="0"/>
              <a:t>Douleur spontanée du mollet                         1</a:t>
            </a:r>
          </a:p>
          <a:p>
            <a:r>
              <a:rPr lang="fr-FR" dirty="0"/>
              <a:t>Hémoptysie                                                        1</a:t>
            </a:r>
          </a:p>
          <a:p>
            <a:r>
              <a:rPr lang="fr-FR" dirty="0"/>
              <a:t>Signes cliniques de TVP                                    1</a:t>
            </a:r>
          </a:p>
          <a:p>
            <a:r>
              <a:rPr lang="fr-FR" dirty="0"/>
              <a:t>Fréquence cardiaque 75-94 / min                  1</a:t>
            </a:r>
          </a:p>
          <a:p>
            <a:r>
              <a:rPr lang="fr-FR" dirty="0"/>
              <a:t>Fréquence cardiaque ≥ 95                  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1459489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Probabilité faible                        0-1</a:t>
            </a:r>
          </a:p>
          <a:p>
            <a:r>
              <a:rPr lang="fr-FR" dirty="0"/>
              <a:t>Probabilité moyenne                 2-4</a:t>
            </a:r>
          </a:p>
          <a:p>
            <a:r>
              <a:rPr lang="fr-FR" dirty="0"/>
              <a:t>Probabilité forte                          ≥ 5</a:t>
            </a:r>
          </a:p>
        </p:txBody>
      </p:sp>
    </p:spTree>
    <p:extLst>
      <p:ext uri="{BB962C8B-B14F-4D97-AF65-F5344CB8AC3E}">
        <p14:creationId xmlns:p14="http://schemas.microsoft.com/office/powerpoint/2010/main" val="510236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péricardite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 panose="020B0604020202020204" pitchFamily="34" charset="0"/>
              </a:rPr>
              <a:t> </a:t>
            </a:r>
            <a:r>
              <a:rPr lang="fr-FR" altLang="fr-FR" dirty="0">
                <a:latin typeface="Arial" panose="020B0604020202020204" pitchFamily="34" charset="0"/>
              </a:rPr>
              <a:t>ECG : micro voltage en cas d'épanchement.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dirty="0">
                <a:latin typeface="Arial" panose="020B0604020202020204" pitchFamily="34" charset="0"/>
              </a:rPr>
              <a:t> La suspicion de péricardite impose un contrôle échographique  à la recherche d'un épanchement.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dirty="0">
                <a:latin typeface="Arial" panose="020B0604020202020204" pitchFamily="34" charset="0"/>
              </a:rPr>
              <a:t>L'absence d'épanchement n'infirme pas le diagnostic</a:t>
            </a:r>
            <a:endParaRPr lang="fr-FR" altLang="fr-FR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706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Critères diagnostiques de la péricardite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                       Péricardite si </a:t>
            </a:r>
            <a:r>
              <a:rPr lang="fr-FR" dirty="0"/>
              <a:t>≥</a:t>
            </a:r>
            <a:r>
              <a:rPr lang="fr-FR" b="1" dirty="0"/>
              <a:t>2 critères présents :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dirty="0"/>
              <a:t>Douleur thoracique typique</a:t>
            </a:r>
          </a:p>
          <a:p>
            <a:r>
              <a:rPr lang="fr-FR" dirty="0"/>
              <a:t>Frottement péricardique</a:t>
            </a:r>
          </a:p>
          <a:p>
            <a:r>
              <a:rPr lang="fr-FR" dirty="0"/>
              <a:t>Anomalies ECG suggestives (élévation diffuse et concave du segment ST,  PR descendant, etc.)</a:t>
            </a:r>
          </a:p>
          <a:p>
            <a:r>
              <a:rPr lang="fr-FR" dirty="0"/>
              <a:t>Epanchement péricardique nouveau ou en aggravation</a:t>
            </a:r>
          </a:p>
        </p:txBody>
      </p:sp>
    </p:spTree>
    <p:extLst>
      <p:ext uri="{BB962C8B-B14F-4D97-AF65-F5344CB8AC3E}">
        <p14:creationId xmlns:p14="http://schemas.microsoft.com/office/powerpoint/2010/main" val="718386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Pneumothorax: (I. </a:t>
            </a:r>
            <a:r>
              <a:rPr lang="fr-FR" dirty="0" err="1"/>
              <a:t>Resp</a:t>
            </a:r>
            <a:r>
              <a:rPr lang="fr-FR" dirty="0"/>
              <a:t>. Chronique ++)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r-FR" dirty="0"/>
              <a:t>douleurs </a:t>
            </a:r>
            <a:r>
              <a:rPr lang="fr-FR" dirty="0" err="1"/>
              <a:t>basithoraciques</a:t>
            </a:r>
            <a:r>
              <a:rPr lang="fr-FR" dirty="0"/>
              <a:t>                  (TABAC)</a:t>
            </a:r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r>
              <a:rPr lang="fr-FR" dirty="0"/>
              <a:t>augmentées à l’inspiration</a:t>
            </a:r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r>
              <a:rPr lang="fr-FR" dirty="0"/>
              <a:t>associées à une dyspnée et de la toux. </a:t>
            </a:r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r>
              <a:rPr lang="fr-FR" dirty="0"/>
              <a:t>DGC clinique </a:t>
            </a:r>
            <a:r>
              <a:rPr lang="fr-FR" dirty="0" err="1"/>
              <a:t>Rx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8192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 dirty="0"/>
              <a:t>Douleurs thoraciques d’origine digestives et hépatiques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altLang="fr-FR" i="1" dirty="0"/>
              <a:t>Le reflux gastro-œsophagien ++++</a:t>
            </a:r>
          </a:p>
          <a:p>
            <a:endParaRPr lang="fr-FR" altLang="fr-FR" i="1" dirty="0"/>
          </a:p>
          <a:p>
            <a:r>
              <a:rPr lang="fr-FR" altLang="fr-FR" i="1" dirty="0"/>
              <a:t>Le spasme œsophagien</a:t>
            </a:r>
          </a:p>
          <a:p>
            <a:endParaRPr lang="fr-FR" altLang="fr-FR" i="1" dirty="0"/>
          </a:p>
          <a:p>
            <a:r>
              <a:rPr lang="fr-FR" altLang="fr-FR" i="1" dirty="0"/>
              <a:t>L’ulcère gastro-œsophagien </a:t>
            </a:r>
          </a:p>
          <a:p>
            <a:endParaRPr lang="fr-FR" altLang="fr-FR" i="1" dirty="0"/>
          </a:p>
          <a:p>
            <a:r>
              <a:rPr lang="fr-FR" i="1" dirty="0"/>
              <a:t>La pancréatite aiguë</a:t>
            </a:r>
          </a:p>
          <a:p>
            <a:endParaRPr lang="fr-FR" i="1" dirty="0"/>
          </a:p>
          <a:p>
            <a:r>
              <a:rPr lang="fr-FR" i="1" dirty="0"/>
              <a:t>La colique hépatique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27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34096"/>
            <a:ext cx="10515600" cy="5442867"/>
          </a:xfrm>
        </p:spPr>
        <p:txBody>
          <a:bodyPr/>
          <a:lstStyle/>
          <a:p>
            <a:r>
              <a:rPr lang="fr-FR" b="1" dirty="0"/>
              <a:t>   Douleurs thoraciques pariétales </a:t>
            </a:r>
            <a:r>
              <a:rPr lang="fr-FR" dirty="0"/>
              <a:t>(musculo-squelettiques)</a:t>
            </a:r>
          </a:p>
          <a:p>
            <a:endParaRPr lang="fr-FR" b="1" dirty="0"/>
          </a:p>
          <a:p>
            <a:r>
              <a:rPr lang="fr-FR" b="1" dirty="0"/>
              <a:t>   Douleurs neurologiques</a:t>
            </a:r>
          </a:p>
          <a:p>
            <a:endParaRPr lang="fr-FR" b="1" dirty="0"/>
          </a:p>
          <a:p>
            <a:r>
              <a:rPr lang="fr-FR" b="1" dirty="0"/>
              <a:t>Pneumonies</a:t>
            </a:r>
          </a:p>
          <a:p>
            <a:endParaRPr lang="fr-FR" b="1" dirty="0"/>
          </a:p>
          <a:p>
            <a:r>
              <a:rPr lang="fr-FR" b="1" dirty="0"/>
              <a:t>Zona</a:t>
            </a:r>
          </a:p>
          <a:p>
            <a:endParaRPr lang="fr-FR" dirty="0"/>
          </a:p>
          <a:p>
            <a:r>
              <a:rPr lang="fr-FR" altLang="fr-FR" b="1" dirty="0"/>
              <a:t>Douleurs anorganiques : </a:t>
            </a:r>
            <a:r>
              <a:rPr lang="fr-FR" altLang="fr-FR" dirty="0"/>
              <a:t>diagnostic d’élimination.</a:t>
            </a:r>
          </a:p>
          <a:p>
            <a:pPr marL="0" indent="0">
              <a:buNone/>
            </a:pPr>
            <a:r>
              <a:rPr lang="fr-FR" dirty="0"/>
              <a:t>                                                Troubles anxieux (attaque de panique)</a:t>
            </a:r>
          </a:p>
        </p:txBody>
      </p:sp>
    </p:spTree>
    <p:extLst>
      <p:ext uri="{BB962C8B-B14F-4D97-AF65-F5344CB8AC3E}">
        <p14:creationId xmlns:p14="http://schemas.microsoft.com/office/powerpoint/2010/main" val="203915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 douleur thoracique (DT) représente 5% des consultations urgentes d’un centre hospitalier. </a:t>
            </a:r>
          </a:p>
          <a:p>
            <a:r>
              <a:rPr lang="fr-FR" dirty="0"/>
              <a:t>Toutes les pathologies pouvant engendrer des douleurs thoraciques, (les traumatismes sont exclus)</a:t>
            </a:r>
          </a:p>
          <a:p>
            <a:r>
              <a:rPr lang="fr-FR" dirty="0"/>
              <a:t>L’étiologie de la DT est difficile à établir en raison de tableaux cliniques souvent atypiques et de moyens diagnostiques limités.</a:t>
            </a:r>
          </a:p>
          <a:p>
            <a:r>
              <a:rPr lang="fr-FR" sz="3000" dirty="0"/>
              <a:t>Parfois bénigne, la DT peut aussi traduire une affection potentiellement mortelle qui impose une prise en charge rapide et adéquate :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83066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Conclusion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/>
              <a:t>Gravité diagnostique( il ne faut pas passer a cote de l'urgence vitale).</a:t>
            </a:r>
          </a:p>
          <a:p>
            <a:endParaRPr lang="fr-FR" altLang="fr-FR" dirty="0"/>
          </a:p>
          <a:p>
            <a:pPr>
              <a:buNone/>
            </a:pPr>
            <a:r>
              <a:rPr lang="fr-FR" altLang="fr-FR" dirty="0"/>
              <a:t>    ➔ Interrogatoire policier et rigoureux.</a:t>
            </a:r>
          </a:p>
          <a:p>
            <a:pPr>
              <a:buNone/>
            </a:pPr>
            <a:endParaRPr lang="fr-FR" altLang="fr-FR" dirty="0"/>
          </a:p>
          <a:p>
            <a:pPr>
              <a:buNone/>
            </a:pPr>
            <a:r>
              <a:rPr lang="fr-FR" altLang="fr-FR" dirty="0"/>
              <a:t>    ➔ Examen scrupuleux.</a:t>
            </a:r>
          </a:p>
          <a:p>
            <a:pPr>
              <a:buNone/>
            </a:pPr>
            <a:endParaRPr lang="fr-FR" altLang="fr-FR" dirty="0"/>
          </a:p>
          <a:p>
            <a:pPr>
              <a:buNone/>
            </a:pPr>
            <a:r>
              <a:rPr lang="fr-FR" altLang="fr-FR" dirty="0"/>
              <a:t>    ➔ Examens complémentaires a cibler obligatoirement pour éviter une perte de temps et d'argent.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3337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Un homme de 60 ans se </a:t>
            </a:r>
            <a:r>
              <a:rPr lang="fr-FR" dirty="0" err="1"/>
              <a:t>presente</a:t>
            </a:r>
            <a:r>
              <a:rPr lang="fr-FR" dirty="0"/>
              <a:t> aux urgences pour une douleur thoracique apparue il y a quelques heures, </a:t>
            </a:r>
            <a:r>
              <a:rPr lang="fr-FR" dirty="0" err="1"/>
              <a:t>tres</a:t>
            </a:r>
            <a:r>
              <a:rPr lang="fr-FR" dirty="0"/>
              <a:t> intense.</a:t>
            </a:r>
          </a:p>
          <a:p>
            <a:pPr marL="0" indent="0">
              <a:buNone/>
            </a:pPr>
            <a:r>
              <a:rPr lang="fr-FR" dirty="0"/>
              <a:t>-  </a:t>
            </a:r>
            <a:r>
              <a:rPr lang="fr-FR" b="1" dirty="0"/>
              <a:t>douleur thoracique à type d’étau </a:t>
            </a:r>
            <a:r>
              <a:rPr lang="fr-FR" dirty="0"/>
              <a:t>survenue a l’effort</a:t>
            </a:r>
          </a:p>
          <a:p>
            <a:pPr marL="0" indent="0">
              <a:buNone/>
            </a:pPr>
            <a:r>
              <a:rPr lang="fr-FR" dirty="0"/>
              <a:t>- Il fume, est hypertendu et son </a:t>
            </a:r>
            <a:r>
              <a:rPr lang="fr-FR" dirty="0" err="1"/>
              <a:t>pere</a:t>
            </a:r>
            <a:r>
              <a:rPr lang="fr-FR" dirty="0"/>
              <a:t> est </a:t>
            </a:r>
            <a:r>
              <a:rPr lang="fr-FR" dirty="0" err="1"/>
              <a:t>decede</a:t>
            </a:r>
            <a:r>
              <a:rPr lang="fr-FR" dirty="0"/>
              <a:t> d’une crise cardiaque a 60 ans.</a:t>
            </a:r>
          </a:p>
          <a:p>
            <a:pPr marL="0" indent="0">
              <a:buNone/>
            </a:pPr>
            <a:r>
              <a:rPr lang="fr-FR" dirty="0"/>
              <a:t>- La douleur est </a:t>
            </a:r>
            <a:r>
              <a:rPr lang="fr-FR" b="1" dirty="0"/>
              <a:t>très intense </a:t>
            </a:r>
            <a:r>
              <a:rPr lang="fr-FR" dirty="0"/>
              <a:t>EVA a 10 !!!</a:t>
            </a:r>
          </a:p>
          <a:p>
            <a:pPr marL="0" indent="0">
              <a:buNone/>
            </a:pPr>
            <a:r>
              <a:rPr lang="fr-FR" dirty="0"/>
              <a:t>- L’auscultation est normale, l’examen clinique est normal.	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762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21" y="2101168"/>
            <a:ext cx="8689757" cy="3800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846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 l'ECG, on peut voir un </a:t>
            </a:r>
            <a:r>
              <a:rPr lang="fr-FR" b="1" dirty="0"/>
              <a:t>sus-décalage du segment ST</a:t>
            </a:r>
            <a:r>
              <a:rPr lang="fr-FR" dirty="0"/>
              <a:t>,</a:t>
            </a:r>
          </a:p>
          <a:p>
            <a:pPr marL="0" indent="0">
              <a:buNone/>
            </a:pPr>
            <a:r>
              <a:rPr lang="fr-FR" dirty="0"/>
              <a:t>sur toutes les </a:t>
            </a:r>
            <a:r>
              <a:rPr lang="fr-FR" dirty="0" err="1"/>
              <a:t>derivations</a:t>
            </a:r>
            <a:r>
              <a:rPr lang="fr-FR" dirty="0"/>
              <a:t> </a:t>
            </a:r>
            <a:r>
              <a:rPr lang="fr-FR" dirty="0" err="1"/>
              <a:t>anterieures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➔ </a:t>
            </a:r>
            <a:r>
              <a:rPr lang="fr-FR" b="1" dirty="0"/>
              <a:t>Infarctus du myocarde.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63228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 cas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femme de 29 ans se présente au SAU car elle ressent depuis 8 H environ une douleur thoracique </a:t>
            </a:r>
            <a:r>
              <a:rPr lang="fr-FR" dirty="0" err="1"/>
              <a:t>rétrosternale</a:t>
            </a:r>
            <a:r>
              <a:rPr lang="fr-FR" dirty="0"/>
              <a:t> modérée, isolée, survenue au repos.</a:t>
            </a:r>
          </a:p>
          <a:p>
            <a:r>
              <a:rPr lang="fr-FR" dirty="0"/>
              <a:t> L’interrogatoire ne retrouve pas d’antécédents médico-chirurgicaux ni de facteurs de risque cardiovasculaires. </a:t>
            </a:r>
          </a:p>
          <a:p>
            <a:r>
              <a:rPr lang="fr-FR" dirty="0"/>
              <a:t>On retrouve un épisode de fièvre avec maux de gorge, altération transitoire de l’état général et myalgies, survenu une dizaine de jours auparavant, ayant duré 3 à 4 jours, étiqueté pharyngite par son médecin traitant et résolutif sans antibiothérapie.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3780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46975"/>
            <a:ext cx="10515600" cy="5429988"/>
          </a:xfrm>
        </p:spPr>
        <p:txBody>
          <a:bodyPr>
            <a:normAutofit/>
          </a:bodyPr>
          <a:lstStyle/>
          <a:p>
            <a:r>
              <a:rPr lang="fr-FR" b="1" dirty="0"/>
              <a:t>Un syndrome coronarien aigu</a:t>
            </a:r>
            <a:r>
              <a:rPr lang="fr-FR" dirty="0"/>
              <a:t> − En faveur : une douleur rétro-sternale, mais en défaveur : l’âge de la patiente, l’absence de FRCV et d’antécédent, douleur de repos.</a:t>
            </a:r>
          </a:p>
          <a:p>
            <a:r>
              <a:rPr lang="fr-FR" b="1" dirty="0"/>
              <a:t>Une dissection de l’aorte</a:t>
            </a:r>
            <a:r>
              <a:rPr lang="fr-FR" dirty="0"/>
              <a:t> − En défaveur : absence de contexte évocateur, pas d’HTA ni FRCV, le caractère de la douleur</a:t>
            </a:r>
          </a:p>
          <a:p>
            <a:r>
              <a:rPr lang="fr-FR" b="1" dirty="0"/>
              <a:t>Une</a:t>
            </a:r>
            <a:r>
              <a:rPr lang="fr-FR" dirty="0"/>
              <a:t> </a:t>
            </a:r>
            <a:r>
              <a:rPr lang="fr-FR" b="1" dirty="0"/>
              <a:t>pneumopathie</a:t>
            </a:r>
            <a:r>
              <a:rPr lang="fr-FR" dirty="0"/>
              <a:t> − En défaveur : le caractère résolutif de l’épisode infectieux, la douleur isolée</a:t>
            </a:r>
          </a:p>
          <a:p>
            <a:r>
              <a:rPr lang="fr-FR" b="1" dirty="0"/>
              <a:t>Une embolie pulmonaire </a:t>
            </a:r>
            <a:r>
              <a:rPr lang="fr-FR" dirty="0"/>
              <a:t>– En défaveur : le contexte, absence de risque de Maladie thromboembolique, douleur non en faveur</a:t>
            </a:r>
          </a:p>
          <a:p>
            <a:r>
              <a:rPr lang="fr-FR" dirty="0"/>
              <a:t>⇒ </a:t>
            </a:r>
            <a:r>
              <a:rPr lang="fr-FR" b="1" dirty="0"/>
              <a:t>Une péricardite</a:t>
            </a:r>
            <a:r>
              <a:rPr lang="fr-FR" dirty="0"/>
              <a:t> − En faveur : le contexte, l’âge et la fréquence.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410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patiente a un frottement péricardique typique à l’examen clinique. L’ECG confirme une péricardite aiguë. Il retrouve un sus-décalage du segment ST concave vers le haut, diffus, sans signes de miroir, avec un sous décalage de PQ. Une radiographie pulmonaire a été réalisée, elle est normale. L’échographie cardiaque retrouve un épanchement péricardique.</a:t>
            </a:r>
          </a:p>
          <a:p>
            <a:endParaRPr lang="fr-FR" dirty="0"/>
          </a:p>
          <a:p>
            <a:r>
              <a:rPr lang="fr-FR" dirty="0"/>
              <a:t>⇒ </a:t>
            </a:r>
            <a:r>
              <a:rPr lang="fr-FR" b="1" dirty="0"/>
              <a:t>Le diagnostic de péricardite aiguë bénigne non compliquée est retenu.</a:t>
            </a: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2685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baseline="30000" dirty="0"/>
              <a:t>e</a:t>
            </a:r>
            <a:r>
              <a:rPr lang="fr-FR" dirty="0"/>
              <a:t> cas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Mr R. b. 48 ans vient vous voir en consultation pour douleur thoracique irradiant à la mâchoire; il est hypertendu traité et très agité.</a:t>
            </a:r>
          </a:p>
          <a:p>
            <a:endParaRPr lang="fr-FR" dirty="0"/>
          </a:p>
          <a:p>
            <a:r>
              <a:rPr lang="fr-FR" dirty="0"/>
              <a:t>Le patient présente des sueurs profuses il décrit une douleur </a:t>
            </a:r>
            <a:r>
              <a:rPr lang="fr-FR" dirty="0" err="1"/>
              <a:t>latéro</a:t>
            </a:r>
            <a:r>
              <a:rPr lang="fr-FR" dirty="0"/>
              <a:t> thoracique gauche, de survenue brutale, au repos, constrictive, irradiant en </a:t>
            </a:r>
            <a:r>
              <a:rPr lang="fr-FR" dirty="0" err="1"/>
              <a:t>latéro</a:t>
            </a:r>
            <a:r>
              <a:rPr lang="fr-FR" dirty="0"/>
              <a:t> cervical gauche sans trouble visuel et allant un peu dans le dos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59104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SaO2 air ambiant 93% ,FR 16/ min</a:t>
            </a:r>
          </a:p>
          <a:p>
            <a:r>
              <a:rPr lang="fr-FR" dirty="0"/>
              <a:t>FC 72/min</a:t>
            </a:r>
          </a:p>
          <a:p>
            <a:r>
              <a:rPr lang="fr-FR" dirty="0"/>
              <a:t>PAS: 13 au membre supérieur gauche, 7 au membre supérieur droit, 15 aux 2 membres inférieurs</a:t>
            </a:r>
          </a:p>
          <a:p>
            <a:r>
              <a:rPr lang="fr-FR" dirty="0"/>
              <a:t>NFS, </a:t>
            </a:r>
            <a:r>
              <a:rPr lang="fr-FR" dirty="0" err="1"/>
              <a:t>iono</a:t>
            </a:r>
            <a:r>
              <a:rPr lang="fr-FR" dirty="0"/>
              <a:t>, troponine normaux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05024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68" y="1983345"/>
            <a:ext cx="7856113" cy="3966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97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850006"/>
            <a:ext cx="10515600" cy="5326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• </a:t>
            </a:r>
            <a:r>
              <a:rPr lang="fr-FR" dirty="0"/>
              <a:t>rapide : le délai entre le début des symptômes et l’instauration d’un traitement spécifique joue un rôle capital dans le pronostic de toutes les causes graves. (IDM : 60% des décès surviennent en </a:t>
            </a:r>
            <a:r>
              <a:rPr lang="fr-FR" dirty="0" err="1"/>
              <a:t>préhospitalier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• </a:t>
            </a:r>
            <a:r>
              <a:rPr lang="fr-FR" dirty="0"/>
              <a:t>adéquate : si le médecin, dès l’appel téléphonique, ne parvient pas à écarter une cause urgente, il devra privilégier la prudence et hospitaliser le patient, surtout en présence de symptôme(s) ou signe(s) d’alarme.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L’analyse des données cliniques est primordiale et doit précéder toute décisions de pratiques d’examens paracliniques.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30938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82968"/>
            <a:ext cx="5586273" cy="4171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991673" y="2794715"/>
            <a:ext cx="2575775" cy="204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5" y="2228045"/>
            <a:ext cx="4224271" cy="402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06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problématique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r-FR" dirty="0"/>
              <a:t>L’innervation d’une partie des organes intra thoracique est responsable de la même manière de l’innervation d’autres organes extra thoraciques;  que ce soit  le système sympathique (spinal) ou parasympathique (nerf vague X)</a:t>
            </a:r>
          </a:p>
        </p:txBody>
      </p:sp>
    </p:spTree>
    <p:extLst>
      <p:ext uri="{BB962C8B-B14F-4D97-AF65-F5344CB8AC3E}">
        <p14:creationId xmlns:p14="http://schemas.microsoft.com/office/powerpoint/2010/main" val="317300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/>
              <a:t>1212 douleur thoracique : (Age &gt; 35 ans,74 médecins généralistes)</a:t>
            </a:r>
          </a:p>
          <a:p>
            <a:endParaRPr lang="fr-FR" altLang="fr-FR" dirty="0"/>
          </a:p>
          <a:p>
            <a:r>
              <a:rPr lang="fr-FR" altLang="fr-FR" dirty="0"/>
              <a:t>Prévalence de la douleur thoracique à la consultation = 0.7%</a:t>
            </a:r>
          </a:p>
          <a:p>
            <a:endParaRPr lang="fr-FR" altLang="fr-FR" dirty="0"/>
          </a:p>
          <a:p>
            <a:r>
              <a:rPr lang="fr-FR" altLang="fr-FR" dirty="0"/>
              <a:t>Paroi </a:t>
            </a:r>
            <a:r>
              <a:rPr lang="fr-FR" altLang="fr-FR" dirty="0" err="1"/>
              <a:t>thracique</a:t>
            </a:r>
            <a:r>
              <a:rPr lang="fr-FR" altLang="fr-FR" dirty="0"/>
              <a:t> :  46.6 %</a:t>
            </a:r>
          </a:p>
          <a:p>
            <a:r>
              <a:rPr lang="fr-FR" altLang="fr-FR" dirty="0"/>
              <a:t>Angor stable : 11.1%</a:t>
            </a:r>
          </a:p>
          <a:p>
            <a:r>
              <a:rPr lang="fr-FR" altLang="fr-FR" dirty="0"/>
              <a:t>Douleurs psychogène : 9.5 %</a:t>
            </a:r>
          </a:p>
          <a:p>
            <a:r>
              <a:rPr lang="fr-FR" altLang="fr-FR" dirty="0"/>
              <a:t>SCA  : 3.6 %</a:t>
            </a:r>
          </a:p>
          <a:p>
            <a:endParaRPr lang="fr-FR" altLang="fr-FR" dirty="0"/>
          </a:p>
        </p:txBody>
      </p:sp>
      <p:sp>
        <p:nvSpPr>
          <p:cNvPr id="11267" name="ZoneTexte 3"/>
          <p:cNvSpPr txBox="1">
            <a:spLocks noChangeArrowheads="1"/>
          </p:cNvSpPr>
          <p:nvPr/>
        </p:nvSpPr>
        <p:spPr bwMode="auto">
          <a:xfrm>
            <a:off x="4095751" y="571501"/>
            <a:ext cx="335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>
                <a:latin typeface="Arial" panose="020B0604020202020204" pitchFamily="34" charset="0"/>
              </a:rPr>
              <a:t>pronostique</a:t>
            </a:r>
          </a:p>
        </p:txBody>
      </p:sp>
    </p:spTree>
    <p:extLst>
      <p:ext uri="{BB962C8B-B14F-4D97-AF65-F5344CB8AC3E}">
        <p14:creationId xmlns:p14="http://schemas.microsoft.com/office/powerpoint/2010/main" val="277154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Congo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/>
              <a:t>88 cas: 40 hommes et 48 femmes (54,5%).</a:t>
            </a:r>
          </a:p>
          <a:p>
            <a:r>
              <a:rPr lang="fr-FR" altLang="fr-FR"/>
              <a:t>Age moyen: 38,8±17,3 ans </a:t>
            </a:r>
          </a:p>
          <a:p>
            <a:r>
              <a:rPr lang="fr-FR" altLang="fr-FR"/>
              <a:t>M. broncho-pulmonaires dans 52 cas (59%), </a:t>
            </a:r>
          </a:p>
          <a:p>
            <a:r>
              <a:rPr lang="fr-FR" altLang="fr-FR"/>
              <a:t>M. gastrooesophagiennesdans 16 cas (18,2%) </a:t>
            </a:r>
          </a:p>
          <a:p>
            <a:r>
              <a:rPr lang="fr-FR" altLang="fr-FR"/>
              <a:t>M. cardiovasculaires dans 10 cas (11,4%).</a:t>
            </a:r>
          </a:p>
        </p:txBody>
      </p:sp>
    </p:spTree>
    <p:extLst>
      <p:ext uri="{BB962C8B-B14F-4D97-AF65-F5344CB8AC3E}">
        <p14:creationId xmlns:p14="http://schemas.microsoft.com/office/powerpoint/2010/main" val="221680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/>
              <a:t>Démarche diagnostique devant une douleur thoracique aigue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En premier lieu il faut interroger le patient ou son entourage, analyser les antécédents, rechercher les facteurs de risques (traditionnels et non traditionnels)</a:t>
            </a:r>
          </a:p>
          <a:p>
            <a:endParaRPr lang="fr-FR" dirty="0"/>
          </a:p>
          <a:p>
            <a:r>
              <a:rPr lang="fr-FR" dirty="0"/>
              <a:t>Lors de l’examen clinique vérifier l’absence de signes de détresse vitales : cyanose, état de choc, trouble de la conscience, pression artérielle aux 4 membres, auscultation pulmonaire.</a:t>
            </a:r>
          </a:p>
          <a:p>
            <a:endParaRPr lang="fr-FR" dirty="0"/>
          </a:p>
          <a:p>
            <a:r>
              <a:rPr lang="fr-FR" dirty="0"/>
              <a:t>Préciser les caractéristiques de la D T , les signes d’accompagnements</a:t>
            </a:r>
          </a:p>
          <a:p>
            <a:endParaRPr lang="fr-FR" dirty="0"/>
          </a:p>
          <a:p>
            <a:r>
              <a:rPr lang="fr-FR" dirty="0"/>
              <a:t>Pratiquer des examens paracliniques ciblés</a:t>
            </a:r>
          </a:p>
        </p:txBody>
      </p:sp>
    </p:spTree>
    <p:extLst>
      <p:ext uri="{BB962C8B-B14F-4D97-AF65-F5344CB8AC3E}">
        <p14:creationId xmlns:p14="http://schemas.microsoft.com/office/powerpoint/2010/main" val="19786591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1877</Words>
  <Application>Microsoft Office PowerPoint</Application>
  <PresentationFormat>Grand écran</PresentationFormat>
  <Paragraphs>294</Paragraphs>
  <Slides>50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Lucida Sans</vt:lpstr>
      <vt:lpstr>Tahoma</vt:lpstr>
      <vt:lpstr>Verdana</vt:lpstr>
      <vt:lpstr>Thème Office</vt:lpstr>
      <vt:lpstr>Douleurs  Thoraciques </vt:lpstr>
      <vt:lpstr>Plan:</vt:lpstr>
      <vt:lpstr>Présentation PowerPoint</vt:lpstr>
      <vt:lpstr>introduction</vt:lpstr>
      <vt:lpstr>Présentation PowerPoint</vt:lpstr>
      <vt:lpstr>problématique</vt:lpstr>
      <vt:lpstr>Présentation PowerPoint</vt:lpstr>
      <vt:lpstr>Congo</vt:lpstr>
      <vt:lpstr>Démarche diagnostique devant une douleur thoracique aigue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FACTEURS DE RISQUE</vt:lpstr>
      <vt:lpstr>Présentation PowerPoint</vt:lpstr>
      <vt:lpstr>Score H.E.A.R.T.  : (&gt;7= haut risque)</vt:lpstr>
      <vt:lpstr>Présentation PowerPoint</vt:lpstr>
      <vt:lpstr>Orientation diagnostique</vt:lpstr>
      <vt:lpstr>ORIENTATION VERS UNE PATHOLOGIE ORGANIQUE</vt:lpstr>
      <vt:lpstr>SCA</vt:lpstr>
      <vt:lpstr>Présentation PowerPoint</vt:lpstr>
      <vt:lpstr>Présentation PowerPoint</vt:lpstr>
      <vt:lpstr>Présentation PowerPoint</vt:lpstr>
      <vt:lpstr>Dissection aortique:</vt:lpstr>
      <vt:lpstr>Présentation PowerPoint</vt:lpstr>
      <vt:lpstr>Présentation PowerPoint</vt:lpstr>
      <vt:lpstr>Embolie pulmonaire:</vt:lpstr>
      <vt:lpstr>Les symptômes et les signes cliniques de l’embolie pulmonaire (EP) sont très variables et aspécifiques. </vt:lpstr>
      <vt:lpstr>Présentation PowerPoint</vt:lpstr>
      <vt:lpstr>Présentation PowerPoint</vt:lpstr>
      <vt:lpstr>Présentation PowerPoint</vt:lpstr>
      <vt:lpstr>Score de Genève révisé et simplifié, pour évaluer  la probabilité clinique d’EP</vt:lpstr>
      <vt:lpstr>Présentation PowerPoint</vt:lpstr>
      <vt:lpstr>péricardite</vt:lpstr>
      <vt:lpstr>Critères diagnostiques de la péricardite</vt:lpstr>
      <vt:lpstr>Pneumothorax: (I. Resp. Chronique ++)</vt:lpstr>
      <vt:lpstr>Douleurs thoraciques d’origine digestives et hépatiques</vt:lpstr>
      <vt:lpstr>Présentation PowerPoint</vt:lpstr>
      <vt:lpstr>Conclusion :</vt:lpstr>
      <vt:lpstr>Présentation PowerPoint</vt:lpstr>
      <vt:lpstr>Présentation PowerPoint</vt:lpstr>
      <vt:lpstr>Présentation PowerPoint</vt:lpstr>
      <vt:lpstr>2 cas</vt:lpstr>
      <vt:lpstr>Présentation PowerPoint</vt:lpstr>
      <vt:lpstr>Présentation PowerPoint</vt:lpstr>
      <vt:lpstr>3e cas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nabil yaniouche</dc:creator>
  <cp:lastModifiedBy>nabil yaniouche</cp:lastModifiedBy>
  <cp:revision>19</cp:revision>
  <cp:lastPrinted>2019-10-15T22:14:41Z</cp:lastPrinted>
  <dcterms:created xsi:type="dcterms:W3CDTF">2019-05-07T21:57:28Z</dcterms:created>
  <dcterms:modified xsi:type="dcterms:W3CDTF">2020-04-08T16:59:11Z</dcterms:modified>
</cp:coreProperties>
</file>