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5" r:id="rId2"/>
    <p:sldId id="258" r:id="rId3"/>
    <p:sldId id="260" r:id="rId4"/>
    <p:sldId id="262" r:id="rId5"/>
    <p:sldId id="267" r:id="rId6"/>
    <p:sldId id="269" r:id="rId7"/>
    <p:sldId id="283" r:id="rId8"/>
    <p:sldId id="270" r:id="rId9"/>
    <p:sldId id="268" r:id="rId10"/>
    <p:sldId id="284" r:id="rId11"/>
    <p:sldId id="266" r:id="rId12"/>
    <p:sldId id="271" r:id="rId13"/>
    <p:sldId id="282" r:id="rId14"/>
    <p:sldId id="272" r:id="rId15"/>
    <p:sldId id="274" r:id="rId16"/>
    <p:sldId id="275" r:id="rId17"/>
    <p:sldId id="276" r:id="rId18"/>
    <p:sldId id="277" r:id="rId19"/>
    <p:sldId id="281" r:id="rId20"/>
    <p:sldId id="261" r:id="rId21"/>
    <p:sldId id="263" r:id="rId2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889537-B203-4649-9045-30BADBCB677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B0E1-DBA7-4754-AEE7-91DC1A4D05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407B7-40AB-45DC-A0C8-BDA191EB4D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6B902-5099-4047-9C91-92ABC6712A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34DC61-A6AD-4764-9F6F-9C65282956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0F71-881D-4ECE-A079-A6241BB7202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745D-FE50-4D45-AA53-4D86E44EAD1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68ED9-43E0-4D11-94A4-4624CDA32A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4A92-2A58-482F-88D1-A828524390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D2DFE-65ED-4C85-9FB8-54C9514A53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AF83F1-3710-4AD7-AA5C-91D0245E60A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2D09FA6-D661-4F69-A3D5-D8DAAC1C0F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jpeg"/><Relationship Id="rId7" Type="http://schemas.openxmlformats.org/officeDocument/2006/relationships/hyperlink" Target="http://www.bioweb.lu/Anatomie/Rein/rein.jpg" TargetMode="External"/><Relationship Id="rId2" Type="http://schemas.openxmlformats.org/officeDocument/2006/relationships/hyperlink" Target="http://images.google.fr/imgres?imgurl=http://vanb.typepad.com/maviesansmoi/images/cerveau.jpg&amp;imgrefurl=http://vanb.typepad.com/maviesansmoi/upon_writing/&amp;h=237&amp;w=300&amp;sz=23&amp;tbnid=DEMucpJ0TwIJ:&amp;tbnh=87&amp;tbnw=110&amp;hl=fr&amp;start=23&amp;prev=/images?q=cerveau&amp;start=20&amp;hl=fr&amp;lr=&amp;sa=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fr/imgres?imgurl=http://digilander.libero.it/BodyMindCare/kapil/images/medi/more/horz/liver.jpg&amp;imgrefurl=http://digilander.libero.it/BodyMindCare/kapil/moremedi.htm&amp;h=395&amp;w=600&amp;sz=18&amp;tbnid=W87ukFfUC6AJ:&amp;tbnh=87&amp;tbnw=132&amp;hl=fr&amp;start=6&amp;prev=/images?q=liver&amp;hl=fr&amp;lr=" TargetMode="Externa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fr-FR" dirty="0"/>
          </a:p>
          <a:p>
            <a:r>
              <a:rPr lang="fr-FR" b="1" dirty="0" smtClean="0"/>
              <a:t>PR </a:t>
            </a:r>
            <a:r>
              <a:rPr lang="fr-FR" b="1" dirty="0" smtClean="0"/>
              <a:t>YACINE DJABRI</a:t>
            </a:r>
            <a:endParaRPr lang="fr-FR" b="1" dirty="0" smtClean="0"/>
          </a:p>
          <a:p>
            <a:r>
              <a:rPr lang="fr-FR" b="1" dirty="0" smtClean="0"/>
              <a:t>SERVICE DE GYNECOLOGIE-OBSTETRIQUE</a:t>
            </a:r>
          </a:p>
          <a:p>
            <a:r>
              <a:rPr lang="fr-FR" b="1" dirty="0" smtClean="0"/>
              <a:t>CHU ANNABA</a:t>
            </a:r>
          </a:p>
          <a:p>
            <a:endParaRPr lang="fr-FR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HTA et grossesse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/>
              <a:t>Complications majeures de l’éclampsie</a:t>
            </a:r>
            <a:endParaRPr lang="fr-FR" sz="40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/>
              <a:t>HRP (10%)</a:t>
            </a:r>
          </a:p>
          <a:p>
            <a:r>
              <a:rPr lang="fr-CA"/>
              <a:t>Déficit neurologique (7%)</a:t>
            </a:r>
          </a:p>
          <a:p>
            <a:r>
              <a:rPr lang="fr-CA"/>
              <a:t>Pneumonie d’aspiration (7%)</a:t>
            </a:r>
          </a:p>
          <a:p>
            <a:r>
              <a:rPr lang="fr-CA"/>
              <a:t>Œdème pulmonaire (5%)</a:t>
            </a:r>
          </a:p>
          <a:p>
            <a:r>
              <a:rPr lang="fr-CA"/>
              <a:t>Arrêt cardio-pulmonaire (4%)</a:t>
            </a:r>
          </a:p>
          <a:p>
            <a:r>
              <a:rPr lang="fr-CA"/>
              <a:t>Insuffisance rénale aigue (4%)</a:t>
            </a:r>
          </a:p>
          <a:p>
            <a:r>
              <a:rPr lang="fr-CA"/>
              <a:t>Mort maternelle (1%)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HTA gestationnelle</a:t>
            </a: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/>
              <a:t>TA </a:t>
            </a:r>
            <a:r>
              <a:rPr lang="fr-FR" sz="2800"/>
              <a:t>≥ 140/90 mmHg pour la première fois durant la grossesse</a:t>
            </a:r>
            <a:endParaRPr lang="fr-CA" sz="2800"/>
          </a:p>
          <a:p>
            <a:pPr>
              <a:lnSpc>
                <a:spcPct val="90000"/>
              </a:lnSpc>
            </a:pPr>
            <a:r>
              <a:rPr lang="fr-CA" sz="2800"/>
              <a:t>Sans protéinurie </a:t>
            </a:r>
          </a:p>
          <a:p>
            <a:pPr>
              <a:lnSpc>
                <a:spcPct val="90000"/>
              </a:lnSpc>
            </a:pPr>
            <a:r>
              <a:rPr lang="fr-CA" sz="2800"/>
              <a:t>TA normale en </a:t>
            </a:r>
            <a:r>
              <a:rPr lang="fr-FR" sz="2800"/>
              <a:t>&lt; 12 sem post-partum</a:t>
            </a:r>
          </a:p>
          <a:p>
            <a:pPr>
              <a:lnSpc>
                <a:spcPct val="90000"/>
              </a:lnSpc>
            </a:pPr>
            <a:r>
              <a:rPr lang="fr-CA" sz="2800"/>
              <a:t>Diagnostic final seulement en post-partum</a:t>
            </a:r>
          </a:p>
          <a:p>
            <a:pPr>
              <a:lnSpc>
                <a:spcPct val="90000"/>
              </a:lnSpc>
            </a:pPr>
            <a:r>
              <a:rPr lang="fr-CA" sz="2800"/>
              <a:t>Pte peut développer d’autres signes de PE (céphalées, thrombocytopénie, inconfort épigastrique...)</a:t>
            </a:r>
          </a:p>
          <a:p>
            <a:pPr>
              <a:lnSpc>
                <a:spcPct val="90000"/>
              </a:lnSpc>
            </a:pPr>
            <a:r>
              <a:rPr lang="fr-CA" sz="2800"/>
              <a:t>Diagnostic entre T2 et 48 hrs post-partum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HELLP</a:t>
            </a:r>
            <a:endParaRPr lang="fr-FR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CA" sz="2600" i="1"/>
              <a:t>Hemolyse, Elevated Liver enzymes, Low Platelet count</a:t>
            </a:r>
          </a:p>
          <a:p>
            <a:pPr>
              <a:buFont typeface="Wingdings" pitchFamily="2" charset="2"/>
              <a:buNone/>
            </a:pPr>
            <a:endParaRPr lang="fr-CA" sz="2600" i="1"/>
          </a:p>
          <a:p>
            <a:r>
              <a:rPr lang="fr-CA"/>
              <a:t>Variante très morbide de la PE</a:t>
            </a:r>
          </a:p>
          <a:p>
            <a:r>
              <a:rPr lang="fr-CA"/>
              <a:t>20% TA normale</a:t>
            </a:r>
          </a:p>
          <a:p>
            <a:r>
              <a:rPr lang="fr-CA"/>
              <a:t>Multipare</a:t>
            </a:r>
          </a:p>
          <a:p>
            <a:r>
              <a:rPr lang="fr-CA"/>
              <a:t>Âge &gt; 25 ans</a:t>
            </a:r>
          </a:p>
          <a:p>
            <a:r>
              <a:rPr lang="fr-CA"/>
              <a:t>GA</a:t>
            </a:r>
            <a:r>
              <a:rPr lang="fr-FR"/>
              <a:t> &lt; 36 sem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214313"/>
            <a:ext cx="7793037" cy="1462087"/>
          </a:xfrm>
        </p:spPr>
        <p:txBody>
          <a:bodyPr lIns="0" rIns="0" bIns="0"/>
          <a:lstStyle/>
          <a:p>
            <a:r>
              <a:rPr lang="fr-FR"/>
              <a:t>HTA: signes de gravité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idx="4294967295"/>
          </p:nvPr>
        </p:nvSpPr>
        <p:spPr>
          <a:xfrm>
            <a:off x="0" y="1700213"/>
            <a:ext cx="8229600" cy="4392612"/>
          </a:xfrm>
        </p:spPr>
        <p:txBody>
          <a:bodyPr/>
          <a:lstStyle/>
          <a:p>
            <a:pPr marL="273050" indent="-273050"/>
            <a:r>
              <a:rPr lang="fr-FR"/>
              <a:t>PAS&gt;160 mmHg ou PAD&gt;110mmHg</a:t>
            </a:r>
          </a:p>
          <a:p>
            <a:pPr marL="273050" indent="-273050"/>
            <a:r>
              <a:rPr lang="fr-FR"/>
              <a:t>ATCD obstétricaux graves liés à l ’HTA</a:t>
            </a:r>
          </a:p>
          <a:p>
            <a:pPr marL="273050" indent="-273050"/>
            <a:r>
              <a:rPr lang="fr-FR"/>
              <a:t>barre épigastrique, phosphènes, acouphènes</a:t>
            </a:r>
          </a:p>
          <a:p>
            <a:pPr marL="273050" indent="-273050"/>
            <a:r>
              <a:rPr lang="fr-FR"/>
              <a:t>prise de poids récente, oligurie, oedèmes+++, PU+++</a:t>
            </a:r>
          </a:p>
          <a:p>
            <a:pPr marL="273050" indent="-273050"/>
            <a:r>
              <a:rPr lang="fr-FR"/>
              <a:t>diminution des MAF</a:t>
            </a:r>
          </a:p>
          <a:p>
            <a:pPr marL="273050" indent="-273050"/>
            <a:r>
              <a:rPr lang="fr-FR"/>
              <a:t>HU insuffisante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71600"/>
          </a:xfrm>
        </p:spPr>
        <p:txBody>
          <a:bodyPr/>
          <a:lstStyle/>
          <a:p>
            <a:r>
              <a:rPr lang="fr-CA"/>
              <a:t>Facteurs de risque</a:t>
            </a: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773238"/>
            <a:ext cx="8229600" cy="4683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400"/>
              <a:t>Nulliparité</a:t>
            </a:r>
          </a:p>
          <a:p>
            <a:pPr>
              <a:lnSpc>
                <a:spcPct val="90000"/>
              </a:lnSpc>
            </a:pPr>
            <a:r>
              <a:rPr lang="fr-CA" sz="2400"/>
              <a:t>Atcd HTA chronique ou gestationnelle (perso ou fam)</a:t>
            </a:r>
          </a:p>
          <a:p>
            <a:pPr>
              <a:lnSpc>
                <a:spcPct val="90000"/>
              </a:lnSpc>
            </a:pPr>
            <a:r>
              <a:rPr lang="fr-CA" sz="2400"/>
              <a:t>Ethnie (africain-américain)</a:t>
            </a:r>
          </a:p>
          <a:p>
            <a:pPr>
              <a:lnSpc>
                <a:spcPct val="90000"/>
              </a:lnSpc>
            </a:pPr>
            <a:r>
              <a:rPr lang="fr-CA" sz="2400"/>
              <a:t>Néphropathie</a:t>
            </a:r>
          </a:p>
          <a:p>
            <a:pPr>
              <a:lnSpc>
                <a:spcPct val="90000"/>
              </a:lnSpc>
            </a:pPr>
            <a:r>
              <a:rPr lang="fr-CA" sz="2400"/>
              <a:t>Diabète pré-gestationnel</a:t>
            </a:r>
          </a:p>
          <a:p>
            <a:pPr>
              <a:lnSpc>
                <a:spcPct val="90000"/>
              </a:lnSpc>
            </a:pPr>
            <a:r>
              <a:rPr lang="fr-CA" sz="2400"/>
              <a:t>Obésité</a:t>
            </a:r>
          </a:p>
          <a:p>
            <a:pPr>
              <a:lnSpc>
                <a:spcPct val="90000"/>
              </a:lnSpc>
            </a:pPr>
            <a:r>
              <a:rPr lang="fr-CA" sz="2400"/>
              <a:t>Âge &gt; 35 ans (&gt;40 ou </a:t>
            </a:r>
            <a:r>
              <a:rPr lang="fr-FR" sz="2400"/>
              <a:t>&lt; 15)</a:t>
            </a:r>
            <a:endParaRPr lang="fr-CA" sz="2400"/>
          </a:p>
          <a:p>
            <a:pPr>
              <a:lnSpc>
                <a:spcPct val="90000"/>
              </a:lnSpc>
            </a:pPr>
            <a:r>
              <a:rPr lang="fr-CA" sz="2400"/>
              <a:t>Grossesse géméllaire</a:t>
            </a:r>
          </a:p>
          <a:p>
            <a:pPr>
              <a:lnSpc>
                <a:spcPct val="90000"/>
              </a:lnSpc>
            </a:pPr>
            <a:r>
              <a:rPr lang="fr-CA" sz="2400"/>
              <a:t>Maladies vasculaires chroniques (lupus, collagénoses)</a:t>
            </a:r>
          </a:p>
          <a:p>
            <a:pPr>
              <a:lnSpc>
                <a:spcPct val="90000"/>
              </a:lnSpc>
            </a:pPr>
            <a:r>
              <a:rPr lang="fr-CA" sz="2400"/>
              <a:t>Syndrome anti-phospholipides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Étiologies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400" b="1">
                <a:solidFill>
                  <a:schemeClr val="hlink"/>
                </a:solidFill>
              </a:rPr>
              <a:t>Hypothèses: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Réponse immunitaire </a:t>
            </a:r>
            <a:r>
              <a:rPr lang="fr-FR" sz="2400"/>
              <a:t>↑ ou anormale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Prédisposition génétique (</a:t>
            </a:r>
            <a:r>
              <a:rPr lang="fr-FR" sz="2400"/>
              <a:t>↑</a:t>
            </a:r>
            <a:r>
              <a:rPr lang="fr-CA" sz="2400"/>
              <a:t> de la sensibilité à l’angiotensine)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Coagulation anormale ou thrombophilie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Altération activité des PG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Dommage endothélial</a:t>
            </a:r>
            <a:endParaRPr lang="fr-FR" sz="2400"/>
          </a:p>
          <a:p>
            <a:pPr lvl="1">
              <a:lnSpc>
                <a:spcPct val="90000"/>
              </a:lnSpc>
            </a:pPr>
            <a:r>
              <a:rPr lang="fr-CA" sz="2400"/>
              <a:t>Invasion cytotrophoblastique anormale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Altération métabolisme calcique</a:t>
            </a:r>
          </a:p>
          <a:p>
            <a:pPr lvl="1">
              <a:lnSpc>
                <a:spcPct val="90000"/>
              </a:lnSpc>
            </a:pPr>
            <a:r>
              <a:rPr lang="fr-CA" sz="2400"/>
              <a:t>Déficiences alimentaires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Traitement</a:t>
            </a:r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2688" y="2044700"/>
            <a:ext cx="7772400" cy="40608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fr-CA" sz="2400" b="1" i="1"/>
              <a:t>Le seul traitement est l’accouchement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fr-CA" sz="2400" b="1" i="1"/>
              <a:t>(bébé + placenta)</a:t>
            </a:r>
            <a:endParaRPr lang="fr-FR" sz="2400" b="1" i="1"/>
          </a:p>
          <a:p>
            <a:pPr>
              <a:lnSpc>
                <a:spcPct val="90000"/>
              </a:lnSpc>
            </a:pPr>
            <a:endParaRPr lang="fr-FR" sz="2400"/>
          </a:p>
          <a:p>
            <a:pPr>
              <a:lnSpc>
                <a:spcPct val="90000"/>
              </a:lnSpc>
            </a:pPr>
            <a:r>
              <a:rPr lang="fr-FR" sz="2400"/>
              <a:t>Repos (chambre calme)</a:t>
            </a:r>
          </a:p>
          <a:p>
            <a:pPr>
              <a:lnSpc>
                <a:spcPct val="90000"/>
              </a:lnSpc>
            </a:pPr>
            <a:r>
              <a:rPr lang="fr-CA" sz="2400"/>
              <a:t>DLG</a:t>
            </a:r>
          </a:p>
          <a:p>
            <a:pPr>
              <a:lnSpc>
                <a:spcPct val="90000"/>
              </a:lnSpc>
            </a:pPr>
            <a:r>
              <a:rPr lang="fr-CA" sz="2400"/>
              <a:t>&gt; 37 sem (ou 34 sem si PE sévère) : déclenchement </a:t>
            </a:r>
          </a:p>
          <a:p>
            <a:pPr>
              <a:lnSpc>
                <a:spcPct val="90000"/>
              </a:lnSpc>
            </a:pPr>
            <a:r>
              <a:rPr lang="fr-CA" sz="2400"/>
              <a:t>trt anti-HTA</a:t>
            </a:r>
          </a:p>
          <a:p>
            <a:pPr>
              <a:lnSpc>
                <a:spcPct val="90000"/>
              </a:lnSpc>
            </a:pPr>
            <a:r>
              <a:rPr lang="fr-CA" sz="2400"/>
              <a:t>Prévention éclampsie: MgSO4</a:t>
            </a:r>
          </a:p>
          <a:p>
            <a:pPr>
              <a:lnSpc>
                <a:spcPct val="90000"/>
              </a:lnSpc>
            </a:pPr>
            <a:r>
              <a:rPr lang="fr-FR" sz="2400"/>
              <a:t>Soluté : ne pas surhydrater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4000"/>
              <a:t>Indications absolues d’accouchement</a:t>
            </a:r>
            <a:endParaRPr lang="fr-FR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/>
              <a:t>TA incontrôlable</a:t>
            </a:r>
          </a:p>
          <a:p>
            <a:r>
              <a:rPr lang="fr-CA"/>
              <a:t>Détérioration de la condition maternelle ou fœtale</a:t>
            </a:r>
          </a:p>
          <a:p>
            <a:r>
              <a:rPr lang="fr-FR"/>
              <a:t>↑ rapide d’ASAT/ALAT</a:t>
            </a:r>
          </a:p>
          <a:p>
            <a:r>
              <a:rPr lang="fr-CA"/>
              <a:t>Thrombocytopénie (</a:t>
            </a:r>
            <a:r>
              <a:rPr lang="fr-FR"/>
              <a:t>&lt; 100 000/mm3)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Contrôle de la TA</a:t>
            </a:r>
            <a:endParaRPr lang="fr-FR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/>
              <a:t>Nifedipine (inhibiteur canaux Ca) </a:t>
            </a:r>
          </a:p>
          <a:p>
            <a:pPr>
              <a:lnSpc>
                <a:spcPct val="80000"/>
              </a:lnSpc>
            </a:pPr>
            <a:r>
              <a:rPr lang="fr-CA"/>
              <a:t>Methyldopa (neurotransmetteur)</a:t>
            </a:r>
          </a:p>
          <a:p>
            <a:pPr>
              <a:lnSpc>
                <a:spcPct val="80000"/>
              </a:lnSpc>
            </a:pPr>
            <a:r>
              <a:rPr lang="fr-CA"/>
              <a:t>Atenolol (bloqueur </a:t>
            </a:r>
            <a:r>
              <a:rPr lang="fr-FR"/>
              <a:t>β1) : long terme</a:t>
            </a:r>
            <a:endParaRPr lang="fr-CA"/>
          </a:p>
          <a:p>
            <a:pPr>
              <a:lnSpc>
                <a:spcPct val="80000"/>
              </a:lnSpc>
            </a:pPr>
            <a:r>
              <a:rPr lang="fr-CA"/>
              <a:t>Nitroglycérine (VD direct)</a:t>
            </a:r>
          </a:p>
          <a:p>
            <a:pPr>
              <a:lnSpc>
                <a:spcPct val="80000"/>
              </a:lnSpc>
            </a:pPr>
            <a:endParaRPr lang="fr-CA"/>
          </a:p>
          <a:p>
            <a:pPr>
              <a:lnSpc>
                <a:spcPct val="80000"/>
              </a:lnSpc>
              <a:buFontTx/>
              <a:buChar char="•"/>
            </a:pPr>
            <a:r>
              <a:rPr lang="fr-FR"/>
              <a:t>Ne pas faire baisser la TA trop rapidement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fr-FR"/>
              <a:t>Ne pas donner IEC en grossesse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219700" y="2133600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CA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Prophylaxie</a:t>
            </a:r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>
                <a:solidFill>
                  <a:srgbClr val="FF0000"/>
                </a:solidFill>
              </a:rPr>
              <a:t>Aspirine</a:t>
            </a:r>
            <a:r>
              <a:rPr lang="fr-CA"/>
              <a:t> à faible dose (60 à 80 mg/jour) : seulement pour les femmes à risque  élevé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</a:t>
            </a:r>
            <a:endParaRPr lang="fr-F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Définir et classer l’HTA pendant la grossesse</a:t>
            </a:r>
          </a:p>
          <a:p>
            <a:endParaRPr lang="fr-CA" sz="2800" dirty="0"/>
          </a:p>
          <a:p>
            <a:r>
              <a:rPr lang="fr-CA" sz="2800" dirty="0"/>
              <a:t>Préciser les risques maternels et fœtaux de l’HTA pendant la grossesse</a:t>
            </a:r>
          </a:p>
          <a:p>
            <a:endParaRPr lang="fr-CA" sz="2800" dirty="0"/>
          </a:p>
          <a:p>
            <a:r>
              <a:rPr lang="fr-CA" sz="2800" dirty="0"/>
              <a:t>Demander les examens de laboratoire pertinents à l’évaluation maternelle et fœtale d’une HTA associée à la grossesse</a:t>
            </a:r>
          </a:p>
          <a:p>
            <a:r>
              <a:rPr lang="fr-CA" sz="2800" dirty="0"/>
              <a:t>Traiter correctement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/>
              <a:t>CONCLUSION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800"/>
              <a:t>la prise en charge de l’HTA gravidique implique un travail en réseau (gynécologue, sage-femme, hôpital de jour…)</a:t>
            </a:r>
            <a:br>
              <a:rPr lang="fr-FR" sz="2800"/>
            </a:br>
            <a:endParaRPr lang="fr-FR" sz="2800"/>
          </a:p>
          <a:p>
            <a:r>
              <a:rPr lang="fr-FR" sz="2800"/>
              <a:t>C’est une complication assez fréquente de la grossesse, en général sans conséquence si détectée et prise en charge rapidement. Par contre, la négliger amène à des risques vitaux et pour la mère et pour le fœtus.</a:t>
            </a:r>
          </a:p>
          <a:p>
            <a:endParaRPr lang="fr-FR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Classification</a:t>
            </a: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/>
              <a:t>Hypertension gestationnelle transitoire</a:t>
            </a:r>
          </a:p>
          <a:p>
            <a:r>
              <a:rPr lang="fr-CA"/>
              <a:t>Pré-éclampsie</a:t>
            </a:r>
          </a:p>
          <a:p>
            <a:r>
              <a:rPr lang="fr-CA"/>
              <a:t>Éclampsie</a:t>
            </a:r>
          </a:p>
          <a:p>
            <a:r>
              <a:rPr lang="fr-CA"/>
              <a:t>Pré-éclampsie sur HTA chronique</a:t>
            </a:r>
          </a:p>
          <a:p>
            <a:r>
              <a:rPr lang="fr-CA"/>
              <a:t>Hypertension chronique</a:t>
            </a:r>
          </a:p>
          <a:p>
            <a:r>
              <a:rPr lang="fr-CA"/>
              <a:t>HELLP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HTA - Définition</a:t>
            </a:r>
            <a:endParaRPr lang="fr-FR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/>
              <a:t>Hypertension = 140/90 mmHg</a:t>
            </a:r>
          </a:p>
          <a:p>
            <a:r>
              <a:rPr lang="fr-CA"/>
              <a:t>2 mesures au repos à 6 hrs d’intervalle</a:t>
            </a:r>
          </a:p>
          <a:p>
            <a:r>
              <a:rPr lang="fr-CA"/>
              <a:t>En position assise</a:t>
            </a:r>
          </a:p>
          <a:p>
            <a:endParaRPr lang="fr-CA"/>
          </a:p>
          <a:p>
            <a:pPr>
              <a:buFont typeface="Wingdings" pitchFamily="2" charset="2"/>
              <a:buNone/>
            </a:pPr>
            <a:r>
              <a:rPr lang="fr-FR"/>
              <a:t>Les désordres hypertensifs de la grossesse comptent pour environ 15% des morts maternelles (2e cause de décès maternel)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23937"/>
          </a:xfrm>
        </p:spPr>
        <p:txBody>
          <a:bodyPr/>
          <a:lstStyle/>
          <a:p>
            <a:r>
              <a:rPr lang="fr-CA"/>
              <a:t>Pré-éclampsie</a:t>
            </a:r>
            <a:endParaRPr 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400"/>
              <a:t>Critères minimum:</a:t>
            </a:r>
          </a:p>
          <a:p>
            <a:pPr>
              <a:lnSpc>
                <a:spcPct val="90000"/>
              </a:lnSpc>
            </a:pPr>
            <a:r>
              <a:rPr lang="fr-CA" sz="2400"/>
              <a:t>TA </a:t>
            </a:r>
            <a:r>
              <a:rPr lang="fr-FR" sz="2400"/>
              <a:t>≥ 140/90 mmHg après 20e sem</a:t>
            </a:r>
            <a:endParaRPr lang="fr-CA" sz="2400"/>
          </a:p>
          <a:p>
            <a:pPr>
              <a:lnSpc>
                <a:spcPct val="90000"/>
              </a:lnSpc>
            </a:pPr>
            <a:r>
              <a:rPr lang="fr-CA" sz="2400"/>
              <a:t>Protéinurie </a:t>
            </a:r>
            <a:r>
              <a:rPr lang="fr-FR" sz="2400"/>
              <a:t>≥ 300 mg/ 24 hrs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400"/>
              <a:t>Critères additionnels:</a:t>
            </a:r>
          </a:p>
          <a:p>
            <a:pPr>
              <a:lnSpc>
                <a:spcPct val="90000"/>
              </a:lnSpc>
            </a:pPr>
            <a:r>
              <a:rPr lang="fr-CA" sz="2400"/>
              <a:t>TA </a:t>
            </a:r>
            <a:r>
              <a:rPr lang="fr-FR" sz="2400"/>
              <a:t>≥ 160/110 mmHg </a:t>
            </a:r>
            <a:endParaRPr lang="fr-CA" sz="2400"/>
          </a:p>
          <a:p>
            <a:pPr>
              <a:lnSpc>
                <a:spcPct val="90000"/>
              </a:lnSpc>
            </a:pPr>
            <a:r>
              <a:rPr lang="fr-CA" sz="2400"/>
              <a:t>Protéinurie </a:t>
            </a:r>
            <a:r>
              <a:rPr lang="fr-FR" sz="2400"/>
              <a:t>≥ 2.0 g/ 24 hrs </a:t>
            </a:r>
            <a:endParaRPr lang="fr-CA" sz="2400"/>
          </a:p>
          <a:p>
            <a:pPr>
              <a:lnSpc>
                <a:spcPct val="90000"/>
              </a:lnSpc>
            </a:pPr>
            <a:r>
              <a:rPr lang="fr-CA" sz="2400"/>
              <a:t>Créatinine sérique &gt; 1.2 mg/dL</a:t>
            </a:r>
          </a:p>
          <a:p>
            <a:pPr>
              <a:lnSpc>
                <a:spcPct val="90000"/>
              </a:lnSpc>
            </a:pPr>
            <a:r>
              <a:rPr lang="fr-CA" sz="2400"/>
              <a:t>Plaquettes </a:t>
            </a:r>
            <a:r>
              <a:rPr lang="fr-FR" sz="2400"/>
              <a:t>&lt; 100 000 / mm3</a:t>
            </a:r>
          </a:p>
          <a:p>
            <a:pPr>
              <a:lnSpc>
                <a:spcPct val="90000"/>
              </a:lnSpc>
            </a:pPr>
            <a:r>
              <a:rPr lang="fr-CA" sz="2400"/>
              <a:t>Hémolyse microangiopathique ( </a:t>
            </a:r>
            <a:r>
              <a:rPr lang="fr-FR" sz="2400"/>
              <a:t>↑</a:t>
            </a:r>
            <a:r>
              <a:rPr lang="fr-CA" sz="2400"/>
              <a:t> LDH)</a:t>
            </a:r>
          </a:p>
          <a:p>
            <a:pPr>
              <a:lnSpc>
                <a:spcPct val="90000"/>
              </a:lnSpc>
            </a:pPr>
            <a:r>
              <a:rPr lang="fr-FR" sz="2400"/>
              <a:t>↑ </a:t>
            </a:r>
            <a:r>
              <a:rPr lang="fr-CA" sz="2400"/>
              <a:t>AST ou ALT</a:t>
            </a:r>
          </a:p>
          <a:p>
            <a:pPr>
              <a:lnSpc>
                <a:spcPct val="90000"/>
              </a:lnSpc>
            </a:pPr>
            <a:r>
              <a:rPr lang="fr-CA" sz="2400"/>
              <a:t>Céphalée persistante ou troubles visuels</a:t>
            </a:r>
          </a:p>
          <a:p>
            <a:pPr>
              <a:lnSpc>
                <a:spcPct val="90000"/>
              </a:lnSpc>
            </a:pPr>
            <a:r>
              <a:rPr lang="fr-CA" sz="2400"/>
              <a:t>Douleur épigastrique persistante</a:t>
            </a: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/>
              <a:t>Pré-éclampsie sur HTA chronique</a:t>
            </a:r>
            <a:endParaRPr lang="fr-FR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CA" sz="2800"/>
              <a:t>Développement d’une nouvelle protéinurie </a:t>
            </a:r>
            <a:r>
              <a:rPr lang="fr-FR" sz="2800"/>
              <a:t>≥ 300 mg/ 24 hrs chez une patiente hypertendue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CA" sz="2800"/>
              <a:t>OU</a:t>
            </a:r>
          </a:p>
          <a:p>
            <a:pPr>
              <a:lnSpc>
                <a:spcPct val="80000"/>
              </a:lnSpc>
            </a:pPr>
            <a:r>
              <a:rPr lang="fr-FR" sz="2800"/>
              <a:t>↑ soudaine de protéinurie / TA (+30/15) ou plaquettes &lt; 100 000/mm3 chez une patiente HTA + protéinurie avant 20 sem</a:t>
            </a:r>
          </a:p>
          <a:p>
            <a:pPr>
              <a:lnSpc>
                <a:spcPct val="80000"/>
              </a:lnSpc>
            </a:pPr>
            <a:endParaRPr lang="fr-CA" sz="2800"/>
          </a:p>
          <a:p>
            <a:pPr>
              <a:lnSpc>
                <a:spcPct val="80000"/>
              </a:lnSpc>
            </a:pPr>
            <a:r>
              <a:rPr lang="fr-CA" sz="2800"/>
              <a:t>HTA (peu importe la cause) prédispose à PE/E (incidence de 15 à 25%)</a:t>
            </a:r>
          </a:p>
          <a:p>
            <a:pPr>
              <a:lnSpc>
                <a:spcPct val="80000"/>
              </a:lnSpc>
            </a:pPr>
            <a:r>
              <a:rPr lang="fr-CA" sz="2800"/>
              <a:t>PE se développe plus tôt + plus sévère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905000" y="304800"/>
            <a:ext cx="5684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>
                <a:latin typeface="Times New Roman" charset="0"/>
              </a:rPr>
              <a:t>CIBLES DE LA PRE-ECLAMPSIE</a:t>
            </a:r>
          </a:p>
        </p:txBody>
      </p:sp>
      <p:pic>
        <p:nvPicPr>
          <p:cNvPr id="29699" name="Picture 3" descr="cerveau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38475"/>
            <a:ext cx="1752600" cy="1385888"/>
          </a:xfrm>
          <a:prstGeom prst="rect">
            <a:avLst/>
          </a:prstGeom>
          <a:noFill/>
        </p:spPr>
      </p:pic>
      <p:pic>
        <p:nvPicPr>
          <p:cNvPr id="29700" name="Picture 4" descr="12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95600"/>
            <a:ext cx="2895600" cy="1895475"/>
          </a:xfrm>
          <a:prstGeom prst="rect">
            <a:avLst/>
          </a:prstGeom>
          <a:noFill/>
        </p:spPr>
      </p:pic>
      <p:pic>
        <p:nvPicPr>
          <p:cNvPr id="29701" name="Picture 5" descr="liver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3048000"/>
            <a:ext cx="2133600" cy="1406525"/>
          </a:xfrm>
          <a:prstGeom prst="rect">
            <a:avLst/>
          </a:prstGeom>
          <a:noFill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066800" y="5105400"/>
            <a:ext cx="7823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>
                <a:latin typeface="Times New Roman" charset="0"/>
              </a:rPr>
              <a:t>HTA       PROTEINURIE       HELLP            ECLAMPSIE</a:t>
            </a:r>
          </a:p>
          <a:p>
            <a:r>
              <a:rPr lang="fr-FR" sz="2400" b="1">
                <a:latin typeface="Times New Roman" charset="0"/>
              </a:rPr>
              <a:t>                   endothéliose</a:t>
            </a:r>
          </a:p>
        </p:txBody>
      </p:sp>
      <p:pic>
        <p:nvPicPr>
          <p:cNvPr id="29704" name="Picture 8" descr="rein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2971800"/>
            <a:ext cx="1131888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HTA chronique</a:t>
            </a:r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2800"/>
              <a:t>TA </a:t>
            </a:r>
            <a:r>
              <a:rPr lang="fr-FR" sz="2800"/>
              <a:t>≥ 140/90 mmHg avant la grossesse ou decouverte avant 20e sem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800"/>
              <a:t>OU</a:t>
            </a:r>
          </a:p>
          <a:p>
            <a:pPr>
              <a:lnSpc>
                <a:spcPct val="90000"/>
              </a:lnSpc>
            </a:pPr>
            <a:r>
              <a:rPr lang="fr-CA" sz="2800"/>
              <a:t>HTA découverte après 20 sem et qui dure plus de 12 sem post-partum</a:t>
            </a:r>
          </a:p>
          <a:p>
            <a:pPr>
              <a:lnSpc>
                <a:spcPct val="90000"/>
              </a:lnSpc>
            </a:pPr>
            <a:endParaRPr lang="fr-CA" sz="2800"/>
          </a:p>
          <a:p>
            <a:pPr>
              <a:lnSpc>
                <a:spcPct val="90000"/>
              </a:lnSpc>
            </a:pPr>
            <a:r>
              <a:rPr lang="fr-CA" sz="2800"/>
              <a:t>Toutes les causes habituelles</a:t>
            </a:r>
          </a:p>
          <a:p>
            <a:pPr>
              <a:lnSpc>
                <a:spcPct val="90000"/>
              </a:lnSpc>
            </a:pPr>
            <a:r>
              <a:rPr lang="fr-CA" sz="2800"/>
              <a:t>Peut passer inaperçu durant T2 et début T3</a:t>
            </a:r>
          </a:p>
          <a:p>
            <a:pPr>
              <a:lnSpc>
                <a:spcPct val="90000"/>
              </a:lnSpc>
            </a:pPr>
            <a:r>
              <a:rPr lang="fr-FR" sz="2800"/>
              <a:t>↑ risque de HRP, RCIU, mort in utero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Éclampsie</a:t>
            </a: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/>
              <a:t>Convulsions (qui ne peuvent pas être attribuables à une autre cause) chez une patiente avec pré-éclampsie</a:t>
            </a:r>
          </a:p>
          <a:p>
            <a:endParaRPr lang="fr-CA"/>
          </a:p>
          <a:p>
            <a:r>
              <a:rPr lang="fr-CA"/>
              <a:t>Crises peuvent survenir jusqu’à 10 jrs post-partum (25% avant, 50% en travail, 25% après)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686</Words>
  <Application>Microsoft Office PowerPoint</Application>
  <PresentationFormat>Affichage à l'écran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Capitaux</vt:lpstr>
      <vt:lpstr>HTA et grossesse</vt:lpstr>
      <vt:lpstr>Objectifs</vt:lpstr>
      <vt:lpstr>Classification</vt:lpstr>
      <vt:lpstr>HTA - Définition</vt:lpstr>
      <vt:lpstr>Pré-éclampsie</vt:lpstr>
      <vt:lpstr>Pré-éclampsie sur HTA chronique</vt:lpstr>
      <vt:lpstr>Diapositive 7</vt:lpstr>
      <vt:lpstr>HTA chronique</vt:lpstr>
      <vt:lpstr>Éclampsie</vt:lpstr>
      <vt:lpstr>Complications majeures de l’éclampsie</vt:lpstr>
      <vt:lpstr>HTA gestationnelle</vt:lpstr>
      <vt:lpstr>HELLP</vt:lpstr>
      <vt:lpstr>HTA: signes de gravité</vt:lpstr>
      <vt:lpstr>Facteurs de risque</vt:lpstr>
      <vt:lpstr>Étiologies ?</vt:lpstr>
      <vt:lpstr>Traitement</vt:lpstr>
      <vt:lpstr>Indications absolues d’accouchement</vt:lpstr>
      <vt:lpstr>Contrôle de la TA</vt:lpstr>
      <vt:lpstr>Prophylaxie</vt:lpstr>
      <vt:lpstr>CONCLUSION</vt:lpstr>
      <vt:lpstr>Diapositive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SIDRA TECH</dc:creator>
  <cp:lastModifiedBy>lenovo</cp:lastModifiedBy>
  <cp:revision>9</cp:revision>
  <dcterms:created xsi:type="dcterms:W3CDTF">2011-05-02T19:29:13Z</dcterms:created>
  <dcterms:modified xsi:type="dcterms:W3CDTF">2020-04-01T18:32:07Z</dcterms:modified>
</cp:coreProperties>
</file>