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70" r:id="rId11"/>
    <p:sldId id="271" r:id="rId12"/>
    <p:sldId id="266" r:id="rId13"/>
    <p:sldId id="267" r:id="rId14"/>
    <p:sldId id="268"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90" r:id="rId30"/>
    <p:sldId id="292" r:id="rId31"/>
    <p:sldId id="287" r:id="rId32"/>
    <p:sldId id="288" r:id="rId33"/>
    <p:sldId id="289" r:id="rId34"/>
    <p:sldId id="293"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19F112B-F036-4746-8946-B5458DD66B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A39A6D-9698-49CF-8BA0-EBF67C0F571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F112B-F036-4746-8946-B5458DD66BCB}" type="datetimeFigureOut">
              <a:rPr lang="fr-FR" smtClean="0"/>
              <a:pPr/>
              <a:t>02/04/2020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39A6D-9698-49CF-8BA0-EBF67C0F571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i="1" dirty="0" smtClean="0"/>
              <a:t>Les </a:t>
            </a:r>
            <a:r>
              <a:rPr lang="fr-FR" b="1" i="1" dirty="0" smtClean="0"/>
              <a:t>Hémorragies </a:t>
            </a:r>
            <a:r>
              <a:rPr lang="fr-FR" b="1" i="1" dirty="0"/>
              <a:t>du 3ème trimestre de la grossesse</a:t>
            </a:r>
          </a:p>
        </p:txBody>
      </p:sp>
      <p:sp>
        <p:nvSpPr>
          <p:cNvPr id="3" name="Sous-titre 2"/>
          <p:cNvSpPr>
            <a:spLocks noGrp="1"/>
          </p:cNvSpPr>
          <p:nvPr>
            <p:ph type="subTitle" idx="1"/>
          </p:nvPr>
        </p:nvSpPr>
        <p:spPr/>
        <p:txBody>
          <a:bodyPr/>
          <a:lstStyle/>
          <a:p>
            <a:endParaRPr lang="fr-FR" dirty="0" smtClean="0"/>
          </a:p>
          <a:p>
            <a:r>
              <a:rPr lang="fr-FR" dirty="0"/>
              <a:t> </a:t>
            </a:r>
            <a:r>
              <a:rPr lang="fr-FR" dirty="0" smtClean="0"/>
              <a:t>                       </a:t>
            </a:r>
            <a:r>
              <a:rPr lang="fr-FR" b="1" dirty="0" smtClean="0">
                <a:solidFill>
                  <a:schemeClr val="accent1">
                    <a:lumMod val="75000"/>
                  </a:schemeClr>
                </a:solidFill>
              </a:rPr>
              <a:t>Dr MIASSI MC </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428596" y="1214422"/>
            <a:ext cx="8501122" cy="46434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Picture 3"/>
          <p:cNvPicPr>
            <a:picLocks noGrp="1" noChangeAspect="1" noChangeArrowheads="1"/>
          </p:cNvPicPr>
          <p:nvPr>
            <p:ph idx="1"/>
          </p:nvPr>
        </p:nvPicPr>
        <p:blipFill>
          <a:blip r:embed="rId2"/>
          <a:srcRect/>
          <a:stretch>
            <a:fillRect/>
          </a:stretch>
        </p:blipFill>
        <p:spPr bwMode="auto">
          <a:xfrm>
            <a:off x="1071538" y="1428736"/>
            <a:ext cx="6286544" cy="4214842"/>
          </a:xfrm>
          <a:prstGeom prst="rect">
            <a:avLst/>
          </a:prstGeom>
          <a:noFill/>
          <a:ln w="9525">
            <a:noFill/>
            <a:miter lim="800000"/>
            <a:headEnd/>
            <a:tailEnd/>
          </a:ln>
          <a:effectLst/>
        </p:spPr>
      </p:pic>
      <p:sp>
        <p:nvSpPr>
          <p:cNvPr id="5" name="ZoneTexte 4"/>
          <p:cNvSpPr txBox="1"/>
          <p:nvPr/>
        </p:nvSpPr>
        <p:spPr>
          <a:xfrm>
            <a:off x="1928794" y="1928802"/>
            <a:ext cx="184731" cy="369332"/>
          </a:xfrm>
          <a:prstGeom prst="rect">
            <a:avLst/>
          </a:prstGeom>
          <a:noFill/>
        </p:spPr>
        <p:txBody>
          <a:bodyPr wrap="none" rtlCol="0">
            <a:spAutoFit/>
          </a:bodyPr>
          <a:lstStyle/>
          <a:p>
            <a:endParaRPr lang="fr-FR" dirty="0"/>
          </a:p>
        </p:txBody>
      </p:sp>
      <p:sp>
        <p:nvSpPr>
          <p:cNvPr id="6" name="ZoneTexte 5"/>
          <p:cNvSpPr txBox="1"/>
          <p:nvPr/>
        </p:nvSpPr>
        <p:spPr>
          <a:xfrm>
            <a:off x="4500562" y="3143248"/>
            <a:ext cx="960840" cy="461665"/>
          </a:xfrm>
          <a:prstGeom prst="rect">
            <a:avLst/>
          </a:prstGeom>
          <a:noFill/>
        </p:spPr>
        <p:txBody>
          <a:bodyPr wrap="none" rtlCol="0">
            <a:spAutoFit/>
          </a:bodyPr>
          <a:lstStyle/>
          <a:p>
            <a:r>
              <a:rPr lang="fr-FR" sz="2400" b="1" dirty="0" smtClean="0">
                <a:solidFill>
                  <a:schemeClr val="bg1"/>
                </a:solidFill>
              </a:rPr>
              <a:t>vessie</a:t>
            </a:r>
            <a:endParaRPr lang="fr-FR" sz="2400" b="1" dirty="0">
              <a:solidFill>
                <a:schemeClr val="bg1"/>
              </a:solidFill>
            </a:endParaRPr>
          </a:p>
        </p:txBody>
      </p:sp>
      <p:sp>
        <p:nvSpPr>
          <p:cNvPr id="7" name="ZoneTexte 6"/>
          <p:cNvSpPr txBox="1"/>
          <p:nvPr/>
        </p:nvSpPr>
        <p:spPr>
          <a:xfrm>
            <a:off x="2214546" y="3857628"/>
            <a:ext cx="1571636" cy="461665"/>
          </a:xfrm>
          <a:prstGeom prst="rect">
            <a:avLst/>
          </a:prstGeom>
          <a:noFill/>
        </p:spPr>
        <p:txBody>
          <a:bodyPr wrap="square" rtlCol="0">
            <a:spAutoFit/>
          </a:bodyPr>
          <a:lstStyle/>
          <a:p>
            <a:r>
              <a:rPr lang="fr-FR" sz="2400" b="1" dirty="0" smtClean="0">
                <a:solidFill>
                  <a:schemeClr val="bg1"/>
                </a:solidFill>
              </a:rPr>
              <a:t>Placenta</a:t>
            </a:r>
            <a:endParaRPr lang="fr-FR" sz="2400" b="1" dirty="0">
              <a:solidFill>
                <a:schemeClr val="bg1"/>
              </a:solidFill>
            </a:endParaRPr>
          </a:p>
        </p:txBody>
      </p:sp>
      <p:sp>
        <p:nvSpPr>
          <p:cNvPr id="9" name="ZoneTexte 8"/>
          <p:cNvSpPr txBox="1"/>
          <p:nvPr/>
        </p:nvSpPr>
        <p:spPr>
          <a:xfrm>
            <a:off x="4857752" y="4643446"/>
            <a:ext cx="827673" cy="461665"/>
          </a:xfrm>
          <a:prstGeom prst="rect">
            <a:avLst/>
          </a:prstGeom>
          <a:noFill/>
        </p:spPr>
        <p:txBody>
          <a:bodyPr wrap="square" rtlCol="0">
            <a:spAutoFit/>
          </a:bodyPr>
          <a:lstStyle/>
          <a:p>
            <a:r>
              <a:rPr lang="fr-FR" sz="2400" b="1" dirty="0">
                <a:solidFill>
                  <a:schemeClr val="bg1"/>
                </a:solidFill>
              </a:rPr>
              <a:t>C</a:t>
            </a:r>
            <a:r>
              <a:rPr lang="fr-FR" sz="2400" b="1" dirty="0" smtClean="0">
                <a:solidFill>
                  <a:schemeClr val="bg1"/>
                </a:solidFill>
              </a:rPr>
              <a:t>ol</a:t>
            </a:r>
            <a:endParaRPr lang="fr-FR" sz="2400" b="1"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Evolution, traitement et pronostic</a:t>
            </a:r>
          </a:p>
        </p:txBody>
      </p:sp>
      <p:sp>
        <p:nvSpPr>
          <p:cNvPr id="3" name="Espace réservé du contenu 2"/>
          <p:cNvSpPr>
            <a:spLocks noGrp="1"/>
          </p:cNvSpPr>
          <p:nvPr>
            <p:ph idx="1"/>
          </p:nvPr>
        </p:nvSpPr>
        <p:spPr>
          <a:xfrm>
            <a:off x="457200" y="1285860"/>
            <a:ext cx="8229600" cy="5357850"/>
          </a:xfrm>
        </p:spPr>
        <p:txBody>
          <a:bodyPr>
            <a:noAutofit/>
          </a:bodyPr>
          <a:lstStyle/>
          <a:p>
            <a:r>
              <a:rPr lang="fr-FR" sz="1800" dirty="0"/>
              <a:t>En dehors d'hémorragie cataclysmique qui nécessite une extraction </a:t>
            </a:r>
            <a:r>
              <a:rPr lang="fr-FR" sz="1800" dirty="0" err="1"/>
              <a:t>foetale</a:t>
            </a:r>
            <a:r>
              <a:rPr lang="fr-FR" sz="1800" dirty="0"/>
              <a:t> en </a:t>
            </a:r>
            <a:r>
              <a:rPr lang="fr-FR" sz="1800" dirty="0" smtClean="0"/>
              <a:t>urgence pour sauvetage maternel </a:t>
            </a:r>
          </a:p>
          <a:p>
            <a:r>
              <a:rPr lang="fr-FR" sz="1800" dirty="0"/>
              <a:t>D</a:t>
            </a:r>
            <a:r>
              <a:rPr lang="fr-FR" sz="1800" dirty="0" smtClean="0"/>
              <a:t>ans </a:t>
            </a:r>
            <a:r>
              <a:rPr lang="fr-FR" sz="1800" dirty="0"/>
              <a:t>les autres cas, et quand le </a:t>
            </a:r>
            <a:r>
              <a:rPr lang="fr-FR" sz="1800" dirty="0" err="1"/>
              <a:t>foetus</a:t>
            </a:r>
            <a:r>
              <a:rPr lang="fr-FR" sz="1800" dirty="0"/>
              <a:t> est un prématuré, il faut être conservateur chaque fois que possible :</a:t>
            </a:r>
            <a:r>
              <a:rPr lang="fr-FR" sz="1800" dirty="0" smtClean="0"/>
              <a:t/>
            </a:r>
            <a:br>
              <a:rPr lang="fr-FR" sz="1800" dirty="0" smtClean="0"/>
            </a:br>
            <a:r>
              <a:rPr lang="fr-FR" sz="1800" dirty="0" smtClean="0"/>
              <a:t>                      -  hospitalisation + repos strict au lit </a:t>
            </a:r>
            <a:br>
              <a:rPr lang="fr-FR" sz="1800" dirty="0" smtClean="0"/>
            </a:br>
            <a:r>
              <a:rPr lang="fr-FR" sz="1800" dirty="0" smtClean="0"/>
              <a:t>                      -  surveillance maternelle : pouls, tension artérielle, numération formule sanguine, bilan d'hémostase, recherche d'agglutinines irrégulières </a:t>
            </a:r>
            <a:br>
              <a:rPr lang="fr-FR" sz="1800" dirty="0" smtClean="0"/>
            </a:br>
            <a:r>
              <a:rPr lang="fr-FR" sz="1800" dirty="0" smtClean="0"/>
              <a:t>                      -  pose d'une voie veineuse </a:t>
            </a:r>
            <a:br>
              <a:rPr lang="fr-FR" sz="1800" dirty="0" smtClean="0"/>
            </a:br>
            <a:r>
              <a:rPr lang="fr-FR" sz="1800" dirty="0" smtClean="0"/>
              <a:t>                      -  </a:t>
            </a:r>
            <a:r>
              <a:rPr lang="fr-FR" sz="1800" dirty="0" err="1" smtClean="0"/>
              <a:t>tocolytique</a:t>
            </a:r>
            <a:r>
              <a:rPr lang="fr-FR" sz="1800" dirty="0" smtClean="0"/>
              <a:t> (</a:t>
            </a:r>
            <a:r>
              <a:rPr lang="fr-FR" sz="1800" dirty="0" err="1" smtClean="0"/>
              <a:t>bétamimétiques</a:t>
            </a:r>
            <a:r>
              <a:rPr lang="fr-FR" sz="1800" dirty="0" smtClean="0"/>
              <a:t> en dehors d'anémie) </a:t>
            </a:r>
            <a:br>
              <a:rPr lang="fr-FR" sz="1800" dirty="0" smtClean="0"/>
            </a:br>
            <a:r>
              <a:rPr lang="fr-FR" sz="1800" dirty="0" smtClean="0"/>
              <a:t>                      - traitement martial </a:t>
            </a:r>
            <a:br>
              <a:rPr lang="fr-FR" sz="1800" dirty="0" smtClean="0"/>
            </a:br>
            <a:r>
              <a:rPr lang="fr-FR" sz="1800" dirty="0" smtClean="0"/>
              <a:t>                      - abstention de tout toucher vaginal </a:t>
            </a:r>
            <a:br>
              <a:rPr lang="fr-FR" sz="1800" dirty="0" smtClean="0"/>
            </a:br>
            <a:r>
              <a:rPr lang="fr-FR" sz="1800" dirty="0" smtClean="0"/>
              <a:t>                      - </a:t>
            </a:r>
            <a:r>
              <a:rPr lang="fr-FR" sz="1800" b="1" dirty="0" smtClean="0"/>
              <a:t>injection de </a:t>
            </a:r>
            <a:r>
              <a:rPr lang="fr-FR" sz="1800" b="1" dirty="0" err="1" smtClean="0"/>
              <a:t>gamma-globulines</a:t>
            </a:r>
            <a:r>
              <a:rPr lang="fr-FR" sz="1800" b="1" dirty="0" smtClean="0"/>
              <a:t> </a:t>
            </a:r>
            <a:r>
              <a:rPr lang="fr-FR" sz="1800" b="1" dirty="0" err="1" smtClean="0"/>
              <a:t>anti-D</a:t>
            </a:r>
            <a:r>
              <a:rPr lang="fr-FR" sz="1800" b="1" dirty="0" smtClean="0"/>
              <a:t> en cas de rhésus négatif</a:t>
            </a:r>
            <a:r>
              <a:rPr lang="fr-FR" sz="1800" dirty="0" smtClean="0"/>
              <a:t> </a:t>
            </a:r>
            <a:br>
              <a:rPr lang="fr-FR" sz="1800" dirty="0" smtClean="0"/>
            </a:br>
            <a:r>
              <a:rPr lang="fr-FR" sz="1800" dirty="0" smtClean="0"/>
              <a:t>                      -   surveillance </a:t>
            </a:r>
            <a:r>
              <a:rPr lang="fr-FR" sz="1800" dirty="0" err="1" smtClean="0"/>
              <a:t>foetale</a:t>
            </a:r>
            <a:r>
              <a:rPr lang="fr-FR" sz="1800" dirty="0" smtClean="0"/>
              <a:t> : hauteur utérine, rythme cardiaque </a:t>
            </a:r>
            <a:r>
              <a:rPr lang="fr-FR" sz="1800" dirty="0" err="1" smtClean="0"/>
              <a:t>foetal</a:t>
            </a:r>
            <a:r>
              <a:rPr lang="fr-FR" sz="1800" dirty="0" smtClean="0"/>
              <a:t> 2 ou 3 fois par jour, biométries </a:t>
            </a:r>
            <a:r>
              <a:rPr lang="fr-FR" sz="1800" dirty="0" err="1" smtClean="0"/>
              <a:t>foetales</a:t>
            </a:r>
            <a:r>
              <a:rPr lang="fr-FR" sz="1800" dirty="0" smtClean="0"/>
              <a:t>, score de Manning  ( </a:t>
            </a:r>
            <a:r>
              <a:rPr lang="fr-FR" sz="1800" dirty="0" err="1" smtClean="0"/>
              <a:t>echographie</a:t>
            </a:r>
            <a:r>
              <a:rPr lang="fr-FR" sz="1800" dirty="0" smtClean="0"/>
              <a:t> )</a:t>
            </a:r>
            <a:br>
              <a:rPr lang="fr-FR" sz="1800" dirty="0" smtClean="0"/>
            </a:br>
            <a:r>
              <a:rPr lang="fr-FR" sz="1800" dirty="0" smtClean="0"/>
              <a:t>                       -  test de </a:t>
            </a:r>
            <a:r>
              <a:rPr lang="fr-FR" sz="1800" dirty="0" err="1" smtClean="0"/>
              <a:t>Kleihauer</a:t>
            </a:r>
            <a:r>
              <a:rPr lang="fr-FR" sz="1800" dirty="0" smtClean="0"/>
              <a:t> à la recherche d'hémorragie </a:t>
            </a:r>
            <a:r>
              <a:rPr lang="fr-FR" sz="1800" dirty="0" err="1" smtClean="0"/>
              <a:t>foetale</a:t>
            </a:r>
            <a:r>
              <a:rPr lang="fr-FR" sz="1800" dirty="0" smtClean="0"/>
              <a:t> </a:t>
            </a:r>
            <a:br>
              <a:rPr lang="fr-FR" sz="1800" dirty="0" smtClean="0"/>
            </a:br>
            <a:r>
              <a:rPr lang="fr-FR" sz="1800" dirty="0" smtClean="0"/>
              <a:t>                       - </a:t>
            </a:r>
            <a:r>
              <a:rPr lang="fr-FR" sz="1800" b="1" dirty="0" smtClean="0"/>
              <a:t>maturation pulmonaire</a:t>
            </a:r>
            <a:r>
              <a:rPr lang="fr-FR" sz="1800" dirty="0" smtClean="0"/>
              <a:t> si le terme est inférieur à 34 semaines : 12 mg de </a:t>
            </a:r>
            <a:r>
              <a:rPr lang="fr-FR" sz="1800" dirty="0" err="1" smtClean="0"/>
              <a:t>Bétaméthasone</a:t>
            </a:r>
            <a:r>
              <a:rPr lang="fr-FR" sz="1800" dirty="0" smtClean="0"/>
              <a:t> en </a:t>
            </a:r>
            <a:r>
              <a:rPr lang="fr-FR" sz="1800" dirty="0" err="1" smtClean="0"/>
              <a:t>intra-musculaire</a:t>
            </a:r>
            <a:r>
              <a:rPr lang="fr-FR" sz="1800" dirty="0" smtClean="0"/>
              <a:t>, 2 injections à 24 heures d'intervalle, à répéter toutes les semaines, 4 cures au maximum.</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a:t/>
            </a:r>
            <a:br>
              <a:rPr lang="fr-FR" sz="1800" dirty="0"/>
            </a:br>
            <a:endParaRPr lang="fr-FR"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smtClean="0"/>
              <a:t>Ces mesures permettent le plus souvent d'attendre 37 semaines d'aménorrhée, terme auquel la grossesse peut être interrompue le plus souvent par césarienne.</a:t>
            </a:r>
          </a:p>
          <a:p>
            <a:r>
              <a:rPr lang="fr-FR" dirty="0" smtClean="0"/>
              <a:t> Quelquefois, la césarienne peut être imposée avant ce terme devant toute hémorragie grave persistante ou devant une hémorragie </a:t>
            </a:r>
            <a:r>
              <a:rPr lang="fr-FR" dirty="0" err="1" smtClean="0"/>
              <a:t>foetale</a:t>
            </a:r>
            <a:r>
              <a:rPr lang="fr-FR" dirty="0" smtClean="0"/>
              <a:t> (test de </a:t>
            </a:r>
            <a:r>
              <a:rPr lang="fr-FR" dirty="0" err="1" smtClean="0"/>
              <a:t>Kleihauer</a:t>
            </a:r>
            <a:r>
              <a:rPr lang="fr-FR" dirty="0" smtClean="0"/>
              <a:t> positif) ou devant toute souffrance </a:t>
            </a:r>
            <a:r>
              <a:rPr lang="fr-FR" dirty="0" err="1" smtClean="0"/>
              <a:t>foetale</a:t>
            </a:r>
            <a:r>
              <a:rPr lang="fr-FR" dirty="0" smtClean="0"/>
              <a:t> aiguë.</a:t>
            </a:r>
          </a:p>
          <a:p>
            <a:r>
              <a:rPr lang="fr-FR" dirty="0" smtClean="0"/>
              <a:t> Dans les stades I et II, l'accouchement peut se faire par voie naturelle en dehors de toute hémorragie.</a:t>
            </a:r>
            <a:br>
              <a:rPr lang="fr-FR" dirty="0" smtClean="0"/>
            </a:b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Pronostic </a:t>
            </a:r>
            <a:endParaRPr lang="fr-FR" dirty="0"/>
          </a:p>
        </p:txBody>
      </p:sp>
      <p:sp>
        <p:nvSpPr>
          <p:cNvPr id="3" name="Espace réservé du contenu 2"/>
          <p:cNvSpPr>
            <a:spLocks noGrp="1"/>
          </p:cNvSpPr>
          <p:nvPr>
            <p:ph idx="1"/>
          </p:nvPr>
        </p:nvSpPr>
        <p:spPr/>
        <p:txBody>
          <a:bodyPr>
            <a:normAutofit lnSpcReduction="10000"/>
          </a:bodyPr>
          <a:lstStyle/>
          <a:p>
            <a:r>
              <a:rPr lang="fr-FR" dirty="0"/>
              <a:t>Mortalité maternelle quasi nulle; risque infectieux (endométrite) et </a:t>
            </a:r>
            <a:r>
              <a:rPr lang="fr-FR" dirty="0" err="1"/>
              <a:t>thrombo-embolique</a:t>
            </a:r>
            <a:r>
              <a:rPr lang="fr-FR" dirty="0" smtClean="0"/>
              <a:t>.</a:t>
            </a:r>
          </a:p>
          <a:p>
            <a:r>
              <a:rPr lang="fr-FR" dirty="0" smtClean="0"/>
              <a:t>Mortalité </a:t>
            </a:r>
            <a:r>
              <a:rPr lang="fr-FR" dirty="0" err="1"/>
              <a:t>foetale</a:t>
            </a:r>
            <a:r>
              <a:rPr lang="fr-FR" dirty="0"/>
              <a:t> : 5 à 10 % en rapport avec :</a:t>
            </a:r>
            <a:r>
              <a:rPr lang="fr-FR" dirty="0" smtClean="0"/>
              <a:t/>
            </a:r>
            <a:br>
              <a:rPr lang="fr-FR" dirty="0" smtClean="0"/>
            </a:br>
            <a:r>
              <a:rPr lang="fr-FR" dirty="0" smtClean="0"/>
              <a:t>                       </a:t>
            </a:r>
            <a:r>
              <a:rPr lang="fr-FR" b="1" dirty="0" smtClean="0"/>
              <a:t>la prématurité </a:t>
            </a:r>
            <a:r>
              <a:rPr lang="fr-FR" dirty="0" smtClean="0"/>
              <a:t/>
            </a:r>
            <a:br>
              <a:rPr lang="fr-FR" dirty="0" smtClean="0"/>
            </a:br>
            <a:r>
              <a:rPr lang="fr-FR" dirty="0" smtClean="0"/>
              <a:t>                       </a:t>
            </a:r>
            <a:r>
              <a:rPr lang="fr-FR" b="1" dirty="0" smtClean="0"/>
              <a:t>l'anémie </a:t>
            </a:r>
            <a:r>
              <a:rPr lang="fr-FR" b="1" dirty="0" err="1" smtClean="0"/>
              <a:t>foetale</a:t>
            </a:r>
            <a:r>
              <a:rPr lang="fr-FR" b="1" dirty="0" smtClean="0"/>
              <a:t> </a:t>
            </a:r>
            <a:r>
              <a:rPr lang="fr-FR" dirty="0" smtClean="0"/>
              <a:t/>
            </a:r>
            <a:br>
              <a:rPr lang="fr-FR" dirty="0" smtClean="0"/>
            </a:br>
            <a:r>
              <a:rPr lang="fr-FR" dirty="0" smtClean="0"/>
              <a:t>                       </a:t>
            </a:r>
            <a:r>
              <a:rPr lang="fr-FR" b="1" dirty="0" smtClean="0"/>
              <a:t>l'hypotrophie</a:t>
            </a:r>
            <a:r>
              <a:rPr lang="fr-FR" dirty="0" smtClean="0"/>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800" b="1" dirty="0" smtClean="0">
                <a:solidFill>
                  <a:schemeClr val="accent1">
                    <a:lumMod val="75000"/>
                  </a:schemeClr>
                </a:solidFill>
              </a:rPr>
              <a:t>Hématome rétro-placentaire </a:t>
            </a:r>
            <a:endParaRPr lang="fr-FR" sz="4800" b="1" dirty="0">
              <a:solidFill>
                <a:schemeClr val="accent1">
                  <a:lumMod val="75000"/>
                </a:schemeClr>
              </a:solidFill>
            </a:endParaRPr>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a:t>
            </a:r>
            <a:endParaRPr lang="fr-FR" dirty="0"/>
          </a:p>
        </p:txBody>
      </p:sp>
      <p:sp>
        <p:nvSpPr>
          <p:cNvPr id="3" name="Espace réservé du contenu 2"/>
          <p:cNvSpPr>
            <a:spLocks noGrp="1"/>
          </p:cNvSpPr>
          <p:nvPr>
            <p:ph idx="1"/>
          </p:nvPr>
        </p:nvSpPr>
        <p:spPr/>
        <p:txBody>
          <a:bodyPr/>
          <a:lstStyle/>
          <a:p>
            <a:r>
              <a:rPr lang="fr-FR" dirty="0"/>
              <a:t>Décollement prématuré d'un placenta normalement inséré.</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Physiopathologie </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Il résulte d'une désinsertion accidentelle de tout ou d'une partie du placenta avant l'accouchement avec formation d'un hématome plus ou moins volumineux</a:t>
            </a:r>
            <a:r>
              <a:rPr lang="fr-FR" dirty="0" smtClean="0"/>
              <a:t>.</a:t>
            </a:r>
          </a:p>
          <a:p>
            <a:r>
              <a:rPr lang="fr-FR" dirty="0" smtClean="0"/>
              <a:t>Ce </a:t>
            </a:r>
            <a:r>
              <a:rPr lang="fr-FR" dirty="0"/>
              <a:t>décollement va entraîner la constitution d'une hémorragie qui ne vas pas s'extérioriser le plus souvent s'épanchant entre placenta et utérus</a:t>
            </a:r>
            <a:r>
              <a:rPr lang="fr-FR" dirty="0" smtClean="0"/>
              <a:t>.</a:t>
            </a:r>
          </a:p>
          <a:p>
            <a:r>
              <a:rPr lang="fr-FR" dirty="0" smtClean="0"/>
              <a:t>Cette </a:t>
            </a:r>
            <a:r>
              <a:rPr lang="fr-FR" dirty="0"/>
              <a:t>zone de décollement empêche les échanges vasculaires entre la mère et le </a:t>
            </a:r>
            <a:r>
              <a:rPr lang="fr-FR" dirty="0" err="1"/>
              <a:t>foetus</a:t>
            </a:r>
            <a:r>
              <a:rPr lang="fr-FR" dirty="0"/>
              <a:t> et est responsable de la </a:t>
            </a:r>
            <a:r>
              <a:rPr lang="fr-FR" b="1" dirty="0"/>
              <a:t>souffrance et du décès </a:t>
            </a:r>
            <a:r>
              <a:rPr lang="fr-FR" b="1" dirty="0" err="1"/>
              <a:t>foetal</a:t>
            </a:r>
            <a:r>
              <a:rPr lang="fr-FR" dirty="0" smtClean="0"/>
              <a:t>.</a:t>
            </a:r>
          </a:p>
          <a:p>
            <a:r>
              <a:rPr lang="fr-FR" dirty="0"/>
              <a:t> </a:t>
            </a:r>
            <a:r>
              <a:rPr lang="fr-FR" dirty="0" smtClean="0"/>
              <a:t>Ce </a:t>
            </a:r>
            <a:r>
              <a:rPr lang="fr-FR" dirty="0"/>
              <a:t>caillot est responsable du passage dans la circulation maternelle de thromboplastines déciduales et de facteurs de coagulation activés qui sont responsables de </a:t>
            </a:r>
            <a:r>
              <a:rPr lang="fr-FR" b="1" dirty="0"/>
              <a:t>la CIVD</a:t>
            </a:r>
            <a:r>
              <a:rPr lang="fr-FR" b="1" dirty="0" smtClean="0"/>
              <a:t>.</a:t>
            </a:r>
          </a:p>
          <a:p>
            <a:r>
              <a:rPr lang="fr-FR" dirty="0" smtClean="0"/>
              <a:t>L'hématome </a:t>
            </a:r>
            <a:r>
              <a:rPr lang="fr-FR" dirty="0"/>
              <a:t>rétro-placentaire doit être distingué de l'hématome décidual marginal qui correspond à la déchirure d'une veine utéro-placentaire marginale créant un hématome qui décolle le bord latéral du placenta.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Facteurs </a:t>
            </a:r>
            <a:r>
              <a:rPr lang="fr-FR" dirty="0"/>
              <a:t>é</a:t>
            </a:r>
            <a:r>
              <a:rPr lang="fr-FR" dirty="0" smtClean="0"/>
              <a:t>tiologiques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L'hématome rétro-placentaire complique moins de 1 % des grossesses, 0,25 à 0,5 % selon les séries. </a:t>
            </a:r>
            <a:endParaRPr lang="fr-FR" dirty="0" smtClean="0"/>
          </a:p>
          <a:p>
            <a:r>
              <a:rPr lang="fr-FR" dirty="0" smtClean="0"/>
              <a:t>Dans </a:t>
            </a:r>
            <a:r>
              <a:rPr lang="fr-FR" dirty="0"/>
              <a:t>près de la moitié des cas, il survient chez des patientes présentant une </a:t>
            </a:r>
            <a:r>
              <a:rPr lang="fr-FR" b="1" dirty="0"/>
              <a:t>hypertension artérielle ou une pré-éclampsie</a:t>
            </a:r>
            <a:r>
              <a:rPr lang="fr-FR" dirty="0"/>
              <a:t> qui est à l'origine d'un infarctus placentaire localisé avec saignement en regard de celui-ci</a:t>
            </a:r>
            <a:r>
              <a:rPr lang="fr-FR" dirty="0" smtClean="0"/>
              <a:t>.</a:t>
            </a:r>
          </a:p>
          <a:p>
            <a:r>
              <a:rPr lang="fr-FR" dirty="0" smtClean="0"/>
              <a:t>Un </a:t>
            </a:r>
            <a:r>
              <a:rPr lang="fr-FR" dirty="0"/>
              <a:t>traumatisme ou un choc abdominal peut être aussi à l'origine d'un hématome </a:t>
            </a:r>
            <a:r>
              <a:rPr lang="fr-FR" dirty="0" smtClean="0"/>
              <a:t>rétro-placentaire</a:t>
            </a:r>
            <a:r>
              <a:rPr lang="fr-FR" dirty="0"/>
              <a:t>. </a:t>
            </a:r>
            <a:endParaRPr lang="fr-FR" dirty="0" smtClean="0"/>
          </a:p>
          <a:p>
            <a:r>
              <a:rPr lang="fr-FR" dirty="0" smtClean="0"/>
              <a:t>D'autres </a:t>
            </a:r>
            <a:r>
              <a:rPr lang="fr-FR" dirty="0"/>
              <a:t>facteurs favorisants ont été décrits (tabac, multiparité, consommation de cocaïne</a:t>
            </a:r>
            <a:r>
              <a:rPr lang="fr-FR" dirty="0" smtClean="0"/>
              <a:t>).</a:t>
            </a:r>
          </a:p>
          <a:p>
            <a:r>
              <a:rPr lang="fr-FR" b="1" dirty="0" smtClean="0"/>
              <a:t>Dans </a:t>
            </a:r>
            <a:r>
              <a:rPr lang="fr-FR" b="1" dirty="0"/>
              <a:t>30 % des cas, aucune cause </a:t>
            </a:r>
            <a:r>
              <a:rPr lang="fr-FR" b="1" dirty="0" err="1" smtClean="0"/>
              <a:t>déclenchante</a:t>
            </a:r>
            <a:r>
              <a:rPr lang="fr-FR" b="1" dirty="0" smtClean="0"/>
              <a:t> </a:t>
            </a:r>
            <a:r>
              <a:rPr lang="fr-FR" b="1" dirty="0"/>
              <a:t>n'est retrouvée</a:t>
            </a:r>
            <a:r>
              <a:rPr lang="fr-FR" dirty="0"/>
              <a: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clinique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Le diagnostic d'un hématome rétro-placentaire est avant tout clinique</a:t>
            </a:r>
            <a:r>
              <a:rPr lang="fr-FR" dirty="0" smtClean="0"/>
              <a:t>.</a:t>
            </a:r>
          </a:p>
          <a:p>
            <a:r>
              <a:rPr lang="fr-FR" dirty="0" smtClean="0"/>
              <a:t> </a:t>
            </a:r>
            <a:r>
              <a:rPr lang="fr-FR" dirty="0"/>
              <a:t>Il s'agit d'une douleur abdominale brutale en coup de poignard siégeant au niveau de l'utérus et irradiant en arrière.  </a:t>
            </a:r>
            <a:r>
              <a:rPr lang="fr-FR" dirty="0" smtClean="0"/>
              <a:t>La </a:t>
            </a:r>
            <a:r>
              <a:rPr lang="fr-FR" dirty="0"/>
              <a:t>douleur est permanente. Elle s'accompagne de sang noir peu abondant. </a:t>
            </a:r>
            <a:endParaRPr lang="fr-FR" dirty="0" smtClean="0"/>
          </a:p>
          <a:p>
            <a:r>
              <a:rPr lang="fr-FR" dirty="0" smtClean="0"/>
              <a:t>Les </a:t>
            </a:r>
            <a:r>
              <a:rPr lang="fr-FR" dirty="0"/>
              <a:t>autres signes sont inconstants mais évocateurs : nausées, vomissements, signes de pré-éclampsie. </a:t>
            </a:r>
            <a:endParaRPr lang="fr-FR" dirty="0" smtClean="0"/>
          </a:p>
          <a:p>
            <a:r>
              <a:rPr lang="fr-FR" dirty="0" smtClean="0"/>
              <a:t>Parfois</a:t>
            </a:r>
            <a:r>
              <a:rPr lang="fr-FR" dirty="0"/>
              <a:t>, un état de choc plus ou moins marqué est noté</a:t>
            </a:r>
            <a:r>
              <a:rPr lang="fr-FR" dirty="0" smtClean="0"/>
              <a:t>.</a:t>
            </a:r>
          </a:p>
          <a:p>
            <a:r>
              <a:rPr lang="fr-FR" dirty="0" smtClean="0"/>
              <a:t>Quelquefois</a:t>
            </a:r>
            <a:r>
              <a:rPr lang="fr-FR" dirty="0"/>
              <a:t>, l'hématome rétro-placentaire est minime et se traduit par des signes de souffrance </a:t>
            </a:r>
            <a:r>
              <a:rPr lang="fr-FR" dirty="0" err="1"/>
              <a:t>foetale</a:t>
            </a:r>
            <a:r>
              <a:rPr lang="fr-FR" dirty="0"/>
              <a:t> ou une menace d'accouchement prématuré chez une patiente présentant une pré-éclampsie.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92500"/>
          </a:bodyPr>
          <a:lstStyle/>
          <a:p>
            <a:r>
              <a:rPr lang="fr-FR" dirty="0"/>
              <a:t>L'hémorragie du troisième trimestre correspond à un saignement extériorisé par voie vaginale au cours du troisième trimestre de la grossesse</a:t>
            </a:r>
            <a:r>
              <a:rPr lang="fr-FR" dirty="0" smtClean="0"/>
              <a:t>.</a:t>
            </a:r>
          </a:p>
          <a:p>
            <a:r>
              <a:rPr lang="fr-FR" dirty="0" smtClean="0"/>
              <a:t> </a:t>
            </a:r>
            <a:r>
              <a:rPr lang="fr-FR" dirty="0"/>
              <a:t>Elle survient dans moins de 5 % des grossesses et constitue une urgence obstétricale avec risque de morbidité et de mortalité maternelles et </a:t>
            </a:r>
            <a:r>
              <a:rPr lang="fr-FR" dirty="0" smtClean="0"/>
              <a:t>fœtales.</a:t>
            </a:r>
            <a:r>
              <a:rPr lang="fr-FR" dirty="0"/>
              <a:t> </a:t>
            </a:r>
            <a:r>
              <a:rPr lang="fr-FR" dirty="0" smtClean="0"/>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Examen obstétrical </a:t>
            </a:r>
            <a:endParaRPr lang="fr-FR" dirty="0"/>
          </a:p>
        </p:txBody>
      </p:sp>
      <p:sp>
        <p:nvSpPr>
          <p:cNvPr id="3" name="Espace réservé du contenu 2"/>
          <p:cNvSpPr>
            <a:spLocks noGrp="1"/>
          </p:cNvSpPr>
          <p:nvPr>
            <p:ph idx="1"/>
          </p:nvPr>
        </p:nvSpPr>
        <p:spPr/>
        <p:txBody>
          <a:bodyPr/>
          <a:lstStyle/>
          <a:p>
            <a:r>
              <a:rPr lang="fr-FR" dirty="0" smtClean="0"/>
              <a:t>sang noir venant de la cavité utérine incoagulable</a:t>
            </a:r>
          </a:p>
          <a:p>
            <a:r>
              <a:rPr lang="fr-FR" dirty="0" smtClean="0"/>
              <a:t> hauteur utérine augmentée </a:t>
            </a:r>
          </a:p>
          <a:p>
            <a:r>
              <a:rPr lang="fr-FR" b="1" dirty="0" smtClean="0"/>
              <a:t>utérus hyper contractile </a:t>
            </a:r>
            <a:r>
              <a:rPr lang="fr-FR" dirty="0" smtClean="0"/>
              <a:t>(contraction utérine : sans relâchement) : utérus de "bois"</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Echographie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L'échographie confirme le diagnostic, participe au bilan, recherche la vitalité </a:t>
            </a:r>
            <a:r>
              <a:rPr lang="fr-FR" dirty="0" err="1"/>
              <a:t>foetale</a:t>
            </a:r>
            <a:r>
              <a:rPr lang="fr-FR" dirty="0"/>
              <a:t>. </a:t>
            </a:r>
            <a:endParaRPr lang="fr-FR" dirty="0" smtClean="0"/>
          </a:p>
          <a:p>
            <a:r>
              <a:rPr lang="fr-FR" dirty="0" smtClean="0"/>
              <a:t>Elle </a:t>
            </a:r>
            <a:r>
              <a:rPr lang="fr-FR" dirty="0"/>
              <a:t>permet aussi de faire le diagnostic différentiel avec le placenta </a:t>
            </a:r>
            <a:r>
              <a:rPr lang="fr-FR" dirty="0" err="1"/>
              <a:t>praevia</a:t>
            </a:r>
            <a:r>
              <a:rPr lang="fr-FR" dirty="0" smtClean="0"/>
              <a:t>.</a:t>
            </a:r>
          </a:p>
          <a:p>
            <a:r>
              <a:rPr lang="fr-FR" dirty="0" smtClean="0"/>
              <a:t>L'image </a:t>
            </a:r>
            <a:r>
              <a:rPr lang="fr-FR" dirty="0"/>
              <a:t>caractéristique d'hématome est une zone linéaire bien limitée, vide d'écho</a:t>
            </a:r>
            <a:r>
              <a:rPr lang="fr-FR" dirty="0" smtClean="0"/>
              <a:t>.</a:t>
            </a:r>
          </a:p>
          <a:p>
            <a:r>
              <a:rPr lang="fr-FR" dirty="0" smtClean="0"/>
              <a:t>Ce </a:t>
            </a:r>
            <a:r>
              <a:rPr lang="fr-FR" dirty="0"/>
              <a:t>diagnostic n'est pas toujours facile et l'absence d'image évocatrice n'exclut pas le diagnostic, d'où l'importance de la clinique et du contexte.</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
          <p:cNvPicPr>
            <a:picLocks noGrp="1" noChangeAspect="1" noChangeArrowheads="1"/>
          </p:cNvPicPr>
          <p:nvPr>
            <p:ph idx="1"/>
          </p:nvPr>
        </p:nvPicPr>
        <p:blipFill>
          <a:blip r:embed="rId2"/>
          <a:stretch>
            <a:fillRect/>
          </a:stretch>
        </p:blipFill>
        <p:spPr bwMode="auto">
          <a:xfrm>
            <a:off x="1785918" y="1643050"/>
            <a:ext cx="5214974" cy="41434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Evolution, traitement, pronostic</a:t>
            </a:r>
          </a:p>
        </p:txBody>
      </p:sp>
      <p:sp>
        <p:nvSpPr>
          <p:cNvPr id="3" name="Espace réservé du contenu 2"/>
          <p:cNvSpPr>
            <a:spLocks noGrp="1"/>
          </p:cNvSpPr>
          <p:nvPr>
            <p:ph idx="1"/>
          </p:nvPr>
        </p:nvSpPr>
        <p:spPr/>
        <p:txBody>
          <a:bodyPr>
            <a:normAutofit fontScale="70000" lnSpcReduction="20000"/>
          </a:bodyPr>
          <a:lstStyle/>
          <a:p>
            <a:r>
              <a:rPr lang="fr-FR" dirty="0"/>
              <a:t>L'hématome rétro-placentaire </a:t>
            </a:r>
            <a:r>
              <a:rPr lang="fr-FR" b="1" dirty="0"/>
              <a:t>constitue une urgence</a:t>
            </a:r>
            <a:r>
              <a:rPr lang="fr-FR" dirty="0"/>
              <a:t>. Le traitement doit être rapidement mis en route après évaluation du retentissement </a:t>
            </a:r>
            <a:r>
              <a:rPr lang="fr-FR" dirty="0" err="1"/>
              <a:t>foetal</a:t>
            </a:r>
            <a:r>
              <a:rPr lang="fr-FR" dirty="0"/>
              <a:t> et maternel.</a:t>
            </a:r>
            <a:r>
              <a:rPr lang="fr-FR" dirty="0" smtClean="0"/>
              <a:t/>
            </a:r>
            <a:br>
              <a:rPr lang="fr-FR" dirty="0" smtClean="0"/>
            </a:br>
            <a:r>
              <a:rPr lang="fr-FR" dirty="0" smtClean="0"/>
              <a:t/>
            </a:r>
            <a:br>
              <a:rPr lang="fr-FR" dirty="0" smtClean="0"/>
            </a:br>
            <a:r>
              <a:rPr lang="fr-FR" b="1" dirty="0"/>
              <a:t>Retentissement </a:t>
            </a:r>
            <a:r>
              <a:rPr lang="fr-FR" b="1" dirty="0" err="1"/>
              <a:t>foetal</a:t>
            </a:r>
            <a:r>
              <a:rPr lang="fr-FR" b="1" dirty="0"/>
              <a:t> </a:t>
            </a:r>
            <a:r>
              <a:rPr lang="fr-FR" b="1" dirty="0" smtClean="0"/>
              <a:t>:</a:t>
            </a:r>
          </a:p>
          <a:p>
            <a:r>
              <a:rPr lang="fr-FR" dirty="0" smtClean="0"/>
              <a:t>évalué par le monitorage du rythme cardiaque </a:t>
            </a:r>
            <a:r>
              <a:rPr lang="fr-FR" dirty="0" err="1" smtClean="0"/>
              <a:t>foetal</a:t>
            </a:r>
            <a:r>
              <a:rPr lang="fr-FR" dirty="0" smtClean="0"/>
              <a:t> </a:t>
            </a:r>
            <a:br>
              <a:rPr lang="fr-FR" dirty="0" smtClean="0"/>
            </a:br>
            <a:r>
              <a:rPr lang="fr-FR" dirty="0" smtClean="0"/>
              <a:t>le plus souvent, la mort </a:t>
            </a:r>
            <a:r>
              <a:rPr lang="fr-FR" dirty="0" err="1" smtClean="0"/>
              <a:t>foetale</a:t>
            </a:r>
            <a:r>
              <a:rPr lang="fr-FR" dirty="0" smtClean="0"/>
              <a:t> s'est déjà produite et on ne retrouve pas de bruit du </a:t>
            </a:r>
            <a:r>
              <a:rPr lang="fr-FR" dirty="0" err="1" smtClean="0"/>
              <a:t>coeur</a:t>
            </a:r>
            <a:r>
              <a:rPr lang="fr-FR" dirty="0" smtClean="0"/>
              <a:t> </a:t>
            </a:r>
            <a:r>
              <a:rPr lang="fr-FR" dirty="0" err="1" smtClean="0"/>
              <a:t>foetal</a:t>
            </a:r>
            <a:r>
              <a:rPr lang="fr-FR" dirty="0" smtClean="0"/>
              <a:t> </a:t>
            </a:r>
          </a:p>
          <a:p>
            <a:r>
              <a:rPr lang="fr-FR" dirty="0"/>
              <a:t>D</a:t>
            </a:r>
            <a:r>
              <a:rPr lang="fr-FR" dirty="0" smtClean="0"/>
              <a:t>ans certains cas, le rythme cardiaque </a:t>
            </a:r>
            <a:r>
              <a:rPr lang="fr-FR" dirty="0" err="1" smtClean="0"/>
              <a:t>foetal</a:t>
            </a:r>
            <a:r>
              <a:rPr lang="fr-FR" dirty="0" smtClean="0"/>
              <a:t> montre des signes de souffrance, représenté par un tracé non réactif, aplati avec surtout apparition de </a:t>
            </a:r>
            <a:r>
              <a:rPr lang="fr-FR" b="1" dirty="0" smtClean="0"/>
              <a:t>décélération du rythme cardiaque </a:t>
            </a:r>
            <a:r>
              <a:rPr lang="fr-FR" b="1" dirty="0" err="1" smtClean="0"/>
              <a:t>foetal</a:t>
            </a:r>
            <a:r>
              <a:rPr lang="fr-FR" dirty="0" smtClean="0"/>
              <a:t> et une </a:t>
            </a:r>
            <a:r>
              <a:rPr lang="fr-FR" b="1" dirty="0" smtClean="0"/>
              <a:t>hyper contractilité utérine</a:t>
            </a:r>
          </a:p>
          <a:p>
            <a:r>
              <a:rPr lang="fr-FR" dirty="0" smtClean="0"/>
              <a:t>Globalement, la mortalité périnatale dans l'hématome rétro-placentaire est entre 30 et 50 %</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071546"/>
            <a:ext cx="8229600" cy="5054617"/>
          </a:xfrm>
        </p:spPr>
        <p:txBody>
          <a:bodyPr>
            <a:normAutofit fontScale="70000" lnSpcReduction="20000"/>
          </a:bodyPr>
          <a:lstStyle/>
          <a:p>
            <a:pPr>
              <a:buNone/>
            </a:pPr>
            <a:r>
              <a:rPr lang="fr-FR" b="1" dirty="0" smtClean="0"/>
              <a:t>             Retentissement </a:t>
            </a:r>
            <a:r>
              <a:rPr lang="fr-FR" b="1" dirty="0"/>
              <a:t>maternel </a:t>
            </a:r>
            <a:r>
              <a:rPr lang="fr-FR" b="1" dirty="0" smtClean="0"/>
              <a:t>:</a:t>
            </a:r>
          </a:p>
          <a:p>
            <a:r>
              <a:rPr lang="fr-FR" dirty="0" smtClean="0"/>
              <a:t>recherche d'un état de choc par la surveillance de la tension artérielle, du pouls, de la diurèse</a:t>
            </a:r>
          </a:p>
          <a:p>
            <a:r>
              <a:rPr lang="fr-FR" dirty="0" smtClean="0"/>
              <a:t>recherche de protéinurie </a:t>
            </a:r>
          </a:p>
          <a:p>
            <a:r>
              <a:rPr lang="fr-FR" dirty="0" smtClean="0"/>
              <a:t>numération, formule sanguine, plaquettes</a:t>
            </a:r>
            <a:br>
              <a:rPr lang="fr-FR" dirty="0" smtClean="0"/>
            </a:br>
            <a:r>
              <a:rPr lang="fr-FR" dirty="0" smtClean="0"/>
              <a:t>taux de prothrombine </a:t>
            </a:r>
          </a:p>
          <a:p>
            <a:r>
              <a:rPr lang="fr-FR" dirty="0" smtClean="0"/>
              <a:t>temps de </a:t>
            </a:r>
            <a:r>
              <a:rPr lang="fr-FR" dirty="0" err="1" smtClean="0"/>
              <a:t>cephaline</a:t>
            </a:r>
            <a:r>
              <a:rPr lang="fr-FR" dirty="0" smtClean="0"/>
              <a:t> activé </a:t>
            </a:r>
          </a:p>
          <a:p>
            <a:r>
              <a:rPr lang="fr-FR" dirty="0" smtClean="0"/>
              <a:t>fibrinogène </a:t>
            </a:r>
          </a:p>
          <a:p>
            <a:r>
              <a:rPr lang="fr-FR" dirty="0" smtClean="0"/>
              <a:t>groupe sanguin, rhésus</a:t>
            </a:r>
          </a:p>
          <a:p>
            <a:r>
              <a:rPr lang="fr-FR" dirty="0" smtClean="0"/>
              <a:t> recherche d'agglutinines irrégulières </a:t>
            </a:r>
          </a:p>
          <a:p>
            <a:r>
              <a:rPr lang="fr-FR" dirty="0" smtClean="0"/>
              <a:t>acide urique</a:t>
            </a:r>
            <a:br>
              <a:rPr lang="fr-FR" dirty="0" smtClean="0"/>
            </a:br>
            <a:r>
              <a:rPr lang="fr-FR" dirty="0" smtClean="0"/>
              <a:t/>
            </a:r>
            <a:br>
              <a:rPr lang="fr-FR" dirty="0" smtClean="0"/>
            </a:br>
            <a:r>
              <a:rPr lang="fr-FR" dirty="0"/>
              <a:t>Le risque maternel est lié à l'importance de l'hématome d'une part et à l'apparition </a:t>
            </a:r>
            <a:r>
              <a:rPr lang="fr-FR" b="1" dirty="0"/>
              <a:t>des troubles de la coagulation</a:t>
            </a:r>
            <a:r>
              <a:rPr lang="fr-FR" dirty="0"/>
              <a:t> à type de CIVD d'autre part. La mortalité maternelle est estimée entre 1 et 3 %.</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 </a:t>
            </a:r>
            <a:endParaRPr lang="fr-FR" dirty="0"/>
          </a:p>
        </p:txBody>
      </p:sp>
      <p:sp>
        <p:nvSpPr>
          <p:cNvPr id="3" name="Espace réservé du contenu 2"/>
          <p:cNvSpPr>
            <a:spLocks noGrp="1"/>
          </p:cNvSpPr>
          <p:nvPr>
            <p:ph idx="1"/>
          </p:nvPr>
        </p:nvSpPr>
        <p:spPr>
          <a:xfrm>
            <a:off x="457200" y="1428736"/>
            <a:ext cx="8229600" cy="4697427"/>
          </a:xfrm>
        </p:spPr>
        <p:txBody>
          <a:bodyPr>
            <a:noAutofit/>
          </a:bodyPr>
          <a:lstStyle/>
          <a:p>
            <a:r>
              <a:rPr lang="fr-FR" sz="1800" dirty="0"/>
              <a:t>La prise en charge impose :</a:t>
            </a:r>
            <a:br>
              <a:rPr lang="fr-FR" sz="1800" dirty="0"/>
            </a:br>
            <a:r>
              <a:rPr lang="fr-FR" sz="1800" dirty="0"/>
              <a:t>une réanimation avec remplissage vasculaire de </a:t>
            </a:r>
            <a:r>
              <a:rPr lang="fr-FR" sz="1800" dirty="0" err="1"/>
              <a:t>macro-molécules</a:t>
            </a:r>
            <a:r>
              <a:rPr lang="fr-FR" sz="1800" dirty="0"/>
              <a:t> et de transfusions </a:t>
            </a:r>
            <a:br>
              <a:rPr lang="fr-FR" sz="1800" dirty="0"/>
            </a:br>
            <a:r>
              <a:rPr lang="fr-FR" sz="1800" b="1" dirty="0"/>
              <a:t>correction des troubles de la coagulation sanguine</a:t>
            </a:r>
            <a:r>
              <a:rPr lang="fr-FR" sz="1800" dirty="0"/>
              <a:t> </a:t>
            </a:r>
            <a:br>
              <a:rPr lang="fr-FR" sz="1800" dirty="0"/>
            </a:br>
            <a:r>
              <a:rPr lang="fr-FR" sz="1800" b="1" dirty="0"/>
              <a:t>évacuation de l'utérus</a:t>
            </a:r>
            <a:r>
              <a:rPr lang="fr-FR" sz="1800" dirty="0"/>
              <a:t> :</a:t>
            </a:r>
            <a:br>
              <a:rPr lang="fr-FR" sz="1800" dirty="0"/>
            </a:br>
            <a:r>
              <a:rPr lang="fr-FR" sz="1800" dirty="0" smtClean="0"/>
              <a:t>           -   si </a:t>
            </a:r>
            <a:r>
              <a:rPr lang="fr-FR" sz="1800" dirty="0"/>
              <a:t>l'enfant est vivant avec signe de souffrance, une césarienne doit être pratiquée </a:t>
            </a:r>
            <a:br>
              <a:rPr lang="fr-FR" sz="1800" dirty="0"/>
            </a:br>
            <a:r>
              <a:rPr lang="fr-FR" sz="1800" dirty="0" smtClean="0"/>
              <a:t>           -   si </a:t>
            </a:r>
            <a:r>
              <a:rPr lang="fr-FR" sz="1800" dirty="0"/>
              <a:t>l'hématome rétro-placentaire a entraîné la mort du </a:t>
            </a:r>
            <a:r>
              <a:rPr lang="fr-FR" sz="1800" dirty="0" err="1"/>
              <a:t>foetus</a:t>
            </a:r>
            <a:r>
              <a:rPr lang="fr-FR" sz="1800" dirty="0"/>
              <a:t>, il faut s'efforcer d'obtenir l'accouchement par les voies naturelles</a:t>
            </a:r>
            <a:br>
              <a:rPr lang="fr-FR" sz="1800" dirty="0"/>
            </a:br>
            <a:r>
              <a:rPr lang="fr-FR" sz="1800" dirty="0"/>
              <a:t/>
            </a:r>
            <a:br>
              <a:rPr lang="fr-FR" sz="1800" dirty="0"/>
            </a:br>
            <a:r>
              <a:rPr lang="fr-FR" sz="1800" dirty="0"/>
              <a:t>Après l'accouchement par voie basse ou par césarienne, la réanimation maternelle doit être poursuivie jusqu'à la normalisation des troubles de la coagulation et de la fonction </a:t>
            </a:r>
            <a:r>
              <a:rPr lang="fr-FR" sz="1800" dirty="0" smtClean="0"/>
              <a:t>rénale</a:t>
            </a:r>
            <a:r>
              <a:rPr lang="fr-FR" sz="1800" dirty="0"/>
              <a:t> </a:t>
            </a:r>
            <a:r>
              <a:rPr lang="fr-FR" sz="1800" dirty="0" smtClean="0"/>
              <a:t>(examen du placenta ) </a:t>
            </a:r>
          </a:p>
          <a:p>
            <a:endParaRPr lang="fr-FR" sz="1800" dirty="0"/>
          </a:p>
          <a:p>
            <a:r>
              <a:rPr lang="fr-FR" sz="1800" dirty="0" smtClean="0"/>
              <a:t>Lors </a:t>
            </a:r>
            <a:r>
              <a:rPr lang="fr-FR" sz="1800" dirty="0"/>
              <a:t>d'une grossesse ultérieure, une surveillance intensive s'impose en raison du risque de récidive de l'hématome rétro-placentaire. Ce risque est diminué avec l'utilisation de l'aspirine à la dose de 100 mg par jour à partir de 12 semaines d'aménorrhée.</a:t>
            </a:r>
            <a:br>
              <a:rPr lang="fr-FR" sz="1800" dirty="0"/>
            </a:br>
            <a:r>
              <a:rPr lang="fr-FR" sz="1600" dirty="0"/>
              <a:t/>
            </a:r>
            <a:br>
              <a:rPr lang="fr-FR" sz="1600" dirty="0"/>
            </a:br>
            <a:endParaRPr lang="fr-FR" sz="1600" dirty="0"/>
          </a:p>
          <a:p>
            <a:pPr>
              <a:buNone/>
            </a:pPr>
            <a:r>
              <a:rPr lang="fr-FR" sz="1400" dirty="0"/>
              <a:t/>
            </a:r>
            <a:br>
              <a:rPr lang="fr-FR" sz="1400" dirty="0"/>
            </a:br>
            <a:endParaRPr lang="fr-FR" sz="1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1857356" y="1785926"/>
            <a:ext cx="5072098" cy="3357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solidFill>
                  <a:schemeClr val="accent1">
                    <a:lumMod val="75000"/>
                  </a:schemeClr>
                </a:solidFill>
              </a:rPr>
              <a:t>Les autres causes d'hémorragie du troisième trimestre</a:t>
            </a:r>
            <a:endParaRPr lang="fr-FR" dirty="0">
              <a:solidFill>
                <a:schemeClr val="accent1">
                  <a:lumMod val="75000"/>
                </a:schemeClr>
              </a:solidFill>
            </a:endParaRPr>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rupture utérine </a:t>
            </a:r>
            <a:endParaRPr lang="fr-FR" b="1" dirty="0"/>
          </a:p>
        </p:txBody>
      </p:sp>
      <p:sp>
        <p:nvSpPr>
          <p:cNvPr id="3" name="Espace réservé du contenu 2"/>
          <p:cNvSpPr>
            <a:spLocks noGrp="1"/>
          </p:cNvSpPr>
          <p:nvPr>
            <p:ph idx="1"/>
          </p:nvPr>
        </p:nvSpPr>
        <p:spPr>
          <a:xfrm>
            <a:off x="457200" y="1600200"/>
            <a:ext cx="8229600" cy="4972072"/>
          </a:xfrm>
        </p:spPr>
        <p:txBody>
          <a:bodyPr>
            <a:noAutofit/>
          </a:bodyPr>
          <a:lstStyle/>
          <a:p>
            <a:r>
              <a:rPr lang="fr-FR" sz="2400" dirty="0"/>
              <a:t>La rupture de l'utérus en dehors du travail est un accident</a:t>
            </a:r>
            <a:r>
              <a:rPr lang="fr-FR" sz="2400" i="1" dirty="0"/>
              <a:t> </a:t>
            </a:r>
            <a:r>
              <a:rPr lang="fr-FR" sz="2400" dirty="0"/>
              <a:t>exceptionnel</a:t>
            </a:r>
            <a:r>
              <a:rPr lang="fr-FR" sz="2400" dirty="0" smtClean="0"/>
              <a:t>.</a:t>
            </a:r>
          </a:p>
          <a:p>
            <a:r>
              <a:rPr lang="fr-FR" sz="2400" i="1" dirty="0"/>
              <a:t> </a:t>
            </a:r>
            <a:r>
              <a:rPr lang="fr-FR" sz="2400" dirty="0"/>
              <a:t>La clinique est dominée par des douleurs utérines vives, un état de </a:t>
            </a:r>
            <a:r>
              <a:rPr lang="fr-FR" sz="2400" dirty="0" smtClean="0"/>
              <a:t>choc</a:t>
            </a:r>
          </a:p>
          <a:p>
            <a:r>
              <a:rPr lang="fr-FR" sz="2400" dirty="0" smtClean="0"/>
              <a:t> </a:t>
            </a:r>
            <a:r>
              <a:rPr lang="fr-FR" sz="2400" dirty="0"/>
              <a:t>Le saignement extériorisé est inconstant en général et souvent minime</a:t>
            </a:r>
            <a:r>
              <a:rPr lang="fr-FR" sz="2400" dirty="0" smtClean="0"/>
              <a:t>.</a:t>
            </a:r>
          </a:p>
          <a:p>
            <a:r>
              <a:rPr lang="fr-FR" sz="2400" dirty="0" smtClean="0"/>
              <a:t> </a:t>
            </a:r>
            <a:r>
              <a:rPr lang="fr-FR" sz="2400" dirty="0"/>
              <a:t>La palpation de l'abdomen met en évidence une défense et l'on peut, dans certains cas, palper le </a:t>
            </a:r>
            <a:r>
              <a:rPr lang="fr-FR" sz="2400" dirty="0" err="1"/>
              <a:t>foetus</a:t>
            </a:r>
            <a:r>
              <a:rPr lang="fr-FR" sz="2400" dirty="0"/>
              <a:t> directement sous la paroi abdominale</a:t>
            </a:r>
            <a:r>
              <a:rPr lang="fr-FR" sz="2400" dirty="0" smtClean="0"/>
              <a:t>.</a:t>
            </a:r>
          </a:p>
          <a:p>
            <a:endParaRPr lang="fr-FR" sz="2000" dirty="0"/>
          </a:p>
          <a:p>
            <a:pPr>
              <a:buNone/>
            </a:pPr>
            <a:r>
              <a:rPr lang="fr-FR" sz="2000" dirty="0"/>
              <a:t/>
            </a:r>
            <a:br>
              <a:rPr lang="fr-FR" sz="2000" dirty="0"/>
            </a:br>
            <a:endParaRPr lang="fr-FR"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571480"/>
            <a:ext cx="8229600" cy="5554683"/>
          </a:xfrm>
        </p:spPr>
        <p:txBody>
          <a:bodyPr>
            <a:normAutofit fontScale="70000" lnSpcReduction="20000"/>
          </a:bodyPr>
          <a:lstStyle/>
          <a:p>
            <a:r>
              <a:rPr lang="fr-FR" dirty="0" smtClean="0"/>
              <a:t>La rupture utérine survient le plus souvent sur un utérus cicatriciel (antécédent de myomectomie, de césarienne ou d'</a:t>
            </a:r>
            <a:r>
              <a:rPr lang="fr-FR" dirty="0" err="1" smtClean="0"/>
              <a:t>hystéroplastie</a:t>
            </a:r>
            <a:r>
              <a:rPr lang="fr-FR" dirty="0" smtClean="0"/>
              <a:t>) </a:t>
            </a:r>
          </a:p>
          <a:p>
            <a:endParaRPr lang="fr-FR" dirty="0" smtClean="0"/>
          </a:p>
          <a:p>
            <a:r>
              <a:rPr lang="fr-FR" dirty="0" smtClean="0"/>
              <a:t> plus exceptionnellement, lors d'un traumatisme soit direct, soit indirect et la rupture siège alors sur la face postérieure de l'utérus.</a:t>
            </a:r>
          </a:p>
          <a:p>
            <a:endParaRPr lang="fr-FR" dirty="0" smtClean="0"/>
          </a:p>
          <a:p>
            <a:r>
              <a:rPr lang="fr-FR" dirty="0" smtClean="0"/>
              <a:t>Le </a:t>
            </a:r>
            <a:r>
              <a:rPr lang="fr-FR" dirty="0" err="1" smtClean="0"/>
              <a:t>foetus</a:t>
            </a:r>
            <a:r>
              <a:rPr lang="fr-FR" dirty="0" smtClean="0"/>
              <a:t> meurt habituellement lors de la rupture utérine et le traitement est la laparotomie afin d'assurer l'hémostase.</a:t>
            </a:r>
          </a:p>
          <a:p>
            <a:endParaRPr lang="fr-FR" dirty="0" smtClean="0"/>
          </a:p>
          <a:p>
            <a:r>
              <a:rPr lang="fr-FR" dirty="0" smtClean="0"/>
              <a:t>La rupture d'une cicatrice de césarienne lors d'un essai d'accouchement par voie basse chez une femme antérieurement césarisée est moins exceptionnelle. Elle se traduit classiquement par une douleur, un saignement de sang rouge, une modification de la dynamique utérine et une souffrance </a:t>
            </a:r>
            <a:r>
              <a:rPr lang="fr-FR" dirty="0" err="1" smtClean="0"/>
              <a:t>foetale</a:t>
            </a:r>
            <a:r>
              <a:rPr lang="fr-FR" dirty="0" smtClean="0"/>
              <a:t>. La symptomatologie est rarement complète et c'est souvent sur des signes incomplets que le diagnostic doit être évoqué.</a:t>
            </a:r>
            <a:br>
              <a:rPr lang="fr-FR" dirty="0" smtClean="0"/>
            </a:br>
            <a:r>
              <a:rPr lang="fr-FR" dirty="0" smtClean="0"/>
              <a:t/>
            </a:r>
            <a:br>
              <a:rPr lang="fr-FR" dirty="0" smtClean="0"/>
            </a:br>
            <a:endParaRPr lang="fr-FR"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Quelles </a:t>
            </a:r>
            <a:r>
              <a:rPr lang="fr-FR" b="1" dirty="0"/>
              <a:t>sont les causes de l'hémorragie </a:t>
            </a:r>
            <a:r>
              <a:rPr lang="fr-FR" b="1" dirty="0" smtClean="0"/>
              <a:t>du 3eme  </a:t>
            </a:r>
            <a:r>
              <a:rPr lang="fr-FR" b="1" dirty="0"/>
              <a:t>trimestre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Les causes de l'hémorragie de troisième trimestre sont multiples. 50 % ont une origine </a:t>
            </a:r>
            <a:r>
              <a:rPr lang="fr-FR" dirty="0" err="1"/>
              <a:t>endo</a:t>
            </a:r>
            <a:r>
              <a:rPr lang="fr-FR" dirty="0"/>
              <a:t>-utérine et l'autre moitié a une origine non gravidique</a:t>
            </a:r>
            <a:r>
              <a:rPr lang="fr-FR" dirty="0" smtClean="0"/>
              <a:t>.</a:t>
            </a:r>
          </a:p>
          <a:p>
            <a:r>
              <a:rPr lang="fr-FR" dirty="0" smtClean="0"/>
              <a:t>Les </a:t>
            </a:r>
            <a:r>
              <a:rPr lang="fr-FR" dirty="0"/>
              <a:t>hémorragies </a:t>
            </a:r>
            <a:r>
              <a:rPr lang="fr-FR" dirty="0" err="1"/>
              <a:t>endo</a:t>
            </a:r>
            <a:r>
              <a:rPr lang="fr-FR" dirty="0"/>
              <a:t>-utérines sont dominées </a:t>
            </a:r>
            <a:r>
              <a:rPr lang="fr-FR" dirty="0" smtClean="0"/>
              <a:t>par :</a:t>
            </a:r>
          </a:p>
          <a:p>
            <a:pPr>
              <a:buNone/>
            </a:pPr>
            <a:r>
              <a:rPr lang="fr-FR" b="1" dirty="0"/>
              <a:t> </a:t>
            </a:r>
            <a:r>
              <a:rPr lang="fr-FR" b="1" dirty="0" smtClean="0"/>
              <a:t>                  - </a:t>
            </a:r>
            <a:r>
              <a:rPr lang="fr-FR" b="1" dirty="0"/>
              <a:t>le placenta </a:t>
            </a:r>
            <a:r>
              <a:rPr lang="fr-FR" b="1" dirty="0" err="1"/>
              <a:t>praevia</a:t>
            </a:r>
            <a:r>
              <a:rPr lang="fr-FR" b="1" dirty="0"/>
              <a:t> </a:t>
            </a:r>
            <a:endParaRPr lang="fr-FR" b="1" dirty="0" smtClean="0"/>
          </a:p>
          <a:p>
            <a:pPr>
              <a:buNone/>
            </a:pPr>
            <a:r>
              <a:rPr lang="fr-FR" b="1" dirty="0"/>
              <a:t> </a:t>
            </a:r>
            <a:r>
              <a:rPr lang="fr-FR" b="1" dirty="0" smtClean="0"/>
              <a:t>                  - </a:t>
            </a:r>
            <a:r>
              <a:rPr lang="fr-FR" b="1" dirty="0"/>
              <a:t>l'hématome </a:t>
            </a:r>
            <a:r>
              <a:rPr lang="fr-FR" b="1" dirty="0" err="1"/>
              <a:t>rétroplacentaire</a:t>
            </a:r>
            <a:r>
              <a:rPr lang="fr-FR" b="1" dirty="0"/>
              <a:t> (HRP</a:t>
            </a:r>
            <a:r>
              <a:rPr lang="fr-FR" b="1" dirty="0" smtClean="0"/>
              <a:t>)</a:t>
            </a:r>
            <a:r>
              <a:rPr lang="fr-FR" dirty="0" smtClean="0"/>
              <a:t>.</a:t>
            </a:r>
          </a:p>
          <a:p>
            <a:r>
              <a:rPr lang="fr-FR" dirty="0" smtClean="0"/>
              <a:t>Les </a:t>
            </a:r>
            <a:r>
              <a:rPr lang="fr-FR" dirty="0"/>
              <a:t>hémorragies non gravidiques sont dominées par les saignements </a:t>
            </a:r>
            <a:r>
              <a:rPr lang="fr-FR" b="1" dirty="0"/>
              <a:t>d'origine </a:t>
            </a:r>
            <a:r>
              <a:rPr lang="fr-FR" b="1" dirty="0" smtClean="0"/>
              <a:t>cervicale</a:t>
            </a:r>
            <a:r>
              <a:rPr lang="fr-FR" dirty="0" smtClean="0"/>
              <a:t>.</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rupture uterine.jpg"/>
          <p:cNvPicPr>
            <a:picLocks noGrp="1" noChangeAspect="1"/>
          </p:cNvPicPr>
          <p:nvPr>
            <p:ph idx="1"/>
          </p:nvPr>
        </p:nvPicPr>
        <p:blipFill>
          <a:blip r:embed="rId2"/>
          <a:stretch>
            <a:fillRect/>
          </a:stretch>
        </p:blipFill>
        <p:spPr>
          <a:xfrm>
            <a:off x="1557841" y="1600200"/>
            <a:ext cx="6028318" cy="4525963"/>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Hémorragie de </a:t>
            </a:r>
            <a:r>
              <a:rPr lang="fr-FR" b="1" dirty="0" err="1"/>
              <a:t>Benkiser</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C'est une hémorragie </a:t>
            </a:r>
            <a:r>
              <a:rPr lang="fr-FR" dirty="0" err="1"/>
              <a:t>foetale</a:t>
            </a:r>
            <a:r>
              <a:rPr lang="fr-FR" dirty="0"/>
              <a:t> par rupture d'un ou plusieurs vaisseaux ombilicaux insérés sur les membranes. </a:t>
            </a:r>
            <a:endParaRPr lang="fr-FR" dirty="0" smtClean="0"/>
          </a:p>
          <a:p>
            <a:r>
              <a:rPr lang="fr-FR" dirty="0" smtClean="0"/>
              <a:t>Elle </a:t>
            </a:r>
            <a:r>
              <a:rPr lang="fr-FR" dirty="0"/>
              <a:t>survient lors de la rupture spontanée ou artificielle de la poche des eaux. Elle complique une grossesse sur 3 000 à 5 000. </a:t>
            </a:r>
            <a:endParaRPr lang="fr-FR" dirty="0" smtClean="0"/>
          </a:p>
          <a:p>
            <a:r>
              <a:rPr lang="fr-FR" dirty="0" smtClean="0"/>
              <a:t>Le </a:t>
            </a:r>
            <a:r>
              <a:rPr lang="fr-FR" dirty="0"/>
              <a:t>risque </a:t>
            </a:r>
            <a:r>
              <a:rPr lang="fr-FR" dirty="0" err="1"/>
              <a:t>foetal</a:t>
            </a:r>
            <a:r>
              <a:rPr lang="fr-FR" dirty="0"/>
              <a:t> est majeur avec une mortalité de 50 à 100 %</a:t>
            </a:r>
            <a:r>
              <a:rPr lang="fr-FR" i="1" dirty="0"/>
              <a:t>. </a:t>
            </a:r>
            <a:endParaRPr lang="fr-FR" i="1" dirty="0" smtClean="0"/>
          </a:p>
          <a:p>
            <a:r>
              <a:rPr lang="fr-FR" dirty="0" smtClean="0"/>
              <a:t>Elle </a:t>
            </a:r>
            <a:r>
              <a:rPr lang="fr-FR" dirty="0"/>
              <a:t>se manifeste par un saignement indolore lors de la rupture des membranes, sans modification de l'état maternel mais avec une souffrance </a:t>
            </a:r>
            <a:r>
              <a:rPr lang="fr-FR" dirty="0" err="1"/>
              <a:t>foetale</a:t>
            </a:r>
            <a:r>
              <a:rPr lang="fr-FR" dirty="0"/>
              <a:t> immédiate. </a:t>
            </a:r>
            <a:endParaRPr lang="fr-FR" dirty="0" smtClean="0"/>
          </a:p>
          <a:p>
            <a:pPr>
              <a:buNone/>
            </a:pPr>
            <a:r>
              <a:rPr lang="fr-FR" dirty="0"/>
              <a:t/>
            </a:r>
            <a:br>
              <a:rPr lang="fr-FR" dirty="0"/>
            </a:br>
            <a:endParaRPr lang="fr-FR" dirty="0"/>
          </a:p>
          <a:p>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917596"/>
          </a:xfrm>
        </p:spPr>
        <p:txBody>
          <a:bodyPr>
            <a:normAutofit fontScale="90000"/>
          </a:bodyPr>
          <a:lstStyle/>
          <a:p>
            <a:r>
              <a:rPr lang="fr-FR" b="1" dirty="0"/>
              <a:t>Hématome décidual marginal (rupture du sinus marginal)</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Le saignement est rarement abondant et rouge, plus souvent noirâtre, peu abondant signant l'évacuation secondaire de ce décollement partiel du placenta. </a:t>
            </a:r>
            <a:endParaRPr lang="fr-FR" dirty="0" smtClean="0"/>
          </a:p>
          <a:p>
            <a:r>
              <a:rPr lang="fr-FR" dirty="0" smtClean="0"/>
              <a:t>Le </a:t>
            </a:r>
            <a:r>
              <a:rPr lang="fr-FR" dirty="0"/>
              <a:t>diagnostic en est échographique,</a:t>
            </a:r>
            <a:r>
              <a:rPr lang="fr-FR" b="1" dirty="0"/>
              <a:t> </a:t>
            </a:r>
            <a:r>
              <a:rPr lang="fr-FR" dirty="0"/>
              <a:t>recherchant une collection sanguine et un décollement très partiel du placenta, plus souvent au niveau du pôle inférieur. </a:t>
            </a:r>
            <a:endParaRPr lang="fr-FR" dirty="0" smtClean="0"/>
          </a:p>
          <a:p>
            <a:r>
              <a:rPr lang="fr-FR" dirty="0" smtClean="0"/>
              <a:t>L'hématome </a:t>
            </a:r>
            <a:r>
              <a:rPr lang="fr-FR" dirty="0"/>
              <a:t>est de bon pronostic</a:t>
            </a:r>
            <a:r>
              <a:rPr lang="fr-FR" b="1" dirty="0"/>
              <a:t>, </a:t>
            </a:r>
            <a:r>
              <a:rPr lang="fr-FR" dirty="0"/>
              <a:t>sans retentissement maternel, ni </a:t>
            </a:r>
            <a:r>
              <a:rPr lang="fr-FR" dirty="0" err="1"/>
              <a:t>foetal</a:t>
            </a:r>
            <a:r>
              <a:rPr lang="fr-FR" dirty="0"/>
              <a:t> </a:t>
            </a:r>
            <a:r>
              <a:rPr lang="fr-FR" dirty="0" smtClean="0"/>
              <a:t>notable.</a:t>
            </a:r>
            <a:r>
              <a:rPr lang="fr-FR" dirty="0"/>
              <a:t/>
            </a:r>
            <a:br>
              <a:rPr lang="fr-FR" dirty="0"/>
            </a:br>
            <a:endParaRPr lang="fr-FR" dirty="0"/>
          </a:p>
          <a:p>
            <a:pPr>
              <a:buNone/>
            </a:pPr>
            <a:r>
              <a:rPr lang="fr-FR" dirty="0"/>
              <a:t/>
            </a:r>
            <a:br>
              <a:rPr lang="fr-FR" dirty="0"/>
            </a:b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causes cervicales</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Elles doivent être reconnues à l'examen au spéculum afin d'éviter une hospitalisation abusive car ces hémorragies sont souvent bénignes et surviennent souvent après un examen gynécologique ou un rapport sexuel</a:t>
            </a:r>
            <a:r>
              <a:rPr lang="fr-FR" dirty="0" smtClean="0"/>
              <a:t>.</a:t>
            </a:r>
          </a:p>
          <a:p>
            <a:r>
              <a:rPr lang="fr-FR" dirty="0" smtClean="0"/>
              <a:t>L'hémorragie </a:t>
            </a:r>
            <a:r>
              <a:rPr lang="fr-FR" dirty="0"/>
              <a:t>est souvent très modérée, de sang rouge, d'apparition spontanée en dehors de toute contraction.</a:t>
            </a:r>
            <a:r>
              <a:rPr lang="fr-FR" dirty="0" smtClean="0"/>
              <a:t/>
            </a:r>
            <a:br>
              <a:rPr lang="fr-FR" dirty="0" smtClean="0"/>
            </a:br>
            <a:r>
              <a:rPr lang="fr-FR" dirty="0" smtClean="0"/>
              <a:t/>
            </a:r>
            <a:br>
              <a:rPr lang="fr-FR" dirty="0" smtClean="0"/>
            </a:br>
            <a:r>
              <a:rPr lang="fr-FR" dirty="0"/>
              <a:t>L'examen au spéculum permet de différencier :</a:t>
            </a:r>
            <a:r>
              <a:rPr lang="fr-FR" dirty="0" smtClean="0"/>
              <a:t/>
            </a:r>
            <a:br>
              <a:rPr lang="fr-FR" dirty="0" smtClean="0"/>
            </a:br>
            <a:r>
              <a:rPr lang="fr-FR" b="1" dirty="0" smtClean="0"/>
              <a:t>               les polypes cervicaux </a:t>
            </a:r>
            <a:r>
              <a:rPr lang="fr-FR" dirty="0" smtClean="0"/>
              <a:t>qu'il faut respecter pendant la grossesse car leur ablation peut être hémorragique </a:t>
            </a:r>
            <a:br>
              <a:rPr lang="fr-FR" dirty="0" smtClean="0"/>
            </a:br>
            <a:r>
              <a:rPr lang="fr-FR" b="1" dirty="0" smtClean="0"/>
              <a:t>               un ectropion </a:t>
            </a:r>
            <a:r>
              <a:rPr lang="fr-FR" dirty="0" smtClean="0"/>
              <a:t>qui correspond à une éversion et à l'extériorisation de la muqueuse </a:t>
            </a:r>
            <a:r>
              <a:rPr lang="fr-FR" dirty="0" err="1" smtClean="0"/>
              <a:t>endocervicale</a:t>
            </a:r>
            <a:r>
              <a:rPr lang="fr-FR" dirty="0" smtClean="0"/>
              <a:t> qui saigne facilement au contact </a:t>
            </a:r>
            <a:br>
              <a:rPr lang="fr-FR" dirty="0" smtClean="0"/>
            </a:br>
            <a:r>
              <a:rPr lang="fr-FR" dirty="0" smtClean="0"/>
              <a:t>               </a:t>
            </a:r>
            <a:r>
              <a:rPr lang="fr-FR" b="1" dirty="0" smtClean="0"/>
              <a:t>un cancer du col </a:t>
            </a:r>
            <a:r>
              <a:rPr lang="fr-FR" dirty="0" smtClean="0"/>
              <a:t>exceptionnellement</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de votre attention </a:t>
            </a:r>
            <a:endParaRPr lang="fr-FR" dirty="0"/>
          </a:p>
        </p:txBody>
      </p:sp>
      <p:sp>
        <p:nvSpPr>
          <p:cNvPr id="3" name="Sous-titre 2"/>
          <p:cNvSpPr>
            <a:spLocks noGrp="1"/>
          </p:cNvSpPr>
          <p:nvPr>
            <p:ph type="subTitle" idx="1"/>
          </p:nvPr>
        </p:nvSpPr>
        <p:spPr/>
        <p:txBody>
          <a:bodyPr/>
          <a:lstStyle/>
          <a:p>
            <a:r>
              <a:rPr lang="fr-FR" dirty="0" smtClean="0"/>
              <a:t>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5400" b="1" dirty="0" smtClean="0">
                <a:solidFill>
                  <a:schemeClr val="accent1">
                    <a:lumMod val="75000"/>
                  </a:schemeClr>
                </a:solidFill>
              </a:rPr>
              <a:t>Le placenta </a:t>
            </a:r>
            <a:r>
              <a:rPr lang="fr-FR" sz="5400" b="1" dirty="0" err="1" smtClean="0">
                <a:solidFill>
                  <a:schemeClr val="accent1">
                    <a:lumMod val="75000"/>
                  </a:schemeClr>
                </a:solidFill>
              </a:rPr>
              <a:t>praevia</a:t>
            </a:r>
            <a:r>
              <a:rPr lang="fr-FR" sz="5400" b="1" dirty="0" smtClean="0">
                <a:solidFill>
                  <a:schemeClr val="accent1">
                    <a:lumMod val="75000"/>
                  </a:schemeClr>
                </a:solidFill>
              </a:rPr>
              <a:t> </a:t>
            </a:r>
            <a:endParaRPr lang="fr-FR" sz="5400" b="1" dirty="0">
              <a:solidFill>
                <a:schemeClr val="accent1">
                  <a:lumMod val="75000"/>
                </a:schemeClr>
              </a:solidFill>
            </a:endParaRPr>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a:t>
            </a:r>
            <a:endParaRPr lang="fr-FR" dirty="0"/>
          </a:p>
        </p:txBody>
      </p:sp>
      <p:sp>
        <p:nvSpPr>
          <p:cNvPr id="3" name="Espace réservé du contenu 2"/>
          <p:cNvSpPr>
            <a:spLocks noGrp="1"/>
          </p:cNvSpPr>
          <p:nvPr>
            <p:ph idx="1"/>
          </p:nvPr>
        </p:nvSpPr>
        <p:spPr/>
        <p:txBody>
          <a:bodyPr/>
          <a:lstStyle/>
          <a:p>
            <a:r>
              <a:rPr lang="fr-FR" dirty="0"/>
              <a:t>Se définit comme un placenta qui s'insère en partie ou en totalité sur le segment inférieur de l'utérus. Il survient dans moins de 1 % des grossesses.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928670"/>
            <a:ext cx="8229600" cy="5197493"/>
          </a:xfrm>
        </p:spPr>
        <p:txBody>
          <a:bodyPr>
            <a:normAutofit fontScale="85000" lnSpcReduction="20000"/>
          </a:bodyPr>
          <a:lstStyle/>
          <a:p>
            <a:pPr>
              <a:buNone/>
            </a:pPr>
            <a:r>
              <a:rPr lang="fr-FR" sz="3300" dirty="0"/>
              <a:t>L'insertion basse du placenta est favorisée par </a:t>
            </a:r>
            <a:r>
              <a:rPr lang="fr-FR" sz="3300" dirty="0" smtClean="0"/>
              <a:t>:</a:t>
            </a:r>
          </a:p>
          <a:p>
            <a:pPr>
              <a:buNone/>
            </a:pPr>
            <a:endParaRPr lang="fr-FR" dirty="0" smtClean="0"/>
          </a:p>
          <a:p>
            <a:r>
              <a:rPr lang="fr-FR" dirty="0" smtClean="0"/>
              <a:t>  la multiparité </a:t>
            </a:r>
          </a:p>
          <a:p>
            <a:r>
              <a:rPr lang="fr-FR" dirty="0" smtClean="0"/>
              <a:t>l'âge maternel avancé </a:t>
            </a:r>
          </a:p>
          <a:p>
            <a:r>
              <a:rPr lang="fr-FR" dirty="0" smtClean="0"/>
              <a:t>l'antécédent de fausse-couche </a:t>
            </a:r>
          </a:p>
          <a:p>
            <a:r>
              <a:rPr lang="fr-FR" dirty="0" smtClean="0"/>
              <a:t>l'antécédent de curetage, d'interruption volontaire de grossesse </a:t>
            </a:r>
          </a:p>
          <a:p>
            <a:r>
              <a:rPr lang="fr-FR" dirty="0" smtClean="0"/>
              <a:t>les grossesses multiples </a:t>
            </a:r>
          </a:p>
          <a:p>
            <a:r>
              <a:rPr lang="fr-FR" dirty="0" smtClean="0"/>
              <a:t>l'antécédent de césarienne </a:t>
            </a:r>
          </a:p>
          <a:p>
            <a:r>
              <a:rPr lang="fr-FR" dirty="0" smtClean="0"/>
              <a:t>le tabac</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Physiopathologie </a:t>
            </a:r>
            <a:endParaRPr lang="fr-FR" dirty="0"/>
          </a:p>
        </p:txBody>
      </p:sp>
      <p:sp>
        <p:nvSpPr>
          <p:cNvPr id="3" name="Espace réservé du contenu 2"/>
          <p:cNvSpPr>
            <a:spLocks noGrp="1"/>
          </p:cNvSpPr>
          <p:nvPr>
            <p:ph idx="1"/>
          </p:nvPr>
        </p:nvSpPr>
        <p:spPr/>
        <p:txBody>
          <a:bodyPr>
            <a:normAutofit lnSpcReduction="10000"/>
          </a:bodyPr>
          <a:lstStyle/>
          <a:p>
            <a:r>
              <a:rPr lang="fr-FR" dirty="0"/>
              <a:t>L'hémorragie liée au placenta </a:t>
            </a:r>
            <a:r>
              <a:rPr lang="fr-FR" dirty="0" err="1"/>
              <a:t>praevia</a:t>
            </a:r>
            <a:r>
              <a:rPr lang="fr-FR" dirty="0"/>
              <a:t> est due au développement du segment inférieur qui, en augmentant, ouvre des sinus veineux de la caduque qui vont saigner</a:t>
            </a:r>
            <a:r>
              <a:rPr lang="fr-FR" dirty="0" smtClean="0"/>
              <a:t>.</a:t>
            </a:r>
          </a:p>
          <a:p>
            <a:r>
              <a:rPr lang="fr-FR" dirty="0" smtClean="0"/>
              <a:t>Les </a:t>
            </a:r>
            <a:r>
              <a:rPr lang="fr-FR" dirty="0"/>
              <a:t>pertes sanguines peuvent comporter une certaine part, en général assez faible, de sang </a:t>
            </a:r>
            <a:r>
              <a:rPr lang="fr-FR" dirty="0" err="1"/>
              <a:t>foetal</a:t>
            </a:r>
            <a:r>
              <a:rPr lang="fr-FR" dirty="0"/>
              <a:t> si l'espace </a:t>
            </a:r>
            <a:r>
              <a:rPr lang="fr-FR" dirty="0" err="1"/>
              <a:t>intervilleux</a:t>
            </a:r>
            <a:r>
              <a:rPr lang="fr-FR" dirty="0"/>
              <a:t> décollé a déchiré quelques artérioles d'origine </a:t>
            </a:r>
            <a:r>
              <a:rPr lang="fr-FR" dirty="0" err="1"/>
              <a:t>foetale</a:t>
            </a:r>
            <a:r>
              <a:rPr lang="fr-FR" dirty="0"/>
              <a: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clinique </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Le premier saignement survient entre 28 et 32 semaines d'aménorrhée</a:t>
            </a:r>
            <a:r>
              <a:rPr lang="fr-FR" dirty="0" smtClean="0"/>
              <a:t>.</a:t>
            </a:r>
          </a:p>
          <a:p>
            <a:r>
              <a:rPr lang="fr-FR" dirty="0" smtClean="0"/>
              <a:t> </a:t>
            </a:r>
            <a:r>
              <a:rPr lang="fr-FR" dirty="0"/>
              <a:t>Il s'agit d'une hémorragie de sang rouge, indolore, survenant en dehors de toute contraction. </a:t>
            </a:r>
            <a:endParaRPr lang="fr-FR" dirty="0" smtClean="0"/>
          </a:p>
          <a:p>
            <a:r>
              <a:rPr lang="fr-FR" dirty="0" smtClean="0"/>
              <a:t>L'utérus </a:t>
            </a:r>
            <a:r>
              <a:rPr lang="fr-FR" dirty="0"/>
              <a:t>est souple. </a:t>
            </a:r>
            <a:endParaRPr lang="fr-FR" dirty="0" smtClean="0"/>
          </a:p>
          <a:p>
            <a:r>
              <a:rPr lang="fr-FR" dirty="0" smtClean="0"/>
              <a:t>L'examen </a:t>
            </a:r>
            <a:r>
              <a:rPr lang="fr-FR" dirty="0"/>
              <a:t>au spéculum </a:t>
            </a:r>
            <a:r>
              <a:rPr lang="fr-FR" b="1" dirty="0"/>
              <a:t>confirme</a:t>
            </a:r>
            <a:r>
              <a:rPr lang="fr-FR" dirty="0"/>
              <a:t> l'origine </a:t>
            </a:r>
            <a:r>
              <a:rPr lang="fr-FR" dirty="0" err="1"/>
              <a:t>endo</a:t>
            </a:r>
            <a:r>
              <a:rPr lang="fr-FR" dirty="0"/>
              <a:t>-utérine du saignement. </a:t>
            </a:r>
            <a:endParaRPr lang="fr-FR" dirty="0" smtClean="0"/>
          </a:p>
          <a:p>
            <a:r>
              <a:rPr lang="fr-FR" b="1" dirty="0" smtClean="0"/>
              <a:t>Le </a:t>
            </a:r>
            <a:r>
              <a:rPr lang="fr-FR" b="1" dirty="0"/>
              <a:t>toucher vaginal doit être évité</a:t>
            </a:r>
            <a:r>
              <a:rPr lang="fr-FR" dirty="0"/>
              <a:t>.</a:t>
            </a:r>
            <a:r>
              <a:rPr lang="fr-FR" dirty="0" smtClean="0"/>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Echographie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L'échographie doit être réalisée avec une vessie pleine et permet de déterminer l'insertion exacte du placenta </a:t>
            </a:r>
            <a:r>
              <a:rPr lang="fr-FR" dirty="0" smtClean="0"/>
              <a:t>:</a:t>
            </a:r>
          </a:p>
          <a:p>
            <a:pPr>
              <a:buNone/>
            </a:pPr>
            <a:r>
              <a:rPr lang="fr-FR" dirty="0"/>
              <a:t> </a:t>
            </a:r>
            <a:r>
              <a:rPr lang="fr-FR" dirty="0" smtClean="0"/>
              <a:t>               - recouvrant </a:t>
            </a:r>
            <a:r>
              <a:rPr lang="fr-FR" dirty="0"/>
              <a:t>(stade IV</a:t>
            </a:r>
            <a:r>
              <a:rPr lang="fr-FR" dirty="0" smtClean="0"/>
              <a:t>),</a:t>
            </a:r>
          </a:p>
          <a:p>
            <a:pPr>
              <a:buNone/>
            </a:pPr>
            <a:r>
              <a:rPr lang="fr-FR" dirty="0"/>
              <a:t> </a:t>
            </a:r>
            <a:r>
              <a:rPr lang="fr-FR" dirty="0" smtClean="0"/>
              <a:t>               - </a:t>
            </a:r>
            <a:r>
              <a:rPr lang="fr-FR" dirty="0"/>
              <a:t>marginal (stade III = affleure l'orifice interne du </a:t>
            </a:r>
            <a:r>
              <a:rPr lang="fr-FR" dirty="0" smtClean="0"/>
              <a:t>col)</a:t>
            </a:r>
          </a:p>
          <a:p>
            <a:pPr>
              <a:buNone/>
            </a:pPr>
            <a:r>
              <a:rPr lang="fr-FR" dirty="0"/>
              <a:t> </a:t>
            </a:r>
            <a:r>
              <a:rPr lang="fr-FR" dirty="0" smtClean="0"/>
              <a:t>               - placenta </a:t>
            </a:r>
            <a:r>
              <a:rPr lang="fr-FR" dirty="0" err="1"/>
              <a:t>praevia</a:t>
            </a:r>
            <a:r>
              <a:rPr lang="fr-FR" dirty="0"/>
              <a:t> latéral qui reste à distance de l'orifice interne du col (stade I et II</a:t>
            </a:r>
            <a:r>
              <a:rPr lang="fr-FR" dirty="0" smtClean="0"/>
              <a:t>).</a:t>
            </a:r>
          </a:p>
          <a:p>
            <a:pPr>
              <a:buNone/>
            </a:pPr>
            <a:endParaRPr lang="fr-FR" dirty="0" smtClean="0"/>
          </a:p>
          <a:p>
            <a:r>
              <a:rPr lang="fr-FR" dirty="0" smtClean="0"/>
              <a:t>L'échographie </a:t>
            </a:r>
            <a:r>
              <a:rPr lang="fr-FR" dirty="0"/>
              <a:t>permet aussi de mesurer, dans les cas de placenta marginal, la distance entre l'orifice interne du col et le bord inférieur du placenta.  </a:t>
            </a:r>
            <a:r>
              <a:rPr lang="fr-FR" dirty="0" smtClean="0"/>
              <a:t>Le </a:t>
            </a:r>
            <a:r>
              <a:rPr lang="fr-FR" dirty="0"/>
              <a:t>risque hémorragique est assez faible si cette distance est supérieure à 3 cm.</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1027</Words>
  <Application>Microsoft Office PowerPoint</Application>
  <PresentationFormat>Affichage à l'écran (4:3)</PresentationFormat>
  <Paragraphs>132</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Les Hémorragies du 3ème trimestre de la grossesse</vt:lpstr>
      <vt:lpstr>Introduction </vt:lpstr>
      <vt:lpstr> Quelles sont les causes de l'hémorragie du 3eme  trimestre ? </vt:lpstr>
      <vt:lpstr>Le placenta praevia </vt:lpstr>
      <vt:lpstr>Definition </vt:lpstr>
      <vt:lpstr>Diapositive 6</vt:lpstr>
      <vt:lpstr>Physiopathologie </vt:lpstr>
      <vt:lpstr>Diagnostic clinique </vt:lpstr>
      <vt:lpstr>Echographie </vt:lpstr>
      <vt:lpstr>Diapositive 10</vt:lpstr>
      <vt:lpstr>Diapositive 11</vt:lpstr>
      <vt:lpstr> Evolution, traitement et pronostic</vt:lpstr>
      <vt:lpstr>Diapositive 13</vt:lpstr>
      <vt:lpstr>Pronostic </vt:lpstr>
      <vt:lpstr>Hématome rétro-placentaire </vt:lpstr>
      <vt:lpstr>Définition </vt:lpstr>
      <vt:lpstr>Physiopathologie </vt:lpstr>
      <vt:lpstr>Facteurs étiologiques </vt:lpstr>
      <vt:lpstr>La clinique </vt:lpstr>
      <vt:lpstr>Examen obstétrical </vt:lpstr>
      <vt:lpstr>Echographie </vt:lpstr>
      <vt:lpstr>Diapositive 22</vt:lpstr>
      <vt:lpstr>Evolution, traitement, pronostic</vt:lpstr>
      <vt:lpstr>Diapositive 24</vt:lpstr>
      <vt:lpstr>Traitement </vt:lpstr>
      <vt:lpstr>Diapositive 26</vt:lpstr>
      <vt:lpstr>Les autres causes d'hémorragie du troisième trimestre</vt:lpstr>
      <vt:lpstr>La rupture utérine </vt:lpstr>
      <vt:lpstr>Diapositive 29</vt:lpstr>
      <vt:lpstr>Diapositive 30</vt:lpstr>
      <vt:lpstr>Hémorragie de Benkiser</vt:lpstr>
      <vt:lpstr>Hématome décidual marginal (rupture du sinus marginal) </vt:lpstr>
      <vt:lpstr>Les causes cervicales</vt:lpstr>
      <vt:lpstr>Merci de votre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hémorragies du 3ème trimestre de la grossesse</dc:title>
  <dc:creator>user</dc:creator>
  <cp:lastModifiedBy>user</cp:lastModifiedBy>
  <cp:revision>13</cp:revision>
  <dcterms:created xsi:type="dcterms:W3CDTF">2016-02-03T19:42:21Z</dcterms:created>
  <dcterms:modified xsi:type="dcterms:W3CDTF">2020-04-02T14:34:54Z</dcterms:modified>
</cp:coreProperties>
</file>