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0" r:id="rId5"/>
    <p:sldId id="268" r:id="rId6"/>
    <p:sldId id="276" r:id="rId7"/>
    <p:sldId id="272" r:id="rId8"/>
    <p:sldId id="436" r:id="rId9"/>
    <p:sldId id="274" r:id="rId10"/>
    <p:sldId id="259" r:id="rId11"/>
    <p:sldId id="27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7" r:id="rId20"/>
    <p:sldId id="278" r:id="rId21"/>
    <p:sldId id="279" r:id="rId22"/>
    <p:sldId id="290" r:id="rId23"/>
    <p:sldId id="287" r:id="rId24"/>
    <p:sldId id="288" r:id="rId25"/>
    <p:sldId id="386" r:id="rId26"/>
    <p:sldId id="289" r:id="rId27"/>
    <p:sldId id="311" r:id="rId28"/>
    <p:sldId id="296" r:id="rId29"/>
    <p:sldId id="309" r:id="rId30"/>
    <p:sldId id="310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1" autoAdjust="0"/>
  </p:normalViewPr>
  <p:slideViewPr>
    <p:cSldViewPr>
      <p:cViewPr>
        <p:scale>
          <a:sx n="59" d="100"/>
          <a:sy n="59" d="100"/>
        </p:scale>
        <p:origin x="-183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9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1B707-99C8-4E26-A800-0DDD4ED24A82}" type="datetimeFigureOut">
              <a:rPr lang="fr-FR" smtClean="0"/>
              <a:pPr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D7D6-D8C1-4623-80FD-0EA97F3900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A304-4A7F-44B6-A91B-E625CF7E14C9}" type="datetimeFigureOut">
              <a:rPr lang="fr-FR" smtClean="0"/>
              <a:pPr/>
              <a:t>21/05/2020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73B36-FA3F-4BAD-858C-68F34D4D01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BBC897-FE80-440F-B051-C4A3F8B6D2AC}" type="datetimeFigureOut">
              <a:rPr lang="fr-FR" smtClean="0"/>
              <a:pPr/>
              <a:t>21/05/2020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4363E-F1E8-4548-B767-7D8A0658F661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DERMATOSES BULLEUSES </a:t>
            </a:r>
            <a:br>
              <a:rPr lang="fr-F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DERMATOSES BULLEUSES AUTO IMMUNES</a:t>
            </a:r>
            <a:endParaRPr lang="fr-FR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928826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A.TITI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 de Dermatologie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 Annaba 2015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2984"/>
          </a:xfrm>
        </p:spPr>
        <p:txBody>
          <a:bodyPr>
            <a:normAutofit fontScale="90000"/>
          </a:bodyPr>
          <a:lstStyle/>
          <a:p>
            <a:pPr marL="274320" indent="-274320">
              <a:spcBef>
                <a:spcPct val="20000"/>
              </a:spcBef>
            </a:pPr>
            <a:r>
              <a:rPr lang="fr-FR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fr-FR" sz="2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Définition d’une bulle 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r>
              <a:rPr lang="fr-FR" dirty="0" smtClean="0"/>
              <a:t>Lorsque la bulle se rompt : érosion post-bulleuse.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Caractères évocateurs :</a:t>
            </a:r>
          </a:p>
          <a:p>
            <a:pPr>
              <a:buNone/>
            </a:pPr>
            <a:r>
              <a:rPr lang="fr-FR" dirty="0" smtClean="0"/>
              <a:t>           forme arrondie, voire polycyclique,</a:t>
            </a:r>
          </a:p>
          <a:p>
            <a:pPr>
              <a:buNone/>
            </a:pPr>
            <a:r>
              <a:rPr lang="fr-FR" dirty="0" smtClean="0"/>
              <a:t>           collerette épidermique périphérique,</a:t>
            </a:r>
          </a:p>
          <a:p>
            <a:pPr>
              <a:buNone/>
            </a:pPr>
            <a:r>
              <a:rPr lang="fr-FR" dirty="0" smtClean="0"/>
              <a:t>           parfois présence du toit de la bulle. </a:t>
            </a:r>
          </a:p>
          <a:p>
            <a:pPr lvl="1"/>
            <a:r>
              <a:rPr lang="fr-FR" dirty="0" smtClean="0"/>
              <a:t>A l’extrême : vastes décollements de l’épiderme avec</a:t>
            </a:r>
          </a:p>
          <a:p>
            <a:pPr>
              <a:buNone/>
            </a:pPr>
            <a:r>
              <a:rPr lang="fr-FR" dirty="0" smtClean="0"/>
              <a:t>                         aspect de « linge mouillé ».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Dr TITI\Desktop\HENANCHA Naziha 40an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86807" cy="626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RAPPELS SUR LA STRUCTURE DE L ’EPIDERME ET DE LA JDE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64357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Epiderme : 4 strates de la profondeur à la superficie</a:t>
            </a:r>
          </a:p>
          <a:p>
            <a:pPr lvl="1"/>
            <a:r>
              <a:rPr lang="fr-FR" sz="2200" dirty="0" smtClean="0"/>
              <a:t> Assise basale unicellulaire</a:t>
            </a:r>
          </a:p>
          <a:p>
            <a:pPr lvl="1"/>
            <a:r>
              <a:rPr lang="fr-FR" sz="2200" dirty="0" smtClean="0"/>
              <a:t> Couche épineuse</a:t>
            </a:r>
          </a:p>
          <a:p>
            <a:pPr lvl="1"/>
            <a:r>
              <a:rPr lang="fr-FR" sz="2200" dirty="0" smtClean="0"/>
              <a:t> Couche granuleuse</a:t>
            </a:r>
          </a:p>
          <a:p>
            <a:pPr lvl="1"/>
            <a:r>
              <a:rPr lang="fr-FR" sz="2200" dirty="0" smtClean="0"/>
              <a:t> Couche cornée</a:t>
            </a:r>
          </a:p>
          <a:p>
            <a:pPr lvl="1">
              <a:buNone/>
            </a:pPr>
            <a:endParaRPr lang="fr-FR" sz="1400" dirty="0" smtClean="0"/>
          </a:p>
          <a:p>
            <a:r>
              <a:rPr lang="fr-FR" sz="2200" dirty="0" smtClean="0"/>
              <a:t> </a:t>
            </a:r>
            <a:r>
              <a:rPr lang="fr-FR" sz="2200" dirty="0" err="1" smtClean="0"/>
              <a:t>Kératinocytes</a:t>
            </a:r>
            <a:r>
              <a:rPr lang="fr-FR" sz="2200" dirty="0" smtClean="0"/>
              <a:t>, reliés entre eux par des systèmes d’adhésion :</a:t>
            </a:r>
          </a:p>
          <a:p>
            <a:pPr lvl="1"/>
            <a:r>
              <a:rPr lang="fr-FR" sz="2200" dirty="0" smtClean="0"/>
              <a:t>les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desmosomes</a:t>
            </a:r>
            <a:r>
              <a:rPr lang="fr-FR" sz="2200" b="1" i="1" dirty="0" smtClean="0"/>
              <a:t>  cohésion de l’</a:t>
            </a:r>
            <a:r>
              <a:rPr lang="fr-FR" sz="2200" b="1" i="1" dirty="0" err="1" smtClean="0"/>
              <a:t>épiderme.</a:t>
            </a:r>
            <a:r>
              <a:rPr lang="fr-FR" sz="2200" b="1" dirty="0" err="1" smtClean="0"/>
              <a:t>Desmosomes</a:t>
            </a:r>
            <a:r>
              <a:rPr lang="fr-FR" sz="2200" b="1" dirty="0" smtClean="0"/>
              <a:t> = ponts </a:t>
            </a:r>
            <a:r>
              <a:rPr lang="fr-FR" sz="2200" b="1" dirty="0" err="1" smtClean="0"/>
              <a:t>interkératinocytaires</a:t>
            </a:r>
            <a:r>
              <a:rPr lang="fr-FR" sz="2200" b="1" dirty="0" smtClean="0"/>
              <a:t> (visible en ME), </a:t>
            </a:r>
            <a:r>
              <a:rPr lang="fr-FR" sz="2200" dirty="0" smtClean="0"/>
              <a:t>constitués par  des protéines transmembranaires de la classe </a:t>
            </a:r>
            <a:r>
              <a:rPr lang="fr-FR" sz="2200" dirty="0" err="1" smtClean="0"/>
              <a:t>descadhérines</a:t>
            </a:r>
            <a:r>
              <a:rPr lang="fr-FR" sz="2200" dirty="0" smtClean="0"/>
              <a:t> (</a:t>
            </a:r>
            <a:r>
              <a:rPr lang="fr-FR" sz="2200" dirty="0" err="1" smtClean="0"/>
              <a:t>desmogléines</a:t>
            </a:r>
            <a:r>
              <a:rPr lang="fr-FR" sz="2200" dirty="0" smtClean="0"/>
              <a:t> et </a:t>
            </a:r>
            <a:r>
              <a:rPr lang="fr-FR" sz="2200" dirty="0" err="1" smtClean="0"/>
              <a:t>desmocollines</a:t>
            </a:r>
            <a:r>
              <a:rPr lang="fr-FR" sz="2200" dirty="0" smtClean="0"/>
              <a:t>)</a:t>
            </a:r>
          </a:p>
          <a:p>
            <a:pPr lvl="1"/>
            <a:r>
              <a:rPr lang="fr-FR" sz="2200" dirty="0" smtClean="0"/>
              <a:t>et par la plaque </a:t>
            </a:r>
            <a:r>
              <a:rPr lang="fr-FR" sz="2200" dirty="0" err="1" smtClean="0"/>
              <a:t>desmosomale</a:t>
            </a:r>
            <a:r>
              <a:rPr lang="fr-FR" sz="2200" dirty="0" smtClean="0"/>
              <a:t> située dans le cytoplasme</a:t>
            </a:r>
          </a:p>
          <a:p>
            <a:pPr lvl="1">
              <a:buNone/>
            </a:pPr>
            <a:r>
              <a:rPr lang="fr-FR" sz="2200" dirty="0" smtClean="0"/>
              <a:t>(</a:t>
            </a:r>
            <a:r>
              <a:rPr lang="fr-FR" sz="2200" dirty="0" err="1" smtClean="0"/>
              <a:t>desmoplakines</a:t>
            </a:r>
            <a:r>
              <a:rPr lang="fr-FR" sz="2200" dirty="0" smtClean="0"/>
              <a:t>, </a:t>
            </a:r>
            <a:r>
              <a:rPr lang="fr-FR" sz="2200" dirty="0" err="1" smtClean="0"/>
              <a:t>plakoglobulines</a:t>
            </a:r>
            <a:r>
              <a:rPr lang="fr-FR" sz="2200" dirty="0" smtClean="0"/>
              <a:t>).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47737"/>
            <a:ext cx="814393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Jonction dermo-épidermique :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/>
          <a:lstStyle/>
          <a:p>
            <a:endParaRPr lang="fr-FR" b="1" dirty="0" smtClean="0"/>
          </a:p>
          <a:p>
            <a:r>
              <a:rPr lang="fr-FR" dirty="0" smtClean="0"/>
              <a:t>= structure macromoléculaire constituant une interface entre derme et l’épiderme, et qui permet l’adhésion entre eux.</a:t>
            </a:r>
          </a:p>
          <a:p>
            <a:r>
              <a:rPr lang="fr-FR" dirty="0" smtClean="0"/>
              <a:t>Plusieurs structures de la superficie vers la profondeur :</a:t>
            </a:r>
          </a:p>
          <a:p>
            <a:pPr lvl="1"/>
            <a:r>
              <a:rPr lang="fr-FR" dirty="0" err="1" smtClean="0"/>
              <a:t>hémidesmosomes</a:t>
            </a:r>
            <a:r>
              <a:rPr lang="fr-FR" dirty="0" smtClean="0"/>
              <a:t> des </a:t>
            </a:r>
            <a:r>
              <a:rPr lang="fr-FR" dirty="0" err="1" smtClean="0"/>
              <a:t>kératinocytes</a:t>
            </a:r>
            <a:r>
              <a:rPr lang="fr-FR" dirty="0" smtClean="0"/>
              <a:t> basaux  et filaments de kératine du cytosquelette</a:t>
            </a:r>
          </a:p>
          <a:p>
            <a:pPr lvl="1"/>
            <a:r>
              <a:rPr lang="fr-FR" dirty="0" smtClean="0"/>
              <a:t>Filaments d’ancrage</a:t>
            </a:r>
          </a:p>
          <a:p>
            <a:pPr lvl="1"/>
            <a:r>
              <a:rPr lang="fr-FR" dirty="0" smtClean="0"/>
              <a:t> membrane basale (lamina </a:t>
            </a:r>
            <a:r>
              <a:rPr lang="fr-FR" dirty="0" err="1" smtClean="0"/>
              <a:t>lucida</a:t>
            </a:r>
            <a:r>
              <a:rPr lang="fr-FR" dirty="0" smtClean="0"/>
              <a:t> et </a:t>
            </a:r>
            <a:r>
              <a:rPr lang="fr-FR" dirty="0" err="1" smtClean="0"/>
              <a:t>densa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fibres d’ancrage (dans le derme)</a:t>
            </a:r>
          </a:p>
          <a:p>
            <a:pPr lvl="1"/>
            <a:r>
              <a:rPr lang="fr-FR" dirty="0" smtClean="0"/>
              <a:t>système de « cordes et amarres ».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Jonction dermo-épidermique :</a:t>
            </a:r>
            <a:endParaRPr lang="fr-F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8582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CAT devant toute éruption bulleuse (1)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71504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1/ Interrogatoire :</a:t>
            </a:r>
          </a:p>
          <a:p>
            <a:pPr lvl="1"/>
            <a:r>
              <a:rPr lang="fr-FR" dirty="0" smtClean="0"/>
              <a:t> âge, </a:t>
            </a:r>
            <a:r>
              <a:rPr lang="fr-FR" dirty="0" err="1" smtClean="0"/>
              <a:t>atcds</a:t>
            </a:r>
            <a:r>
              <a:rPr lang="fr-FR" dirty="0" smtClean="0"/>
              <a:t> familiaux de dermatoses bulleuses,</a:t>
            </a:r>
          </a:p>
          <a:p>
            <a:pPr lvl="1"/>
            <a:r>
              <a:rPr lang="fr-FR" dirty="0" smtClean="0"/>
              <a:t> date d ’apparition des lésions, caractère aigu ou chronique…</a:t>
            </a:r>
          </a:p>
          <a:p>
            <a:pPr lvl="1"/>
            <a:r>
              <a:rPr lang="fr-FR" dirty="0" smtClean="0"/>
              <a:t> mode évolutif : évolution par poussées, évolution linéaire…</a:t>
            </a:r>
          </a:p>
          <a:p>
            <a:pPr lvl="1"/>
            <a:r>
              <a:rPr lang="fr-FR" dirty="0" smtClean="0"/>
              <a:t> circonstances d ’apparition, facteurs </a:t>
            </a:r>
            <a:r>
              <a:rPr lang="fr-FR" dirty="0" err="1" smtClean="0"/>
              <a:t>déclenchants</a:t>
            </a:r>
            <a:r>
              <a:rPr lang="fr-FR" dirty="0" smtClean="0"/>
              <a:t> : expo</a:t>
            </a:r>
          </a:p>
          <a:p>
            <a:pPr lvl="1">
              <a:buNone/>
            </a:pPr>
            <a:r>
              <a:rPr lang="fr-FR" dirty="0" smtClean="0"/>
              <a:t>           solaire, grossesse, application de topiques…</a:t>
            </a:r>
          </a:p>
          <a:p>
            <a:pPr lvl="1"/>
            <a:r>
              <a:rPr lang="fr-FR" dirty="0" smtClean="0"/>
              <a:t> signes d’accompagnement : prurit, fièvre, douleurs, AEG…</a:t>
            </a:r>
          </a:p>
          <a:p>
            <a:pPr lvl="1"/>
            <a:r>
              <a:rPr lang="fr-FR" dirty="0" smtClean="0"/>
              <a:t> !!! prises médicamenteuses : traitement habituel,   </a:t>
            </a:r>
          </a:p>
          <a:p>
            <a:pPr lvl="1">
              <a:buNone/>
            </a:pPr>
            <a:r>
              <a:rPr lang="fr-FR" dirty="0" smtClean="0"/>
              <a:t>        introduction récente d ’un nouveau traitement,</a:t>
            </a:r>
          </a:p>
          <a:p>
            <a:pPr lvl="1">
              <a:buNone/>
            </a:pPr>
            <a:r>
              <a:rPr lang="fr-FR" dirty="0" smtClean="0"/>
              <a:t>            y compris	médicaments topiques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CAT devant toute éruption bulleuse (2)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2/ Examen clinique :  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endParaRPr lang="fr-FR" sz="1400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type de bulle, signe de </a:t>
            </a:r>
            <a:r>
              <a:rPr lang="fr-FR" dirty="0" err="1" smtClean="0"/>
              <a:t>Nikolski</a:t>
            </a:r>
            <a:r>
              <a:rPr lang="fr-FR" dirty="0" smtClean="0"/>
              <a:t> (décollement bulleux induit par la pression en peau saine péri-bulleuse),  </a:t>
            </a:r>
          </a:p>
          <a:p>
            <a:pPr lvl="1">
              <a:buNone/>
            </a:pPr>
            <a:endParaRPr lang="fr-FR" sz="1200" dirty="0" smtClean="0"/>
          </a:p>
          <a:p>
            <a:pPr lvl="1"/>
            <a:r>
              <a:rPr lang="fr-FR" dirty="0" smtClean="0"/>
              <a:t>autres lésions cutanées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 topographie (peau et/ ou muqueuses), 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distribution particulière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signes généraux : AEG, déshydratation, dénutrition, signes</a:t>
            </a:r>
          </a:p>
          <a:p>
            <a:pPr lvl="1">
              <a:buNone/>
            </a:pPr>
            <a:r>
              <a:rPr lang="fr-FR" dirty="0" smtClean="0"/>
              <a:t>      infectieux…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CAT devant toute éruption bulleuse (3</a:t>
            </a:r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3/ Examens complémentaires :</a:t>
            </a:r>
          </a:p>
          <a:p>
            <a:pPr lvl="1"/>
            <a:r>
              <a:rPr lang="fr-FR" dirty="0" smtClean="0"/>
              <a:t>NFS-plaquettes (</a:t>
            </a:r>
            <a:r>
              <a:rPr lang="fr-FR" dirty="0" err="1" smtClean="0"/>
              <a:t>hyperéosinophilie</a:t>
            </a:r>
            <a:r>
              <a:rPr lang="fr-FR" dirty="0" smtClean="0"/>
              <a:t>), anticorps anti-peau (IFI)</a:t>
            </a:r>
          </a:p>
          <a:p>
            <a:pPr lvl="1"/>
            <a:r>
              <a:rPr lang="fr-FR" dirty="0" smtClean="0"/>
              <a:t>Biopsie cutanée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Histologie sur lésion bulleuse récente</a:t>
            </a:r>
          </a:p>
          <a:p>
            <a:pPr lvl="1">
              <a:buNone/>
            </a:pPr>
            <a:r>
              <a:rPr lang="fr-FR" dirty="0" smtClean="0"/>
              <a:t>          (jonction peau saine-peau lésée)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Immunofluorescence directe (congélation) : peau péri-   bulleuse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Autres en fonction des orientations diagnostiques : prélèvement liquide de bulle, </a:t>
            </a:r>
          </a:p>
          <a:p>
            <a:pPr lvl="1"/>
            <a:endParaRPr lang="fr-FR" sz="1200" dirty="0" smtClean="0"/>
          </a:p>
          <a:p>
            <a:pPr lvl="1"/>
            <a:r>
              <a:rPr lang="fr-FR" dirty="0" smtClean="0"/>
              <a:t>ME sur biopsie cutanée, IFI sur peau clivée...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Dermatoses Bulleuses Auto Immunes</a:t>
            </a:r>
            <a:br>
              <a:rPr lang="fr-FR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sous épidermiques </a:t>
            </a: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7158" y="2643182"/>
            <a:ext cx="8572560" cy="4000527"/>
          </a:xfrm>
        </p:spPr>
        <p:txBody>
          <a:bodyPr>
            <a:normAutofit/>
          </a:bodyPr>
          <a:lstStyle/>
          <a:p>
            <a:r>
              <a:rPr lang="fr-FR" dirty="0" smtClean="0"/>
              <a:t>Pemphigoïde bulleuse  (PB)</a:t>
            </a:r>
          </a:p>
          <a:p>
            <a:r>
              <a:rPr lang="fr-FR" dirty="0" smtClean="0"/>
              <a:t>Pemphigoïde  de la grossesse  (PG)</a:t>
            </a:r>
          </a:p>
          <a:p>
            <a:r>
              <a:rPr lang="fr-FR" dirty="0" smtClean="0"/>
              <a:t>Pemphigoïde  cicatricielle  (PC)</a:t>
            </a:r>
          </a:p>
          <a:p>
            <a:r>
              <a:rPr lang="fr-FR" dirty="0" smtClean="0"/>
              <a:t>Dermatite herpétiforme  (DH)</a:t>
            </a:r>
          </a:p>
          <a:p>
            <a:r>
              <a:rPr lang="fr-FR" dirty="0" smtClean="0"/>
              <a:t>Dermatite à Ig A linéaire   (DIAL)</a:t>
            </a:r>
          </a:p>
          <a:p>
            <a:r>
              <a:rPr lang="fr-FR" dirty="0" smtClean="0"/>
              <a:t>Epidermolyse  bulleuse acquise  (EBA)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GENERALITES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groupe sous le nom de  Dermatoses </a:t>
            </a:r>
            <a:r>
              <a:rPr lang="fr-FR" b="1" dirty="0" smtClean="0">
                <a:solidFill>
                  <a:schemeClr val="tx2"/>
                </a:solidFill>
              </a:rPr>
              <a:t>bulleuses</a:t>
            </a:r>
            <a:r>
              <a:rPr lang="fr-FR" dirty="0" smtClean="0"/>
              <a:t>, les affections dont la lésion élémentaire est une </a:t>
            </a:r>
            <a:r>
              <a:rPr lang="fr-FR" b="1" dirty="0" smtClean="0">
                <a:solidFill>
                  <a:srgbClr val="FF0000"/>
                </a:solidFill>
              </a:rPr>
              <a:t>bulle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Les dermatoses bulleuses constituent un groupe hétérogène de maladies peu fréquentes et de pronostic parfois très péjoratif.</a:t>
            </a:r>
          </a:p>
          <a:p>
            <a:endParaRPr lang="fr-FR" dirty="0" smtClean="0"/>
          </a:p>
          <a:p>
            <a:r>
              <a:rPr lang="fr-FR" dirty="0" smtClean="0"/>
              <a:t> Cette diversité impose une enquête </a:t>
            </a:r>
            <a:r>
              <a:rPr lang="fr-FR" b="1" dirty="0" smtClean="0"/>
              <a:t>clinique</a:t>
            </a:r>
            <a:r>
              <a:rPr lang="fr-FR" dirty="0" smtClean="0"/>
              <a:t>, </a:t>
            </a:r>
            <a:r>
              <a:rPr lang="fr-FR" b="1" dirty="0" smtClean="0"/>
              <a:t>anatomopathologique</a:t>
            </a:r>
            <a:r>
              <a:rPr lang="fr-FR" dirty="0" smtClean="0"/>
              <a:t> et </a:t>
            </a:r>
            <a:r>
              <a:rPr lang="fr-FR" b="1" dirty="0" smtClean="0"/>
              <a:t>immunopathologique</a:t>
            </a:r>
            <a:r>
              <a:rPr lang="fr-FR" dirty="0" smtClean="0"/>
              <a:t> rigoureuse.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BULLEUSE (1)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1- Epidémiologie:</a:t>
            </a:r>
          </a:p>
          <a:p>
            <a:pPr>
              <a:buNone/>
            </a:pPr>
            <a:r>
              <a:rPr lang="fr-FR" dirty="0" smtClean="0"/>
              <a:t>	C’est la plus fréquente des DBAI : 70% des DBAI  sous épidermiques avec une incidence annuelle de plus de 400 à 500 nouveaux cas </a:t>
            </a:r>
          </a:p>
          <a:p>
            <a:pPr>
              <a:buNone/>
            </a:pPr>
            <a:r>
              <a:rPr lang="fr-FR" dirty="0" smtClean="0"/>
              <a:t>   Terrain : sujets âgés 75-80 ans, pas de prédominance de sexe.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2- Clinique:</a:t>
            </a:r>
          </a:p>
          <a:p>
            <a:pPr>
              <a:buNone/>
            </a:pPr>
            <a:r>
              <a:rPr lang="fr-FR" sz="2400" i="1" dirty="0" smtClean="0"/>
              <a:t>	</a:t>
            </a:r>
            <a:r>
              <a:rPr lang="fr-FR" sz="2400" i="1" dirty="0" smtClean="0">
                <a:solidFill>
                  <a:schemeClr val="tx2"/>
                </a:solidFill>
              </a:rPr>
              <a:t>SIGNES DE DEBUT</a:t>
            </a:r>
            <a:r>
              <a:rPr lang="fr-FR" sz="2400" i="1" dirty="0" smtClean="0"/>
              <a:t>:</a:t>
            </a:r>
          </a:p>
          <a:p>
            <a:pPr>
              <a:buNone/>
            </a:pPr>
            <a:r>
              <a:rPr lang="fr-FR" sz="2400" dirty="0" smtClean="0"/>
              <a:t>       Parfois uniquement un </a:t>
            </a:r>
            <a:r>
              <a:rPr lang="fr-FR" sz="2400" b="1" dirty="0" smtClean="0"/>
              <a:t>prurit pré-éruptif isolé, généralisé,  féroce, </a:t>
            </a:r>
            <a:r>
              <a:rPr lang="fr-FR" sz="2400" dirty="0" smtClean="0"/>
              <a:t>pouvant durer plusieurs semaines voire années.</a:t>
            </a:r>
          </a:p>
          <a:p>
            <a:pPr>
              <a:buNone/>
            </a:pPr>
            <a:r>
              <a:rPr lang="fr-FR" sz="2400" dirty="0" smtClean="0"/>
              <a:t>	    Parfois placards </a:t>
            </a:r>
            <a:r>
              <a:rPr lang="fr-FR" sz="2400" dirty="0" err="1" smtClean="0"/>
              <a:t>urticariformes</a:t>
            </a:r>
            <a:r>
              <a:rPr lang="fr-FR" sz="2400" dirty="0" smtClean="0"/>
              <a:t>++, fixes ou eczématiformes (+ rare) 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PEMPHIGOIDE BULLEUSE (2)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 ’ERUPTION </a:t>
            </a:r>
            <a:r>
              <a:rPr lang="fr-FR" dirty="0" smtClean="0"/>
              <a:t>: Polymorphe.</a:t>
            </a:r>
          </a:p>
          <a:p>
            <a:pPr lvl="1"/>
            <a:r>
              <a:rPr lang="fr-FR" sz="2200" dirty="0" smtClean="0"/>
              <a:t>Bulles tendues, de grande taille, à contenu clair ou parfois</a:t>
            </a:r>
          </a:p>
          <a:p>
            <a:pPr>
              <a:buNone/>
            </a:pPr>
            <a:r>
              <a:rPr lang="fr-FR" sz="2200" dirty="0" smtClean="0"/>
              <a:t>             hématique, sans signe de </a:t>
            </a:r>
            <a:r>
              <a:rPr lang="fr-FR" sz="2200" dirty="0" err="1" smtClean="0"/>
              <a:t>Nikolski</a:t>
            </a:r>
            <a:r>
              <a:rPr lang="fr-FR" sz="2200" dirty="0" smtClean="0"/>
              <a:t>.</a:t>
            </a:r>
          </a:p>
          <a:p>
            <a:pPr lvl="1"/>
            <a:r>
              <a:rPr lang="fr-FR" sz="2200" dirty="0" smtClean="0"/>
              <a:t>Siégeant sur des placards érythémateux, </a:t>
            </a:r>
            <a:r>
              <a:rPr lang="fr-FR" sz="2200" dirty="0" err="1" smtClean="0"/>
              <a:t>maculo</a:t>
            </a:r>
            <a:r>
              <a:rPr lang="fr-FR" sz="2200" dirty="0" smtClean="0"/>
              <a:t>-papuleux avec</a:t>
            </a:r>
          </a:p>
          <a:p>
            <a:pPr>
              <a:buNone/>
            </a:pPr>
            <a:r>
              <a:rPr lang="fr-FR" sz="2200" dirty="0" smtClean="0"/>
              <a:t>                  un aspect </a:t>
            </a:r>
            <a:r>
              <a:rPr lang="fr-FR" sz="2200" dirty="0" err="1" smtClean="0"/>
              <a:t>urticarien</a:t>
            </a:r>
            <a:r>
              <a:rPr lang="fr-FR" sz="2200" dirty="0" smtClean="0"/>
              <a:t> mais fixe, ou eczématiforme.</a:t>
            </a:r>
          </a:p>
          <a:p>
            <a:pPr lvl="1"/>
            <a:r>
              <a:rPr lang="fr-FR" sz="2200" dirty="0" smtClean="0"/>
              <a:t>Topographie : lésions </a:t>
            </a:r>
            <a:r>
              <a:rPr lang="fr-FR" sz="2200" i="1" dirty="0" smtClean="0"/>
              <a:t>symétriques, prédilection pour la racine</a:t>
            </a:r>
          </a:p>
          <a:p>
            <a:pPr>
              <a:buNone/>
            </a:pPr>
            <a:r>
              <a:rPr lang="fr-FR" sz="2200" dirty="0" smtClean="0"/>
              <a:t>               des membres ++, les faces de flexion des membres</a:t>
            </a:r>
          </a:p>
          <a:p>
            <a:pPr>
              <a:buNone/>
            </a:pPr>
            <a:r>
              <a:rPr lang="fr-FR" sz="2200" dirty="0" smtClean="0"/>
              <a:t>                    l’abdomen.</a:t>
            </a:r>
          </a:p>
          <a:p>
            <a:pPr lvl="1"/>
            <a:r>
              <a:rPr lang="fr-FR" sz="2200" dirty="0" smtClean="0"/>
              <a:t>Les bulles peuvent parfois siéger en peau saine.</a:t>
            </a:r>
          </a:p>
          <a:p>
            <a:pPr lvl="1"/>
            <a:r>
              <a:rPr lang="fr-FR" sz="2200" dirty="0" smtClean="0"/>
              <a:t>Atteinte muqueuse possible mais rare.</a:t>
            </a:r>
          </a:p>
          <a:p>
            <a:r>
              <a:rPr lang="fr-FR" sz="2200" b="1" dirty="0" smtClean="0">
                <a:solidFill>
                  <a:schemeClr val="tx2"/>
                </a:solidFill>
              </a:rPr>
              <a:t>Prurit</a:t>
            </a:r>
            <a:r>
              <a:rPr lang="fr-FR" sz="2200" b="1" dirty="0" smtClean="0"/>
              <a:t> +++ constant, intense.</a:t>
            </a:r>
          </a:p>
          <a:p>
            <a:r>
              <a:rPr lang="fr-FR" sz="2200" dirty="0" smtClean="0"/>
              <a:t>Formes cliniques atypiques :</a:t>
            </a:r>
          </a:p>
          <a:p>
            <a:pPr lvl="1"/>
            <a:r>
              <a:rPr lang="fr-FR" sz="2200" dirty="0" smtClean="0"/>
              <a:t> Formes localisées (hémiplégie); forme </a:t>
            </a:r>
            <a:r>
              <a:rPr lang="fr-FR" sz="2200" i="1" dirty="0" err="1" smtClean="0"/>
              <a:t>dysidrosiforme</a:t>
            </a:r>
            <a:r>
              <a:rPr lang="fr-FR" sz="2200" i="1" dirty="0" smtClean="0"/>
              <a:t> (</a:t>
            </a:r>
            <a:r>
              <a:rPr lang="fr-FR" sz="2200" i="1" dirty="0" err="1" smtClean="0"/>
              <a:t>atteinte</a:t>
            </a:r>
            <a:r>
              <a:rPr lang="fr-FR" sz="2200" dirty="0" err="1" smtClean="0"/>
              <a:t>palmo</a:t>
            </a:r>
            <a:r>
              <a:rPr lang="fr-FR" sz="2200" dirty="0" smtClean="0"/>
              <a:t>-plantaire uniquement) ; formes vésiculeuses.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G:\Nouveau dossier 3  Pemphigoide bulleuse\GHOUMA Toufik 50an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 descr="G:\Nouveau dossier 3  Pemphigoide bulleuse\GHOUMA Toufik 50an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056" y="0"/>
            <a:ext cx="5984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95324"/>
            <a:ext cx="55007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6_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DSCN1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N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089025"/>
            <a:ext cx="62420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828675"/>
            <a:ext cx="73533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RAPPELS SEMIOLOGIQUES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5500702"/>
          </a:xfrm>
        </p:spPr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Définition d’une bulle </a:t>
            </a:r>
            <a:r>
              <a:rPr lang="fr-FR" sz="2000" dirty="0" smtClean="0"/>
              <a:t>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357298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600" dirty="0" smtClean="0"/>
          </a:p>
          <a:p>
            <a:endParaRPr lang="fr-FR" sz="2800" dirty="0" smtClean="0"/>
          </a:p>
          <a:p>
            <a:r>
              <a:rPr lang="fr-FR" sz="2800" dirty="0" smtClean="0"/>
              <a:t>Lésion </a:t>
            </a:r>
            <a:r>
              <a:rPr lang="fr-FR" sz="2600" dirty="0" smtClean="0"/>
              <a:t>liquidienne</a:t>
            </a:r>
            <a:r>
              <a:rPr lang="fr-FR" sz="2800" dirty="0" smtClean="0"/>
              <a:t> secondaire à un clivage cutané, entraînant un soulèvement circonscrit de l’épiderme, de diamètre &gt;5 mm (≠ de la vésicule), contenant un liquide clair (parfois séropurulent, hémorragique)</a:t>
            </a:r>
          </a:p>
          <a:p>
            <a:endParaRPr lang="fr-FR" sz="2800" dirty="0" smtClean="0"/>
          </a:p>
          <a:p>
            <a:r>
              <a:rPr lang="fr-FR" sz="2800" dirty="0" smtClean="0"/>
              <a:t>Siège : peau et muqueuses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0"/>
            <a:ext cx="520065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Dr TITI\Desktop\BELFADHEL Khimissi 26an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885828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3283"/>
            <a:ext cx="8229600" cy="58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Dr TITI\Desktop\BOUDIAF ép GUEMICHE Dalila 46 an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1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074" name="Picture 2" descr="C:\Users\Dr TITI\Desktop\HEMICI Menaa 87an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Dr TITI\Desktop\Nouveau dossier\DSCN4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6725"/>
            <a:ext cx="8501121" cy="6105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Dr TITI\Desktop\Nouveau dossier\DSCN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1" cy="639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909</TotalTime>
  <Words>645</Words>
  <Application>Microsoft Office PowerPoint</Application>
  <PresentationFormat>Affichage à l'écran (4:3)</PresentationFormat>
  <Paragraphs>118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Débit</vt:lpstr>
      <vt:lpstr>DERMATOSES BULLEUSES   DERMATOSES BULLEUSES AUTO IMMUNES</vt:lpstr>
      <vt:lpstr>GENERALITES</vt:lpstr>
      <vt:lpstr>RAPPELS SEMIOLOGIQUES</vt:lpstr>
      <vt:lpstr>Diapositive 4</vt:lpstr>
      <vt:lpstr>Diapositive 5</vt:lpstr>
      <vt:lpstr>Diapositive 6</vt:lpstr>
      <vt:lpstr>Diapositive 7</vt:lpstr>
      <vt:lpstr>Diapositive 8</vt:lpstr>
      <vt:lpstr>Diapositive 9</vt:lpstr>
      <vt:lpstr>           Définition d’une bulle :</vt:lpstr>
      <vt:lpstr>Diapositive 11</vt:lpstr>
      <vt:lpstr>RAPPELS SUR LA STRUCTURE DE L ’EPIDERME ET DE LA JDE</vt:lpstr>
      <vt:lpstr>Diapositive 13</vt:lpstr>
      <vt:lpstr>Jonction dermo-épidermique :</vt:lpstr>
      <vt:lpstr>Jonction dermo-épidermique :</vt:lpstr>
      <vt:lpstr>CAT devant toute éruption bulleuse (1)</vt:lpstr>
      <vt:lpstr>CAT devant toute éruption bulleuse (2)</vt:lpstr>
      <vt:lpstr>CAT devant toute éruption bulleuse (3)</vt:lpstr>
      <vt:lpstr>Dermatoses Bulleuses Auto Immunes sous épidermiques </vt:lpstr>
      <vt:lpstr>PEMPHIGOIDE BULLEUSE (1)</vt:lpstr>
      <vt:lpstr>PEMPHIGOIDE BULLEUSE (2)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DERMATOSES BULLEUSES</dc:title>
  <dc:creator>Dr TITI</dc:creator>
  <cp:lastModifiedBy>degh_khal</cp:lastModifiedBy>
  <cp:revision>106</cp:revision>
  <dcterms:created xsi:type="dcterms:W3CDTF">2015-06-04T09:14:58Z</dcterms:created>
  <dcterms:modified xsi:type="dcterms:W3CDTF">2020-05-21T14:53:28Z</dcterms:modified>
</cp:coreProperties>
</file>