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  <p:sldId id="280" r:id="rId16"/>
    <p:sldId id="270" r:id="rId17"/>
    <p:sldId id="271" r:id="rId18"/>
    <p:sldId id="272" r:id="rId19"/>
    <p:sldId id="273" r:id="rId20"/>
    <p:sldId id="279" r:id="rId21"/>
    <p:sldId id="274" r:id="rId22"/>
    <p:sldId id="275" r:id="rId23"/>
    <p:sldId id="276" r:id="rId24"/>
    <p:sldId id="277" r:id="rId25"/>
    <p:sldId id="281" r:id="rId26"/>
    <p:sldId id="278" r:id="rId27"/>
    <p:sldId id="282" r:id="rId28"/>
    <p:sldId id="283" r:id="rId2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7294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598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8214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6877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2168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895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6604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3909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600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2296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707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A2B1B-9326-4529-8C86-CB54E7AF0165}" type="datetimeFigureOut">
              <a:rPr lang="fr-FR" smtClean="0"/>
              <a:t>08/04/2020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7FAE7-03E1-4B10-A710-BD5DEFA814D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006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6600" b="1" dirty="0"/>
              <a:t>Insuffisance rénale Aigue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4800" dirty="0"/>
              <a:t>Dr Yahiouche</a:t>
            </a:r>
          </a:p>
          <a:p>
            <a:r>
              <a:rPr lang="fr-FR" dirty="0"/>
              <a:t>yannabdz@yahoo.fr</a:t>
            </a:r>
          </a:p>
        </p:txBody>
      </p:sp>
    </p:spTree>
    <p:extLst>
      <p:ext uri="{BB962C8B-B14F-4D97-AF65-F5344CB8AC3E}">
        <p14:creationId xmlns:p14="http://schemas.microsoft.com/office/powerpoint/2010/main" val="3756211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Physiopathologie: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*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Dans les atteintes rénales vasculaires et glomérulaires, la diminution de la GFR s'explique par la modification du K</a:t>
            </a:r>
            <a:r>
              <a:rPr lang="fr-FR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et la chute du débit plasmatique rénal.</a:t>
            </a:r>
          </a:p>
          <a:p>
            <a:pPr marL="0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*  Le problème est beaucoup plus complexe dans les formes d'IRA caractérisées par une nécrose tubulaire aiguë (NTA), formes parenchymateuses les plus fréquentes. </a:t>
            </a:r>
          </a:p>
        </p:txBody>
      </p:sp>
    </p:spTree>
    <p:extLst>
      <p:ext uri="{BB962C8B-B14F-4D97-AF65-F5344CB8AC3E}">
        <p14:creationId xmlns:p14="http://schemas.microsoft.com/office/powerpoint/2010/main" val="481245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CLASSIFICATION DES IRA :</a:t>
            </a:r>
            <a:endParaRPr lang="fr-FR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49824" y="1649884"/>
            <a:ext cx="9292352" cy="470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selon la diurèse :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 IRA à diurèse conservée = diurèse supérieure à 500 ml/j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 IRA oligo-anurique = diurèse &lt; 500 ml/24h ou 20 ml/h.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Low">
              <a:lnSpc>
                <a:spcPct val="100000"/>
              </a:lnSpc>
            </a:pPr>
            <a:r>
              <a:rPr lang="fr-FR" altLang="fr-F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Selon le mécanisme étiologique</a:t>
            </a: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       IRA fonctionnelle ou prérénale (50 à 70% des cas).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       IRA organique ou parenchymateuse (30 à 40% des cas).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       IRA obstructive urinaire ou postrénale (5 à 10% des cas).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732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5489"/>
          </a:xfrm>
        </p:spPr>
        <p:txBody>
          <a:bodyPr/>
          <a:lstStyle/>
          <a:p>
            <a:r>
              <a:rPr lang="fr-FR" dirty="0"/>
              <a:t>IRA obstructive, ou post-rénale: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45465"/>
            <a:ext cx="10515600" cy="4631498"/>
          </a:xfrm>
        </p:spPr>
        <p:txBody>
          <a:bodyPr>
            <a:normAutofit/>
          </a:bodyPr>
          <a:lstStyle/>
          <a:p>
            <a:r>
              <a:rPr lang="fr-FR" dirty="0"/>
              <a:t> Elle est due à un obstacle bilatéral sur les voies excrétrices (ou unilatéral sur rein unique). La pression augmente dans la chambre urinaire du glomérule jusqu’à atteindre la pression du capillaire glomérulaire : cela annule la filtration glomérulaire.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L’obstacle peut être incomplet, et n’est donc pas toujours associé à une anurie. Une polyurie hypotonique peut être observée ,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329946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852"/>
          </a:xfrm>
        </p:spPr>
        <p:txBody>
          <a:bodyPr>
            <a:normAutofit/>
          </a:bodyPr>
          <a:lstStyle/>
          <a:p>
            <a:r>
              <a:rPr lang="fr-FR" sz="3600" b="1" dirty="0"/>
              <a:t>Principales causes d’IRA obstructives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65161"/>
            <a:ext cx="10515600" cy="4721650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/>
              <a:t>Lithiases urinaires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    Calcul unilatéral sur rein fonctionnel unique ou lithiases bilatérales</a:t>
            </a:r>
          </a:p>
          <a:p>
            <a:r>
              <a:rPr lang="fr-FR" b="1" dirty="0"/>
              <a:t>Pathologie tumorale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    Adénome de prostate</a:t>
            </a:r>
          </a:p>
          <a:p>
            <a:pPr marL="0" indent="0">
              <a:buNone/>
            </a:pPr>
            <a:r>
              <a:rPr lang="fr-FR" dirty="0"/>
              <a:t>    Cancer de la prostate</a:t>
            </a:r>
          </a:p>
          <a:p>
            <a:pPr marL="0" indent="0">
              <a:buNone/>
            </a:pPr>
            <a:r>
              <a:rPr lang="fr-FR" dirty="0"/>
              <a:t>    Cancer du col utérin</a:t>
            </a:r>
          </a:p>
          <a:p>
            <a:pPr marL="0" indent="0">
              <a:buNone/>
            </a:pPr>
            <a:r>
              <a:rPr lang="fr-FR" dirty="0"/>
              <a:t>    Tumeur de vessie</a:t>
            </a:r>
          </a:p>
          <a:p>
            <a:pPr marL="0" indent="0">
              <a:buNone/>
            </a:pPr>
            <a:r>
              <a:rPr lang="fr-FR" dirty="0"/>
              <a:t>    Cancer du rectum, de l</a:t>
            </a:r>
            <a:r>
              <a:rPr lang="en-US" dirty="0"/>
              <a:t>’</a:t>
            </a:r>
            <a:r>
              <a:rPr lang="fr-FR" dirty="0"/>
              <a:t>ovaire, de l</a:t>
            </a:r>
            <a:r>
              <a:rPr lang="en-US" dirty="0"/>
              <a:t>’</a:t>
            </a:r>
            <a:r>
              <a:rPr lang="fr-FR" dirty="0"/>
              <a:t>utérus</a:t>
            </a:r>
          </a:p>
          <a:p>
            <a:pPr marL="0" indent="0">
              <a:buNone/>
            </a:pPr>
            <a:r>
              <a:rPr lang="fr-FR" dirty="0"/>
              <a:t>    Métastases retro péritonéales (rare)</a:t>
            </a:r>
          </a:p>
          <a:p>
            <a:r>
              <a:rPr lang="fr-FR" b="1" dirty="0"/>
              <a:t>Pathologie inflammatoire : fibrose ou liposclérose rétropéritonéale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2705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Chez le sujet jeune, les obstacles sont essentiellement d’origine lithiasique (lithiases oxalo-calciques le plus souvent). La migration calculeuse bilatérale simultanée est exceptionnelle. L’IRA peut survenir en cas d’obstruction sur un rein unique.</a:t>
            </a:r>
          </a:p>
          <a:p>
            <a:endParaRPr lang="fr-FR" dirty="0"/>
          </a:p>
          <a:p>
            <a:r>
              <a:rPr lang="fr-FR" dirty="0"/>
              <a:t>Chez le sujet âgé, les causes tumorales (compression urétérale par envahissement métastatique rétro-péritonéal) sont fréquentes et de mauvais pronostic.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9953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Examens paracliniques: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Echographie +++ </a:t>
            </a:r>
            <a:r>
              <a:rPr lang="fr-FR" dirty="0"/>
              <a:t>: rein unique ? voies urinaires dilatées ? lésion pelvienne ?prostate ? Elle permet la néphrostomie per cutanée sous échographie + opacification, et donc la guérison.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• ASP : lithiase radio-opaque.</a:t>
            </a:r>
          </a:p>
        </p:txBody>
      </p:sp>
    </p:spTree>
    <p:extLst>
      <p:ext uri="{BB962C8B-B14F-4D97-AF65-F5344CB8AC3E}">
        <p14:creationId xmlns:p14="http://schemas.microsoft.com/office/powerpoint/2010/main" val="1985839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IRA « fonctionnelle », pré-rénale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Elle est liée à une diminution du débit plasmatique rénal et de la pression d’ultrafiltration en raison </a:t>
            </a:r>
          </a:p>
          <a:p>
            <a:pPr marL="0" indent="0">
              <a:buNone/>
            </a:pPr>
            <a:r>
              <a:rPr lang="fr-FR" dirty="0"/>
              <a:t>    d’une hypovolémie vraie (hémorragie, déshydratation) ou </a:t>
            </a:r>
          </a:p>
          <a:p>
            <a:pPr marL="0" indent="0">
              <a:buNone/>
            </a:pPr>
            <a:r>
              <a:rPr lang="fr-FR" dirty="0"/>
              <a:t>    « efficace »    (insuffisance cardiaque ou hépatique, sepsis…).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Le parenchyme rénal est intact (la baisse de la filtration glomérulaire est la conséquence de l’hypo-perfusion rénale).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08979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Causes d’IRA fonctionnelles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/>
              <a:t>1. Déshydratation extracellulaire</a:t>
            </a:r>
            <a:endParaRPr lang="fr-FR" dirty="0"/>
          </a:p>
          <a:p>
            <a:pPr marL="0" indent="0">
              <a:buNone/>
            </a:pPr>
            <a:r>
              <a:rPr lang="en-US" dirty="0"/>
              <a:t>    • </a:t>
            </a:r>
            <a:r>
              <a:rPr lang="fr-FR" dirty="0"/>
              <a:t>Pertes cutanées (sudation, brulure) ou digestives (vomissements, diarrhée, fistules).</a:t>
            </a:r>
          </a:p>
          <a:p>
            <a:pPr marL="0" indent="0">
              <a:buNone/>
            </a:pPr>
            <a:r>
              <a:rPr lang="en-US" dirty="0"/>
              <a:t>    • </a:t>
            </a:r>
            <a:r>
              <a:rPr lang="fr-FR" dirty="0"/>
              <a:t>Pertes rénales :</a:t>
            </a:r>
          </a:p>
          <a:p>
            <a:pPr marL="0" indent="0">
              <a:buNone/>
            </a:pPr>
            <a:r>
              <a:rPr lang="fr-FR" dirty="0"/>
              <a:t>         –</a:t>
            </a:r>
            <a:r>
              <a:rPr lang="en-US" dirty="0"/>
              <a:t>–</a:t>
            </a:r>
            <a:r>
              <a:rPr lang="fr-FR" dirty="0"/>
              <a:t> traitement diurétique excessif</a:t>
            </a:r>
          </a:p>
          <a:p>
            <a:pPr marL="0" indent="0">
              <a:buNone/>
            </a:pPr>
            <a:r>
              <a:rPr lang="fr-FR" dirty="0"/>
              <a:t>         –</a:t>
            </a:r>
            <a:r>
              <a:rPr lang="en-US" dirty="0"/>
              <a:t>–</a:t>
            </a:r>
            <a:r>
              <a:rPr lang="fr-FR" dirty="0"/>
              <a:t> polyurie osmotique du diabète décompensé et du syndrome de levée d</a:t>
            </a:r>
            <a:r>
              <a:rPr lang="en-US" dirty="0"/>
              <a:t>’</a:t>
            </a:r>
            <a:r>
              <a:rPr lang="fr-FR" dirty="0"/>
              <a:t>obstacle</a:t>
            </a:r>
          </a:p>
          <a:p>
            <a:pPr marL="0" indent="0">
              <a:buNone/>
            </a:pPr>
            <a:r>
              <a:rPr lang="fr-FR" dirty="0"/>
              <a:t>         –</a:t>
            </a:r>
            <a:r>
              <a:rPr lang="en-US" dirty="0"/>
              <a:t>–</a:t>
            </a:r>
            <a:r>
              <a:rPr lang="fr-FR" dirty="0"/>
              <a:t> néphrite interstitielle chronique</a:t>
            </a:r>
          </a:p>
          <a:p>
            <a:pPr marL="0" indent="0">
              <a:buNone/>
            </a:pPr>
            <a:r>
              <a:rPr lang="fr-FR" dirty="0"/>
              <a:t>         –</a:t>
            </a:r>
            <a:r>
              <a:rPr lang="en-US" dirty="0"/>
              <a:t>–</a:t>
            </a:r>
            <a:r>
              <a:rPr lang="fr-FR" dirty="0"/>
              <a:t> insuffisance surrénale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34040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262130"/>
            <a:ext cx="10515600" cy="4914833"/>
          </a:xfrm>
        </p:spPr>
        <p:txBody>
          <a:bodyPr/>
          <a:lstStyle/>
          <a:p>
            <a:r>
              <a:rPr lang="fr-FR" b="1" dirty="0"/>
              <a:t>2. Hypovolémie réelle ou « efficace »</a:t>
            </a:r>
            <a:endParaRPr lang="fr-FR" dirty="0"/>
          </a:p>
          <a:p>
            <a:pPr marL="0" indent="0">
              <a:buNone/>
            </a:pPr>
            <a:r>
              <a:rPr lang="en-US" dirty="0"/>
              <a:t>    • </a:t>
            </a:r>
            <a:r>
              <a:rPr lang="fr-FR" dirty="0"/>
              <a:t>Syndrome néphrotique sévère ;</a:t>
            </a:r>
          </a:p>
          <a:p>
            <a:pPr marL="0" indent="0">
              <a:buNone/>
            </a:pPr>
            <a:r>
              <a:rPr lang="en-US" dirty="0"/>
              <a:t>    • </a:t>
            </a:r>
            <a:r>
              <a:rPr lang="fr-FR" dirty="0"/>
              <a:t>Cirrhose hépatique décompensée ;</a:t>
            </a:r>
          </a:p>
          <a:p>
            <a:pPr marL="0" indent="0">
              <a:buNone/>
            </a:pPr>
            <a:r>
              <a:rPr lang="en-US" dirty="0"/>
              <a:t>    • </a:t>
            </a:r>
            <a:r>
              <a:rPr lang="fr-FR" dirty="0"/>
              <a:t>Insuffisance cardiaque congestive (aigue ou chronique) : syndrome cardio-rénal</a:t>
            </a:r>
          </a:p>
          <a:p>
            <a:pPr marL="0" indent="0">
              <a:buNone/>
            </a:pPr>
            <a:r>
              <a:rPr lang="en-US" dirty="0"/>
              <a:t>    • </a:t>
            </a:r>
            <a:r>
              <a:rPr lang="fr-FR" dirty="0"/>
              <a:t>Hypotension artérielle des états de choc débutants cardiogéniques,</a:t>
            </a:r>
          </a:p>
          <a:p>
            <a:pPr marL="0" indent="0">
              <a:buNone/>
            </a:pPr>
            <a:r>
              <a:rPr lang="fr-FR" dirty="0"/>
              <a:t>     septiques, anaphylactiques, hémorragiques.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/>
              <a:t>3. IRA hémodynamiques (IEC, ARA2)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4936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Leur point commun est la survenue </a:t>
            </a:r>
            <a:r>
              <a:rPr lang="fr-FR" b="1" dirty="0"/>
              <a:t>d’un bas débit sanguin rénal</a:t>
            </a:r>
            <a:r>
              <a:rPr lang="fr-FR" dirty="0"/>
              <a:t>. L’IRA fonctionnelle est immédiatement réversible quand le flux sanguin rénal est restauré.</a:t>
            </a:r>
          </a:p>
          <a:p>
            <a:endParaRPr lang="fr-FR" dirty="0"/>
          </a:p>
          <a:p>
            <a:r>
              <a:rPr lang="fr-FR" dirty="0"/>
              <a:t> En revanche si la diminution de la perfusion du rein persiste, une ischémie rénale s’installe et des lésions de </a:t>
            </a:r>
            <a:r>
              <a:rPr lang="fr-FR" b="1" dirty="0"/>
              <a:t>nécrose tubulaire </a:t>
            </a:r>
            <a:r>
              <a:rPr lang="fr-FR" dirty="0"/>
              <a:t>peuvent s’installer : l’IRA devient alors organique .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6737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physiologie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533" y="1690688"/>
            <a:ext cx="7418230" cy="4542687"/>
          </a:xfrm>
        </p:spPr>
      </p:pic>
    </p:spTree>
    <p:extLst>
      <p:ext uri="{BB962C8B-B14F-4D97-AF65-F5344CB8AC3E}">
        <p14:creationId xmlns:p14="http://schemas.microsoft.com/office/powerpoint/2010/main" val="21822580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Biologie: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 </a:t>
            </a:r>
            <a:r>
              <a:rPr lang="fr-FR" dirty="0"/>
              <a:t>signe de déshydratation extracellulaire : hémoconcentration, chute TA, PVC basse (Pression veineuse centrale)</a:t>
            </a:r>
          </a:p>
          <a:p>
            <a:r>
              <a:rPr lang="fr-FR" dirty="0"/>
              <a:t></a:t>
            </a:r>
            <a:r>
              <a:rPr lang="fr-FR" b="1" dirty="0"/>
              <a:t>   Na urinaire /Kurinaire &lt; 1 </a:t>
            </a:r>
            <a:r>
              <a:rPr lang="fr-FR" dirty="0"/>
              <a:t>- FE Na &lt; 1 % (FE = Fraction excrétée)</a:t>
            </a:r>
          </a:p>
          <a:p>
            <a:r>
              <a:rPr lang="fr-FR" dirty="0"/>
              <a:t>Natriurèse &lt; 10 mmol/l - osm U. &gt; 500 (adaptation aiguë à la baisse de la concentration de Na+ dans le tube distal = réabsorption).</a:t>
            </a:r>
          </a:p>
          <a:p>
            <a:r>
              <a:rPr lang="fr-FR" dirty="0"/>
              <a:t>   urée/creat. sérique &gt; 40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26255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5793"/>
          </a:xfrm>
        </p:spPr>
        <p:txBody>
          <a:bodyPr/>
          <a:lstStyle/>
          <a:p>
            <a:r>
              <a:rPr lang="fr-FR" dirty="0"/>
              <a:t>IRA parenchymateuses: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4786045"/>
          </a:xfrm>
        </p:spPr>
        <p:txBody>
          <a:bodyPr>
            <a:normAutofit/>
          </a:bodyPr>
          <a:lstStyle/>
          <a:p>
            <a:r>
              <a:rPr lang="fr-FR" dirty="0"/>
              <a:t>Elles sont dues à des lésions anatomiques des différentes structures du rein : </a:t>
            </a:r>
          </a:p>
          <a:p>
            <a:pPr marL="0" indent="0">
              <a:buNone/>
            </a:pPr>
            <a:r>
              <a:rPr lang="fr-FR" dirty="0"/>
              <a:t>  les plus fréquentes sont les nécroses tubulaires aiguës (NTA), mais une IRA peut aussi compliquer les néphropathies interstitielles, glomérulaires ou vasculaires aiguës.</a:t>
            </a:r>
          </a:p>
          <a:p>
            <a:r>
              <a:rPr lang="fr-FR" dirty="0"/>
              <a:t>Au cours des NTA, deux mécanismes sont le plus souvent en cause et souvent associés : l’un ischémique, l’autre toxique.</a:t>
            </a:r>
          </a:p>
          <a:p>
            <a:r>
              <a:rPr lang="fr-FR" dirty="0"/>
              <a:t>Dans un cercle vicieux, l’accumulation dans la lumière des tubes de débris cellulaires nécrosés voire de cellules entières desquamant de la membrane basale tubulaire augmente la pression intra-tubulaire, ce qui tend à diminuer davantage encore la </a:t>
            </a:r>
            <a:r>
              <a:rPr lang="fr-FR" b="1" dirty="0"/>
              <a:t>filtration glomérulaire.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43117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05626" y="262095"/>
            <a:ext cx="10515600" cy="793974"/>
          </a:xfrm>
        </p:spPr>
        <p:txBody>
          <a:bodyPr/>
          <a:lstStyle/>
          <a:p>
            <a:r>
              <a:rPr lang="fr-FR" dirty="0"/>
              <a:t>Causes d’IRA parenchymateuses: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13645"/>
            <a:ext cx="10515600" cy="4863318"/>
          </a:xfrm>
        </p:spPr>
        <p:txBody>
          <a:bodyPr>
            <a:normAutofit fontScale="25000" lnSpcReduction="20000"/>
          </a:bodyPr>
          <a:lstStyle/>
          <a:p>
            <a:r>
              <a:rPr lang="fr-FR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Nécroses tubulaires aiguës</a:t>
            </a:r>
            <a:endParaRPr lang="fr-FR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• 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Ischémiques par choc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Septique,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Hypovolémique,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Hémorragique</a:t>
            </a:r>
          </a:p>
          <a:p>
            <a:pPr marL="0" indent="0">
              <a:buNone/>
            </a:pP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Anaphylactique,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Cardiogénique</a:t>
            </a:r>
          </a:p>
          <a:p>
            <a:pPr marL="0" indent="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• 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Toxicité tubulaire directe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Aminosides,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Produits de contraste iodes</a:t>
            </a:r>
          </a:p>
          <a:p>
            <a:pPr marL="0" indent="0">
              <a:buNone/>
            </a:pP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Anti-inflammatoires non stéroïdiens,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Cisplatine,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Amphotericine B</a:t>
            </a:r>
          </a:p>
          <a:p>
            <a:pPr marL="0" indent="0">
              <a:buNone/>
            </a:pP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Cephalosporines (1re generation),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Ciclosporine A et tacrolimus,</a:t>
            </a:r>
          </a:p>
          <a:p>
            <a:pPr marL="0" indent="0">
              <a:buNone/>
            </a:pPr>
            <a:endParaRPr lang="fr-FR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•</a:t>
            </a:r>
            <a:r>
              <a:rPr lang="en-US" dirty="0"/>
              <a:t> 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Précipitation intratubulaire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Acyclovir, inhibiteurs des protéases, </a:t>
            </a:r>
          </a:p>
          <a:p>
            <a:pPr marL="0" indent="0">
              <a:buNone/>
            </a:pP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Méthotrexate,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Sulfamides, antirétroviraux, </a:t>
            </a:r>
          </a:p>
          <a:p>
            <a:pPr marL="0" indent="0">
              <a:buNone/>
            </a:pP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Chaines légères d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immunoglobulines (myélome)</a:t>
            </a:r>
          </a:p>
          <a:p>
            <a:pPr marL="0" indent="0">
              <a:buNone/>
            </a:pP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Myoglobine (rhabdomyolyse),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Hémoglobine (hémolyse)</a:t>
            </a:r>
          </a:p>
          <a:p>
            <a:pPr marL="0" indent="0">
              <a:buNone/>
            </a:pP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–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Syndrome de lyse tumorale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37485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Néphrites interstitielles aiguës</a:t>
            </a:r>
            <a:endParaRPr lang="fr-FR" dirty="0"/>
          </a:p>
          <a:p>
            <a:pPr marL="0" indent="0">
              <a:buNone/>
            </a:pPr>
            <a:r>
              <a:rPr lang="en-US" dirty="0"/>
              <a:t>  • </a:t>
            </a:r>
            <a:r>
              <a:rPr lang="fr-FR" dirty="0"/>
              <a:t>Infectieuses –</a:t>
            </a:r>
            <a:r>
              <a:rPr lang="en-US" dirty="0"/>
              <a:t>–</a:t>
            </a:r>
            <a:r>
              <a:rPr lang="fr-FR" dirty="0"/>
              <a:t> Ascendantes (pyélonéphrites aigues)</a:t>
            </a:r>
          </a:p>
          <a:p>
            <a:pPr marL="0" indent="0">
              <a:buNone/>
            </a:pPr>
            <a:r>
              <a:rPr lang="fr-FR" dirty="0"/>
              <a:t>      –</a:t>
            </a:r>
            <a:r>
              <a:rPr lang="en-US" dirty="0"/>
              <a:t>–</a:t>
            </a:r>
            <a:r>
              <a:rPr lang="fr-FR" dirty="0"/>
              <a:t> Hématogènes, –</a:t>
            </a:r>
            <a:r>
              <a:rPr lang="en-US" dirty="0"/>
              <a:t>–</a:t>
            </a:r>
            <a:r>
              <a:rPr lang="fr-FR" dirty="0"/>
              <a:t> Leptospiroses, fièvres hémorragiques virales,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en-US" dirty="0"/>
              <a:t>  • </a:t>
            </a:r>
            <a:r>
              <a:rPr lang="fr-FR" dirty="0"/>
              <a:t>Immuno-allergiques –</a:t>
            </a:r>
            <a:r>
              <a:rPr lang="en-US" dirty="0"/>
              <a:t>–</a:t>
            </a:r>
            <a:r>
              <a:rPr lang="fr-FR" dirty="0"/>
              <a:t> Sulfamides, –</a:t>
            </a:r>
            <a:r>
              <a:rPr lang="en-US" dirty="0"/>
              <a:t>–</a:t>
            </a:r>
            <a:r>
              <a:rPr lang="fr-FR" dirty="0"/>
              <a:t> Ampicilline, methicilline</a:t>
            </a:r>
          </a:p>
          <a:p>
            <a:pPr marL="0" indent="0">
              <a:buNone/>
            </a:pPr>
            <a:r>
              <a:rPr lang="en-US" dirty="0"/>
              <a:t>       –</a:t>
            </a:r>
            <a:r>
              <a:rPr lang="fr-FR" dirty="0"/>
              <a:t> Anti-inflammatoires non stéroïdiens</a:t>
            </a:r>
          </a:p>
          <a:p>
            <a:pPr marL="0" indent="0">
              <a:buNone/>
            </a:pPr>
            <a:r>
              <a:rPr lang="fr-FR" dirty="0"/>
              <a:t>       –</a:t>
            </a:r>
            <a:r>
              <a:rPr lang="en-US" dirty="0"/>
              <a:t>–</a:t>
            </a:r>
            <a:r>
              <a:rPr lang="fr-FR" dirty="0"/>
              <a:t> Fluoroquinolones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59943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39403"/>
            <a:ext cx="10515600" cy="4837560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/>
              <a:t>Néphropathies glomérulaires aiguës ou rapidement progressives</a:t>
            </a:r>
            <a:endParaRPr lang="fr-FR" dirty="0"/>
          </a:p>
          <a:p>
            <a:pPr marL="0" indent="0">
              <a:buNone/>
            </a:pPr>
            <a:r>
              <a:rPr lang="en-US" dirty="0"/>
              <a:t>     • </a:t>
            </a:r>
            <a:r>
              <a:rPr lang="fr-FR" dirty="0"/>
              <a:t>Glomérulonéphrite aigue post-infectieuse</a:t>
            </a:r>
          </a:p>
          <a:p>
            <a:pPr marL="0" indent="0">
              <a:buNone/>
            </a:pPr>
            <a:r>
              <a:rPr lang="en-US" dirty="0"/>
              <a:t>     • </a:t>
            </a:r>
            <a:r>
              <a:rPr lang="fr-FR" dirty="0"/>
              <a:t>GNRP endo et extra-capillaire (lupus, cryoglobulinemie, purpura rhumatoïde)</a:t>
            </a:r>
          </a:p>
          <a:p>
            <a:pPr marL="0" indent="0">
              <a:buNone/>
            </a:pPr>
            <a:r>
              <a:rPr lang="en-US" dirty="0"/>
              <a:t>     • </a:t>
            </a:r>
            <a:r>
              <a:rPr lang="fr-FR" dirty="0"/>
              <a:t>Glomérulonéphrite extracapillaire pure : vascularite, maladie de Goodpasture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b="1" dirty="0"/>
              <a:t>Néphropathies vasculaires aiguës</a:t>
            </a:r>
            <a:endParaRPr lang="fr-FR" dirty="0"/>
          </a:p>
          <a:p>
            <a:pPr marL="0" indent="0">
              <a:buNone/>
            </a:pPr>
            <a:r>
              <a:rPr lang="en-US" dirty="0"/>
              <a:t>     • </a:t>
            </a:r>
            <a:r>
              <a:rPr lang="fr-FR" dirty="0"/>
              <a:t>Syndrome hémolytique et urémique</a:t>
            </a:r>
          </a:p>
          <a:p>
            <a:pPr marL="0" indent="0">
              <a:buNone/>
            </a:pPr>
            <a:r>
              <a:rPr lang="en-US" dirty="0"/>
              <a:t>     • </a:t>
            </a:r>
            <a:r>
              <a:rPr lang="fr-FR" dirty="0"/>
              <a:t>Emboles de cristaux de cholestérol</a:t>
            </a:r>
          </a:p>
          <a:p>
            <a:pPr marL="0" indent="0">
              <a:buNone/>
            </a:pPr>
            <a:r>
              <a:rPr lang="en-US" dirty="0"/>
              <a:t>     • </a:t>
            </a:r>
            <a:r>
              <a:rPr lang="fr-FR" dirty="0"/>
              <a:t>Thromboses et embolies des artères rénales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94386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biologie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o natriurèse &gt;20 mmol/l</a:t>
            </a:r>
          </a:p>
          <a:p>
            <a:pPr marL="0" indent="0">
              <a:buNone/>
            </a:pPr>
            <a:r>
              <a:rPr lang="pt-BR" dirty="0"/>
              <a:t>o Na urinaire / K urinaire &gt; 1</a:t>
            </a:r>
          </a:p>
          <a:p>
            <a:pPr marL="0" indent="0">
              <a:buNone/>
            </a:pPr>
            <a:r>
              <a:rPr lang="fr-FR" dirty="0"/>
              <a:t>o U S/creat S = 20</a:t>
            </a:r>
          </a:p>
        </p:txBody>
      </p:sp>
    </p:spTree>
    <p:extLst>
      <p:ext uri="{BB962C8B-B14F-4D97-AF65-F5344CB8AC3E}">
        <p14:creationId xmlns:p14="http://schemas.microsoft.com/office/powerpoint/2010/main" val="18563028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0188"/>
          </a:xfrm>
        </p:spPr>
        <p:txBody>
          <a:bodyPr>
            <a:normAutofit/>
          </a:bodyPr>
          <a:lstStyle/>
          <a:p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Indices plasmatiques et urinaires permettant de distinguer IRA F et IRA organiques (NTA)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607667"/>
              </p:ext>
            </p:extLst>
          </p:nvPr>
        </p:nvGraphicFramePr>
        <p:xfrm>
          <a:off x="838200" y="1825625"/>
          <a:ext cx="10515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5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9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99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signe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IRA 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Urée plasmatique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augmentée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Augmentée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créatinémie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Normale ou peu augmentée(&lt;300</a:t>
                      </a:r>
                      <a:r>
                        <a:rPr lang="el-GR" dirty="0"/>
                        <a:t>μ</a:t>
                      </a:r>
                      <a:r>
                        <a:rPr lang="fr-FR" dirty="0"/>
                        <a:t>mol/L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Augmentée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Urée/créatinémie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&gt;100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&lt;50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Na+ 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mmol//L (si pas de diurétiques)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40 mmol/L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FE Na+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 1 % (si absence de diurétiques)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&gt;1-2%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FE urée (utile si diurétiques)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 35 % &gt; 35-40 %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&gt; 35-40 %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Na+/K+ urinaire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&lt;1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&gt;1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U/P urée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&gt;10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&lt;10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U/P créatinine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&gt;30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&lt;30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U/P osmoles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&gt;2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&lt;2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92808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Complication: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/>
              <a:t>La dialyse doit être réalisée en urgence dans trois</a:t>
            </a:r>
            <a:r>
              <a:rPr lang="fr-FR" dirty="0"/>
              <a:t>  </a:t>
            </a:r>
            <a:r>
              <a:rPr lang="fr-FR" i="1" dirty="0"/>
              <a:t>situations: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   Hyperkaliémie (signes ECG, troubles du rythme, crampes, parésies musculaires)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   OAP et/ou hyperhydratation avec hypo Na sévère (troubles de conscience)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    Acidose métabolique sévère (PH &lt; 7.3)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66741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Merci</a:t>
            </a:r>
          </a:p>
        </p:txBody>
      </p:sp>
    </p:spTree>
    <p:extLst>
      <p:ext uri="{BB962C8B-B14F-4D97-AF65-F5344CB8AC3E}">
        <p14:creationId xmlns:p14="http://schemas.microsoft.com/office/powerpoint/2010/main" val="367517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Déterminants de la Filtration Glomérulaire: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 Le débit de filtration glomérulaire (DFG) dépend de plusieurs </a:t>
            </a:r>
          </a:p>
          <a:p>
            <a:pPr marL="0" indent="0">
              <a:buNone/>
            </a:pPr>
            <a:r>
              <a:rPr lang="fr-FR" dirty="0"/>
              <a:t>    paramètres physiques il est modélisé par la formule : 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                      DFG = PUF x Kf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    PUF = Gradient de pression transcapillaire glomérulaire </a:t>
            </a:r>
          </a:p>
          <a:p>
            <a:pPr marL="0" indent="0">
              <a:buNone/>
            </a:pPr>
            <a:r>
              <a:rPr lang="fr-FR" dirty="0"/>
              <a:t>               (pression d’ultrafiltration),</a:t>
            </a:r>
          </a:p>
          <a:p>
            <a:pPr marL="0" indent="0">
              <a:buNone/>
            </a:pPr>
            <a:r>
              <a:rPr lang="fr-FR" dirty="0"/>
              <a:t>    Kf = coefficient de filtration.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7398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/>
          <a:lstStyle/>
          <a:p>
            <a:r>
              <a:rPr lang="fr-FR" dirty="0"/>
              <a:t>PUF dépend :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–– de la différence de pression hydrostatique entre le capillaire glomérulaire (Pcg, voisine de 45 mmHg) et la chambre urinaire du glomérule (Pu, voisine de 10 mmHg) ;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–– et de la différence de pression </a:t>
            </a:r>
            <a:r>
              <a:rPr lang="fr-FR" b="1" dirty="0"/>
              <a:t>oncotique </a:t>
            </a:r>
            <a:r>
              <a:rPr lang="fr-FR" dirty="0"/>
              <a:t>entre le capillaire glomérulaire (Πcg, d’environ 25 mmHg) et la chambre urinaire (Πu qui est nulle a l’état normal).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–– d’ou PUF = (Pcg – Pu) – (Πcg– Πu)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6540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La filtration glomérulaire baisse ou s’annule quand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 le débit plasmatique rénal diminue (hypovolémie, état de choc, hypoperfusion rénale augmentation de la pression veineuse rénale) ;</a:t>
            </a:r>
          </a:p>
          <a:p>
            <a:r>
              <a:rPr lang="fr-FR" dirty="0"/>
              <a:t> la pression hydrostatique capillaire glomérulaire diminue (hypovolémie, état de choc, hypoperfusion rénale)</a:t>
            </a:r>
          </a:p>
          <a:p>
            <a:r>
              <a:rPr lang="fr-FR" dirty="0"/>
              <a:t>les R</a:t>
            </a:r>
            <a:r>
              <a:rPr lang="fr-FR" sz="2400" dirty="0"/>
              <a:t>EF</a:t>
            </a:r>
            <a:r>
              <a:rPr lang="fr-FR" dirty="0"/>
              <a:t> diminuent (vasodilatation de l’artériole efférente glomérulaire) </a:t>
            </a:r>
          </a:p>
          <a:p>
            <a:r>
              <a:rPr lang="fr-FR" dirty="0"/>
              <a:t>les R</a:t>
            </a:r>
            <a:r>
              <a:rPr lang="fr-FR" sz="2400" dirty="0"/>
              <a:t>AF</a:t>
            </a:r>
            <a:r>
              <a:rPr lang="fr-FR" dirty="0"/>
              <a:t> augmentent (vasoconstriction pré-glomérulaire) ;</a:t>
            </a:r>
          </a:p>
          <a:p>
            <a:r>
              <a:rPr lang="fr-FR" dirty="0"/>
              <a:t>la Pu augmente (obstacle intra-tubulaire ou sur la voie excrétrice).</a:t>
            </a:r>
          </a:p>
          <a:p>
            <a:r>
              <a:rPr lang="fr-FR" dirty="0"/>
              <a:t>le coefficient d’ultrafiltration </a:t>
            </a:r>
            <a:r>
              <a:rPr lang="fr-FR" b="1" dirty="0"/>
              <a:t>Kf </a:t>
            </a:r>
            <a:r>
              <a:rPr lang="fr-FR" dirty="0"/>
              <a:t>diminue (diminution de la surface capillaire)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9398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L'IRA est alors à la fois l'indicateur de la gravité des processus pathologiques associés et par elle-même facteur de mauvais pronostic.</a:t>
            </a:r>
          </a:p>
          <a:p>
            <a:endParaRPr lang="fr-FR" dirty="0"/>
          </a:p>
          <a:p>
            <a:r>
              <a:rPr lang="fr-FR" dirty="0"/>
              <a:t> La mortalité lors d'une IRA varie selon les situations entre 7% (IRA prérénale ou toxique) et &gt; 80% (IRA après chirurgie ou polytraumatisme). </a:t>
            </a:r>
          </a:p>
          <a:p>
            <a:endParaRPr lang="fr-FR" dirty="0"/>
          </a:p>
          <a:p>
            <a:r>
              <a:rPr lang="fr-FR" dirty="0"/>
              <a:t>Elle est en moyenne de l'ordre de 50% chez le patient gravement malade.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1015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définition: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L'IRA résulte de la défaillance sur quelques heures ou jours, mais souvent réversible, des fonctions rénales glomérulaire et tubulaire, résultat de multiples agressions potentielles isolées ou plus souvent associées. </a:t>
            </a:r>
          </a:p>
          <a:p>
            <a:r>
              <a:rPr lang="fr-FR" dirty="0"/>
              <a:t> Les caractéristiques biologiques de l'IRA sont, avant tout, une élévation des taux plasmatiques d'urée et de créatinine (syndrome de rétention azotée). </a:t>
            </a:r>
          </a:p>
          <a:p>
            <a:r>
              <a:rPr lang="fr-FR" dirty="0"/>
              <a:t>La définition la plus acceptée est celle où une situation clinique s'accompagne d'une augmentation de la créatinine plasmatique de    &gt; 5 mg/l par rapport aux valeurs de base.</a:t>
            </a:r>
          </a:p>
        </p:txBody>
      </p:sp>
    </p:spTree>
    <p:extLst>
      <p:ext uri="{BB962C8B-B14F-4D97-AF65-F5344CB8AC3E}">
        <p14:creationId xmlns:p14="http://schemas.microsoft.com/office/powerpoint/2010/main" val="2724075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Définition universelle de l’insuffisance rénale aiguë selon les KDIGO (Kidney Disease/ Improving Global Outcome 2012).</a:t>
            </a: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085699"/>
              </p:ext>
            </p:extLst>
          </p:nvPr>
        </p:nvGraphicFramePr>
        <p:xfrm>
          <a:off x="838200" y="1825625"/>
          <a:ext cx="10515600" cy="311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7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3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Stade IRA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créatinémie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diurèse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Augmentation &gt; 26 μmol/L (3 mg/L) en 48 h</a:t>
                      </a:r>
                    </a:p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 &gt; 50 % en 7 jours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 0,5 ml/kg/h pendant 6 a 12 h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Créatininémie x 2 en 7 jours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 0,5 ml/kg/h ≥ 12 h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Créatininémie x 3 en 7 jours</a:t>
                      </a:r>
                    </a:p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</a:p>
                    <a:p>
                      <a:r>
                        <a:rPr lang="it-IT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creatininemie &gt; 354 μmol/L (40 mg/L)</a:t>
                      </a:r>
                    </a:p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 l’absence de valeur antérieure</a:t>
                      </a:r>
                    </a:p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</a:p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nécessité de dialyse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 0,3 ml/kg/h ≥ 24 h</a:t>
                      </a:r>
                    </a:p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</a:p>
                    <a:p>
                      <a:r>
                        <a:rPr lang="fr-FR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anurie ≥ 12 h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5881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Physiopathologie :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74372" y="1475245"/>
            <a:ext cx="11243256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filtration glomérulaire dépend de :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pression hydrostatique de part et d'autre de la membrane glomérulaire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de la pression oncotique sanguine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ainsi que du coefficient de perméabilité glomérulaire.</a:t>
            </a:r>
            <a:endParaRPr lang="fr-FR" alt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* Dans une atteinte obstructive, l'augmentation de la pression hydrostatique intratubulaire est le mécanisme principal pour expliquer la diminution de la GFR.</a:t>
            </a:r>
            <a:endParaRPr kumimoji="0" lang="fr-FR" altLang="fr-F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6814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1596</Words>
  <Application>Microsoft Office PowerPoint</Application>
  <PresentationFormat>Grand écran</PresentationFormat>
  <Paragraphs>221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Thème Office</vt:lpstr>
      <vt:lpstr>Insuffisance rénale Aigue</vt:lpstr>
      <vt:lpstr>physiologie</vt:lpstr>
      <vt:lpstr>Déterminants de la Filtration Glomérulaire:</vt:lpstr>
      <vt:lpstr>Présentation PowerPoint</vt:lpstr>
      <vt:lpstr>La filtration glomérulaire baisse ou s’annule quand :</vt:lpstr>
      <vt:lpstr>Introduction:</vt:lpstr>
      <vt:lpstr>définition:</vt:lpstr>
      <vt:lpstr>Définition universelle de l’insuffisance rénale aiguë selon les KDIGO (Kidney Disease/ Improving Global Outcome 2012).</vt:lpstr>
      <vt:lpstr>Physiopathologie :</vt:lpstr>
      <vt:lpstr>Physiopathologie:</vt:lpstr>
      <vt:lpstr>CLASSIFICATION DES IRA :</vt:lpstr>
      <vt:lpstr>IRA obstructive, ou post-rénale:</vt:lpstr>
      <vt:lpstr>Principales causes d’IRA obstructives</vt:lpstr>
      <vt:lpstr>Présentation PowerPoint</vt:lpstr>
      <vt:lpstr>Examens paracliniques:</vt:lpstr>
      <vt:lpstr>IRA « fonctionnelle », pré-rénale</vt:lpstr>
      <vt:lpstr>Causes d’IRA fonctionnelles</vt:lpstr>
      <vt:lpstr>Présentation PowerPoint</vt:lpstr>
      <vt:lpstr>Présentation PowerPoint</vt:lpstr>
      <vt:lpstr>Biologie: </vt:lpstr>
      <vt:lpstr>IRA parenchymateuses:</vt:lpstr>
      <vt:lpstr>Causes d’IRA parenchymateuses:</vt:lpstr>
      <vt:lpstr>Présentation PowerPoint</vt:lpstr>
      <vt:lpstr>Présentation PowerPoint</vt:lpstr>
      <vt:lpstr>biologie</vt:lpstr>
      <vt:lpstr>Indices plasmatiques et urinaires permettant de distinguer IRA F et IRA organiques (NTA)</vt:lpstr>
      <vt:lpstr>Complication: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Insuffisance rénale Aigue</dc:title>
  <dc:creator>nabil yaniouche</dc:creator>
  <cp:lastModifiedBy>nabil yaniouche</cp:lastModifiedBy>
  <cp:revision>21</cp:revision>
  <dcterms:created xsi:type="dcterms:W3CDTF">2019-11-19T19:40:39Z</dcterms:created>
  <dcterms:modified xsi:type="dcterms:W3CDTF">2020-04-08T17:19:27Z</dcterms:modified>
</cp:coreProperties>
</file>