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3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10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89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4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2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64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4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F3A0-5099-4416-AC84-9EEC35A0001E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7090-E5FD-4541-A2F3-AED05C28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letterature</a:t>
            </a:r>
            <a:r>
              <a:rPr lang="fr-FR" dirty="0"/>
              <a:t> </a:t>
            </a:r>
            <a:r>
              <a:rPr lang="fr-FR" dirty="0" err="1"/>
              <a:t>romanze</a:t>
            </a:r>
            <a:r>
              <a:rPr lang="fr-FR" dirty="0"/>
              <a:t> e la </a:t>
            </a:r>
            <a:r>
              <a:rPr lang="fr-FR" dirty="0" err="1"/>
              <a:t>letteratura</a:t>
            </a:r>
            <a:r>
              <a:rPr lang="fr-FR" dirty="0"/>
              <a:t> </a:t>
            </a:r>
            <a:r>
              <a:rPr lang="fr-FR" dirty="0" err="1"/>
              <a:t>religiosa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/>
              <a:t>Lezioni</a:t>
            </a:r>
            <a:r>
              <a:rPr lang="fr-FR" dirty="0"/>
              <a:t> per il Master1. 2017/2018</a:t>
            </a:r>
          </a:p>
          <a:p>
            <a:r>
              <a:rPr lang="fr-FR" dirty="0" err="1"/>
              <a:t>Prof.essa</a:t>
            </a:r>
            <a:r>
              <a:rPr lang="fr-FR" dirty="0"/>
              <a:t> Triki Sandra Sabrina </a:t>
            </a:r>
          </a:p>
        </p:txBody>
      </p:sp>
    </p:spTree>
    <p:extLst>
      <p:ext uri="{BB962C8B-B14F-4D97-AF65-F5344CB8AC3E}">
        <p14:creationId xmlns:p14="http://schemas.microsoft.com/office/powerpoint/2010/main" val="401450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b="4524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Anche a questo genere attingerà la letteratura rinascimentale italiana, soprattutto con autori come Boiardo, Ariosto e Tasso, alcuni dei quali giungeranno alla mescolanza dei due cicli, innovando sensibilmente l’antica tradizione francese.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0314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LA LETTERATURA RELIGIOSA </a:t>
            </a:r>
            <a:br>
              <a:rPr lang="fr-FR" b="1" dirty="0"/>
            </a:br>
            <a:r>
              <a:rPr lang="fr-FR" sz="3600" b="1" dirty="0"/>
              <a:t>Giotto, </a:t>
            </a:r>
            <a:r>
              <a:rPr lang="fr-FR" sz="3600" b="1" i="1" dirty="0"/>
              <a:t>la </a:t>
            </a:r>
            <a:r>
              <a:rPr lang="fr-FR" sz="3600" b="1" i="1" dirty="0" err="1"/>
              <a:t>predica</a:t>
            </a:r>
            <a:r>
              <a:rPr lang="fr-FR" sz="3600" b="1" i="1" dirty="0"/>
              <a:t> </a:t>
            </a:r>
            <a:r>
              <a:rPr lang="fr-FR" sz="3600" b="1" i="1" dirty="0" err="1"/>
              <a:t>agli</a:t>
            </a:r>
            <a:r>
              <a:rPr lang="fr-FR" sz="3600" b="1" i="1" dirty="0"/>
              <a:t> </a:t>
            </a:r>
            <a:r>
              <a:rPr lang="fr-FR" sz="3600" b="1" i="1" dirty="0" err="1"/>
              <a:t>uccelli</a:t>
            </a:r>
            <a:r>
              <a:rPr lang="fr-FR" sz="3600" b="1" dirty="0"/>
              <a:t>, 1297-1300, </a:t>
            </a:r>
            <a:r>
              <a:rPr lang="fr-FR" sz="3600" b="1" dirty="0" err="1"/>
              <a:t>affresco</a:t>
            </a:r>
            <a:r>
              <a:rPr lang="fr-FR" sz="3600" b="1" dirty="0"/>
              <a:t> </a:t>
            </a:r>
            <a:r>
              <a:rPr lang="fr-FR" sz="3600" b="1" dirty="0" err="1"/>
              <a:t>della</a:t>
            </a:r>
            <a:r>
              <a:rPr lang="fr-FR" sz="3600" b="1" dirty="0"/>
              <a:t> </a:t>
            </a:r>
            <a:r>
              <a:rPr lang="fr-FR" sz="3600" b="1" dirty="0" err="1"/>
              <a:t>basilica</a:t>
            </a:r>
            <a:r>
              <a:rPr lang="fr-FR" sz="3600" b="1" dirty="0"/>
              <a:t> superiore di Assisi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1690688"/>
            <a:ext cx="10155381" cy="47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2" y="692727"/>
            <a:ext cx="11284207" cy="4462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fr-F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sz="2200" b="1" dirty="0">
                <a:solidFill>
                  <a:srgbClr val="000000"/>
                </a:solidFill>
              </a:rPr>
              <a:t>FRANCESCANI E DOMENICANI </a:t>
            </a:r>
          </a:p>
          <a:p>
            <a:pPr algn="ctr"/>
            <a:endParaRPr lang="fr-FR" sz="2200" b="1" dirty="0">
              <a:solidFill>
                <a:srgbClr val="000000"/>
              </a:solidFill>
            </a:endParaRPr>
          </a:p>
          <a:p>
            <a:pPr algn="ctr"/>
            <a:endParaRPr lang="fr-FR" sz="2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</a:rPr>
              <a:t>Tra XIII e XIV secolo, nell’Italia centrale si sviluppa una </a:t>
            </a:r>
            <a:r>
              <a:rPr lang="it-IT" sz="2200" b="1" dirty="0">
                <a:solidFill>
                  <a:srgbClr val="000000"/>
                </a:solidFill>
              </a:rPr>
              <a:t>letteratura in volgare </a:t>
            </a:r>
            <a:r>
              <a:rPr lang="it-IT" sz="2200" dirty="0">
                <a:solidFill>
                  <a:srgbClr val="000000"/>
                </a:solidFill>
              </a:rPr>
              <a:t>di argomento religioso; si tratta di una nuova concezione religiosa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</a:rPr>
              <a:t>La Chiesa aveva diffuso per secoli l’idea di un </a:t>
            </a:r>
            <a:r>
              <a:rPr lang="it-IT" sz="2200" b="1" dirty="0">
                <a:solidFill>
                  <a:srgbClr val="000000"/>
                </a:solidFill>
              </a:rPr>
              <a:t>Dio terribile e vendicatore</a:t>
            </a:r>
            <a:r>
              <a:rPr lang="it-IT" sz="2200" dirty="0">
                <a:solidFill>
                  <a:srgbClr val="000000"/>
                </a:solidFill>
              </a:rPr>
              <a:t>, il cui giudizio eterno, inizialmente atteso per l’anno Mille, </a:t>
            </a:r>
            <a:r>
              <a:rPr lang="it-IT" sz="2200" b="1" dirty="0">
                <a:solidFill>
                  <a:srgbClr val="000000"/>
                </a:solidFill>
              </a:rPr>
              <a:t>suscitava terrore</a:t>
            </a:r>
            <a:r>
              <a:rPr lang="it-IT" sz="2200" dirty="0">
                <a:solidFill>
                  <a:srgbClr val="000000"/>
                </a:solidFill>
              </a:rPr>
              <a:t>. La novità della visione religiosa dei secoli successivi all’XI nasce </a:t>
            </a:r>
            <a:r>
              <a:rPr lang="it-IT" sz="2200" b="1" dirty="0">
                <a:solidFill>
                  <a:srgbClr val="000000"/>
                </a:solidFill>
              </a:rPr>
              <a:t>dall’esigenza di rinnovare una Chiesa </a:t>
            </a:r>
            <a:r>
              <a:rPr lang="it-IT" sz="2200" dirty="0">
                <a:solidFill>
                  <a:srgbClr val="000000"/>
                </a:solidFill>
              </a:rPr>
              <a:t>in cui i fedeli pian piano non si riconoscono più;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</a:rPr>
              <a:t>i nuovi </a:t>
            </a:r>
            <a:r>
              <a:rPr lang="it-IT" sz="2200" b="1" dirty="0">
                <a:solidFill>
                  <a:srgbClr val="000000"/>
                </a:solidFill>
              </a:rPr>
              <a:t>ordini</a:t>
            </a:r>
            <a:r>
              <a:rPr lang="it-IT" sz="2200" dirty="0">
                <a:solidFill>
                  <a:srgbClr val="000000"/>
                </a:solidFill>
              </a:rPr>
              <a:t>: </a:t>
            </a:r>
            <a:r>
              <a:rPr lang="it-IT" sz="2200" b="1" dirty="0">
                <a:solidFill>
                  <a:srgbClr val="000000"/>
                </a:solidFill>
              </a:rPr>
              <a:t>francescano </a:t>
            </a:r>
            <a:r>
              <a:rPr lang="it-IT" sz="2200" dirty="0">
                <a:solidFill>
                  <a:srgbClr val="000000"/>
                </a:solidFill>
              </a:rPr>
              <a:t>(fondato da Francesco d’Assisi, l’ordine dei cosiddetti frati minori) e </a:t>
            </a:r>
            <a:r>
              <a:rPr lang="it-IT" sz="2200" b="1" dirty="0">
                <a:solidFill>
                  <a:srgbClr val="000000"/>
                </a:solidFill>
              </a:rPr>
              <a:t>domenicano </a:t>
            </a:r>
            <a:r>
              <a:rPr lang="it-IT" sz="2200" dirty="0">
                <a:solidFill>
                  <a:srgbClr val="000000"/>
                </a:solidFill>
              </a:rPr>
              <a:t>(fondato da san Domenico, i cosiddetti predicatori) rinnovano profondamente la Chiesa.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055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8143"/>
            <a:ext cx="4502727" cy="1163348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7625" y="180108"/>
            <a:ext cx="5682175" cy="649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r-FR" dirty="0"/>
          </a:p>
          <a:p>
            <a:pPr>
              <a:lnSpc>
                <a:spcPct val="120000"/>
              </a:lnSpc>
            </a:pPr>
            <a:r>
              <a:rPr lang="it-IT" sz="3600" dirty="0"/>
              <a:t> Francesco invita i suoi fraticelli a lavorare, pregare, vivere, fianco a fianco con i più poveri, mettendosi al servizio dei propri fratelli con umiltà. E per essere a contatto con i fedeli più poveri si rendeva necessario un linguaggio che fosse comprensibile per tutti, un </a:t>
            </a:r>
            <a:r>
              <a:rPr lang="it-IT" sz="3600" b="1" dirty="0"/>
              <a:t>linguaggio nuovo rispetto al latino liturgico. </a:t>
            </a:r>
          </a:p>
          <a:p>
            <a:pPr>
              <a:lnSpc>
                <a:spcPct val="120000"/>
              </a:lnSpc>
            </a:pPr>
            <a:r>
              <a:rPr lang="it-IT" sz="3600" dirty="0"/>
              <a:t>Ecco, quindi, svilupparsi la </a:t>
            </a:r>
            <a:r>
              <a:rPr lang="it-IT" sz="3600" b="1" dirty="0"/>
              <a:t>letteratura religiosa</a:t>
            </a:r>
            <a:r>
              <a:rPr lang="it-IT" sz="3600" dirty="0"/>
              <a:t>, consapevole scelta del </a:t>
            </a:r>
            <a:r>
              <a:rPr lang="it-IT" sz="3600" b="1" dirty="0"/>
              <a:t>volgare con finalità letteraria</a:t>
            </a:r>
            <a:r>
              <a:rPr lang="it-IT" sz="3600" dirty="0"/>
              <a:t>, che prende spesso la forma della </a:t>
            </a:r>
            <a:r>
              <a:rPr lang="it-IT" sz="3600" b="1" dirty="0"/>
              <a:t>lauda</a:t>
            </a:r>
            <a:r>
              <a:rPr lang="it-IT" sz="3600" dirty="0"/>
              <a:t>, una sorta di preghiera di lode a Dio o ai santi, da pronunciare in solitudine ma più spesso in modo corale</a:t>
            </a:r>
            <a:endParaRPr lang="fr-FR" sz="3600" dirty="0"/>
          </a:p>
        </p:txBody>
      </p:sp>
      <p:pic>
        <p:nvPicPr>
          <p:cNvPr id="2050" name="Picture 2" descr="http://cmapspublic3.ihmc.us/rid=1L5ZLD1Q5-1YG86N5-ZWC/letteratura%20religiosa%20merigo.cmap?rid=1L5ZLD1Q5-1YG86N5-ZWC&amp;partName=html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108"/>
            <a:ext cx="5576455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2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127991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Il </a:t>
            </a:r>
            <a:r>
              <a:rPr lang="fr-FR" sz="2800" dirty="0" err="1">
                <a:latin typeface="+mn-lt"/>
              </a:rPr>
              <a:t>cantico</a:t>
            </a:r>
            <a:r>
              <a:rPr lang="fr-FR" sz="2800" dirty="0">
                <a:latin typeface="+mn-lt"/>
              </a:rPr>
              <a:t> di </a:t>
            </a:r>
            <a:r>
              <a:rPr lang="fr-FR" sz="2800" dirty="0" err="1">
                <a:latin typeface="+mn-lt"/>
              </a:rPr>
              <a:t>Frate</a:t>
            </a:r>
            <a:r>
              <a:rPr lang="fr-FR" sz="2800" dirty="0">
                <a:latin typeface="+mn-lt"/>
              </a:rPr>
              <a:t> sole o </a:t>
            </a:r>
            <a:r>
              <a:rPr lang="fr-FR" sz="2800" dirty="0" err="1">
                <a:latin typeface="+mn-lt"/>
              </a:rPr>
              <a:t>cantico</a:t>
            </a:r>
            <a:r>
              <a:rPr lang="fr-FR" sz="2800" dirty="0">
                <a:latin typeface="+mn-lt"/>
              </a:rPr>
              <a:t> delle </a:t>
            </a:r>
            <a:r>
              <a:rPr lang="fr-FR" sz="2800" dirty="0" err="1">
                <a:latin typeface="+mn-lt"/>
              </a:rPr>
              <a:t>creature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5715000" cy="4699866"/>
          </a:xfrm>
        </p:spPr>
        <p:txBody>
          <a:bodyPr>
            <a:normAutofit fontScale="32500" lnSpcReduction="20000"/>
          </a:bodyPr>
          <a:lstStyle/>
          <a:p>
            <a:r>
              <a:rPr lang="fr-FR" sz="4300" dirty="0" err="1"/>
              <a:t>Altissimu</a:t>
            </a:r>
            <a:r>
              <a:rPr lang="fr-FR" sz="4300" dirty="0"/>
              <a:t>, </a:t>
            </a:r>
            <a:r>
              <a:rPr lang="fr-FR" sz="4300" dirty="0" err="1"/>
              <a:t>onnipotente</a:t>
            </a:r>
            <a:r>
              <a:rPr lang="fr-FR" sz="4300" dirty="0"/>
              <a:t>, bon </a:t>
            </a:r>
            <a:r>
              <a:rPr lang="fr-FR" sz="4300" dirty="0" err="1"/>
              <a:t>Signore</a:t>
            </a:r>
            <a:r>
              <a:rPr lang="fr-FR" sz="4300" dirty="0"/>
              <a:t>. </a:t>
            </a:r>
          </a:p>
          <a:p>
            <a:r>
              <a:rPr lang="fr-FR" sz="4300" dirty="0"/>
              <a:t>tue </a:t>
            </a:r>
            <a:r>
              <a:rPr lang="fr-FR" sz="4300" dirty="0" err="1"/>
              <a:t>so</a:t>
            </a:r>
            <a:r>
              <a:rPr lang="fr-FR" sz="4300" dirty="0"/>
              <a:t>’ le </a:t>
            </a:r>
            <a:r>
              <a:rPr lang="fr-FR" sz="4300" dirty="0" err="1"/>
              <a:t>laude</a:t>
            </a:r>
            <a:r>
              <a:rPr lang="fr-FR" sz="4300" dirty="0"/>
              <a:t> la gloria e l’honore et </a:t>
            </a:r>
            <a:r>
              <a:rPr lang="fr-FR" sz="4300" dirty="0" err="1"/>
              <a:t>onne</a:t>
            </a:r>
            <a:r>
              <a:rPr lang="fr-FR" sz="4300" dirty="0"/>
              <a:t> </a:t>
            </a:r>
            <a:r>
              <a:rPr lang="fr-FR" sz="4300" dirty="0" err="1"/>
              <a:t>benedictione</a:t>
            </a:r>
            <a:r>
              <a:rPr lang="fr-FR" sz="4300" dirty="0"/>
              <a:t>. </a:t>
            </a:r>
          </a:p>
          <a:p>
            <a:r>
              <a:rPr lang="it-IT" sz="4300" dirty="0"/>
              <a:t>Ad te solo, </a:t>
            </a:r>
            <a:r>
              <a:rPr lang="it-IT" sz="4300" dirty="0" err="1"/>
              <a:t>Altissimu</a:t>
            </a:r>
            <a:r>
              <a:rPr lang="it-IT" sz="4300" dirty="0"/>
              <a:t>, se </a:t>
            </a:r>
            <a:r>
              <a:rPr lang="it-IT" sz="4300" dirty="0" err="1"/>
              <a:t>konfano</a:t>
            </a:r>
            <a:r>
              <a:rPr lang="it-IT" sz="4300" dirty="0"/>
              <a:t>. </a:t>
            </a:r>
          </a:p>
          <a:p>
            <a:r>
              <a:rPr lang="fr-FR" sz="4300" dirty="0"/>
              <a:t>et </a:t>
            </a:r>
            <a:r>
              <a:rPr lang="fr-FR" sz="4300" dirty="0" err="1"/>
              <a:t>nullu</a:t>
            </a:r>
            <a:r>
              <a:rPr lang="fr-FR" sz="4300" dirty="0"/>
              <a:t> homo </a:t>
            </a:r>
            <a:r>
              <a:rPr lang="fr-FR" sz="4300" dirty="0" err="1"/>
              <a:t>ène</a:t>
            </a:r>
            <a:r>
              <a:rPr lang="fr-FR" sz="4300" dirty="0"/>
              <a:t> </a:t>
            </a:r>
            <a:r>
              <a:rPr lang="fr-FR" sz="4300" dirty="0" err="1"/>
              <a:t>dignu</a:t>
            </a:r>
            <a:r>
              <a:rPr lang="fr-FR" sz="4300" dirty="0"/>
              <a:t> te </a:t>
            </a:r>
            <a:r>
              <a:rPr lang="fr-FR" sz="4300" dirty="0" err="1"/>
              <a:t>mentovare</a:t>
            </a:r>
            <a:r>
              <a:rPr lang="fr-FR" sz="4300" dirty="0"/>
              <a:t>. </a:t>
            </a:r>
          </a:p>
          <a:p>
            <a:r>
              <a:rPr lang="it-IT" sz="4300" dirty="0" err="1"/>
              <a:t>Laudato</a:t>
            </a:r>
            <a:r>
              <a:rPr lang="it-IT" sz="4300" dirty="0"/>
              <a:t> </a:t>
            </a:r>
            <a:r>
              <a:rPr lang="it-IT" sz="4300" dirty="0" err="1"/>
              <a:t>sie</a:t>
            </a:r>
            <a:r>
              <a:rPr lang="it-IT" sz="4300" dirty="0"/>
              <a:t> mi’ Signore </a:t>
            </a:r>
            <a:r>
              <a:rPr lang="it-IT" sz="4300" dirty="0" err="1"/>
              <a:t>cum</a:t>
            </a:r>
            <a:r>
              <a:rPr lang="it-IT" sz="4300" dirty="0"/>
              <a:t> </a:t>
            </a:r>
            <a:r>
              <a:rPr lang="it-IT" sz="4300" dirty="0" err="1"/>
              <a:t>tucte</a:t>
            </a:r>
            <a:r>
              <a:rPr lang="it-IT" sz="4300" dirty="0"/>
              <a:t> le tue creature, </a:t>
            </a:r>
          </a:p>
          <a:p>
            <a:r>
              <a:rPr lang="it-IT" sz="4300" dirty="0" err="1"/>
              <a:t>spetialmente</a:t>
            </a:r>
            <a:r>
              <a:rPr lang="it-IT" sz="4300" dirty="0"/>
              <a:t> </a:t>
            </a:r>
            <a:r>
              <a:rPr lang="it-IT" sz="4300" dirty="0" err="1"/>
              <a:t>messor</a:t>
            </a:r>
            <a:r>
              <a:rPr lang="it-IT" sz="4300" dirty="0"/>
              <a:t> lo frate sole, </a:t>
            </a:r>
          </a:p>
          <a:p>
            <a:r>
              <a:rPr lang="it-IT" sz="4300" dirty="0"/>
              <a:t>lo qual è </a:t>
            </a:r>
            <a:r>
              <a:rPr lang="it-IT" sz="4300" dirty="0" err="1"/>
              <a:t>iorno</a:t>
            </a:r>
            <a:r>
              <a:rPr lang="it-IT" sz="4300" dirty="0"/>
              <a:t> et allumini noi per lui. </a:t>
            </a:r>
          </a:p>
          <a:p>
            <a:r>
              <a:rPr lang="fr-FR" sz="4300" dirty="0"/>
              <a:t>Et </a:t>
            </a:r>
            <a:r>
              <a:rPr lang="fr-FR" sz="4300" dirty="0" err="1"/>
              <a:t>ellu</a:t>
            </a:r>
            <a:r>
              <a:rPr lang="fr-FR" sz="4300" dirty="0"/>
              <a:t> è </a:t>
            </a:r>
            <a:r>
              <a:rPr lang="fr-FR" sz="4300" dirty="0" err="1"/>
              <a:t>bellu</a:t>
            </a:r>
            <a:r>
              <a:rPr lang="fr-FR" sz="4300" dirty="0"/>
              <a:t> e radiante cum grande </a:t>
            </a:r>
            <a:r>
              <a:rPr lang="fr-FR" sz="4300" dirty="0" err="1"/>
              <a:t>splendore</a:t>
            </a:r>
            <a:r>
              <a:rPr lang="fr-FR" sz="4300" dirty="0"/>
              <a:t>: </a:t>
            </a:r>
          </a:p>
          <a:p>
            <a:r>
              <a:rPr lang="it-IT" sz="4300" dirty="0"/>
              <a:t>de te, Altissimo, porta </a:t>
            </a:r>
            <a:r>
              <a:rPr lang="it-IT" sz="4300" dirty="0" err="1"/>
              <a:t>significatione</a:t>
            </a:r>
            <a:r>
              <a:rPr lang="it-IT" sz="4300" dirty="0"/>
              <a:t>. </a:t>
            </a:r>
          </a:p>
          <a:p>
            <a:r>
              <a:rPr lang="it-IT" sz="4300" dirty="0" err="1"/>
              <a:t>Laudato</a:t>
            </a:r>
            <a:r>
              <a:rPr lang="it-IT" sz="4300" dirty="0"/>
              <a:t> </a:t>
            </a:r>
            <a:r>
              <a:rPr lang="it-IT" sz="4300" dirty="0" err="1"/>
              <a:t>si’</a:t>
            </a:r>
            <a:r>
              <a:rPr lang="it-IT" sz="4300" dirty="0"/>
              <a:t> mi’ Signore per sora luna e le stelle, </a:t>
            </a:r>
          </a:p>
          <a:p>
            <a:r>
              <a:rPr lang="fr-FR" sz="4300" dirty="0"/>
              <a:t>in </a:t>
            </a:r>
            <a:r>
              <a:rPr lang="fr-FR" sz="4300" dirty="0" err="1"/>
              <a:t>celu</a:t>
            </a:r>
            <a:r>
              <a:rPr lang="fr-FR" sz="4300" dirty="0"/>
              <a:t> l’ai formate </a:t>
            </a:r>
            <a:r>
              <a:rPr lang="fr-FR" sz="4300" dirty="0" err="1"/>
              <a:t>clarite</a:t>
            </a:r>
            <a:r>
              <a:rPr lang="fr-FR" sz="4300" dirty="0"/>
              <a:t> et </a:t>
            </a:r>
            <a:r>
              <a:rPr lang="fr-FR" sz="4300" dirty="0" err="1"/>
              <a:t>pretiose</a:t>
            </a:r>
            <a:r>
              <a:rPr lang="fr-FR" sz="4300" dirty="0"/>
              <a:t> et belle. </a:t>
            </a:r>
          </a:p>
          <a:p>
            <a:r>
              <a:rPr lang="it-IT" sz="4300" dirty="0" err="1"/>
              <a:t>Laudato</a:t>
            </a:r>
            <a:r>
              <a:rPr lang="it-IT" sz="4300" dirty="0"/>
              <a:t> </a:t>
            </a:r>
            <a:r>
              <a:rPr lang="it-IT" sz="4300" dirty="0" err="1"/>
              <a:t>si’</a:t>
            </a:r>
            <a:r>
              <a:rPr lang="it-IT" sz="4300" dirty="0"/>
              <a:t> mi’ Signore per frate vento </a:t>
            </a:r>
          </a:p>
          <a:p>
            <a:r>
              <a:rPr lang="fr-FR" sz="4300" dirty="0"/>
              <a:t>et per </a:t>
            </a:r>
            <a:r>
              <a:rPr lang="fr-FR" sz="4300" dirty="0" err="1"/>
              <a:t>aere</a:t>
            </a:r>
            <a:r>
              <a:rPr lang="fr-FR" sz="4300" dirty="0"/>
              <a:t> et </a:t>
            </a:r>
            <a:r>
              <a:rPr lang="fr-FR" sz="4300" dirty="0" err="1"/>
              <a:t>nubilo</a:t>
            </a:r>
            <a:r>
              <a:rPr lang="fr-FR" sz="4300" dirty="0"/>
              <a:t> et </a:t>
            </a:r>
            <a:r>
              <a:rPr lang="fr-FR" sz="4300" dirty="0" err="1"/>
              <a:t>sereno</a:t>
            </a:r>
            <a:r>
              <a:rPr lang="fr-FR" sz="4300" dirty="0"/>
              <a:t> et </a:t>
            </a:r>
            <a:r>
              <a:rPr lang="fr-FR" sz="4300" dirty="0" err="1"/>
              <a:t>onne</a:t>
            </a:r>
            <a:r>
              <a:rPr lang="fr-FR" sz="4300" dirty="0"/>
              <a:t> tempo, </a:t>
            </a:r>
          </a:p>
          <a:p>
            <a:r>
              <a:rPr lang="it-IT" sz="4300" dirty="0"/>
              <a:t>per lo quale a le tue creature dai </a:t>
            </a:r>
            <a:r>
              <a:rPr lang="it-IT" sz="4300" dirty="0" err="1"/>
              <a:t>sustentamento</a:t>
            </a:r>
            <a:r>
              <a:rPr lang="it-IT" sz="4300" dirty="0"/>
              <a:t>. </a:t>
            </a:r>
          </a:p>
          <a:p>
            <a:r>
              <a:rPr lang="it-IT" sz="4300" dirty="0" err="1"/>
              <a:t>Laudato</a:t>
            </a:r>
            <a:r>
              <a:rPr lang="it-IT" sz="4300" dirty="0"/>
              <a:t> </a:t>
            </a:r>
            <a:r>
              <a:rPr lang="it-IT" sz="4300" dirty="0" err="1"/>
              <a:t>si’</a:t>
            </a:r>
            <a:r>
              <a:rPr lang="it-IT" sz="4300" dirty="0"/>
              <a:t> mi’ Signore per sor’ </a:t>
            </a:r>
            <a:r>
              <a:rPr lang="it-IT" sz="4300" dirty="0" err="1"/>
              <a:t>aqua</a:t>
            </a:r>
            <a:r>
              <a:rPr lang="it-IT" sz="4300" dirty="0"/>
              <a:t>, </a:t>
            </a:r>
          </a:p>
          <a:p>
            <a:r>
              <a:rPr lang="it-IT" sz="4300" dirty="0"/>
              <a:t>la quale è multo utile et </a:t>
            </a:r>
            <a:r>
              <a:rPr lang="it-IT" sz="4300" dirty="0" err="1"/>
              <a:t>humile</a:t>
            </a:r>
            <a:r>
              <a:rPr lang="it-IT" sz="4300" dirty="0"/>
              <a:t> et </a:t>
            </a:r>
            <a:r>
              <a:rPr lang="it-IT" sz="4300" dirty="0" err="1"/>
              <a:t>pretiosa</a:t>
            </a:r>
            <a:r>
              <a:rPr lang="it-IT" sz="4300" dirty="0"/>
              <a:t> et casta. 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83382" y="1357746"/>
            <a:ext cx="6608617" cy="5500254"/>
          </a:xfrm>
        </p:spPr>
        <p:txBody>
          <a:bodyPr>
            <a:noAutofit/>
          </a:bodyPr>
          <a:lstStyle/>
          <a:p>
            <a:r>
              <a:rPr lang="it-IT" sz="1400" dirty="0" err="1"/>
              <a:t>Laudato</a:t>
            </a:r>
            <a:r>
              <a:rPr lang="it-IT" sz="1400" dirty="0"/>
              <a:t> </a:t>
            </a:r>
            <a:r>
              <a:rPr lang="it-IT" sz="1400" dirty="0" err="1"/>
              <a:t>si’</a:t>
            </a:r>
            <a:r>
              <a:rPr lang="it-IT" sz="1400" dirty="0"/>
              <a:t> mi’ Signore per frate </a:t>
            </a:r>
            <a:r>
              <a:rPr lang="it-IT" sz="1400" dirty="0" err="1"/>
              <a:t>focu</a:t>
            </a:r>
            <a:r>
              <a:rPr lang="it-IT" sz="1400" dirty="0"/>
              <a:t>, </a:t>
            </a:r>
          </a:p>
          <a:p>
            <a:r>
              <a:rPr lang="it-IT" sz="1400" dirty="0"/>
              <a:t>per lo quale </a:t>
            </a:r>
            <a:r>
              <a:rPr lang="it-IT" sz="1400" dirty="0" err="1"/>
              <a:t>ennallumini</a:t>
            </a:r>
            <a:r>
              <a:rPr lang="it-IT" sz="1400" dirty="0"/>
              <a:t> la </a:t>
            </a:r>
            <a:r>
              <a:rPr lang="it-IT" sz="1400" dirty="0" err="1"/>
              <a:t>nocte</a:t>
            </a:r>
            <a:r>
              <a:rPr lang="it-IT" sz="1400" dirty="0"/>
              <a:t>, </a:t>
            </a:r>
          </a:p>
          <a:p>
            <a:r>
              <a:rPr lang="it-IT" sz="1400" dirty="0"/>
              <a:t>ed </a:t>
            </a:r>
            <a:r>
              <a:rPr lang="it-IT" sz="1400" dirty="0" err="1"/>
              <a:t>ello</a:t>
            </a:r>
            <a:r>
              <a:rPr lang="it-IT" sz="1400" dirty="0"/>
              <a:t> è bello et </a:t>
            </a:r>
            <a:r>
              <a:rPr lang="it-IT" sz="1400" dirty="0" err="1"/>
              <a:t>iocundo</a:t>
            </a:r>
            <a:r>
              <a:rPr lang="it-IT" sz="1400" dirty="0"/>
              <a:t> et robustoso et forte. 4 </a:t>
            </a:r>
          </a:p>
          <a:p>
            <a:r>
              <a:rPr lang="it-IT" sz="1400" dirty="0" err="1"/>
              <a:t>Laudato</a:t>
            </a:r>
            <a:r>
              <a:rPr lang="it-IT" sz="1400" dirty="0"/>
              <a:t> </a:t>
            </a:r>
            <a:r>
              <a:rPr lang="it-IT" sz="1400" dirty="0" err="1"/>
              <a:t>si’</a:t>
            </a:r>
            <a:r>
              <a:rPr lang="it-IT" sz="1400" dirty="0"/>
              <a:t> mi’ Signore per sora nostra </a:t>
            </a:r>
            <a:r>
              <a:rPr lang="it-IT" sz="1400" dirty="0" err="1"/>
              <a:t>matre</a:t>
            </a:r>
            <a:r>
              <a:rPr lang="it-IT" sz="1400" dirty="0"/>
              <a:t> terra, </a:t>
            </a:r>
          </a:p>
          <a:p>
            <a:r>
              <a:rPr lang="it-IT" sz="1400" dirty="0"/>
              <a:t>la quale ne </a:t>
            </a:r>
            <a:r>
              <a:rPr lang="it-IT" sz="1400" dirty="0" err="1"/>
              <a:t>sustenta</a:t>
            </a:r>
            <a:r>
              <a:rPr lang="it-IT" sz="1400" dirty="0"/>
              <a:t> et governa, </a:t>
            </a:r>
          </a:p>
          <a:p>
            <a:r>
              <a:rPr lang="it-IT" sz="1400" dirty="0"/>
              <a:t>et produce diversi </a:t>
            </a:r>
            <a:r>
              <a:rPr lang="it-IT" sz="1400" dirty="0" err="1"/>
              <a:t>fructi</a:t>
            </a:r>
            <a:r>
              <a:rPr lang="it-IT" sz="1400" dirty="0"/>
              <a:t> con coloriti </a:t>
            </a:r>
            <a:r>
              <a:rPr lang="it-IT" sz="1400" dirty="0" err="1"/>
              <a:t>flori</a:t>
            </a:r>
            <a:r>
              <a:rPr lang="it-IT" sz="1400" dirty="0"/>
              <a:t> et </a:t>
            </a:r>
            <a:r>
              <a:rPr lang="it-IT" sz="1400" dirty="0" err="1"/>
              <a:t>herba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Laudato</a:t>
            </a:r>
            <a:r>
              <a:rPr lang="it-IT" sz="1400" dirty="0"/>
              <a:t> </a:t>
            </a:r>
            <a:r>
              <a:rPr lang="it-IT" sz="1400" dirty="0" err="1"/>
              <a:t>si’</a:t>
            </a:r>
            <a:r>
              <a:rPr lang="it-IT" sz="1400" dirty="0"/>
              <a:t> mi’ Signore per quelli </a:t>
            </a:r>
            <a:r>
              <a:rPr lang="it-IT" sz="1400" dirty="0" err="1"/>
              <a:t>ke</a:t>
            </a:r>
            <a:r>
              <a:rPr lang="it-IT" sz="1400" dirty="0"/>
              <a:t> perdonano per lo tuo amore </a:t>
            </a:r>
          </a:p>
          <a:p>
            <a:r>
              <a:rPr lang="fr-FR" sz="1400" dirty="0"/>
              <a:t>et </a:t>
            </a:r>
            <a:r>
              <a:rPr lang="fr-FR" sz="1400" dirty="0" err="1"/>
              <a:t>sostengo</a:t>
            </a:r>
            <a:r>
              <a:rPr lang="fr-FR" sz="1400" dirty="0"/>
              <a:t> </a:t>
            </a:r>
            <a:r>
              <a:rPr lang="fr-FR" sz="1400" dirty="0" err="1"/>
              <a:t>infirmitate</a:t>
            </a:r>
            <a:r>
              <a:rPr lang="fr-FR" sz="1400" dirty="0"/>
              <a:t> et </a:t>
            </a:r>
            <a:r>
              <a:rPr lang="fr-FR" sz="1400" dirty="0" err="1"/>
              <a:t>tribulatione</a:t>
            </a:r>
            <a:r>
              <a:rPr lang="fr-FR" sz="1400" dirty="0"/>
              <a:t>. </a:t>
            </a:r>
          </a:p>
          <a:p>
            <a:r>
              <a:rPr lang="it-IT" sz="1400" dirty="0"/>
              <a:t>Beati quelli </a:t>
            </a:r>
            <a:r>
              <a:rPr lang="it-IT" sz="1400" dirty="0" err="1"/>
              <a:t>ke</a:t>
            </a:r>
            <a:r>
              <a:rPr lang="it-IT" sz="1400" dirty="0"/>
              <a:t> ‘l </a:t>
            </a:r>
            <a:r>
              <a:rPr lang="it-IT" sz="1400" dirty="0" err="1"/>
              <a:t>sosterrano</a:t>
            </a:r>
            <a:r>
              <a:rPr lang="it-IT" sz="1400" dirty="0"/>
              <a:t> in pace, </a:t>
            </a:r>
          </a:p>
          <a:p>
            <a:r>
              <a:rPr lang="it-IT" sz="1400" dirty="0"/>
              <a:t>ka da te, Altissimo, </a:t>
            </a:r>
            <a:r>
              <a:rPr lang="it-IT" sz="1400" dirty="0" err="1"/>
              <a:t>sirano</a:t>
            </a:r>
            <a:r>
              <a:rPr lang="it-IT" sz="1400" dirty="0"/>
              <a:t> incoronati. </a:t>
            </a:r>
          </a:p>
          <a:p>
            <a:r>
              <a:rPr lang="it-IT" sz="1400" dirty="0" err="1"/>
              <a:t>Laudato</a:t>
            </a:r>
            <a:r>
              <a:rPr lang="it-IT" sz="1400" dirty="0"/>
              <a:t> </a:t>
            </a:r>
            <a:r>
              <a:rPr lang="it-IT" sz="1400" dirty="0" err="1"/>
              <a:t>si’</a:t>
            </a:r>
            <a:r>
              <a:rPr lang="it-IT" sz="1400" dirty="0"/>
              <a:t> mi’ Signore per sora nostra morte corporale, </a:t>
            </a:r>
          </a:p>
          <a:p>
            <a:r>
              <a:rPr lang="it-IT" sz="1400" dirty="0"/>
              <a:t>da la quale </a:t>
            </a:r>
            <a:r>
              <a:rPr lang="it-IT" sz="1400" dirty="0" err="1"/>
              <a:t>nullu</a:t>
            </a:r>
            <a:r>
              <a:rPr lang="it-IT" sz="1400" dirty="0"/>
              <a:t> homo vivente </a:t>
            </a:r>
            <a:r>
              <a:rPr lang="it-IT" sz="1400" dirty="0" err="1"/>
              <a:t>pò</a:t>
            </a:r>
            <a:r>
              <a:rPr lang="it-IT" sz="1400" dirty="0"/>
              <a:t> </a:t>
            </a:r>
            <a:r>
              <a:rPr lang="it-IT" sz="1400" dirty="0" err="1"/>
              <a:t>skappare</a:t>
            </a:r>
            <a:r>
              <a:rPr lang="it-IT" sz="1400" dirty="0"/>
              <a:t>. </a:t>
            </a:r>
          </a:p>
          <a:p>
            <a:r>
              <a:rPr lang="it-IT" sz="1400" dirty="0"/>
              <a:t>Guai </a:t>
            </a:r>
            <a:r>
              <a:rPr lang="it-IT" sz="1400" dirty="0" err="1"/>
              <a:t>acquelli</a:t>
            </a:r>
            <a:r>
              <a:rPr lang="it-IT" sz="1400" dirty="0"/>
              <a:t> </a:t>
            </a:r>
            <a:r>
              <a:rPr lang="it-IT" sz="1400" dirty="0" err="1"/>
              <a:t>ke</a:t>
            </a:r>
            <a:r>
              <a:rPr lang="it-IT" sz="1400" dirty="0"/>
              <a:t> morranno ne le peccata mortali, </a:t>
            </a:r>
          </a:p>
          <a:p>
            <a:r>
              <a:rPr lang="it-IT" sz="1400" dirty="0"/>
              <a:t>beati quelli </a:t>
            </a:r>
            <a:r>
              <a:rPr lang="it-IT" sz="1400" dirty="0" err="1"/>
              <a:t>ke</a:t>
            </a:r>
            <a:r>
              <a:rPr lang="it-IT" sz="1400" dirty="0"/>
              <a:t> </a:t>
            </a:r>
            <a:r>
              <a:rPr lang="it-IT" sz="1400" dirty="0" err="1"/>
              <a:t>trovarà</a:t>
            </a:r>
            <a:r>
              <a:rPr lang="it-IT" sz="1400" dirty="0"/>
              <a:t> ne le tue santissime </a:t>
            </a:r>
            <a:r>
              <a:rPr lang="it-IT" sz="1400" dirty="0" err="1"/>
              <a:t>voluntati</a:t>
            </a:r>
            <a:r>
              <a:rPr lang="it-IT" sz="1400" dirty="0"/>
              <a:t>, </a:t>
            </a:r>
          </a:p>
          <a:p>
            <a:r>
              <a:rPr lang="it-IT" sz="1400" dirty="0"/>
              <a:t>ka la morte </a:t>
            </a:r>
            <a:r>
              <a:rPr lang="it-IT" sz="1400" dirty="0" err="1"/>
              <a:t>secunda</a:t>
            </a:r>
            <a:r>
              <a:rPr lang="it-IT" sz="1400" dirty="0"/>
              <a:t> </a:t>
            </a:r>
            <a:r>
              <a:rPr lang="it-IT" sz="1400" dirty="0" err="1"/>
              <a:t>nol</a:t>
            </a:r>
            <a:r>
              <a:rPr lang="it-IT" sz="1400" dirty="0"/>
              <a:t> </a:t>
            </a:r>
            <a:r>
              <a:rPr lang="it-IT" sz="1400" dirty="0" err="1"/>
              <a:t>farrà</a:t>
            </a:r>
            <a:r>
              <a:rPr lang="it-IT" sz="1400" dirty="0"/>
              <a:t> male. </a:t>
            </a:r>
          </a:p>
          <a:p>
            <a:r>
              <a:rPr lang="fr-FR" sz="1400" dirty="0" err="1"/>
              <a:t>Laudate</a:t>
            </a:r>
            <a:r>
              <a:rPr lang="fr-FR" sz="1400" dirty="0"/>
              <a:t> et </a:t>
            </a:r>
            <a:r>
              <a:rPr lang="fr-FR" sz="1400" dirty="0" err="1"/>
              <a:t>benedicete</a:t>
            </a:r>
            <a:r>
              <a:rPr lang="fr-FR" sz="1400" dirty="0"/>
              <a:t> mi’ </a:t>
            </a:r>
            <a:r>
              <a:rPr lang="fr-FR" sz="1400" dirty="0" err="1"/>
              <a:t>Signore</a:t>
            </a:r>
            <a:r>
              <a:rPr lang="fr-FR" sz="1400" dirty="0"/>
              <a:t> et </a:t>
            </a:r>
            <a:r>
              <a:rPr lang="fr-FR" sz="1400" dirty="0" err="1"/>
              <a:t>rengratiate</a:t>
            </a:r>
            <a:r>
              <a:rPr lang="fr-FR" sz="1400" dirty="0"/>
              <a:t> </a:t>
            </a:r>
          </a:p>
          <a:p>
            <a:r>
              <a:rPr lang="fr-FR" sz="1400" dirty="0"/>
              <a:t>et </a:t>
            </a:r>
            <a:r>
              <a:rPr lang="fr-FR" sz="1400" dirty="0" err="1"/>
              <a:t>serviateli</a:t>
            </a:r>
            <a:r>
              <a:rPr lang="fr-FR" sz="1400" dirty="0"/>
              <a:t> cum grande </a:t>
            </a:r>
            <a:r>
              <a:rPr lang="fr-FR" sz="1400" dirty="0" err="1"/>
              <a:t>humilitate</a:t>
            </a:r>
            <a:r>
              <a:rPr lang="fr-F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19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</a:rPr>
              <a:t> È il testo poetico più antico della letteratura italiana di cui si conosca l'autore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 </a:t>
            </a:r>
            <a:r>
              <a:rPr lang="it-IT" i="1" dirty="0"/>
              <a:t>Cantico</a:t>
            </a:r>
            <a:r>
              <a:rPr lang="it-IT" dirty="0"/>
              <a:t> è strutturato come una lode a Dio per la bellezza del creato, e mescola elementi della tradizione dell’Antico Testamento con </a:t>
            </a:r>
            <a:r>
              <a:rPr lang="it-IT" dirty="0">
                <a:solidFill>
                  <a:srgbClr val="FF0000"/>
                </a:solidFill>
              </a:rPr>
              <a:t>espressioni linguistiche tipiche del volgare popolare del tempo.</a:t>
            </a:r>
          </a:p>
          <a:p>
            <a:r>
              <a:rPr lang="it-IT" dirty="0"/>
              <a:t>Il discorso poetico passa così dalla lode iniziale a Dio alle bellezze del creato (secondo la sequenza dei </a:t>
            </a:r>
            <a:r>
              <a:rPr lang="it-IT" dirty="0" err="1"/>
              <a:t>vv</a:t>
            </a:r>
            <a:r>
              <a:rPr lang="it-IT" dirty="0"/>
              <a:t>. 5-22: sole, luna, vento, acqua, fuoco, terra), fino alla celebrazione della morte (v. 27</a:t>
            </a:r>
          </a:p>
          <a:p>
            <a:r>
              <a:rPr lang="it-IT" dirty="0"/>
              <a:t>Si possono citare i frequentissimi latinismi (“laude”, v. 2; “mentovare”, v. 4; “</a:t>
            </a:r>
            <a:r>
              <a:rPr lang="it-IT" dirty="0" err="1"/>
              <a:t>tucte</a:t>
            </a:r>
            <a:r>
              <a:rPr lang="it-IT" dirty="0"/>
              <a:t>”, v. 5; “</a:t>
            </a:r>
            <a:r>
              <a:rPr lang="it-IT" dirty="0" err="1"/>
              <a:t>spetialmente</a:t>
            </a:r>
            <a:r>
              <a:rPr lang="it-IT" dirty="0"/>
              <a:t>”, v. 6; “</a:t>
            </a:r>
            <a:r>
              <a:rPr lang="it-IT" dirty="0" err="1"/>
              <a:t>significatione</a:t>
            </a:r>
            <a:r>
              <a:rPr lang="it-IT" dirty="0"/>
              <a:t>”, v. 9; “</a:t>
            </a:r>
            <a:r>
              <a:rPr lang="it-IT" dirty="0" err="1"/>
              <a:t>clarite</a:t>
            </a:r>
            <a:r>
              <a:rPr lang="it-IT" dirty="0"/>
              <a:t> </a:t>
            </a:r>
            <a:r>
              <a:rPr lang="it-IT" dirty="0" err="1"/>
              <a:t>er</a:t>
            </a:r>
            <a:r>
              <a:rPr lang="it-IT" dirty="0"/>
              <a:t> </a:t>
            </a:r>
            <a:r>
              <a:rPr lang="it-IT" dirty="0" err="1"/>
              <a:t>pretiose</a:t>
            </a:r>
            <a:r>
              <a:rPr lang="it-IT" dirty="0"/>
              <a:t>”, v. 11; “aere”, v. 13; “</a:t>
            </a:r>
            <a:r>
              <a:rPr lang="it-IT" dirty="0" err="1"/>
              <a:t>infirmitate</a:t>
            </a:r>
            <a:r>
              <a:rPr lang="it-IT" dirty="0"/>
              <a:t>”, v. 24; “tue </a:t>
            </a:r>
            <a:r>
              <a:rPr lang="it-IT" dirty="0" err="1"/>
              <a:t>sanctissime</a:t>
            </a:r>
            <a:r>
              <a:rPr lang="it-IT" dirty="0"/>
              <a:t> </a:t>
            </a:r>
            <a:r>
              <a:rPr lang="it-IT" dirty="0" err="1"/>
              <a:t>voluntati</a:t>
            </a:r>
            <a:r>
              <a:rPr lang="it-IT" dirty="0"/>
              <a:t>”, v. 30) </a:t>
            </a:r>
          </a:p>
          <a:p>
            <a:r>
              <a:rPr lang="it-IT" dirty="0"/>
              <a:t>Ma ciò che costituisce la novità e il valore letterario del Cantico </a:t>
            </a:r>
            <a:r>
              <a:rPr lang="it-IT" dirty="0">
                <a:solidFill>
                  <a:srgbClr val="FF0000"/>
                </a:solidFill>
              </a:rPr>
              <a:t>è la scelta deliberata di Francesco di utilizzare il volgare dell’area umbra, secondo una finalità ben precisa: celebrare Dio e la Natura con la lingua più “naturale” e spontanea di ogni uomo, come se il canto di lode coinvolgesse allo stesso modo tutte gli uomini e tutte le creature.</a:t>
            </a:r>
          </a:p>
          <a:p>
            <a:pPr marL="0" indent="0">
              <a:buNone/>
            </a:pPr>
            <a:endParaRPr lang="it-IT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87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La </a:t>
            </a:r>
            <a:r>
              <a:rPr lang="fr-FR" b="1" dirty="0" err="1"/>
              <a:t>prosa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Duecento</a:t>
            </a:r>
            <a:r>
              <a:rPr lang="fr-FR" b="1" dirty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47217" cy="47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34000" cy="1061892"/>
          </a:xfrm>
        </p:spPr>
        <p:txBody>
          <a:bodyPr>
            <a:normAutofit/>
          </a:bodyPr>
          <a:lstStyle/>
          <a:p>
            <a:r>
              <a:rPr lang="fr-FR" b="1" dirty="0" err="1"/>
              <a:t>Resoconto</a:t>
            </a:r>
            <a:r>
              <a:rPr lang="fr-FR" b="1" dirty="0"/>
              <a:t> di </a:t>
            </a:r>
            <a:r>
              <a:rPr lang="fr-FR" b="1" dirty="0" err="1"/>
              <a:t>viaggio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498764"/>
            <a:ext cx="5181600" cy="5678199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r>
              <a:rPr lang="it-IT" dirty="0"/>
              <a:t>Nel </a:t>
            </a:r>
            <a:r>
              <a:rPr lang="it-IT" b="1" dirty="0"/>
              <a:t>XIII secolo</a:t>
            </a:r>
            <a:r>
              <a:rPr lang="it-IT" dirty="0"/>
              <a:t>, i </a:t>
            </a:r>
            <a:r>
              <a:rPr lang="it-IT" b="1" dirty="0"/>
              <a:t>comuni </a:t>
            </a:r>
            <a:r>
              <a:rPr lang="it-IT" dirty="0"/>
              <a:t>dell’Italia centro settentrionale rappresentano i nuovi </a:t>
            </a:r>
            <a:r>
              <a:rPr lang="it-IT" b="1" dirty="0"/>
              <a:t>centri della vita sociale ed economica</a:t>
            </a:r>
            <a:r>
              <a:rPr lang="it-IT" dirty="0"/>
              <a:t>. La cultura feudale viveva una dimensione statica e immutabile sia dello spazio sia del tempo. </a:t>
            </a:r>
            <a:r>
              <a:rPr lang="it-IT" b="1" dirty="0"/>
              <a:t>Tranne i pellegrinaggi e le esigenze militari</a:t>
            </a:r>
            <a:r>
              <a:rPr lang="it-IT" dirty="0"/>
              <a:t>, niente portava il feudatario a spostarsi dal suo feudo, il monaco dal suo monastero, il servo dal luogo dove era nato. Al contrario, </a:t>
            </a:r>
            <a:r>
              <a:rPr lang="it-IT" b="1" dirty="0"/>
              <a:t>nella realtà urbana e mercantile il viaggio è fonte di ricchezza</a:t>
            </a:r>
            <a:r>
              <a:rPr lang="it-IT" dirty="0"/>
              <a:t>, per l’estendersi delle possibilità di scambi, e lo spazio acquista una dimensione precisa, misurabile ed esplorabile: è la dimensione entro cui si muovono realtà diverse che possono essere fonte di arricchimento non solo materiale.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365126"/>
            <a:ext cx="5181600" cy="581183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In tal senso, il </a:t>
            </a:r>
            <a:r>
              <a:rPr lang="it-IT" b="1" dirty="0"/>
              <a:t>resoconto di viaggio </a:t>
            </a:r>
            <a:r>
              <a:rPr lang="it-IT" dirty="0"/>
              <a:t>(il testo più significativo è il </a:t>
            </a:r>
            <a:r>
              <a:rPr lang="it-IT" i="1" dirty="0"/>
              <a:t>Milione </a:t>
            </a:r>
            <a:r>
              <a:rPr lang="it-IT" dirty="0"/>
              <a:t>di Marco Polo) assume un ruolo molto importante: da un lato è un testo utile, quindi richiesto dal mercato, come </a:t>
            </a:r>
            <a:r>
              <a:rPr lang="it-IT" b="1" dirty="0"/>
              <a:t>fonte di informazione</a:t>
            </a:r>
            <a:r>
              <a:rPr lang="it-IT" dirty="0"/>
              <a:t>, dall’altro è il </a:t>
            </a:r>
            <a:r>
              <a:rPr lang="it-IT" b="1" dirty="0"/>
              <a:t>prodotto di un diverso modo di guardare la realtà</a:t>
            </a:r>
            <a:r>
              <a:rPr lang="it-IT" dirty="0"/>
              <a:t>, esaminata e interpretata in se stessa, con gli occhi di un osservatore che svolge un ruolo attivo nel documentare e valutare ciò che vede. 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6" y="3560617"/>
            <a:ext cx="4842164" cy="26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10014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Cronaca e </a:t>
            </a:r>
            <a:r>
              <a:rPr lang="fr-FR" b="1" dirty="0" err="1"/>
              <a:t>Novella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7818" y="1177636"/>
            <a:ext cx="5403273" cy="4184073"/>
          </a:xfrm>
        </p:spPr>
        <p:txBody>
          <a:bodyPr>
            <a:noAutofit/>
          </a:bodyPr>
          <a:lstStyle/>
          <a:p>
            <a:r>
              <a:rPr lang="it-IT" sz="2200" dirty="0"/>
              <a:t>Tra XIII e XIV secolo, anche </a:t>
            </a:r>
            <a:r>
              <a:rPr lang="it-IT" sz="2200" b="1" dirty="0"/>
              <a:t>la dimensione temporale assume una prospettiva diversa</a:t>
            </a:r>
            <a:r>
              <a:rPr lang="it-IT" sz="2200" dirty="0"/>
              <a:t>. Nel mondo rurale del feudo, il </a:t>
            </a:r>
            <a:r>
              <a:rPr lang="it-IT" sz="2200" b="1" dirty="0"/>
              <a:t>tempo </a:t>
            </a:r>
            <a:r>
              <a:rPr lang="it-IT" sz="2200" dirty="0"/>
              <a:t>coincide con i cicli immutabili della Nel mondo mercantile, invece, il tempo è un elemento fondamentale per misurare i valori della produzione; nella realtà comunale, è </a:t>
            </a:r>
            <a:r>
              <a:rPr lang="it-IT" sz="2200" b="1" dirty="0"/>
              <a:t>la dimensione entro cui si muovono le relazioni sociali e politiche</a:t>
            </a:r>
            <a:r>
              <a:rPr lang="it-IT" sz="2200" dirty="0"/>
              <a:t>, inserite all’interno di un corso di eventi riconducibili all’agire umano, e non provvidenziale, quindi controllabili e conoscibili. Questa esigenza fa rifiorire il genere della </a:t>
            </a:r>
            <a:r>
              <a:rPr lang="it-IT" sz="2200" b="1" dirty="0"/>
              <a:t>cronaca</a:t>
            </a:r>
            <a:r>
              <a:rPr lang="it-IT" sz="2200" dirty="0"/>
              <a:t>, già presente nel mondo greco e latino, che ora assume la </a:t>
            </a:r>
            <a:r>
              <a:rPr lang="it-IT" sz="2200" b="1" dirty="0"/>
              <a:t>funzione di memoria degli eventi essenziali di cui il cronachista è testimone</a:t>
            </a:r>
            <a:r>
              <a:rPr lang="it-IT" sz="2400" dirty="0"/>
              <a:t>. 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14109" y="1039091"/>
            <a:ext cx="6179127" cy="5708073"/>
          </a:xfrm>
        </p:spPr>
        <p:txBody>
          <a:bodyPr>
            <a:noAutofit/>
          </a:bodyPr>
          <a:lstStyle/>
          <a:p>
            <a:r>
              <a:rPr lang="fr-FR" sz="1800" b="1" dirty="0" err="1"/>
              <a:t>Novella</a:t>
            </a:r>
            <a:r>
              <a:rPr lang="fr-FR" sz="1800" b="1" dirty="0"/>
              <a:t> </a:t>
            </a:r>
            <a:endParaRPr lang="fr-FR" sz="1800" dirty="0"/>
          </a:p>
          <a:p>
            <a:r>
              <a:rPr lang="it-IT" sz="1800" dirty="0"/>
              <a:t>Per quanto riguarda la </a:t>
            </a:r>
            <a:r>
              <a:rPr lang="it-IT" sz="1800" b="1" dirty="0"/>
              <a:t>narrazione </a:t>
            </a:r>
            <a:r>
              <a:rPr lang="it-IT" sz="1800" dirty="0"/>
              <a:t>vera e propria, i </a:t>
            </a:r>
            <a:r>
              <a:rPr lang="it-IT" sz="1800" b="1" dirty="0"/>
              <a:t>primi esempi in volgare </a:t>
            </a:r>
            <a:r>
              <a:rPr lang="it-IT" sz="1800" dirty="0"/>
              <a:t>compaiono intorno alla prima metà del Duecento e creano i presupposti per la nascita di uno dei generi tra i più fortunati e longevi: la </a:t>
            </a:r>
            <a:r>
              <a:rPr lang="it-IT" sz="1800" b="1" dirty="0"/>
              <a:t>novella</a:t>
            </a:r>
            <a:r>
              <a:rPr lang="it-IT" sz="1800" dirty="0"/>
              <a:t>. Si possono individuare due linee di sviluppo. La prima s’ispira soprattutto all’aneddotica degli </a:t>
            </a:r>
            <a:r>
              <a:rPr lang="it-IT" sz="1800" b="1" dirty="0" err="1"/>
              <a:t>exempla</a:t>
            </a:r>
            <a:r>
              <a:rPr lang="it-IT" sz="1800" dirty="0"/>
              <a:t>, dei </a:t>
            </a:r>
            <a:r>
              <a:rPr lang="it-IT" sz="1800" b="1" dirty="0" err="1"/>
              <a:t>fabliaux</a:t>
            </a:r>
            <a:r>
              <a:rPr lang="it-IT" sz="1800" dirty="0"/>
              <a:t>, della tradizione popolare orale ed è caratterizzata dalla narrazione variegata di motti di spirito, beffe, fatti curiosi e dall’intenzione morale e didascalica, anche se si tratta di una morale sempre meno religiosa e sempre più pratica. Alla seconda linea di sviluppo appartengono narrazioni più ampie e complesse che si rifanno alla novellistica araba e orientale, alla </a:t>
            </a:r>
            <a:r>
              <a:rPr lang="it-IT" sz="1800" b="1" dirty="0"/>
              <a:t>letteratura cavalleresca</a:t>
            </a:r>
            <a:r>
              <a:rPr lang="it-IT" sz="1800" dirty="0"/>
              <a:t>, al </a:t>
            </a:r>
            <a:r>
              <a:rPr lang="it-IT" sz="1800" b="1" dirty="0"/>
              <a:t>romanzo ellenistico</a:t>
            </a:r>
            <a:r>
              <a:rPr lang="it-IT" sz="1800" dirty="0"/>
              <a:t>, alla </a:t>
            </a:r>
            <a:r>
              <a:rPr lang="it-IT" sz="1800" b="1" dirty="0"/>
              <a:t>storiografia</a:t>
            </a:r>
            <a:r>
              <a:rPr lang="it-IT" sz="1800" dirty="0"/>
              <a:t>, con una più spiccata vocazione per il puro intrattenimento. Spetterà a </a:t>
            </a:r>
            <a:r>
              <a:rPr lang="it-IT" sz="1800" b="1" dirty="0"/>
              <a:t>Boccaccio</a:t>
            </a:r>
            <a:r>
              <a:rPr lang="it-IT" sz="1800" dirty="0"/>
              <a:t>, un secolo più tardi, il compito di codificare il genere della novella, fondendo insieme queste due linee nel </a:t>
            </a:r>
            <a:r>
              <a:rPr lang="it-IT" sz="1800" i="1" dirty="0"/>
              <a:t>Decameron</a:t>
            </a:r>
            <a:r>
              <a:rPr lang="it-IT" sz="1800" dirty="0"/>
              <a:t>. Come per la cronaca e la relazione di viaggio, anche per questo tipo di produzione gli elementi di permanenza e quelli di mutazione, rispetto ai numerosi modelli cui attinge, </a:t>
            </a:r>
            <a:r>
              <a:rPr lang="it-IT" sz="1800" b="1" dirty="0"/>
              <a:t>rispondono </a:t>
            </a:r>
            <a:r>
              <a:rPr lang="it-IT" sz="1800" dirty="0"/>
              <a:t>perfettamente </a:t>
            </a:r>
            <a:r>
              <a:rPr lang="it-IT" sz="1800" b="1" dirty="0"/>
              <a:t>alle esigenze della nuova classe emergente cittadina</a:t>
            </a:r>
            <a:r>
              <a:rPr lang="it-IT" sz="1800" dirty="0"/>
              <a:t>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3029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sz="4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L’</a:t>
            </a:r>
            <a:r>
              <a:rPr lang="fr-FR" b="1" dirty="0" err="1">
                <a:solidFill>
                  <a:srgbClr val="000000"/>
                </a:solidFill>
                <a:latin typeface="Verdana" panose="020B0604030504040204" pitchFamily="34" charset="0"/>
              </a:rPr>
              <a:t>uso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scritto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Verdana" panose="020B0604030504040204" pitchFamily="34" charset="0"/>
              </a:rPr>
              <a:t>del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Verdana" panose="020B0604030504040204" pitchFamily="34" charset="0"/>
              </a:rPr>
              <a:t>volgare</a:t>
            </a:r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fr-FR" dirty="0"/>
          </a:p>
          <a:p>
            <a:r>
              <a:rPr lang="it-IT" dirty="0"/>
              <a:t> Il </a:t>
            </a:r>
            <a:r>
              <a:rPr lang="it-IT" b="1" dirty="0"/>
              <a:t>passaggio </a:t>
            </a:r>
            <a:r>
              <a:rPr lang="it-IT" dirty="0"/>
              <a:t>importante </a:t>
            </a:r>
            <a:r>
              <a:rPr lang="it-IT" b="1" dirty="0"/>
              <a:t>dall’uso parlato all’uso scritto </a:t>
            </a:r>
            <a:r>
              <a:rPr lang="it-IT" dirty="0"/>
              <a:t>del volgare procede in due direzioni diverse e successive una all’altra: -testi con una </a:t>
            </a:r>
            <a:r>
              <a:rPr lang="it-IT" b="1" dirty="0"/>
              <a:t>finalità pratica </a:t>
            </a:r>
            <a:r>
              <a:rPr lang="it-IT" dirty="0"/>
              <a:t>(testamenti, libri contabili…) </a:t>
            </a:r>
          </a:p>
          <a:p>
            <a:r>
              <a:rPr lang="it-IT" dirty="0"/>
              <a:t>solo successivamente assurge la ‘dignità’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della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finalità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letteraria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  <a:p>
            <a:r>
              <a:rPr lang="it-IT" dirty="0"/>
              <a:t> questa finalità impone quindi </a:t>
            </a:r>
            <a:r>
              <a:rPr lang="it-IT" b="1" dirty="0"/>
              <a:t>la selezione del lessico</a:t>
            </a:r>
            <a:r>
              <a:rPr lang="it-IT" dirty="0"/>
              <a:t>, scegliendo parole solenni (fuori dall’uso comune) comunque termini lontani da ambiti semantici popolari, quotidiani o volgari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8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Finalità</a:t>
            </a:r>
            <a:r>
              <a:rPr lang="fr-FR" dirty="0"/>
              <a:t> </a:t>
            </a:r>
            <a:r>
              <a:rPr lang="fr-FR" dirty="0" err="1"/>
              <a:t>letteraria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fr-FR" dirty="0"/>
          </a:p>
          <a:p>
            <a:pPr>
              <a:lnSpc>
                <a:spcPct val="100000"/>
              </a:lnSpc>
            </a:pPr>
            <a:r>
              <a:rPr lang="it-IT" dirty="0"/>
              <a:t> Si fa allora sempre più presente il bisogno di </a:t>
            </a:r>
            <a:r>
              <a:rPr lang="it-IT" b="1" dirty="0"/>
              <a:t>fissare la lingua in una regola </a:t>
            </a:r>
            <a:r>
              <a:rPr lang="it-IT" dirty="0"/>
              <a:t>per sottrarre il volgare alla </a:t>
            </a:r>
            <a:r>
              <a:rPr lang="it-IT" b="1" dirty="0"/>
              <a:t>flessibilità tipica di tutti gli idiomi orali</a:t>
            </a:r>
            <a:r>
              <a:rPr lang="it-IT" dirty="0"/>
              <a:t>. Si trattò, com’è evidente, di un’operazione culturale e linguistica complessa, portata avanti, ovviamente, da uomini di vasta cultura, da intellettuali padroni tanto del latino quanto del volgare, capaci di costruire morfo-sintatticamente la nuova lingua letteraria e di selezionarne un lessico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05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Lingua d’</a:t>
            </a:r>
            <a:r>
              <a:rPr lang="fr-FR" dirty="0" err="1"/>
              <a:t>oil</a:t>
            </a:r>
            <a:r>
              <a:rPr lang="fr-FR" dirty="0"/>
              <a:t> e lingua d’oc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it-IT" dirty="0"/>
              <a:t>La lingua d'</a:t>
            </a:r>
            <a:r>
              <a:rPr lang="it-IT" dirty="0" err="1"/>
              <a:t>oil</a:t>
            </a:r>
            <a:r>
              <a:rPr lang="it-IT" dirty="0"/>
              <a:t> discende dal Medioevo e prende spunto dall'originario ceppo linguistico gallo-romano. Si tratta del dialetto dal quale deriva l'attuale lingua francese, come per il dialetto fiorentino per l'italiano. Inoltre, la lingua d'</a:t>
            </a:r>
            <a:r>
              <a:rPr lang="it-IT" dirty="0" err="1"/>
              <a:t>oil</a:t>
            </a:r>
            <a:r>
              <a:rPr lang="it-IT" dirty="0"/>
              <a:t> era la lingua ufficiale nell'antica Gallia. Essa è nata in opposizione all'altra lingua, la lingua d'oc</a:t>
            </a:r>
          </a:p>
          <a:p>
            <a:r>
              <a:rPr lang="it-IT" dirty="0"/>
              <a:t>La lingua d'oc, viene parlata in un grande territorio racchiuso sotto il nome di </a:t>
            </a:r>
            <a:r>
              <a:rPr lang="it-IT" dirty="0" err="1"/>
              <a:t>Occitania</a:t>
            </a:r>
            <a:r>
              <a:rPr lang="it-IT" dirty="0"/>
              <a:t>. Questa zona comprende il Sud della Francia, la porzione spagnola di Val D'Aran situata in Catalogna, il Principato di Monaco e le valli Occitane in Italia. Inoltre, la lingua d'oc viene parlata anche in altre zone del nostro Paese, come ad esempio in Calabria e nella località di Guardia Piemontese.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30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/>
              <a:t>Trovatori</a:t>
            </a:r>
            <a:r>
              <a:rPr lang="fr-FR" dirty="0"/>
              <a:t> 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 err="1"/>
              <a:t>tradizione</a:t>
            </a:r>
            <a:r>
              <a:rPr lang="fr-FR" dirty="0"/>
              <a:t> </a:t>
            </a:r>
            <a:r>
              <a:rPr lang="fr-FR" dirty="0" err="1"/>
              <a:t>provenzale</a:t>
            </a:r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  <a:p>
            <a:r>
              <a:rPr lang="it-IT" sz="2000" dirty="0"/>
              <a:t>La prima lingua a essere sperimentata nella produzione poetica fu il volgare della </a:t>
            </a:r>
            <a:r>
              <a:rPr lang="it-IT" sz="2000" b="1" dirty="0"/>
              <a:t>Francia meridionale</a:t>
            </a:r>
            <a:r>
              <a:rPr lang="it-IT" sz="2000" dirty="0"/>
              <a:t>, il </a:t>
            </a:r>
            <a:r>
              <a:rPr lang="it-IT" sz="2000" b="1" dirty="0"/>
              <a:t>provenzale </a:t>
            </a:r>
            <a:r>
              <a:rPr lang="it-IT" sz="2000" dirty="0"/>
              <a:t>(chiamato anche </a:t>
            </a:r>
            <a:r>
              <a:rPr lang="it-IT" sz="2000" b="1" dirty="0"/>
              <a:t>lingua d’oc</a:t>
            </a:r>
            <a:r>
              <a:rPr lang="it-IT" sz="2000" dirty="0"/>
              <a:t>,</a:t>
            </a:r>
            <a:r>
              <a:rPr lang="it-IT" dirty="0"/>
              <a:t> </a:t>
            </a:r>
            <a:r>
              <a:rPr lang="it-IT" sz="2000" dirty="0"/>
              <a:t>la parola </a:t>
            </a:r>
            <a:r>
              <a:rPr lang="it-IT" sz="2000" i="1" dirty="0" err="1"/>
              <a:t>òc</a:t>
            </a:r>
            <a:r>
              <a:rPr lang="it-IT" sz="2000" dirty="0"/>
              <a:t> deriva dal </a:t>
            </a:r>
            <a:r>
              <a:rPr lang="it-IT" sz="2000" b="1" dirty="0"/>
              <a:t>latino</a:t>
            </a:r>
            <a:r>
              <a:rPr lang="it-IT" sz="2000" dirty="0"/>
              <a:t> </a:t>
            </a:r>
            <a:r>
              <a:rPr lang="it-IT" sz="2000" i="1" dirty="0"/>
              <a:t>hoc</a:t>
            </a:r>
            <a:r>
              <a:rPr lang="it-IT" i="1" dirty="0"/>
              <a:t>)</a:t>
            </a:r>
            <a:r>
              <a:rPr lang="it-IT" sz="2000" dirty="0"/>
              <a:t> presente nelle corti e utilizzato dai cosiddetti “</a:t>
            </a:r>
            <a:r>
              <a:rPr lang="it-IT" sz="2000" b="1" dirty="0"/>
              <a:t>trovatori</a:t>
            </a:r>
            <a:r>
              <a:rPr lang="it-IT" sz="2000" dirty="0"/>
              <a:t>” (da </a:t>
            </a:r>
            <a:r>
              <a:rPr lang="it-IT" sz="2000" i="1" dirty="0" err="1"/>
              <a:t>trobar</a:t>
            </a:r>
            <a:r>
              <a:rPr lang="it-IT" sz="2000" i="1" dirty="0"/>
              <a:t> </a:t>
            </a:r>
            <a:r>
              <a:rPr lang="it-IT" sz="2000" dirty="0"/>
              <a:t>= comporre) per la composizione in versi e in prosa, tra la fine dell’XI e la fine del XIII secolo</a:t>
            </a:r>
            <a:endParaRPr lang="fr-FR" sz="2000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b="87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0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365125"/>
            <a:ext cx="4530436" cy="6215783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365125"/>
            <a:ext cx="6102927" cy="6215783"/>
          </a:xfrm>
        </p:spPr>
      </p:pic>
    </p:spTree>
    <p:extLst>
      <p:ext uri="{BB962C8B-B14F-4D97-AF65-F5344CB8AC3E}">
        <p14:creationId xmlns:p14="http://schemas.microsoft.com/office/powerpoint/2010/main" val="506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L’amor</a:t>
            </a:r>
            <a:r>
              <a:rPr lang="fr-FR" dirty="0"/>
              <a:t> </a:t>
            </a:r>
            <a:r>
              <a:rPr lang="fr-FR" dirty="0" err="1"/>
              <a:t>cortese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5855" y="1690688"/>
            <a:ext cx="6767945" cy="4987204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it-IT" dirty="0"/>
              <a:t> </a:t>
            </a:r>
            <a:r>
              <a:rPr lang="it-IT" sz="3100" dirty="0"/>
              <a:t>In questa fase, i testi poetici erano accompagnati dalla musica (composta anch’essa dai medesimi poeti di corte), suonata di solito su strumenti a corda. Il tema centrale è </a:t>
            </a:r>
            <a:r>
              <a:rPr lang="it-IT" sz="3100" b="1" dirty="0"/>
              <a:t>l’amor cortese </a:t>
            </a:r>
            <a:r>
              <a:rPr lang="it-IT" sz="3100" dirty="0"/>
              <a:t>(perché, appunto, nato nella corte), o </a:t>
            </a:r>
            <a:r>
              <a:rPr lang="it-IT" sz="3100" b="1" dirty="0" err="1"/>
              <a:t>fin’amor</a:t>
            </a:r>
            <a:r>
              <a:rPr lang="it-IT" sz="3100" dirty="0"/>
              <a:t>, inteso come forma di </a:t>
            </a:r>
            <a:r>
              <a:rPr lang="it-IT" sz="3100" b="1" dirty="0"/>
              <a:t>elevazione spirituale del poeta </a:t>
            </a:r>
            <a:r>
              <a:rPr lang="it-IT" sz="3100" dirty="0"/>
              <a:t>che, attraverso l’esperienza di questo sentimento nei confronti di una donna talvolta inesistente, sempre idealizzata, innalza il suo spirito. Nei confronti della donna amata, il poeta/cantore ha un atteggiamento reverenziale, di adorazione, di lode, di amore silenzioso, di “servitù d’amore”, insomma.</a:t>
            </a:r>
            <a:endParaRPr lang="fr-FR" sz="31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3650673" cy="4987205"/>
          </a:xfrm>
        </p:spPr>
      </p:pic>
    </p:spTree>
    <p:extLst>
      <p:ext uri="{BB962C8B-B14F-4D97-AF65-F5344CB8AC3E}">
        <p14:creationId xmlns:p14="http://schemas.microsoft.com/office/powerpoint/2010/main" val="425470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cultura cortigiana è basata sulla </a:t>
            </a:r>
            <a:r>
              <a:rPr lang="it-IT" b="1" dirty="0"/>
              <a:t>cavalleria</a:t>
            </a:r>
            <a:r>
              <a:rPr lang="it-IT" dirty="0"/>
              <a:t>, che soggiace a un codice rigido, pertanto il patto di devozione che lega il </a:t>
            </a:r>
            <a:r>
              <a:rPr lang="it-IT" b="1" dirty="0"/>
              <a:t>poeta</a:t>
            </a:r>
            <a:r>
              <a:rPr lang="it-IT" dirty="0"/>
              <a:t> alla </a:t>
            </a:r>
            <a:r>
              <a:rPr lang="it-IT" b="1" dirty="0"/>
              <a:t>donna amata </a:t>
            </a:r>
            <a:r>
              <a:rPr lang="it-IT" dirty="0"/>
              <a:t>è completamente assimilabile al patto d’onore che lega il </a:t>
            </a:r>
            <a:r>
              <a:rPr lang="it-IT" b="1" dirty="0"/>
              <a:t>cavaliere</a:t>
            </a:r>
            <a:r>
              <a:rPr lang="it-IT" dirty="0"/>
              <a:t> al suo </a:t>
            </a:r>
            <a:r>
              <a:rPr lang="it-IT" b="1" dirty="0"/>
              <a:t>signore</a:t>
            </a:r>
            <a:r>
              <a:rPr lang="it-IT" dirty="0"/>
              <a:t>. Parimenti, il poeta si aspetta una </a:t>
            </a:r>
            <a:r>
              <a:rPr lang="it-IT" b="1" dirty="0"/>
              <a:t>ricompensa al suo amorevole servizio</a:t>
            </a:r>
            <a:r>
              <a:rPr lang="it-IT" dirty="0"/>
              <a:t>: lo sguardo della </a:t>
            </a:r>
            <a:r>
              <a:rPr lang="it-IT" i="1" dirty="0"/>
              <a:t>domina</a:t>
            </a:r>
            <a:r>
              <a:rPr lang="it-IT" dirty="0"/>
              <a:t>, della signora del suo cuore.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it-IT" dirty="0"/>
              <a:t>La forma metrica più usata è la </a:t>
            </a:r>
            <a:r>
              <a:rPr lang="it-IT" b="1" dirty="0"/>
              <a:t>canzone</a:t>
            </a:r>
            <a:r>
              <a:rPr lang="it-IT" dirty="0"/>
              <a:t>, caratterizzata da un complesso schema, in parte ripreso successivamente nella produzione di Petrarca. Dal punto di vista stilistico, la produzione dei trovatori prende essenzialmente due strade: quella del </a:t>
            </a:r>
            <a:r>
              <a:rPr lang="it-IT" b="1" i="1" dirty="0" err="1"/>
              <a:t>trobar</a:t>
            </a:r>
            <a:r>
              <a:rPr lang="it-IT" b="1" i="1" dirty="0"/>
              <a:t> </a:t>
            </a:r>
            <a:r>
              <a:rPr lang="it-IT" b="1" i="1" dirty="0" err="1"/>
              <a:t>clus</a:t>
            </a:r>
            <a:r>
              <a:rPr lang="it-IT" b="1" i="1" dirty="0"/>
              <a:t> </a:t>
            </a:r>
            <a:r>
              <a:rPr lang="it-IT" dirty="0"/>
              <a:t>(comporre chiuso, difficile, complesso) e quella del </a:t>
            </a:r>
            <a:r>
              <a:rPr lang="it-IT" b="1" i="1" dirty="0" err="1"/>
              <a:t>trobar</a:t>
            </a:r>
            <a:r>
              <a:rPr lang="it-IT" b="1" i="1" dirty="0"/>
              <a:t> leu </a:t>
            </a:r>
            <a:r>
              <a:rPr lang="it-IT" dirty="0"/>
              <a:t>(comporre leggero, giocoso, facile).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07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/>
              <a:t>La produzione in lingua d’</a:t>
            </a:r>
            <a:r>
              <a:rPr lang="it-IT" b="1" dirty="0" err="1"/>
              <a:t>oil</a:t>
            </a:r>
            <a:r>
              <a:rPr lang="it-IT" b="1" dirty="0"/>
              <a:t> </a:t>
            </a:r>
            <a:br>
              <a:rPr lang="it-IT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Nel periodo immediatamente successivo, nel </a:t>
            </a:r>
            <a:r>
              <a:rPr lang="it-IT" b="1" dirty="0"/>
              <a:t>nord della Francia</a:t>
            </a:r>
            <a:r>
              <a:rPr lang="it-IT" dirty="0"/>
              <a:t>, in un volgare diverso, la cosiddetta </a:t>
            </a:r>
            <a:r>
              <a:rPr lang="it-IT" b="1" dirty="0"/>
              <a:t>lingua d’</a:t>
            </a:r>
            <a:r>
              <a:rPr lang="it-IT" b="1" dirty="0" err="1"/>
              <a:t>oil</a:t>
            </a:r>
            <a:r>
              <a:rPr lang="it-IT" dirty="0"/>
              <a:t>, si diffondono altri tipi di componimenti, che consistono soprattutto in </a:t>
            </a:r>
            <a:r>
              <a:rPr lang="it-IT" b="1" dirty="0"/>
              <a:t>canzoni di gesta </a:t>
            </a:r>
            <a:r>
              <a:rPr lang="it-IT" dirty="0"/>
              <a:t>e </a:t>
            </a:r>
            <a:r>
              <a:rPr lang="it-IT" b="1" dirty="0"/>
              <a:t>romanzi cavallereschi</a:t>
            </a:r>
            <a:r>
              <a:rPr lang="it-IT" dirty="0"/>
              <a:t>. Hanno come oggetto essenzialmente le </a:t>
            </a:r>
            <a:r>
              <a:rPr lang="it-IT" b="1" dirty="0"/>
              <a:t>avventure dei cavalieri</a:t>
            </a:r>
            <a:r>
              <a:rPr lang="it-IT" dirty="0"/>
              <a:t>, impegnati nella </a:t>
            </a:r>
            <a:r>
              <a:rPr lang="it-IT" b="1" dirty="0"/>
              <a:t>difesa del loro signore e della fede cristiana</a:t>
            </a:r>
            <a:r>
              <a:rPr lang="it-IT" dirty="0"/>
              <a:t>. Tra tutti, il testo in assoluto più famoso è la </a:t>
            </a:r>
            <a:r>
              <a:rPr lang="it-IT" b="1" i="1" dirty="0"/>
              <a:t>Chanson de Roland</a:t>
            </a:r>
            <a:r>
              <a:rPr lang="it-IT" dirty="0"/>
              <a:t>, del XII secolo </a:t>
            </a:r>
          </a:p>
          <a:p>
            <a:r>
              <a:rPr lang="it-IT" dirty="0"/>
              <a:t>Le canzoni di gesta formano il cosiddetto </a:t>
            </a:r>
            <a:r>
              <a:rPr lang="it-IT" b="1" dirty="0"/>
              <a:t>ciclo carolingio</a:t>
            </a:r>
            <a:r>
              <a:rPr lang="it-IT" dirty="0"/>
              <a:t>, a fianco al quale si pone il </a:t>
            </a:r>
            <a:r>
              <a:rPr lang="it-IT" b="1" dirty="0"/>
              <a:t>ciclo bretone</a:t>
            </a:r>
            <a:r>
              <a:rPr lang="it-IT" dirty="0"/>
              <a:t>, che ha come oggetto essenzialmente le gesta avventurose, magiche e amorose di </a:t>
            </a:r>
            <a:r>
              <a:rPr lang="it-IT" b="1" dirty="0"/>
              <a:t>re Artù e dei cavalieri della tavola rotonda</a:t>
            </a:r>
            <a:r>
              <a:rPr lang="it-IT" dirty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195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1825</Words>
  <Application>Microsoft Office PowerPoint</Application>
  <PresentationFormat>Grand écran</PresentationFormat>
  <Paragraphs>88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Thème Office</vt:lpstr>
      <vt:lpstr>Le letterature romanze e la letteratura religiosa </vt:lpstr>
      <vt:lpstr>  L’uso scritto del volgare </vt:lpstr>
      <vt:lpstr>Finalità letteraria</vt:lpstr>
      <vt:lpstr>Lingua d’oil e lingua d’oc </vt:lpstr>
      <vt:lpstr>Trovatori nella tradizione provenzale </vt:lpstr>
      <vt:lpstr>Présentation PowerPoint</vt:lpstr>
      <vt:lpstr>L’amor cortese </vt:lpstr>
      <vt:lpstr>Présentation PowerPoint</vt:lpstr>
      <vt:lpstr>La produzione in lingua d’oil  </vt:lpstr>
      <vt:lpstr>Présentation PowerPoint</vt:lpstr>
      <vt:lpstr>LA LETTERATURA RELIGIOSA  Giotto, la predica agli uccelli, 1297-1300, affresco della basilica superiore di Assisi </vt:lpstr>
      <vt:lpstr>Présentation PowerPoint</vt:lpstr>
      <vt:lpstr>Présentation PowerPoint</vt:lpstr>
      <vt:lpstr>Il cantico di Frate sole o cantico delle creature</vt:lpstr>
      <vt:lpstr> È il testo poetico più antico della letteratura italiana di cui si conosca l'autore</vt:lpstr>
      <vt:lpstr>  La prosa del Duecento </vt:lpstr>
      <vt:lpstr>Resoconto di viaggio </vt:lpstr>
      <vt:lpstr>Présentation PowerPoint</vt:lpstr>
      <vt:lpstr>Cronaca e Novella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letterature romanze e la letteratura religiosa </dc:title>
  <dc:creator>Triki Sandra</dc:creator>
  <cp:lastModifiedBy>sandra</cp:lastModifiedBy>
  <cp:revision>19</cp:revision>
  <dcterms:created xsi:type="dcterms:W3CDTF">2017-11-12T20:30:56Z</dcterms:created>
  <dcterms:modified xsi:type="dcterms:W3CDTF">2018-12-11T23:06:21Z</dcterms:modified>
</cp:coreProperties>
</file>