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27" r:id="rId2"/>
    <p:sldMasterId id="2147484044" r:id="rId3"/>
  </p:sldMasterIdLst>
  <p:notesMasterIdLst>
    <p:notesMasterId r:id="rId38"/>
  </p:notesMasterIdLst>
  <p:handoutMasterIdLst>
    <p:handoutMasterId r:id="rId39"/>
  </p:handoutMasterIdLst>
  <p:sldIdLst>
    <p:sldId id="346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44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1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293" r:id="rId3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7AB"/>
    <a:srgbClr val="DDE7FB"/>
    <a:srgbClr val="70263F"/>
    <a:srgbClr val="EEB500"/>
    <a:srgbClr val="FF0000"/>
    <a:srgbClr val="FF5353"/>
    <a:srgbClr val="0000FF"/>
    <a:srgbClr val="FFFFC5"/>
    <a:srgbClr val="FFFFA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919" autoAdjust="0"/>
  </p:normalViewPr>
  <p:slideViewPr>
    <p:cSldViewPr>
      <p:cViewPr varScale="1">
        <p:scale>
          <a:sx n="62" d="100"/>
          <a:sy n="62" d="100"/>
        </p:scale>
        <p:origin x="978" y="72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fr-FR"/>
              <a:t>28/06/2020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fr-FR"/>
              <a:t>28/06/2020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  <a:p>
            <a:endParaRPr lang="fr-F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53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80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812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523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388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819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300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481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071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5E050-A706-43F3-B875-C881E5AB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244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06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595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72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584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198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03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785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702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184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prstClr val="black"/>
              </a:buClr>
              <a:buSzPct val="68000"/>
              <a:defRPr/>
            </a:pPr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402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5E050-A706-43F3-B875-C881E5AB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339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67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420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398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653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65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62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394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131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843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5DB2-FD3E-441D-8B7E-7AE83ECE27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BF36-344F-45DF-9733-FE148CCC011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108582E2-60D7-40E7-AECB-CED9E7320F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D216-4BBF-4077-8CBC-65D4F6BDD146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E1F364A3-98E3-4852-96D5-31635C5D3C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0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C42B-535B-4FD3-AA62-581015E079E6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E1F364A3-98E3-4852-96D5-31635C5D3C8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185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E5A6C-8A15-4D03-8355-C12EF68B87F0}" type="datetime1">
              <a:rPr lang="fr-FR" smtClean="0"/>
              <a:t>28/06/2020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E1F364A3-98E3-4852-96D5-31635C5D3C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965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2430-865E-4C9F-B19C-F5656713FA77}" type="datetime1">
              <a:rPr lang="fr-FR" smtClean="0"/>
              <a:t>28/06/2020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E1F364A3-98E3-4852-96D5-31635C5D3C8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17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0C67-FAED-417F-BFE2-DA40455B4705}" type="datetime1">
              <a:rPr lang="fr-FR" smtClean="0"/>
              <a:t>28/06/2020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E1F364A3-98E3-4852-96D5-31635C5D3C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835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DBD2-95F7-46F0-8800-FBFA244A2CE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26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A739-2537-4231-923D-3CCF3EB0C45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7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78124"/>
            <a:ext cx="12188825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98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88825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9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612" y="2292097"/>
            <a:ext cx="10093871" cy="2219691"/>
          </a:xfrm>
        </p:spPr>
        <p:txBody>
          <a:bodyPr anchor="ctr">
            <a:normAutofit/>
          </a:bodyPr>
          <a:lstStyle>
            <a:lvl1pPr algn="l">
              <a:defRPr sz="4398" cap="all" baseline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612" y="4511787"/>
            <a:ext cx="10093872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98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3570-FE92-4D12-8415-36F9C0E89B36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100" y="0"/>
            <a:ext cx="1747069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C3B-64D0-48E5-B023-61CC2D9AAE1A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1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1" y="5645513"/>
            <a:ext cx="12188825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" y="1143003"/>
            <a:ext cx="12188825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" y="5778124"/>
            <a:ext cx="12188825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98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88825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79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612" y="2292097"/>
            <a:ext cx="5732557" cy="2219691"/>
          </a:xfrm>
        </p:spPr>
        <p:txBody>
          <a:bodyPr anchor="ctr">
            <a:normAutofit/>
          </a:bodyPr>
          <a:lstStyle>
            <a:lvl1pPr algn="l">
              <a:defRPr sz="4398" cap="all" baseline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612" y="4511787"/>
            <a:ext cx="5732557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98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536" y="0"/>
            <a:ext cx="1747069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79247" y="1310656"/>
            <a:ext cx="5209580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1185" y="0"/>
            <a:ext cx="1295063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3852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3852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9101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4FDB-0069-448B-936B-10341342CD0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54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2514603"/>
            <a:ext cx="12188825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798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613" y="2971806"/>
            <a:ext cx="10068476" cy="1684150"/>
          </a:xfrm>
        </p:spPr>
        <p:txBody>
          <a:bodyPr anchor="ctr">
            <a:normAutofit/>
          </a:bodyPr>
          <a:lstStyle>
            <a:lvl1pPr>
              <a:defRPr sz="4398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613" y="4655956"/>
            <a:ext cx="10068476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6926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85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4F48-8703-4321-8497-8EEF54EB5810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35" y="0"/>
            <a:ext cx="1782724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612" y="1600202"/>
            <a:ext cx="491362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1600202"/>
            <a:ext cx="491362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E5D3-E9E5-43B6-BA46-C60EB6625891}" type="datetime1">
              <a:rPr lang="fr-FR" smtClean="0"/>
              <a:t>28/06/2020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3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612" y="1600200"/>
            <a:ext cx="4918191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8" b="1"/>
            </a:lvl1pPr>
            <a:lvl2pPr marL="456926" indent="0">
              <a:buNone/>
              <a:defRPr sz="1998" b="1"/>
            </a:lvl2pPr>
            <a:lvl3pPr marL="913852" indent="0">
              <a:buNone/>
              <a:defRPr sz="1798" b="1"/>
            </a:lvl3pPr>
            <a:lvl4pPr marL="1370778" indent="0">
              <a:buNone/>
              <a:defRPr sz="1600" b="1"/>
            </a:lvl4pPr>
            <a:lvl5pPr marL="1827703" indent="0">
              <a:buNone/>
              <a:defRPr sz="1600" b="1"/>
            </a:lvl5pPr>
            <a:lvl6pPr marL="2284628" indent="0">
              <a:buNone/>
              <a:defRPr sz="1600" b="1"/>
            </a:lvl6pPr>
            <a:lvl7pPr marL="2741554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612" y="2424112"/>
            <a:ext cx="4918191" cy="37480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4504" y="1600200"/>
            <a:ext cx="4918191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8" b="1"/>
            </a:lvl1pPr>
            <a:lvl2pPr marL="456926" indent="0">
              <a:buNone/>
              <a:defRPr sz="1998" b="1"/>
            </a:lvl2pPr>
            <a:lvl3pPr marL="913852" indent="0">
              <a:buNone/>
              <a:defRPr sz="1798" b="1"/>
            </a:lvl3pPr>
            <a:lvl4pPr marL="1370778" indent="0">
              <a:buNone/>
              <a:defRPr sz="1600" b="1"/>
            </a:lvl4pPr>
            <a:lvl5pPr marL="1827703" indent="0">
              <a:buNone/>
              <a:defRPr sz="1600" b="1"/>
            </a:lvl5pPr>
            <a:lvl6pPr marL="2284628" indent="0">
              <a:buNone/>
              <a:defRPr sz="1600" b="1"/>
            </a:lvl6pPr>
            <a:lvl7pPr marL="2741554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4504" y="2424112"/>
            <a:ext cx="4918191" cy="37480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0E45-B8ED-4B42-B60F-2DED01A24716}" type="datetime1">
              <a:rPr lang="fr-FR" smtClean="0"/>
              <a:t>28/06/2020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2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DF1F-88BB-477E-8C3E-47E422D011D5}" type="datetime1">
              <a:rPr lang="fr-FR" smtClean="0"/>
              <a:t>28/06/2020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7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1841-5410-41CF-AA73-C95492675F58}" type="datetime1">
              <a:rPr lang="fr-FR" smtClean="0"/>
              <a:t>28/06/2020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198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379" y="1600201"/>
            <a:ext cx="5443834" cy="4572001"/>
          </a:xfrm>
        </p:spPr>
        <p:txBody>
          <a:bodyPr>
            <a:normAutofit/>
          </a:bodyPr>
          <a:lstStyle>
            <a:lvl1pPr>
              <a:defRPr sz="1998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612" y="1600200"/>
            <a:ext cx="438340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798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2F7D-2511-4B15-B0C5-205156349AE5}" type="datetime1">
              <a:rPr lang="fr-FR" smtClean="0"/>
              <a:t>28/06/2020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5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198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3460" y="1600201"/>
            <a:ext cx="6429237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998"/>
            </a:lvl1pPr>
            <a:lvl2pPr marL="456926" indent="0">
              <a:buNone/>
              <a:defRPr sz="2798"/>
            </a:lvl2pPr>
            <a:lvl3pPr marL="913852" indent="0">
              <a:buNone/>
              <a:defRPr sz="2398"/>
            </a:lvl3pPr>
            <a:lvl4pPr marL="1370778" indent="0">
              <a:buNone/>
              <a:defRPr sz="1998"/>
            </a:lvl4pPr>
            <a:lvl5pPr marL="1827703" indent="0">
              <a:buNone/>
              <a:defRPr sz="1998"/>
            </a:lvl5pPr>
            <a:lvl6pPr marL="2284628" indent="0">
              <a:buNone/>
              <a:defRPr sz="1998"/>
            </a:lvl6pPr>
            <a:lvl7pPr marL="2741554" indent="0">
              <a:buNone/>
              <a:defRPr sz="1998"/>
            </a:lvl7pPr>
            <a:lvl8pPr marL="3198480" indent="0">
              <a:buNone/>
              <a:defRPr sz="1998"/>
            </a:lvl8pPr>
            <a:lvl9pPr marL="3655406" indent="0">
              <a:buNone/>
              <a:defRPr sz="1998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612" y="1600200"/>
            <a:ext cx="33961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798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71AF-364D-45A4-AEFB-C2DF29C4755A}" type="datetime1">
              <a:rPr lang="fr-FR" smtClean="0"/>
              <a:t>28/06/2020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0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4DB-9936-4B03-BA37-EE0A3EF21F1A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9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0159" y="365125"/>
            <a:ext cx="1714054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612" y="365125"/>
            <a:ext cx="8096787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0FC7-8E76-420E-996D-41E4F45F2C43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1617" y="3228857"/>
            <a:ext cx="5632704" cy="84381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143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ED70-B5BA-4840-9760-F07B281510E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108582E2-60D7-40E7-AECB-CED9E7320F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6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FDC9-2061-4DAF-BB42-944847D5E88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108582E2-60D7-40E7-AECB-CED9E7320F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04AF-C055-47C3-9D0A-63C78529058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108582E2-60D7-40E7-AECB-CED9E7320F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6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8D8C-453A-47E5-ABAB-7B16F179D2B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6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80CC-31CA-4C51-A84F-5344C52D469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8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CF14-3865-4FFF-8AB0-4840D3AF14C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4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E7B-F3FD-490E-801E-5E33B3510E3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108582E2-60D7-40E7-AECB-CED9E7320F8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8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786"/>
            <a:ext cx="2356060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F672-4313-4483-A092-E6098F0BD928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8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</p:sldLayoutIdLst>
  <p:hf hdr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612" y="76200"/>
            <a:ext cx="99780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613" y="1600200"/>
            <a:ext cx="99796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613" y="6356354"/>
            <a:ext cx="182908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9A3140F-E14A-4C1C-89F4-BDCC43D77EA7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6" y="6356350"/>
            <a:ext cx="6321435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4371" y="6356354"/>
            <a:ext cx="182832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 14"/>
          <p:cNvGrpSpPr/>
          <p:nvPr/>
        </p:nvGrpSpPr>
        <p:grpSpPr>
          <a:xfrm>
            <a:off x="1103089" y="1219204"/>
            <a:ext cx="99826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583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3852" rtl="0" eaLnBrk="1" latinLnBrk="0" hangingPunct="1">
        <a:lnSpc>
          <a:spcPct val="90000"/>
        </a:lnSpc>
        <a:spcBef>
          <a:spcPct val="0"/>
        </a:spcBef>
        <a:buNone/>
        <a:defRPr sz="2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2" indent="-228462" algn="l" defTabSz="913852" rtl="0" eaLnBrk="1" latinLnBrk="0" hangingPunct="1">
        <a:lnSpc>
          <a:spcPct val="90000"/>
        </a:lnSpc>
        <a:spcBef>
          <a:spcPts val="1798"/>
        </a:spcBef>
        <a:buFont typeface="Wingdings" panose="05000000000000000000" pitchFamily="2" charset="2"/>
        <a:buChar char="§"/>
        <a:defRPr sz="1998" kern="1200">
          <a:solidFill>
            <a:schemeClr val="tx1"/>
          </a:solidFill>
          <a:latin typeface="+mn-lt"/>
          <a:ea typeface="+mn-ea"/>
          <a:cs typeface="+mn-cs"/>
        </a:defRPr>
      </a:lvl1pPr>
      <a:lvl2pPr marL="685388" indent="-228462" algn="l" defTabSz="913852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14" indent="-228462" algn="l" defTabSz="913852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40" indent="-228462" algn="l" defTabSz="913852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66" indent="-228462" algn="l" defTabSz="913852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92" indent="-228462" algn="l" defTabSz="913852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7" indent="-228462" algn="l" defTabSz="913852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3" indent="-228462" algn="l" defTabSz="913852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8" indent="-228462" algn="l" defTabSz="913852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799" cap="none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Cours de pharmacie clinique: 5</a:t>
            </a:r>
            <a:r>
              <a:rPr lang="fr-FR" sz="2799" cap="none" baseline="30000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ième</a:t>
            </a:r>
            <a:r>
              <a:rPr lang="fr-FR" sz="2799" cap="none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année pharmacie</a:t>
            </a:r>
            <a:br>
              <a:rPr lang="fr-FR" sz="2799" cap="none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r>
              <a:rPr lang="fr-FR" sz="2799" cap="none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br>
              <a:rPr lang="fr-FR" sz="2799" cap="none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br>
              <a:rPr lang="fr-FR" sz="3199" i="1" cap="none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fr-FR" b="1" dirty="0"/>
              <a:t>Principes généraux de la chimiothérapie et de la radiothérapie 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978548" y="6349209"/>
            <a:ext cx="1829083" cy="365125"/>
          </a:xfrm>
        </p:spPr>
        <p:txBody>
          <a:bodyPr/>
          <a:lstStyle/>
          <a:p>
            <a:pPr defTabSz="914126"/>
            <a:fld id="{347D794E-8478-45F6-B6C8-AE976BA349D9}" type="datetime1">
              <a:rPr lang="fr-FR" smtClean="0">
                <a:solidFill>
                  <a:srgbClr val="424456"/>
                </a:solidFill>
                <a:latin typeface="Century Schoolbook"/>
              </a:rPr>
              <a:t>28/06/2020</a:t>
            </a:fld>
            <a:endParaRPr lang="fr-FR" dirty="0">
              <a:solidFill>
                <a:srgbClr val="424456"/>
              </a:solidFill>
              <a:latin typeface="Century Schoolbook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fr-FR" dirty="0">
              <a:solidFill>
                <a:srgbClr val="424456"/>
              </a:solidFill>
              <a:latin typeface="Century Schoolbook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E1F364A3-98E3-4852-96D5-31635C5D3C89}" type="slidenum">
              <a:rPr lang="fr-FR">
                <a:solidFill>
                  <a:prstClr val="black">
                    <a:lumMod val="60000"/>
                    <a:lumOff val="40000"/>
                  </a:prstClr>
                </a:solidFill>
                <a:latin typeface="Century Schoolbook"/>
              </a:rPr>
              <a:pPr defTabSz="914126"/>
              <a:t>1</a:t>
            </a:fld>
            <a:endParaRPr lang="fr-FR">
              <a:solidFill>
                <a:prstClr val="black">
                  <a:lumMod val="60000"/>
                  <a:lumOff val="40000"/>
                </a:prstClr>
              </a:solidFill>
              <a:latin typeface="Century School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8713" y="116632"/>
            <a:ext cx="4570809" cy="9230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r>
              <a:rPr lang="fr-FR" sz="1799" b="1" dirty="0">
                <a:solidFill>
                  <a:prstClr val="black"/>
                </a:solidFill>
                <a:latin typeface="Century Schoolbook"/>
                <a:ea typeface="Calibri" pitchFamily="34" charset="0"/>
                <a:cs typeface="Times New Roman" pitchFamily="18" charset="0"/>
              </a:rPr>
              <a:t>Faculté de médecine d’	ANNABA</a:t>
            </a:r>
          </a:p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r>
              <a:rPr lang="fr-FR" sz="1799" b="1" dirty="0">
                <a:solidFill>
                  <a:prstClr val="black"/>
                </a:solidFill>
                <a:latin typeface="Century Schoolbook"/>
                <a:ea typeface="Calibri" pitchFamily="34" charset="0"/>
                <a:cs typeface="Times New Roman" pitchFamily="18" charset="0"/>
              </a:rPr>
              <a:t>Département de pharmacie</a:t>
            </a:r>
            <a:endParaRPr lang="fr-FR" sz="1799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799" b="1" dirty="0">
                <a:solidFill>
                  <a:prstClr val="black"/>
                </a:solidFill>
                <a:latin typeface="Century Schoolbook"/>
                <a:ea typeface="Calibri" pitchFamily="34" charset="0"/>
                <a:cs typeface="Times New Roman" pitchFamily="18" charset="0"/>
              </a:rPr>
              <a:t>Laboratoire de pharmacologie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131919" y="4943166"/>
            <a:ext cx="5299197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fr-FR" sz="1799" dirty="0">
                <a:solidFill>
                  <a:prstClr val="black"/>
                </a:solidFill>
                <a:latin typeface="Century Schoolbook"/>
              </a:rPr>
              <a:t>Élaboré par </a:t>
            </a:r>
            <a:r>
              <a:rPr lang="fr-FR" sz="1799" dirty="0" err="1">
                <a:solidFill>
                  <a:prstClr val="black"/>
                </a:solidFill>
                <a:latin typeface="Century Schoolbook"/>
              </a:rPr>
              <a:t>Dr.MAKHLOUF</a:t>
            </a:r>
            <a:endParaRPr lang="fr-FR" sz="1799" dirty="0">
              <a:solidFill>
                <a:prstClr val="black"/>
              </a:solidFill>
              <a:latin typeface="Century Schoolbook"/>
            </a:endParaRP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Century Schoolbook"/>
              </a:rPr>
              <a:t>Email: akrammakhlouf@outlook.fr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1764" y="5301208"/>
            <a:ext cx="353173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fr-FR" sz="1799" dirty="0">
                <a:solidFill>
                  <a:prstClr val="black"/>
                </a:solidFill>
                <a:latin typeface="Century Schoolbook"/>
              </a:rPr>
              <a:t>Année universitaire 2019	/2020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Radiothérapie </a:t>
            </a:r>
          </a:p>
        </p:txBody>
      </p:sp>
      <p:sp>
        <p:nvSpPr>
          <p:cNvPr id="2" name="Rectangle 1"/>
          <p:cNvSpPr/>
          <p:nvPr/>
        </p:nvSpPr>
        <p:spPr>
          <a:xfrm>
            <a:off x="726838" y="2793287"/>
            <a:ext cx="10694778" cy="70770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defTabSz="914126"/>
            <a:r>
              <a:rPr lang="fr-FR" sz="1999" dirty="0">
                <a:solidFill>
                  <a:prstClr val="black"/>
                </a:solidFill>
                <a:latin typeface="Arial" panose="020B0604020202020204" pitchFamily="34" charset="0"/>
              </a:rPr>
              <a:t>Pour une même dose totale, l'</a:t>
            </a:r>
            <a:r>
              <a:rPr lang="fr-FR" sz="1999" b="1" dirty="0">
                <a:solidFill>
                  <a:prstClr val="black"/>
                </a:solidFill>
                <a:latin typeface="Arial" panose="020B0604020202020204" pitchFamily="34" charset="0"/>
              </a:rPr>
              <a:t>efficacité</a:t>
            </a:r>
            <a:r>
              <a:rPr lang="fr-FR" sz="1999" dirty="0">
                <a:solidFill>
                  <a:prstClr val="black"/>
                </a:solidFill>
                <a:latin typeface="Arial" panose="020B0604020202020204" pitchFamily="34" charset="0"/>
              </a:rPr>
              <a:t> biologique est différente </a:t>
            </a:r>
            <a:r>
              <a:rPr lang="fr-FR" sz="1999" b="1" dirty="0">
                <a:solidFill>
                  <a:prstClr val="black"/>
                </a:solidFill>
                <a:latin typeface="Arial" panose="020B0604020202020204" pitchFamily="34" charset="0"/>
              </a:rPr>
              <a:t>selon la dose par séance</a:t>
            </a:r>
            <a:r>
              <a:rPr lang="fr-FR" sz="1999" dirty="0">
                <a:solidFill>
                  <a:prstClr val="black"/>
                </a:solidFill>
                <a:latin typeface="Arial" panose="020B0604020202020204" pitchFamily="34" charset="0"/>
              </a:rPr>
              <a:t>, le </a:t>
            </a:r>
            <a:r>
              <a:rPr lang="fr-FR" sz="1999" b="1" dirty="0">
                <a:solidFill>
                  <a:prstClr val="black"/>
                </a:solidFill>
                <a:latin typeface="Arial" panose="020B0604020202020204" pitchFamily="34" charset="0"/>
              </a:rPr>
              <a:t>nombre total de séances </a:t>
            </a:r>
            <a:r>
              <a:rPr lang="fr-FR" sz="1999" dirty="0">
                <a:solidFill>
                  <a:srgbClr val="000099"/>
                </a:solidFill>
                <a:latin typeface="Arial" panose="020B0604020202020204" pitchFamily="34" charset="0"/>
              </a:rPr>
              <a:t>(</a:t>
            </a:r>
            <a:r>
              <a:rPr lang="fr-FR" sz="1999" b="1" dirty="0">
                <a:solidFill>
                  <a:srgbClr val="000099"/>
                </a:solidFill>
                <a:latin typeface="Arial" panose="020B0604020202020204" pitchFamily="34" charset="0"/>
              </a:rPr>
              <a:t>fractionnement</a:t>
            </a:r>
            <a:r>
              <a:rPr lang="fr-FR" sz="1999" dirty="0">
                <a:solidFill>
                  <a:srgbClr val="000099"/>
                </a:solidFill>
                <a:latin typeface="Arial" panose="020B0604020202020204" pitchFamily="34" charset="0"/>
              </a:rPr>
              <a:t>) </a:t>
            </a:r>
            <a:r>
              <a:rPr lang="fr-FR" sz="1999" dirty="0">
                <a:solidFill>
                  <a:prstClr val="black"/>
                </a:solidFill>
                <a:latin typeface="Arial" panose="020B0604020202020204" pitchFamily="34" charset="0"/>
              </a:rPr>
              <a:t>et la </a:t>
            </a:r>
            <a:r>
              <a:rPr lang="fr-FR" sz="1999" b="1" dirty="0">
                <a:solidFill>
                  <a:prstClr val="black"/>
                </a:solidFill>
                <a:latin typeface="Arial" panose="020B0604020202020204" pitchFamily="34" charset="0"/>
              </a:rPr>
              <a:t>durée du traitement </a:t>
            </a:r>
            <a:r>
              <a:rPr lang="fr-FR" sz="1999" dirty="0">
                <a:solidFill>
                  <a:srgbClr val="000099"/>
                </a:solidFill>
                <a:latin typeface="Arial" panose="020B0604020202020204" pitchFamily="34" charset="0"/>
              </a:rPr>
              <a:t>(</a:t>
            </a:r>
            <a:r>
              <a:rPr lang="fr-FR" sz="1999" b="1" dirty="0">
                <a:solidFill>
                  <a:srgbClr val="000099"/>
                </a:solidFill>
                <a:latin typeface="Arial" panose="020B0604020202020204" pitchFamily="34" charset="0"/>
              </a:rPr>
              <a:t>étalement</a:t>
            </a:r>
            <a:r>
              <a:rPr lang="fr-FR" sz="1999" dirty="0">
                <a:solidFill>
                  <a:srgbClr val="000099"/>
                </a:solidFill>
                <a:latin typeface="Arial" panose="020B0604020202020204" pitchFamily="34" charset="0"/>
              </a:rPr>
              <a:t>).</a:t>
            </a:r>
            <a:endParaRPr lang="fr-FR" sz="19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46241" y="2231888"/>
            <a:ext cx="3340873" cy="3692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Fractionnement - Etalement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179512" y="1557279"/>
            <a:ext cx="5471183" cy="503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Pratiques cliniques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1240" y="4257583"/>
            <a:ext cx="10870376" cy="2184645"/>
          </a:xfrm>
          <a:prstGeom prst="wedgeRectCallout">
            <a:avLst>
              <a:gd name="adj1" fmla="val -13429"/>
              <a:gd name="adj2" fmla="val -881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9128" lvl="2" indent="-228531" defTabSz="914126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prstClr val="black"/>
                </a:solidFill>
                <a:latin typeface="Arial" panose="020B0604020202020204" pitchFamily="34" charset="0"/>
              </a:rPr>
              <a:t>La </a:t>
            </a:r>
            <a:r>
              <a:rPr lang="fr-FR" sz="1699" b="1" dirty="0">
                <a:solidFill>
                  <a:prstClr val="black"/>
                </a:solidFill>
                <a:latin typeface="Arial" panose="020B0604020202020204" pitchFamily="34" charset="0"/>
              </a:rPr>
              <a:t>réparation des lésions dites </a:t>
            </a:r>
            <a:r>
              <a:rPr lang="fr-FR" sz="1699" b="1" dirty="0" err="1">
                <a:solidFill>
                  <a:prstClr val="black"/>
                </a:solidFill>
                <a:latin typeface="Arial" panose="020B0604020202020204" pitchFamily="34" charset="0"/>
              </a:rPr>
              <a:t>sublétales</a:t>
            </a:r>
            <a:r>
              <a:rPr lang="fr-FR" sz="1699" dirty="0">
                <a:solidFill>
                  <a:prstClr val="black"/>
                </a:solidFill>
                <a:latin typeface="Arial" panose="020B0604020202020204" pitchFamily="34" charset="0"/>
              </a:rPr>
              <a:t> (devenant létales en cas d'accumulation) : cellules saines ;</a:t>
            </a:r>
            <a:br>
              <a:rPr lang="fr-FR" sz="1699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fr-FR" sz="1699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49128" lvl="2" indent="-228531" defTabSz="914126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prstClr val="black"/>
                </a:solidFill>
                <a:latin typeface="Arial" panose="020B0604020202020204" pitchFamily="34" charset="0"/>
              </a:rPr>
              <a:t>La </a:t>
            </a:r>
            <a:r>
              <a:rPr lang="fr-FR" sz="1699" b="1" dirty="0">
                <a:solidFill>
                  <a:prstClr val="black"/>
                </a:solidFill>
                <a:latin typeface="Arial" panose="020B0604020202020204" pitchFamily="34" charset="0"/>
              </a:rPr>
              <a:t>repopulation</a:t>
            </a:r>
            <a:r>
              <a:rPr lang="fr-FR" sz="1699" dirty="0">
                <a:solidFill>
                  <a:prstClr val="black"/>
                </a:solidFill>
                <a:latin typeface="Arial" panose="020B0604020202020204" pitchFamily="34" charset="0"/>
              </a:rPr>
              <a:t>, c'est-à-dire la prolifération cellulaire entre les séances : cellules saines / tumeurs =&gt; irradiation </a:t>
            </a:r>
            <a:r>
              <a:rPr lang="fr-FR" sz="1699" dirty="0" err="1">
                <a:solidFill>
                  <a:prstClr val="black"/>
                </a:solidFill>
                <a:latin typeface="Arial" panose="020B0604020202020204" pitchFamily="34" charset="0"/>
              </a:rPr>
              <a:t>hyperfractionnée</a:t>
            </a:r>
            <a:r>
              <a:rPr lang="fr-FR" sz="1699" dirty="0">
                <a:solidFill>
                  <a:prstClr val="black"/>
                </a:solidFill>
                <a:latin typeface="Arial" panose="020B0604020202020204" pitchFamily="34" charset="0"/>
              </a:rPr>
              <a:t> (</a:t>
            </a:r>
            <a:r>
              <a:rPr lang="fr-FR" sz="1699" dirty="0">
                <a:solidFill>
                  <a:prstClr val="black"/>
                </a:solidFill>
                <a:latin typeface="Calibri" panose="020F0502020204030204" pitchFamily="34" charset="0"/>
              </a:rPr>
              <a:t>↑</a:t>
            </a:r>
            <a:r>
              <a:rPr lang="fr-FR" sz="1699" dirty="0">
                <a:solidFill>
                  <a:prstClr val="black"/>
                </a:solidFill>
                <a:latin typeface="Arial" panose="020B0604020202020204" pitchFamily="34" charset="0"/>
              </a:rPr>
              <a:t>dose totale délivrée visant à compenser la repopulation tumorale).</a:t>
            </a:r>
            <a:br>
              <a:rPr lang="fr-FR" sz="1699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fr-FR" sz="1699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49128" lvl="2" indent="-228531" defTabSz="914126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prstClr val="black"/>
                </a:solidFill>
                <a:latin typeface="Arial" panose="020B0604020202020204" pitchFamily="34" charset="0"/>
              </a:rPr>
              <a:t>La </a:t>
            </a:r>
            <a:r>
              <a:rPr lang="fr-FR" sz="1699" b="1" dirty="0" err="1">
                <a:solidFill>
                  <a:prstClr val="black"/>
                </a:solidFill>
                <a:latin typeface="Arial" panose="020B0604020202020204" pitchFamily="34" charset="0"/>
              </a:rPr>
              <a:t>réoxygénation</a:t>
            </a:r>
            <a:r>
              <a:rPr lang="fr-FR" sz="1699" b="1" dirty="0">
                <a:solidFill>
                  <a:prstClr val="black"/>
                </a:solidFill>
                <a:latin typeface="Arial" panose="020B0604020202020204" pitchFamily="34" charset="0"/>
              </a:rPr>
              <a:t> du tissu tumoral</a:t>
            </a:r>
            <a:r>
              <a:rPr lang="fr-FR" sz="1699" dirty="0">
                <a:solidFill>
                  <a:prstClr val="black"/>
                </a:solidFill>
                <a:latin typeface="Arial" panose="020B0604020202020204" pitchFamily="34" charset="0"/>
              </a:rPr>
              <a:t> : les cellules bien oxygénées radiosensibles ;</a:t>
            </a:r>
          </a:p>
          <a:p>
            <a:pPr marL="449128" lvl="2" indent="-228531" defTabSz="914126">
              <a:buFont typeface="Arial" panose="020B0604020202020204" pitchFamily="34" charset="0"/>
              <a:buChar char="•"/>
            </a:pPr>
            <a:endParaRPr lang="fr-FR" sz="1699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49128" lvl="2" indent="-228531" defTabSz="914126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prstClr val="black"/>
                </a:solidFill>
                <a:latin typeface="Arial" panose="020B0604020202020204" pitchFamily="34" charset="0"/>
              </a:rPr>
              <a:t>La </a:t>
            </a:r>
            <a:r>
              <a:rPr lang="fr-FR" sz="1699" b="1" dirty="0">
                <a:solidFill>
                  <a:prstClr val="black"/>
                </a:solidFill>
                <a:latin typeface="Arial" panose="020B0604020202020204" pitchFamily="34" charset="0"/>
              </a:rPr>
              <a:t>redistribution des cellules dans le cycle cellulaire</a:t>
            </a:r>
            <a:r>
              <a:rPr lang="fr-FR" sz="1699" dirty="0">
                <a:solidFill>
                  <a:prstClr val="black"/>
                </a:solidFill>
                <a:latin typeface="Arial" panose="020B0604020202020204" pitchFamily="34" charset="0"/>
              </a:rPr>
              <a:t> 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6643" y="3653659"/>
            <a:ext cx="5741103" cy="384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0597" lvl="2" defTabSz="914126"/>
            <a:r>
              <a:rPr lang="fr-FR" sz="1899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1899" b="1" dirty="0">
                <a:solidFill>
                  <a:srgbClr val="00B050"/>
                </a:solidFill>
                <a:latin typeface="Arial" panose="020B0604020202020204" pitchFamily="34" charset="0"/>
              </a:rPr>
              <a:t>traitement standard (2 Gy x 5 par semaine)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783982-54D9-4CA8-A933-0BB3546F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C6E-2A40-4284-8129-DC4E29211C83}" type="datetime1">
              <a:rPr lang="fr-FR" smtClean="0"/>
              <a:t>28/06/2020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6E22F26-81BA-45C9-8E44-6FCCF5B1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E35BD08-6C96-490A-BAE9-AA5C91ED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54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Radiothérapie </a:t>
            </a:r>
          </a:p>
        </p:txBody>
      </p:sp>
      <p:sp>
        <p:nvSpPr>
          <p:cNvPr id="2" name="Rectangle 1"/>
          <p:cNvSpPr/>
          <p:nvPr/>
        </p:nvSpPr>
        <p:spPr>
          <a:xfrm>
            <a:off x="726838" y="2793287"/>
            <a:ext cx="10694778" cy="70770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defTabSz="914126"/>
            <a:r>
              <a:rPr lang="fr-FR" sz="1999" dirty="0">
                <a:solidFill>
                  <a:prstClr val="black"/>
                </a:solidFill>
                <a:latin typeface="Arial" panose="020B0604020202020204" pitchFamily="34" charset="0"/>
              </a:rPr>
              <a:t>Pour une même dose totale, l'</a:t>
            </a:r>
            <a:r>
              <a:rPr lang="fr-FR" sz="1999" b="1" dirty="0">
                <a:solidFill>
                  <a:prstClr val="black"/>
                </a:solidFill>
                <a:latin typeface="Arial" panose="020B0604020202020204" pitchFamily="34" charset="0"/>
              </a:rPr>
              <a:t>efficacité</a:t>
            </a:r>
            <a:r>
              <a:rPr lang="fr-FR" sz="1999" dirty="0">
                <a:solidFill>
                  <a:prstClr val="black"/>
                </a:solidFill>
                <a:latin typeface="Arial" panose="020B0604020202020204" pitchFamily="34" charset="0"/>
              </a:rPr>
              <a:t> biologique est différente </a:t>
            </a:r>
            <a:r>
              <a:rPr lang="fr-FR" sz="1999" b="1" dirty="0">
                <a:solidFill>
                  <a:prstClr val="black"/>
                </a:solidFill>
                <a:latin typeface="Arial" panose="020B0604020202020204" pitchFamily="34" charset="0"/>
              </a:rPr>
              <a:t>selon la dose par séance</a:t>
            </a:r>
            <a:r>
              <a:rPr lang="fr-FR" sz="1999" dirty="0">
                <a:solidFill>
                  <a:prstClr val="black"/>
                </a:solidFill>
                <a:latin typeface="Arial" panose="020B0604020202020204" pitchFamily="34" charset="0"/>
              </a:rPr>
              <a:t>, le </a:t>
            </a:r>
            <a:r>
              <a:rPr lang="fr-FR" sz="1999" b="1" dirty="0">
                <a:solidFill>
                  <a:prstClr val="black"/>
                </a:solidFill>
                <a:latin typeface="Arial" panose="020B0604020202020204" pitchFamily="34" charset="0"/>
              </a:rPr>
              <a:t>nombre total de séances </a:t>
            </a:r>
            <a:r>
              <a:rPr lang="fr-FR" sz="1999" dirty="0">
                <a:solidFill>
                  <a:srgbClr val="000099"/>
                </a:solidFill>
                <a:latin typeface="Arial" panose="020B0604020202020204" pitchFamily="34" charset="0"/>
              </a:rPr>
              <a:t>(</a:t>
            </a:r>
            <a:r>
              <a:rPr lang="fr-FR" sz="1999" b="1" dirty="0">
                <a:solidFill>
                  <a:srgbClr val="000099"/>
                </a:solidFill>
                <a:latin typeface="Arial" panose="020B0604020202020204" pitchFamily="34" charset="0"/>
              </a:rPr>
              <a:t>fractionnement</a:t>
            </a:r>
            <a:r>
              <a:rPr lang="fr-FR" sz="1999" dirty="0">
                <a:solidFill>
                  <a:srgbClr val="000099"/>
                </a:solidFill>
                <a:latin typeface="Arial" panose="020B0604020202020204" pitchFamily="34" charset="0"/>
              </a:rPr>
              <a:t>) </a:t>
            </a:r>
            <a:r>
              <a:rPr lang="fr-FR" sz="1999" dirty="0">
                <a:solidFill>
                  <a:prstClr val="black"/>
                </a:solidFill>
                <a:latin typeface="Arial" panose="020B0604020202020204" pitchFamily="34" charset="0"/>
              </a:rPr>
              <a:t>et la </a:t>
            </a:r>
            <a:r>
              <a:rPr lang="fr-FR" sz="1999" b="1" dirty="0">
                <a:solidFill>
                  <a:prstClr val="black"/>
                </a:solidFill>
                <a:latin typeface="Arial" panose="020B0604020202020204" pitchFamily="34" charset="0"/>
              </a:rPr>
              <a:t>durée du traitement </a:t>
            </a:r>
            <a:r>
              <a:rPr lang="fr-FR" sz="1999" dirty="0">
                <a:solidFill>
                  <a:srgbClr val="000099"/>
                </a:solidFill>
                <a:latin typeface="Arial" panose="020B0604020202020204" pitchFamily="34" charset="0"/>
              </a:rPr>
              <a:t>(</a:t>
            </a:r>
            <a:r>
              <a:rPr lang="fr-FR" sz="1999" b="1" dirty="0">
                <a:solidFill>
                  <a:srgbClr val="000099"/>
                </a:solidFill>
                <a:latin typeface="Arial" panose="020B0604020202020204" pitchFamily="34" charset="0"/>
              </a:rPr>
              <a:t>étalement</a:t>
            </a:r>
            <a:r>
              <a:rPr lang="fr-FR" sz="1999" dirty="0">
                <a:solidFill>
                  <a:srgbClr val="000099"/>
                </a:solidFill>
                <a:latin typeface="Arial" panose="020B0604020202020204" pitchFamily="34" charset="0"/>
              </a:rPr>
              <a:t>).</a:t>
            </a:r>
            <a:endParaRPr lang="fr-FR" sz="19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46241" y="2231888"/>
            <a:ext cx="3340873" cy="3692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Fractionnement - Etalement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179512" y="1557279"/>
            <a:ext cx="5471183" cy="503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Pratiques cliniques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26840" y="3644968"/>
            <a:ext cx="10852976" cy="107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fr-FR" sz="1899" b="1" dirty="0">
                <a:solidFill>
                  <a:srgbClr val="00B050"/>
                </a:solidFill>
                <a:latin typeface="Arial" panose="020B0604020202020204" pitchFamily="34" charset="0"/>
              </a:rPr>
              <a:t>Le choix de la dose</a:t>
            </a:r>
          </a:p>
          <a:p>
            <a:pPr algn="just" defTabSz="914126"/>
            <a:endParaRPr lang="fr-FR" sz="9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just"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</a:rPr>
              <a:t>En fonction du volume et du siège de la tumeur, de l'histologie, des organes critiques de voisinage (œil, moelle épinière, reins, grêle, ...), de l'intention palliative ou curative.</a:t>
            </a:r>
          </a:p>
        </p:txBody>
      </p:sp>
      <p:sp>
        <p:nvSpPr>
          <p:cNvPr id="9" name="Rectangle 8"/>
          <p:cNvSpPr/>
          <p:nvPr/>
        </p:nvSpPr>
        <p:spPr>
          <a:xfrm>
            <a:off x="726840" y="4796797"/>
            <a:ext cx="9591802" cy="80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fr-FR" sz="1899" b="1" dirty="0">
                <a:solidFill>
                  <a:srgbClr val="00B050"/>
                </a:solidFill>
                <a:latin typeface="Arial" panose="020B0604020202020204" pitchFamily="34" charset="0"/>
              </a:rPr>
              <a:t>Le choix du rayonnement et le choix des faisceaux </a:t>
            </a: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</a:rPr>
              <a:t>(nombre / dimensions/orientation)</a:t>
            </a:r>
          </a:p>
          <a:p>
            <a:pPr algn="just" defTabSz="914126"/>
            <a:endParaRPr lang="fr-FR" sz="9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</a:rPr>
              <a:t>dépendent de la profondeur de la tumeur à traiter et de la morphologie du patient. </a:t>
            </a:r>
          </a:p>
        </p:txBody>
      </p:sp>
      <p:pic>
        <p:nvPicPr>
          <p:cNvPr id="12" name="Picture 2" descr="Résultat de recherche d'images pour &quot;impact radiations sur tissu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74" y="5319627"/>
            <a:ext cx="7175068" cy="152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2038" y="5720174"/>
            <a:ext cx="9681539" cy="109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b="1" dirty="0">
                <a:solidFill>
                  <a:srgbClr val="00B050"/>
                </a:solidFill>
                <a:latin typeface="Euphemia"/>
              </a:rPr>
              <a:t>Le choix du fractionnement</a:t>
            </a:r>
          </a:p>
          <a:p>
            <a:pPr defTabSz="914126"/>
            <a:endParaRPr lang="fr-FR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Dépend de l’intention thérapeutique :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 classique / concentrée / </a:t>
            </a:r>
            <a:r>
              <a:rPr lang="fr-FR" sz="17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hyperfractionnée</a:t>
            </a: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flash / séquentielle ou en "split course"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D4F069-8033-4255-AE33-95C48A46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2050-989C-4BC1-9D08-081AC06DA0B5}" type="datetime1">
              <a:rPr lang="fr-FR" smtClean="0"/>
              <a:t>28/06/2020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78CFC0-FE02-44EB-910F-8581ED52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F3B36CF-C0B5-40C5-9F22-603B6761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Radiothérapie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46241" y="2231888"/>
            <a:ext cx="3340873" cy="3692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Fractionnement - Etalement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179512" y="1557279"/>
            <a:ext cx="5471183" cy="503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Pratiques cliniques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280" y="2725067"/>
            <a:ext cx="11523273" cy="401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699" dirty="0">
                <a:solidFill>
                  <a:prstClr val="black"/>
                </a:solidFill>
                <a:latin typeface="Euphemia"/>
              </a:rPr>
              <a:t>Exemples : Tumeur ORL en place : 70 Gy en 35 séances et 7 semaines,</a:t>
            </a:r>
          </a:p>
          <a:p>
            <a:pPr defTabSz="914126"/>
            <a:r>
              <a:rPr lang="fr-FR" sz="1699" dirty="0">
                <a:solidFill>
                  <a:prstClr val="black"/>
                </a:solidFill>
                <a:latin typeface="Euphemia"/>
              </a:rPr>
              <a:t>          Tumeur pulmonaire : 60 Gy en 24 séances et 6 semaines,</a:t>
            </a:r>
          </a:p>
          <a:p>
            <a:pPr defTabSz="914126"/>
            <a:endParaRPr lang="fr-FR" sz="1699" b="1" dirty="0">
              <a:solidFill>
                <a:prstClr val="black"/>
              </a:solidFill>
              <a:latin typeface="Euphemia"/>
            </a:endParaRPr>
          </a:p>
          <a:p>
            <a:pPr marL="285664" indent="-285664" defTabSz="914126">
              <a:buFont typeface="Wingdings" panose="05000000000000000000" pitchFamily="2" charset="2"/>
              <a:buChar char="Ø"/>
            </a:pPr>
            <a:r>
              <a:rPr lang="fr-FR" sz="1699" b="1" dirty="0">
                <a:solidFill>
                  <a:prstClr val="black"/>
                </a:solidFill>
                <a:latin typeface="Euphemia"/>
              </a:rPr>
              <a:t>Irradiation classique </a:t>
            </a:r>
            <a:r>
              <a:rPr lang="fr-FR" sz="1699" dirty="0">
                <a:solidFill>
                  <a:prstClr val="black"/>
                </a:solidFill>
                <a:latin typeface="Euphemia"/>
              </a:rPr>
              <a:t>: 5 séances de 2 Gy par semaine dans le cas des traitements à visée curative.</a:t>
            </a:r>
          </a:p>
          <a:p>
            <a:pPr marL="285664" indent="-285664" defTabSz="914126">
              <a:buFont typeface="Wingdings" panose="05000000000000000000" pitchFamily="2" charset="2"/>
              <a:buChar char="Ø"/>
            </a:pPr>
            <a:r>
              <a:rPr lang="fr-FR" sz="1699" b="1" dirty="0">
                <a:solidFill>
                  <a:prstClr val="black"/>
                </a:solidFill>
                <a:latin typeface="Euphemia"/>
              </a:rPr>
              <a:t>Irradiation concentrée </a:t>
            </a:r>
            <a:r>
              <a:rPr lang="fr-FR" sz="1699" dirty="0">
                <a:solidFill>
                  <a:prstClr val="black"/>
                </a:solidFill>
                <a:latin typeface="Euphemia"/>
              </a:rPr>
              <a:t>: dose par séance plus élevée, fractionnement plus faible, pour les radiothérapies palliatives.</a:t>
            </a:r>
          </a:p>
          <a:p>
            <a:pPr marL="285664" indent="-285664" defTabSz="914126">
              <a:buFont typeface="Wingdings" panose="05000000000000000000" pitchFamily="2" charset="2"/>
              <a:buChar char="Ø"/>
            </a:pPr>
            <a:r>
              <a:rPr lang="fr-FR" sz="1699" b="1" dirty="0">
                <a:solidFill>
                  <a:prstClr val="black"/>
                </a:solidFill>
                <a:latin typeface="Euphemia"/>
              </a:rPr>
              <a:t>Irradiation flash </a:t>
            </a:r>
            <a:r>
              <a:rPr lang="fr-FR" sz="1699" dirty="0">
                <a:solidFill>
                  <a:prstClr val="black"/>
                </a:solidFill>
                <a:latin typeface="Euphemia"/>
              </a:rPr>
              <a:t>: pour les radiothérapies à visée symptomatique, par exemple prescription d'une seule séance de 8 Gy - technique anglaise - ou encore de 2 séances de 6.5 Gy à 48 heures d'intervalle, ces deux modalités délivrent l'équivalent classique de 30 Gy en 15 séances sur 3 semaines, mais apportent un soulagement beaucoup plus rapide au malade.</a:t>
            </a:r>
          </a:p>
          <a:p>
            <a:pPr marL="285664" indent="-285664" defTabSz="914126">
              <a:buFont typeface="Wingdings" panose="05000000000000000000" pitchFamily="2" charset="2"/>
              <a:buChar char="Ø"/>
            </a:pPr>
            <a:r>
              <a:rPr lang="fr-FR" sz="1699" b="1" dirty="0">
                <a:solidFill>
                  <a:prstClr val="black"/>
                </a:solidFill>
                <a:latin typeface="Euphemia"/>
              </a:rPr>
              <a:t>Irradiation </a:t>
            </a:r>
            <a:r>
              <a:rPr lang="fr-FR" sz="1699" b="1" dirty="0" err="1">
                <a:solidFill>
                  <a:prstClr val="black"/>
                </a:solidFill>
                <a:latin typeface="Euphemia"/>
              </a:rPr>
              <a:t>hyperfractionnée</a:t>
            </a:r>
            <a:r>
              <a:rPr lang="fr-FR" sz="1699" b="1" dirty="0">
                <a:solidFill>
                  <a:prstClr val="black"/>
                </a:solidFill>
                <a:latin typeface="Euphemia"/>
              </a:rPr>
              <a:t> </a:t>
            </a:r>
            <a:r>
              <a:rPr lang="fr-FR" sz="1699" dirty="0">
                <a:solidFill>
                  <a:prstClr val="black"/>
                </a:solidFill>
                <a:latin typeface="Euphemia"/>
              </a:rPr>
              <a:t>: une séance de 1 Gy matin et soir, 5 jours voire 7 jours par semaine pour améliorer la tolérance des tissus sains, notamment en pathologie cérébrale ou O.R.L. ;</a:t>
            </a:r>
          </a:p>
          <a:p>
            <a:pPr marL="285664" indent="-285664" defTabSz="914126">
              <a:buFont typeface="Wingdings" panose="05000000000000000000" pitchFamily="2" charset="2"/>
              <a:buChar char="Ø"/>
            </a:pPr>
            <a:r>
              <a:rPr lang="fr-FR" sz="1699" b="1" dirty="0">
                <a:solidFill>
                  <a:prstClr val="black"/>
                </a:solidFill>
                <a:latin typeface="Euphemia"/>
              </a:rPr>
              <a:t>Irradiation séquentielle </a:t>
            </a:r>
            <a:r>
              <a:rPr lang="fr-FR" sz="1699" dirty="0">
                <a:solidFill>
                  <a:prstClr val="black"/>
                </a:solidFill>
                <a:latin typeface="Euphemia"/>
              </a:rPr>
              <a:t>ou en "split course" : deux séries à rythme classique séparées par une période de repos, notamment pour les traitements palliatifs, qui aurait l'avantage d'une meilleure tolérance (notamment dans les cancers de l'œsophage, mais peut-être une moins bonne efficacité (d'où l'utilisation seulement en palliatif).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18882B-E78B-4A19-8208-D6BCC46F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02B3-D574-4DB7-87F0-2E53F577AA61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279DA3-0926-418A-B105-A2FCBF35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945DC8-5E54-4CF7-9C8F-F0641E06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6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Radiothérapie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1132" y="2123905"/>
            <a:ext cx="10349424" cy="646163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defTabSz="914126"/>
            <a:r>
              <a:rPr lang="fr-FR" sz="1799" dirty="0">
                <a:solidFill>
                  <a:srgbClr val="000033"/>
                </a:solidFill>
                <a:latin typeface="Verdana" panose="020B0604030504040204" pitchFamily="34" charset="0"/>
              </a:rPr>
              <a:t>La </a:t>
            </a:r>
            <a:r>
              <a:rPr lang="fr-FR" sz="1799" u="sng" dirty="0">
                <a:solidFill>
                  <a:srgbClr val="0000CC"/>
                </a:solidFill>
                <a:latin typeface="Verdana" panose="020B0604030504040204" pitchFamily="34" charset="0"/>
              </a:rPr>
              <a:t>radiothérapie</a:t>
            </a:r>
            <a:r>
              <a:rPr lang="fr-FR" sz="1799" dirty="0">
                <a:solidFill>
                  <a:srgbClr val="000033"/>
                </a:solidFill>
                <a:latin typeface="Verdana" panose="020B0604030504040204" pitchFamily="34" charset="0"/>
              </a:rPr>
              <a:t> consiste à exposer une partie précise du corps (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zone à traiter) </a:t>
            </a:r>
            <a:r>
              <a:rPr lang="fr-FR" sz="1799" dirty="0">
                <a:solidFill>
                  <a:srgbClr val="000033"/>
                </a:solidFill>
                <a:latin typeface="Verdana" panose="020B0604030504040204" pitchFamily="34" charset="0"/>
              </a:rPr>
              <a:t>à des radiations </a:t>
            </a:r>
            <a:r>
              <a:rPr lang="fr-FR" sz="1799" u="sng" dirty="0">
                <a:solidFill>
                  <a:srgbClr val="0000CC"/>
                </a:solidFill>
                <a:latin typeface="Verdana" panose="020B0604030504040204" pitchFamily="34" charset="0"/>
              </a:rPr>
              <a:t>ionisantes</a:t>
            </a:r>
            <a:endParaRPr lang="fr-FR" sz="1799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179512" y="1557279"/>
            <a:ext cx="5471183" cy="503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Iatrogénie et prévention des effets indésirables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308339" y="3370233"/>
            <a:ext cx="5213531" cy="661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664" indent="-285664" defTabSz="914126">
              <a:buFont typeface="Wingdings" panose="05000000000000000000" pitchFamily="2" charset="2"/>
              <a:buChar char="q"/>
            </a:pPr>
            <a:r>
              <a:rPr lang="fr-FR" sz="1899" b="1" dirty="0">
                <a:solidFill>
                  <a:prstClr val="black"/>
                </a:solidFill>
                <a:latin typeface="Arial" panose="020B0604020202020204" pitchFamily="34" charset="0"/>
              </a:rPr>
              <a:t>bien ciblé </a:t>
            </a:r>
            <a:r>
              <a:rPr lang="fr-FR" sz="1899" dirty="0">
                <a:solidFill>
                  <a:prstClr val="black"/>
                </a:solidFill>
                <a:latin typeface="Arial" panose="020B0604020202020204" pitchFamily="34" charset="0"/>
              </a:rPr>
              <a:t>et fort efficace</a:t>
            </a:r>
          </a:p>
          <a:p>
            <a:pPr marL="285664" indent="-285664" defTabSz="914126">
              <a:buFont typeface="Wingdings" panose="05000000000000000000" pitchFamily="2" charset="2"/>
              <a:buChar char="q"/>
            </a:pPr>
            <a:r>
              <a:rPr lang="fr-FR" sz="1799" b="1" dirty="0">
                <a:solidFill>
                  <a:srgbClr val="000033"/>
                </a:solidFill>
                <a:latin typeface="Verdana" panose="020B0604030504040204" pitchFamily="34" charset="0"/>
              </a:rPr>
              <a:t>ne pas utiliser des doses trop fortes </a:t>
            </a:r>
            <a:endParaRPr lang="fr-FR" sz="1799" b="1" dirty="0">
              <a:solidFill>
                <a:prstClr val="black"/>
              </a:solidFill>
              <a:latin typeface="Euphemia"/>
            </a:endParaRPr>
          </a:p>
        </p:txBody>
      </p:sp>
      <p:cxnSp>
        <p:nvCxnSpPr>
          <p:cNvPr id="10" name="Connecteur en arc 9"/>
          <p:cNvCxnSpPr/>
          <p:nvPr/>
        </p:nvCxnSpPr>
        <p:spPr>
          <a:xfrm rot="16200000" flipH="1">
            <a:off x="3425297" y="2775581"/>
            <a:ext cx="802912" cy="791882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rc 13"/>
          <p:cNvCxnSpPr/>
          <p:nvPr/>
        </p:nvCxnSpPr>
        <p:spPr>
          <a:xfrm rot="5400000">
            <a:off x="2057498" y="2775581"/>
            <a:ext cx="802913" cy="791882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52840" y="3595039"/>
            <a:ext cx="1846499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dirty="0">
                <a:solidFill>
                  <a:srgbClr val="000033"/>
                </a:solidFill>
                <a:latin typeface="Verdana" panose="020B0604030504040204" pitchFamily="34" charset="0"/>
              </a:rPr>
              <a:t>cellules saines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1240" y="3565975"/>
            <a:ext cx="2542022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dirty="0">
                <a:solidFill>
                  <a:srgbClr val="000033"/>
                </a:solidFill>
                <a:latin typeface="Verdana" panose="020B0604030504040204" pitchFamily="34" charset="0"/>
              </a:rPr>
              <a:t>cellules cancéreuses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8009" y="4497893"/>
            <a:ext cx="4150505" cy="33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600" dirty="0">
                <a:solidFill>
                  <a:srgbClr val="444444"/>
                </a:solidFill>
                <a:latin typeface="Arial" panose="020B0604020202020204" pitchFamily="34" charset="0"/>
              </a:rPr>
              <a:t>Effets secondaires et des erreurs médicales</a:t>
            </a:r>
            <a:endParaRPr lang="fr-FR" sz="1600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2746912" y="4076903"/>
            <a:ext cx="971855" cy="34900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r-FR" sz="1799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5662477" y="3370233"/>
            <a:ext cx="517035" cy="70667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r-FR" sz="1799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1240" y="4195683"/>
            <a:ext cx="10798387" cy="25538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126"/>
            <a:r>
              <a:rPr lang="fr-FR" sz="1600" b="1" dirty="0">
                <a:solidFill>
                  <a:srgbClr val="444444"/>
                </a:solidFill>
                <a:latin typeface="Arial" panose="020B0604020202020204" pitchFamily="34" charset="0"/>
              </a:rPr>
              <a:t>Quelques effets secondaires à court terme</a:t>
            </a:r>
            <a:endParaRPr lang="fr-FR" sz="16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444444"/>
                </a:solidFill>
                <a:latin typeface="Arial" panose="020B0604020202020204" pitchFamily="34" charset="0"/>
              </a:rPr>
              <a:t> fatigue, effets hématologiques</a:t>
            </a: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444444"/>
                </a:solidFill>
                <a:latin typeface="Arial" panose="020B0604020202020204" pitchFamily="34" charset="0"/>
              </a:rPr>
              <a:t> perte d’appétit, nausées, sécheresse buccale … </a:t>
            </a:r>
            <a:r>
              <a:rPr lang="fr-FR" sz="1400" dirty="0">
                <a:solidFill>
                  <a:srgbClr val="444444"/>
                </a:solidFill>
                <a:latin typeface="Arial" panose="020B0604020202020204" pitchFamily="34" charset="0"/>
              </a:rPr>
              <a:t>(seulement si la radiothérapie touche le niveau abdominal ou le cerveau)</a:t>
            </a:r>
            <a:r>
              <a:rPr lang="fr-FR" sz="1600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444444"/>
                </a:solidFill>
                <a:latin typeface="Arial" panose="020B0604020202020204" pitchFamily="34" charset="0"/>
              </a:rPr>
              <a:t> diarrhée </a:t>
            </a:r>
            <a:r>
              <a:rPr lang="fr-FR" sz="1400" dirty="0">
                <a:solidFill>
                  <a:srgbClr val="444444"/>
                </a:solidFill>
                <a:latin typeface="Arial" panose="020B0604020202020204" pitchFamily="34" charset="0"/>
              </a:rPr>
              <a:t>(seulement si la région abdomen-pelvis est irradiée)</a:t>
            </a: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444444"/>
                </a:solidFill>
                <a:latin typeface="Arial" panose="020B0604020202020204" pitchFamily="34" charset="0"/>
              </a:rPr>
              <a:t> irritation cutanée / cutanéomuqueuse</a:t>
            </a: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444444"/>
                </a:solidFill>
                <a:latin typeface="Arial" panose="020B0604020202020204" pitchFamily="34" charset="0"/>
              </a:rPr>
              <a:t> irritation vésicale </a:t>
            </a:r>
            <a:r>
              <a:rPr lang="fr-FR" sz="1400" dirty="0">
                <a:solidFill>
                  <a:srgbClr val="444444"/>
                </a:solidFill>
                <a:latin typeface="Arial" panose="020B0604020202020204" pitchFamily="34" charset="0"/>
              </a:rPr>
              <a:t>(seulement en cas d’une radiothérapie pelvienne)</a:t>
            </a:r>
          </a:p>
          <a:p>
            <a:pPr defTabSz="914126"/>
            <a:r>
              <a:rPr lang="fr-FR" sz="1600" b="1" dirty="0">
                <a:solidFill>
                  <a:srgbClr val="444444"/>
                </a:solidFill>
                <a:latin typeface="Arial" panose="020B0604020202020204" pitchFamily="34" charset="0"/>
              </a:rPr>
              <a:t>Quelques effets secondaires à long terme</a:t>
            </a:r>
            <a:endParaRPr lang="fr-FR" sz="16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444444"/>
                </a:solidFill>
                <a:latin typeface="Arial" panose="020B0604020202020204" pitchFamily="34" charset="0"/>
              </a:rPr>
              <a:t> rigidité des articulations ou muscles </a:t>
            </a:r>
            <a:r>
              <a:rPr lang="fr-FR" sz="1400" dirty="0">
                <a:solidFill>
                  <a:srgbClr val="444444"/>
                </a:solidFill>
                <a:latin typeface="Arial" panose="020B0604020202020204" pitchFamily="34" charset="0"/>
              </a:rPr>
              <a:t>(seulement si ceux-ci sont irradiés),</a:t>
            </a: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444444"/>
                </a:solidFill>
                <a:latin typeface="Arial" panose="020B0604020202020204" pitchFamily="34" charset="0"/>
              </a:rPr>
              <a:t> changement de la couleur cutanée </a:t>
            </a:r>
            <a:r>
              <a:rPr lang="fr-FR" sz="1400" dirty="0">
                <a:solidFill>
                  <a:srgbClr val="444444"/>
                </a:solidFill>
                <a:latin typeface="Arial" panose="020B0604020202020204" pitchFamily="34" charset="0"/>
              </a:rPr>
              <a:t>(si la dose cutanée était relativement élevée), </a:t>
            </a:r>
            <a:r>
              <a:rPr lang="fr-F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alopécie ou épilation</a:t>
            </a: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444444"/>
                </a:solidFill>
                <a:latin typeface="Arial" panose="020B0604020202020204" pitchFamily="34" charset="0"/>
              </a:rPr>
              <a:t> réduction de la capacité respiratoire </a:t>
            </a:r>
            <a:r>
              <a:rPr lang="fr-FR" sz="1400" dirty="0">
                <a:solidFill>
                  <a:srgbClr val="444444"/>
                </a:solidFill>
                <a:latin typeface="Arial" panose="020B0604020202020204" pitchFamily="34" charset="0"/>
              </a:rPr>
              <a:t>(si le poumon a été touché par la radiothérapie),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7F2CB7-1191-4A18-8BB4-143D99CD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8213-CC27-4E1A-9A0E-FFAC0050D6A3}" type="datetime1">
              <a:rPr lang="fr-FR" smtClean="0"/>
              <a:t>28/06/2020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CF69D7-1C06-4FEC-A460-EB0F3DE3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FFB80D-A9AB-4857-807D-89AB8578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3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16" grpId="0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Radiothérapie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7154" y="2349161"/>
            <a:ext cx="3455484" cy="204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 defTabSz="914126">
              <a:buFont typeface="Wingdings" panose="05000000000000000000" pitchFamily="2" charset="2"/>
              <a:buChar char="q"/>
            </a:pPr>
            <a:r>
              <a:rPr lang="fr-FR" sz="1799" dirty="0">
                <a:solidFill>
                  <a:srgbClr val="444444"/>
                </a:solidFill>
                <a:latin typeface="Euphemia"/>
              </a:rPr>
              <a:t>Prendre des anti-nauséeux et des anti-diarrhéiques</a:t>
            </a:r>
          </a:p>
          <a:p>
            <a:pPr marL="285664" indent="-285664" defTabSz="914126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1799" dirty="0">
                <a:solidFill>
                  <a:srgbClr val="444444"/>
                </a:solidFill>
                <a:latin typeface="Euphemia"/>
              </a:rPr>
              <a:t>Soins cutanés</a:t>
            </a:r>
          </a:p>
          <a:p>
            <a:pPr marL="285664" indent="-285664" defTabSz="914126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1799" dirty="0">
                <a:solidFill>
                  <a:srgbClr val="444444"/>
                </a:solidFill>
                <a:latin typeface="Euphemia"/>
              </a:rPr>
              <a:t>Soins buccaux</a:t>
            </a:r>
          </a:p>
          <a:p>
            <a:pPr marL="285664" indent="-285664" defTabSz="914126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799" dirty="0">
                <a:solidFill>
                  <a:srgbClr val="444444"/>
                </a:solidFill>
                <a:latin typeface="Euphemia"/>
              </a:rPr>
              <a:t>Alimentation optimale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6564" y="2257450"/>
            <a:ext cx="6956697" cy="2169260"/>
          </a:xfrm>
          <a:prstGeom prst="wedgeRectCallout">
            <a:avLst>
              <a:gd name="adj1" fmla="val -78957"/>
              <a:gd name="adj2" fmla="val -2470"/>
            </a:avLst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defTabSz="914126" fontAlgn="t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srgbClr val="3C3C3C"/>
                </a:solidFill>
                <a:latin typeface="Ubuntu"/>
              </a:rPr>
              <a:t>se laver à l'eau tiède, au savon de Marseille ;</a:t>
            </a:r>
          </a:p>
          <a:p>
            <a:pPr defTabSz="914126" fontAlgn="t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srgbClr val="3C3C3C"/>
                </a:solidFill>
                <a:latin typeface="Ubuntu"/>
              </a:rPr>
              <a:t>ne pas frotter la peau ;</a:t>
            </a:r>
          </a:p>
          <a:p>
            <a:pPr defTabSz="914126" fontAlgn="t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srgbClr val="3C3C3C"/>
                </a:solidFill>
                <a:latin typeface="Ubuntu"/>
              </a:rPr>
              <a:t>ne pas se raser ;</a:t>
            </a:r>
          </a:p>
          <a:p>
            <a:pPr defTabSz="914126" fontAlgn="t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srgbClr val="3C3C3C"/>
                </a:solidFill>
                <a:latin typeface="Ubuntu"/>
              </a:rPr>
              <a:t>ne pas mettre de déodorant ni de parfum ;</a:t>
            </a:r>
          </a:p>
          <a:p>
            <a:pPr defTabSz="914126" fontAlgn="t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srgbClr val="3C3C3C"/>
                </a:solidFill>
                <a:latin typeface="Ubuntu"/>
              </a:rPr>
              <a:t>ne pas s’exposer au soleil et porter des vêtements en coton doux ;</a:t>
            </a:r>
            <a:endParaRPr lang="fr-FR" sz="1699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defTabSz="914126" fontAlgn="t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srgbClr val="444444"/>
                </a:solidFill>
                <a:latin typeface="Arial" panose="020B0604020202020204" pitchFamily="34" charset="0"/>
              </a:rPr>
              <a:t>ne pas appliquer des produits, des crèmes, laits, lotions ou toute autre médication sans avis médical, </a:t>
            </a:r>
          </a:p>
          <a:p>
            <a:pPr defTabSz="914126" fontAlgn="t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srgbClr val="444444"/>
                </a:solidFill>
                <a:latin typeface="Arial" panose="020B0604020202020204" pitchFamily="34" charset="0"/>
              </a:rPr>
              <a:t>appliquer des </a:t>
            </a:r>
            <a:r>
              <a:rPr lang="fr-FR" sz="1600" dirty="0">
                <a:solidFill>
                  <a:srgbClr val="444444"/>
                </a:solidFill>
                <a:latin typeface="Arial" panose="020B0604020202020204" pitchFamily="34" charset="0"/>
              </a:rPr>
              <a:t>pansements modernes spécifiques </a:t>
            </a:r>
            <a:endParaRPr lang="fr-FR" sz="1699" dirty="0">
              <a:solidFill>
                <a:srgbClr val="3C3C3C"/>
              </a:solidFill>
              <a:latin typeface="Ubuntu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179512" y="1557279"/>
            <a:ext cx="5471183" cy="503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Iatrogénie et prévention des effets indésirables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9199" y="1927934"/>
            <a:ext cx="2013616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b="1" dirty="0">
                <a:solidFill>
                  <a:srgbClr val="3C3C3C"/>
                </a:solidFill>
                <a:latin typeface="Ubuntu"/>
              </a:rPr>
              <a:t>Quelques conseils :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283" y="4555860"/>
            <a:ext cx="11387412" cy="2184645"/>
          </a:xfrm>
          <a:prstGeom prst="wedgeRectCallout">
            <a:avLst>
              <a:gd name="adj1" fmla="val -33492"/>
              <a:gd name="adj2" fmla="val -6245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defTabSz="914126" fontAlgn="t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srgbClr val="3C3C3C"/>
                </a:solidFill>
                <a:latin typeface="Ubuntu"/>
              </a:rPr>
              <a:t>boire souvent et beaucoup ;</a:t>
            </a:r>
          </a:p>
          <a:p>
            <a:pPr defTabSz="914126" fontAlgn="t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srgbClr val="3C3C3C"/>
                </a:solidFill>
                <a:latin typeface="Ubuntu"/>
              </a:rPr>
              <a:t>sucer des sorbets, des glaçons, mâcher des chewing-gums pour la salivation ;</a:t>
            </a:r>
          </a:p>
          <a:p>
            <a:pPr defTabSz="914126" fontAlgn="t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srgbClr val="3C3C3C"/>
                </a:solidFill>
                <a:latin typeface="Ubuntu"/>
              </a:rPr>
              <a:t>éviter les aliments irritants, acides ;</a:t>
            </a:r>
          </a:p>
          <a:p>
            <a:pPr defTabSz="914126" fontAlgn="t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srgbClr val="3C3C3C"/>
                </a:solidFill>
                <a:latin typeface="Ubuntu"/>
              </a:rPr>
              <a:t>privilégier les aliments riches en fibres, les féculents (pâtes, riz), les légumes verts ainsi que les laitages (ou pas).</a:t>
            </a:r>
          </a:p>
          <a:p>
            <a:pPr defTabSz="914126" fontAlgn="t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srgbClr val="3C3C3C"/>
                </a:solidFill>
                <a:latin typeface="Ubuntu"/>
              </a:rPr>
              <a:t>faire des repas fractionnés et faciles à avaler ;</a:t>
            </a:r>
          </a:p>
          <a:p>
            <a:pPr defTabSz="914126" fontAlgn="t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srgbClr val="3C3C3C"/>
                </a:solidFill>
                <a:latin typeface="Ubuntu"/>
              </a:rPr>
              <a:t>supprimer alcool et tabac ;</a:t>
            </a:r>
          </a:p>
          <a:p>
            <a:pPr defTabSz="914126" fontAlgn="t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srgbClr val="3C3C3C"/>
                </a:solidFill>
                <a:latin typeface="Ubuntu"/>
              </a:rPr>
              <a:t>éviter de manger quelques heures avant et après la séance.</a:t>
            </a:r>
          </a:p>
          <a:p>
            <a:pPr defTabSz="914126" fontAlgn="t">
              <a:buFont typeface="Arial" panose="020B0604020202020204" pitchFamily="34" charset="0"/>
              <a:buChar char="•"/>
            </a:pPr>
            <a:r>
              <a:rPr lang="fr-FR" sz="1699" dirty="0">
                <a:solidFill>
                  <a:srgbClr val="3C3C3C"/>
                </a:solidFill>
                <a:latin typeface="Ubuntu"/>
              </a:rPr>
              <a:t>faire des bains de bouche.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A10D35-5C99-49C3-BC9D-C74DAB7F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DCF1-6181-4F99-88A9-264CC2184EBB}" type="datetime1">
              <a:rPr lang="fr-FR" smtClean="0"/>
              <a:t>28/06/2020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03DB24-7FCC-4D43-BE35-9E9A719F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9F4DF9-896E-4301-985F-64333A9B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9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Radiothérapie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179512" y="1557279"/>
            <a:ext cx="5471183" cy="503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Surveillance du traitement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983175" y="2565129"/>
            <a:ext cx="5752000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b="1" dirty="0">
                <a:solidFill>
                  <a:srgbClr val="000099"/>
                </a:solidFill>
                <a:latin typeface="Arial" panose="020B0604020202020204" pitchFamily="34" charset="0"/>
              </a:rPr>
              <a:t>Contrôle des conditions techniques de l'irradiation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46407" y="4508839"/>
            <a:ext cx="2479520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b="1" dirty="0">
                <a:solidFill>
                  <a:srgbClr val="000099"/>
                </a:solidFill>
                <a:latin typeface="Arial" panose="020B0604020202020204" pitchFamily="34" charset="0"/>
              </a:rPr>
              <a:t>Surveillance clinique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51240" y="2565129"/>
            <a:ext cx="431935" cy="3692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srgbClr val="123988">
                    <a:lumMod val="50000"/>
                  </a:srgbClr>
                </a:solidFill>
                <a:latin typeface="Euphemia"/>
              </a:rPr>
              <a:t>1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7858191" y="4508839"/>
            <a:ext cx="431935" cy="3692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srgbClr val="123988">
                    <a:lumMod val="50000"/>
                  </a:srgbClr>
                </a:solidFill>
                <a:latin typeface="Euphemia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61361" y="2934365"/>
            <a:ext cx="8742425" cy="1286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664" indent="-285664" defTabSz="91412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 fonctionnement du générateur de rayonnement </a:t>
            </a:r>
          </a:p>
          <a:p>
            <a:pPr marL="285664" indent="-285664" defTabSz="91412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 positionnement malade/faisceau </a:t>
            </a:r>
          </a:p>
          <a:p>
            <a:pPr marL="285664" indent="-285664" defTabSz="91412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 des temps de traitement ainsi que des doses délivrées à chaque séance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0341" y="5003474"/>
            <a:ext cx="4787243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dirty="0">
                <a:solidFill>
                  <a:srgbClr val="000099"/>
                </a:solidFill>
                <a:latin typeface="Arial" panose="020B0604020202020204" pitchFamily="34" charset="0"/>
              </a:rPr>
              <a:t>début de traitement / de façon hebdomadaire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0343" y="5381999"/>
            <a:ext cx="4785320" cy="1286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664" indent="-285664" defTabSz="91412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</a:rPr>
              <a:t>Surveillance des EI et la tolérance au TRT</a:t>
            </a:r>
          </a:p>
          <a:p>
            <a:pPr marL="285664" indent="-285664" defTabSz="91412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</a:rPr>
              <a:t>Suivi la régression de la lésion</a:t>
            </a:r>
          </a:p>
          <a:p>
            <a:pPr marL="285664" indent="-285664" defTabSz="91412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</a:rPr>
              <a:t>Suivi 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psychologique</a:t>
            </a:r>
            <a:endParaRPr lang="fr-FR" sz="1799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BCB6E9-FFB8-4D77-9230-54D50B871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B412-6749-4B12-A4E0-4E2EEAF570F7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A6BA76-874B-4B96-81A0-D538D063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EEED02-BD5B-4189-B570-8AA299F8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60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Chimiothérapie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11052" y="1593144"/>
            <a:ext cx="9070645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799" b="1" dirty="0">
                <a:solidFill>
                  <a:prstClr val="black"/>
                </a:solidFill>
                <a:latin typeface="ComicSansMS"/>
              </a:rPr>
              <a:t>Objectif</a:t>
            </a:r>
            <a:r>
              <a:rPr lang="fr-FR" sz="1799" dirty="0">
                <a:solidFill>
                  <a:prstClr val="black"/>
                </a:solidFill>
                <a:latin typeface="ComicSansMS"/>
              </a:rPr>
              <a:t> : stopper la croissance et la multiplication des cellules cancéreuses</a:t>
            </a:r>
          </a:p>
          <a:p>
            <a:pPr algn="ctr" defTabSz="914126"/>
            <a:r>
              <a:rPr lang="fr-FR" sz="1799" dirty="0">
                <a:solidFill>
                  <a:prstClr val="black"/>
                </a:solidFill>
                <a:latin typeface="ComicSansMS"/>
              </a:rPr>
              <a:t>(action sur le cycle cellulaire).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947181" y="3155369"/>
            <a:ext cx="11050350" cy="1943710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lIns="0" tIns="45708" rIns="0" bIns="45708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Font typeface="Wingdings" panose="05000000000000000000" pitchFamily="2" charset="2"/>
              <a:buChar char="§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462" indent="-228462" algn="just" defTabSz="913852">
              <a:spcBef>
                <a:spcPts val="1798"/>
              </a:spcBef>
              <a:buNone/>
            </a:pPr>
            <a:r>
              <a:rPr lang="fr-FR" sz="1899" dirty="0">
                <a:solidFill>
                  <a:srgbClr val="0070C0"/>
                </a:solidFill>
                <a:latin typeface="Comic Sans MS" panose="030F0702030302020204" pitchFamily="66" charset="0"/>
              </a:rPr>
              <a:t>1- curative</a:t>
            </a:r>
            <a:r>
              <a:rPr lang="fr-FR" sz="1899" dirty="0">
                <a:solidFill>
                  <a:prstClr val="black"/>
                </a:solidFill>
                <a:latin typeface="Comic Sans MS" panose="030F0702030302020204" pitchFamily="66" charset="0"/>
              </a:rPr>
              <a:t> : seule arme thérapeutique / tumeurs très </a:t>
            </a:r>
            <a:r>
              <a:rPr lang="fr-FR" sz="1899" dirty="0" err="1">
                <a:solidFill>
                  <a:prstClr val="black"/>
                </a:solidFill>
                <a:latin typeface="Comic Sans MS" panose="030F0702030302020204" pitchFamily="66" charset="0"/>
              </a:rPr>
              <a:t>chimiosensibles</a:t>
            </a:r>
            <a:r>
              <a:rPr lang="fr-FR" sz="1899" dirty="0">
                <a:solidFill>
                  <a:prstClr val="black"/>
                </a:solidFill>
                <a:latin typeface="Comic Sans MS" panose="030F0702030302020204" pitchFamily="66" charset="0"/>
              </a:rPr>
              <a:t> ( lymphomes, leucémies++).</a:t>
            </a:r>
          </a:p>
          <a:p>
            <a:pPr marL="228462" indent="-228462" algn="just" defTabSz="913852">
              <a:spcBef>
                <a:spcPts val="1798"/>
              </a:spcBef>
              <a:buNone/>
            </a:pPr>
            <a:r>
              <a:rPr lang="fr-FR" sz="1899" dirty="0">
                <a:solidFill>
                  <a:srgbClr val="0070C0"/>
                </a:solidFill>
                <a:latin typeface="Comic Sans MS" panose="030F0702030302020204" pitchFamily="66" charset="0"/>
              </a:rPr>
              <a:t>2- néo-</a:t>
            </a:r>
            <a:r>
              <a:rPr lang="fr-FR" sz="1899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adjuvante</a:t>
            </a:r>
            <a:r>
              <a:rPr lang="fr-FR" sz="1899" dirty="0">
                <a:solidFill>
                  <a:prstClr val="black"/>
                </a:solidFill>
                <a:latin typeface="Comic Sans MS" panose="030F0702030302020204" pitchFamily="66" charset="0"/>
              </a:rPr>
              <a:t> : administrée avant le traitement locorégional de la tumeur primitive.</a:t>
            </a:r>
          </a:p>
          <a:p>
            <a:pPr marL="228462" indent="-228462" algn="just" defTabSz="913852">
              <a:spcBef>
                <a:spcPts val="1798"/>
              </a:spcBef>
              <a:buNone/>
            </a:pPr>
            <a:r>
              <a:rPr lang="fr-FR" sz="1899" dirty="0">
                <a:solidFill>
                  <a:srgbClr val="0070C0"/>
                </a:solidFill>
                <a:latin typeface="Comic Sans MS" panose="030F0702030302020204" pitchFamily="66" charset="0"/>
              </a:rPr>
              <a:t>3- </a:t>
            </a:r>
            <a:r>
              <a:rPr lang="fr-FR" sz="1899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adjuvante</a:t>
            </a:r>
            <a:r>
              <a:rPr lang="fr-FR" sz="1899" dirty="0">
                <a:solidFill>
                  <a:srgbClr val="0070C0"/>
                </a:solidFill>
                <a:latin typeface="Comic Sans MS" panose="030F0702030302020204" pitchFamily="66" charset="0"/>
              </a:rPr>
              <a:t> :</a:t>
            </a:r>
            <a:r>
              <a:rPr lang="fr-FR" sz="1899" dirty="0">
                <a:solidFill>
                  <a:prstClr val="black"/>
                </a:solidFill>
                <a:latin typeface="Comic Sans MS" panose="030F0702030302020204" pitchFamily="66" charset="0"/>
              </a:rPr>
              <a:t> après un traitement local curatif (chirurgie). </a:t>
            </a:r>
          </a:p>
          <a:p>
            <a:pPr marL="228462" indent="-228462" algn="just" defTabSz="913852">
              <a:spcBef>
                <a:spcPts val="1798"/>
              </a:spcBef>
              <a:buNone/>
            </a:pPr>
            <a:r>
              <a:rPr lang="fr-FR" sz="1899" dirty="0">
                <a:solidFill>
                  <a:srgbClr val="0070C0"/>
                </a:solidFill>
                <a:latin typeface="Comic Sans MS" panose="030F0702030302020204" pitchFamily="66" charset="0"/>
              </a:rPr>
              <a:t>4- palliative :  </a:t>
            </a:r>
            <a:r>
              <a:rPr lang="fr-FR" sz="1899" dirty="0">
                <a:solidFill>
                  <a:prstClr val="black"/>
                </a:solidFill>
                <a:latin typeface="Comic Sans MS" panose="030F0702030302020204" pitchFamily="66" charset="0"/>
              </a:rPr>
              <a:t>récidives et / ou métastases non curables (stades avancés).</a:t>
            </a:r>
          </a:p>
        </p:txBody>
      </p:sp>
      <p:sp>
        <p:nvSpPr>
          <p:cNvPr id="4" name="Rectangle 3"/>
          <p:cNvSpPr/>
          <p:nvPr/>
        </p:nvSpPr>
        <p:spPr>
          <a:xfrm>
            <a:off x="867046" y="5086521"/>
            <a:ext cx="6091238" cy="87180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26">
              <a:lnSpc>
                <a:spcPct val="150000"/>
              </a:lnSpc>
            </a:pPr>
            <a:r>
              <a:rPr lang="fr-FR" sz="1799" dirty="0">
                <a:solidFill>
                  <a:prstClr val="black"/>
                </a:solidFill>
                <a:latin typeface="ComicSansMS"/>
              </a:rPr>
              <a:t>5 - chimio de première ligne</a:t>
            </a:r>
          </a:p>
          <a:p>
            <a:pPr defTabSz="914126">
              <a:lnSpc>
                <a:spcPct val="150000"/>
              </a:lnSpc>
            </a:pPr>
            <a:r>
              <a:rPr lang="fr-FR" sz="1799" dirty="0">
                <a:solidFill>
                  <a:prstClr val="black"/>
                </a:solidFill>
                <a:latin typeface="ComicSansMS"/>
              </a:rPr>
              <a:t>6 - chimio de deuxième ligne</a:t>
            </a:r>
          </a:p>
        </p:txBody>
      </p:sp>
      <p:sp>
        <p:nvSpPr>
          <p:cNvPr id="8" name="_s1051"/>
          <p:cNvSpPr>
            <a:spLocks noChangeArrowheads="1"/>
          </p:cNvSpPr>
          <p:nvPr/>
        </p:nvSpPr>
        <p:spPr bwMode="auto">
          <a:xfrm>
            <a:off x="5086564" y="2504452"/>
            <a:ext cx="1363200" cy="4785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914126">
              <a:spcBef>
                <a:spcPct val="20000"/>
              </a:spcBef>
              <a:buClr>
                <a:srgbClr val="FFDE66"/>
              </a:buClr>
              <a:buSzPct val="120000"/>
              <a:defRPr/>
            </a:pPr>
            <a:r>
              <a:rPr lang="fr-FR" sz="1799" dirty="0">
                <a:solidFill>
                  <a:srgbClr val="002060"/>
                </a:solidFill>
                <a:latin typeface="Georgia" pitchFamily="18" charset="0"/>
              </a:rPr>
              <a:t>Types </a:t>
            </a:r>
            <a:endParaRPr lang="fr-FR" sz="1799" dirty="0">
              <a:solidFill>
                <a:srgbClr val="002060"/>
              </a:solidFill>
              <a:latin typeface="Euphem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94143" y="5804645"/>
            <a:ext cx="3167527" cy="40000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126"/>
            <a:r>
              <a:rPr lang="fr-FR" sz="1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Polychimiothérapie</a:t>
            </a:r>
            <a:endParaRPr lang="fr-FR" sz="199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77"/>
          <p:cNvGrpSpPr>
            <a:grpSpLocks/>
          </p:cNvGrpSpPr>
          <p:nvPr/>
        </p:nvGrpSpPr>
        <p:grpSpPr bwMode="auto">
          <a:xfrm rot="321930">
            <a:off x="7167307" y="5549276"/>
            <a:ext cx="621649" cy="437762"/>
            <a:chOff x="3744" y="2160"/>
            <a:chExt cx="425" cy="167"/>
          </a:xfrm>
          <a:solidFill>
            <a:srgbClr val="5C92B5">
              <a:lumMod val="60000"/>
              <a:lumOff val="40000"/>
            </a:srgbClr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2" name="Freeform 927"/>
            <p:cNvSpPr>
              <a:spLocks/>
            </p:cNvSpPr>
            <p:nvPr/>
          </p:nvSpPr>
          <p:spPr bwMode="auto">
            <a:xfrm>
              <a:off x="4032" y="2249"/>
              <a:ext cx="137" cy="78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0" y="62"/>
                </a:cxn>
                <a:cxn ang="0">
                  <a:pos x="0" y="78"/>
                </a:cxn>
              </a:cxnLst>
              <a:rect l="0" t="0" r="r" b="b"/>
              <a:pathLst>
                <a:path w="137" h="78">
                  <a:moveTo>
                    <a:pt x="0" y="78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0" y="62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7938" cap="rnd">
              <a:solidFill>
                <a:srgbClr val="5C92B5">
                  <a:lumMod val="40000"/>
                  <a:lumOff val="60000"/>
                </a:srgbClr>
              </a:solidFill>
              <a:prstDash val="solid"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/>
            <a:lstStyle/>
            <a:p>
              <a:pPr defTabSz="914126">
                <a:defRPr/>
              </a:pPr>
              <a:endParaRPr lang="fr-FR" sz="1799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4" name="Freeform 928"/>
            <p:cNvSpPr>
              <a:spLocks/>
            </p:cNvSpPr>
            <p:nvPr/>
          </p:nvSpPr>
          <p:spPr bwMode="auto">
            <a:xfrm>
              <a:off x="3747" y="2160"/>
              <a:ext cx="422" cy="151"/>
            </a:xfrm>
            <a:custGeom>
              <a:avLst/>
              <a:gdLst/>
              <a:ahLst/>
              <a:cxnLst>
                <a:cxn ang="0">
                  <a:pos x="179" y="38"/>
                </a:cxn>
                <a:cxn ang="0">
                  <a:pos x="137" y="9"/>
                </a:cxn>
                <a:cxn ang="0">
                  <a:pos x="133" y="18"/>
                </a:cxn>
                <a:cxn ang="0">
                  <a:pos x="32" y="0"/>
                </a:cxn>
                <a:cxn ang="0">
                  <a:pos x="0" y="28"/>
                </a:cxn>
                <a:cxn ang="0">
                  <a:pos x="124" y="56"/>
                </a:cxn>
                <a:cxn ang="0">
                  <a:pos x="121" y="64"/>
                </a:cxn>
                <a:cxn ang="0">
                  <a:pos x="179" y="38"/>
                </a:cxn>
              </a:cxnLst>
              <a:rect l="0" t="0" r="r" b="b"/>
              <a:pathLst>
                <a:path w="179" h="64">
                  <a:moveTo>
                    <a:pt x="179" y="38"/>
                  </a:moveTo>
                  <a:cubicBezTo>
                    <a:pt x="137" y="9"/>
                    <a:pt x="137" y="9"/>
                    <a:pt x="137" y="9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04" y="16"/>
                    <a:pt x="66" y="9"/>
                    <a:pt x="32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3" y="44"/>
                    <a:pt x="108" y="54"/>
                    <a:pt x="124" y="56"/>
                  </a:cubicBezTo>
                  <a:cubicBezTo>
                    <a:pt x="121" y="64"/>
                    <a:pt x="121" y="64"/>
                    <a:pt x="121" y="64"/>
                  </a:cubicBezTo>
                  <a:lnTo>
                    <a:pt x="179" y="38"/>
                  </a:lnTo>
                  <a:close/>
                </a:path>
              </a:pathLst>
            </a:custGeom>
            <a:grpFill/>
            <a:ln w="7938" cap="rnd">
              <a:solidFill>
                <a:srgbClr val="5C92B5">
                  <a:lumMod val="40000"/>
                  <a:lumOff val="60000"/>
                </a:srgbClr>
              </a:solidFill>
              <a:prstDash val="solid"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/>
            <a:lstStyle/>
            <a:p>
              <a:pPr defTabSz="914126">
                <a:defRPr/>
              </a:pPr>
              <a:endParaRPr lang="fr-FR" sz="1799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5" name="Freeform 929"/>
            <p:cNvSpPr>
              <a:spLocks/>
            </p:cNvSpPr>
            <p:nvPr/>
          </p:nvSpPr>
          <p:spPr bwMode="auto">
            <a:xfrm>
              <a:off x="3744" y="2226"/>
              <a:ext cx="295" cy="8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7"/>
                </a:cxn>
                <a:cxn ang="0">
                  <a:pos x="123" y="34"/>
                </a:cxn>
                <a:cxn ang="0">
                  <a:pos x="125" y="28"/>
                </a:cxn>
                <a:cxn ang="0">
                  <a:pos x="1" y="0"/>
                </a:cxn>
              </a:cxnLst>
              <a:rect l="0" t="0" r="r" b="b"/>
              <a:pathLst>
                <a:path w="125" h="3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2" y="22"/>
                    <a:pt x="105" y="32"/>
                    <a:pt x="123" y="34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09" y="26"/>
                    <a:pt x="54" y="16"/>
                    <a:pt x="1" y="0"/>
                  </a:cubicBezTo>
                  <a:close/>
                </a:path>
              </a:pathLst>
            </a:custGeom>
            <a:grpFill/>
            <a:ln w="7938" cap="rnd">
              <a:solidFill>
                <a:srgbClr val="5C92B5">
                  <a:lumMod val="40000"/>
                  <a:lumOff val="60000"/>
                </a:srgbClr>
              </a:solidFill>
              <a:prstDash val="solid"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/>
            <a:lstStyle/>
            <a:p>
              <a:pPr defTabSz="914126">
                <a:defRPr/>
              </a:pPr>
              <a:endParaRPr lang="fr-FR" sz="1799" kern="0">
                <a:solidFill>
                  <a:prstClr val="black"/>
                </a:solidFill>
                <a:latin typeface="Verdana"/>
              </a:endParaRPr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DA248A-8CFB-4EC2-BEEC-8B1514AD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7D82-9A89-43CD-BB71-B0F17F8A360B}" type="datetime1">
              <a:rPr lang="fr-FR" smtClean="0"/>
              <a:t>28/06/2020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219223B-7D98-4D77-ADB0-F494D309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7D99DB9-7C72-4607-9FBF-B5A9F55A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https://pharmacomedicale.org/images/Charte-2015-Fond-Blan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0"/>
          <a:stretch/>
        </p:blipFill>
        <p:spPr bwMode="auto">
          <a:xfrm>
            <a:off x="407263" y="893"/>
            <a:ext cx="11374300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617F9C-41C3-462E-9DAD-CA0A7059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9ACE-098B-4E89-99FA-071D0BB8060B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8339EF-27CB-4D7A-B3BB-94DFA888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904D35-82CB-4FEA-BF61-BA37D1C6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73941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Chimiothérapie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11052" y="1593144"/>
            <a:ext cx="9070645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799" b="1" dirty="0">
                <a:solidFill>
                  <a:prstClr val="black"/>
                </a:solidFill>
                <a:latin typeface="ComicSansMS"/>
              </a:rPr>
              <a:t>Objectif</a:t>
            </a:r>
            <a:r>
              <a:rPr lang="fr-FR" sz="1799" dirty="0">
                <a:solidFill>
                  <a:prstClr val="black"/>
                </a:solidFill>
                <a:latin typeface="ComicSansMS"/>
              </a:rPr>
              <a:t> : stopper la croissance et la multiplication des cellules cancéreuses</a:t>
            </a:r>
          </a:p>
          <a:p>
            <a:pPr algn="ctr" defTabSz="914126"/>
            <a:r>
              <a:rPr lang="fr-FR" sz="1799" dirty="0">
                <a:solidFill>
                  <a:prstClr val="black"/>
                </a:solidFill>
                <a:latin typeface="ComicSansMS"/>
              </a:rPr>
              <a:t>(action sur le cycle cellulaire).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108879" y="3357011"/>
            <a:ext cx="10114489" cy="3311505"/>
          </a:xfrm>
          <a:solidFill>
            <a:schemeClr val="bg1">
              <a:alpha val="90195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fr-FR" sz="1799" b="1" dirty="0"/>
              <a:t>Viser à l'éradication d'un maximum de cellules</a:t>
            </a:r>
            <a:endParaRPr lang="fr-FR" sz="1799" dirty="0"/>
          </a:p>
          <a:p>
            <a:pPr lvl="1"/>
            <a:r>
              <a:rPr lang="fr-FR" sz="1799" dirty="0">
                <a:latin typeface="Times" panose="02020603050405020304" pitchFamily="18" charset="0"/>
                <a:cs typeface="Times" panose="02020603050405020304" pitchFamily="18" charset="0"/>
              </a:rPr>
              <a:t>utiliser le produit le plus adapté à la tumeur et à son stade (diagnostic précis...; </a:t>
            </a:r>
            <a:r>
              <a:rPr lang="fr-FR" sz="1799" b="1" dirty="0">
                <a:latin typeface="Times" panose="02020603050405020304" pitchFamily="18" charset="0"/>
                <a:cs typeface="Times" panose="02020603050405020304" pitchFamily="18" charset="0"/>
              </a:rPr>
              <a:t>connaissance des médicaments </a:t>
            </a:r>
            <a:r>
              <a:rPr lang="fr-FR" sz="1799" dirty="0">
                <a:latin typeface="Times" panose="02020603050405020304" pitchFamily="18" charset="0"/>
                <a:cs typeface="Times" panose="02020603050405020304" pitchFamily="18" charset="0"/>
              </a:rPr>
              <a:t>);</a:t>
            </a:r>
          </a:p>
          <a:p>
            <a:pPr lvl="1"/>
            <a:r>
              <a:rPr lang="fr-FR" sz="1799" dirty="0">
                <a:latin typeface="Times" panose="02020603050405020304" pitchFamily="18" charset="0"/>
                <a:cs typeface="Times" panose="02020603050405020304" pitchFamily="18" charset="0"/>
              </a:rPr>
              <a:t>utiliser les doses les plus élevées possibles (</a:t>
            </a:r>
            <a:r>
              <a:rPr lang="fr-FR" sz="1799" b="1" dirty="0">
                <a:latin typeface="Times" panose="02020603050405020304" pitchFamily="18" charset="0"/>
                <a:cs typeface="Times" panose="02020603050405020304" pitchFamily="18" charset="0"/>
              </a:rPr>
              <a:t>calcul des doses</a:t>
            </a:r>
            <a:r>
              <a:rPr lang="fr-FR" sz="1799" dirty="0">
                <a:latin typeface="Times" panose="02020603050405020304" pitchFamily="18" charset="0"/>
                <a:cs typeface="Times" panose="02020603050405020304" pitchFamily="18" charset="0"/>
              </a:rPr>
              <a:t>; mais toxicité quasi-toujours observée...);</a:t>
            </a:r>
          </a:p>
          <a:p>
            <a:pPr lvl="1"/>
            <a:r>
              <a:rPr lang="fr-FR" sz="1799" dirty="0">
                <a:latin typeface="Times" panose="02020603050405020304" pitchFamily="18" charset="0"/>
                <a:cs typeface="Times" panose="02020603050405020304" pitchFamily="18" charset="0"/>
              </a:rPr>
              <a:t>réaliser des cures successives (atteindre les cellules non-atteintes la première fois) ...</a:t>
            </a:r>
          </a:p>
          <a:p>
            <a:pPr lvl="1"/>
            <a:r>
              <a:rPr lang="fr-FR" sz="1799" dirty="0">
                <a:latin typeface="Times" panose="02020603050405020304" pitchFamily="18" charset="0"/>
                <a:cs typeface="Times" panose="02020603050405020304" pitchFamily="18" charset="0"/>
              </a:rPr>
              <a:t>combiner des produits avec modes d'action différents (synergie; réduction des toxicités individuelles); </a:t>
            </a:r>
            <a:endParaRPr lang="fr-FR" sz="1799" dirty="0"/>
          </a:p>
          <a:p>
            <a:r>
              <a:rPr lang="fr-FR" sz="1799" b="1" dirty="0"/>
              <a:t>Essayer de prévenir / diminuer les toxicités</a:t>
            </a:r>
            <a:endParaRPr lang="fr-FR" sz="1799" dirty="0"/>
          </a:p>
          <a:p>
            <a:pPr lvl="1"/>
            <a:r>
              <a:rPr lang="fr-FR" sz="1799" dirty="0">
                <a:latin typeface="Times" panose="02020603050405020304" pitchFamily="18" charset="0"/>
                <a:cs typeface="Times" panose="02020603050405020304" pitchFamily="18" charset="0"/>
              </a:rPr>
              <a:t>dosages individualisées (</a:t>
            </a:r>
            <a:r>
              <a:rPr lang="fr-FR" sz="1799" b="1" dirty="0">
                <a:latin typeface="Times" panose="02020603050405020304" pitchFamily="18" charset="0"/>
                <a:cs typeface="Times" panose="02020603050405020304" pitchFamily="18" charset="0"/>
              </a:rPr>
              <a:t>calcul des doses, SPT...</a:t>
            </a:r>
            <a:r>
              <a:rPr lang="fr-FR" sz="1799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 lvl="1"/>
            <a:r>
              <a:rPr lang="fr-FR" sz="1799" dirty="0">
                <a:latin typeface="Times" panose="02020603050405020304" pitchFamily="18" charset="0"/>
                <a:cs typeface="Times" panose="02020603050405020304" pitchFamily="18" charset="0"/>
              </a:rPr>
              <a:t>thérapies adjuvantes (</a:t>
            </a:r>
            <a:r>
              <a:rPr lang="fr-FR" sz="1799" b="1" dirty="0">
                <a:latin typeface="Times" panose="02020603050405020304" pitchFamily="18" charset="0"/>
                <a:cs typeface="Times" panose="02020603050405020304" pitchFamily="18" charset="0"/>
              </a:rPr>
              <a:t>connaissance des effets indésirables</a:t>
            </a:r>
            <a:r>
              <a:rPr lang="fr-FR" sz="1799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 marL="566567" indent="-457063" algn="just">
              <a:buNone/>
              <a:defRPr/>
            </a:pPr>
            <a:endParaRPr lang="fr-FR" sz="1799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566567" indent="-457063" algn="just">
              <a:buNone/>
              <a:defRPr/>
            </a:pPr>
            <a:r>
              <a:rPr lang="fr-FR" sz="1799" b="1" i="1" u="sng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566567" indent="-457063" algn="just">
              <a:buNone/>
              <a:defRPr/>
            </a:pPr>
            <a:endParaRPr lang="fr-FR" sz="1799" b="1" i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 marL="566567" indent="-457063" algn="just">
              <a:buNone/>
              <a:defRPr/>
            </a:pPr>
            <a:endParaRPr lang="fr-FR" sz="1799" b="1" i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 marL="566567" indent="-457063" algn="just">
              <a:buFont typeface="Courier New" pitchFamily="49" charset="0"/>
              <a:buChar char="o"/>
              <a:defRPr/>
            </a:pPr>
            <a:endParaRPr lang="fr-FR" sz="1799" dirty="0">
              <a:latin typeface="Comic Sans MS" pitchFamily="66" charset="0"/>
            </a:endParaRPr>
          </a:p>
          <a:p>
            <a:pPr marL="566567" indent="-457063" algn="just">
              <a:buFont typeface="Courier New" pitchFamily="49" charset="0"/>
              <a:buChar char="o"/>
              <a:defRPr/>
            </a:pPr>
            <a:endParaRPr lang="fr-FR" sz="1799" i="1" dirty="0">
              <a:latin typeface="Comic Sans MS" pitchFamily="66" charset="0"/>
            </a:endParaRPr>
          </a:p>
          <a:p>
            <a:pPr marL="566567" indent="-457063" algn="just">
              <a:buFontTx/>
              <a:buChar char="-"/>
              <a:defRPr/>
            </a:pPr>
            <a:endParaRPr lang="fr-FR" sz="1799" i="1" u="sng" dirty="0">
              <a:solidFill>
                <a:srgbClr val="00B0F0"/>
              </a:solidFill>
              <a:latin typeface="Comic Sans MS" pitchFamily="66" charset="0"/>
            </a:endParaRPr>
          </a:p>
          <a:p>
            <a:pPr marL="566567" indent="-457063" algn="just">
              <a:buNone/>
              <a:defRPr/>
            </a:pPr>
            <a:endParaRPr lang="fr-FR" sz="1799" i="1" dirty="0">
              <a:latin typeface="Comic Sans MS" pitchFamily="66" charset="0"/>
            </a:endParaRPr>
          </a:p>
          <a:p>
            <a:pPr marL="566567" indent="-457063" algn="just">
              <a:buNone/>
              <a:defRPr/>
            </a:pPr>
            <a:endParaRPr lang="fr-FR" sz="1799" i="1" dirty="0">
              <a:latin typeface="Comic Sans MS" pitchFamily="66" charset="0"/>
            </a:endParaRPr>
          </a:p>
          <a:p>
            <a:pPr marL="566567" indent="-457063" algn="just">
              <a:buFont typeface="Wingdings 3" panose="05040102010807070707" pitchFamily="18" charset="2"/>
              <a:buAutoNum type="alphaLcPeriod"/>
              <a:defRPr/>
            </a:pPr>
            <a:endParaRPr lang="fr-FR" sz="1799" i="1" dirty="0">
              <a:latin typeface="Comic Sans MS" pitchFamily="66" charset="0"/>
            </a:endParaRPr>
          </a:p>
          <a:p>
            <a:pPr marL="566567" indent="-457063" algn="just">
              <a:buFont typeface="Wingdings 3" panose="05040102010807070707" pitchFamily="18" charset="2"/>
              <a:buAutoNum type="alphaLcPeriod"/>
              <a:defRPr/>
            </a:pPr>
            <a:endParaRPr lang="fr-FR" sz="1799" dirty="0">
              <a:latin typeface="Comic Sans MS" pitchFamily="66" charset="0"/>
            </a:endParaRPr>
          </a:p>
          <a:p>
            <a:pPr marL="566567" indent="-457063" algn="just">
              <a:buFont typeface="Wingdings 3" panose="05040102010807070707" pitchFamily="18" charset="2"/>
              <a:buAutoNum type="alphaLcPeriod"/>
              <a:defRPr/>
            </a:pPr>
            <a:endParaRPr lang="fr-FR" sz="1799" i="1" dirty="0">
              <a:latin typeface="Comic Sans MS" pitchFamily="66" charset="0"/>
            </a:endParaRPr>
          </a:p>
          <a:p>
            <a:pPr marL="566567" indent="-457063" algn="just">
              <a:buFont typeface="Wingdings 3" panose="05040102010807070707" pitchFamily="18" charset="2"/>
              <a:buAutoNum type="alphaLcPeriod"/>
              <a:defRPr/>
            </a:pPr>
            <a:endParaRPr lang="fr-FR" sz="1799" i="1" dirty="0">
              <a:latin typeface="Comic Sans MS" pitchFamily="66" charset="0"/>
            </a:endParaRPr>
          </a:p>
          <a:p>
            <a:pPr marL="566567" indent="-457063" algn="just">
              <a:buNone/>
              <a:defRPr/>
            </a:pPr>
            <a:endParaRPr lang="fr-FR" sz="1799" b="1" i="1" u="sng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566567" indent="-457063" algn="just">
              <a:buNone/>
              <a:defRPr/>
            </a:pPr>
            <a:endParaRPr lang="fr-FR" sz="1799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just" eaLnBrk="1" hangingPunct="1">
              <a:buFont typeface="Wingdings 3" panose="05040102010807070707" pitchFamily="18" charset="2"/>
              <a:buNone/>
              <a:defRPr/>
            </a:pPr>
            <a:endParaRPr lang="fr-FR" sz="1799" dirty="0">
              <a:solidFill>
                <a:schemeClr val="tx2"/>
              </a:solidFill>
              <a:latin typeface="Comic Sans MS" pitchFamily="66" charset="0"/>
            </a:endParaRPr>
          </a:p>
          <a:p>
            <a:pPr algn="just" eaLnBrk="1" hangingPunct="1">
              <a:buFont typeface="Wingdings 3" panose="05040102010807070707" pitchFamily="18" charset="2"/>
              <a:buNone/>
              <a:defRPr/>
            </a:pPr>
            <a:endParaRPr lang="fr-FR" sz="1799" b="1" dirty="0">
              <a:latin typeface="Comic Sans MS" pitchFamily="66" charset="0"/>
            </a:endParaRPr>
          </a:p>
          <a:p>
            <a:pPr algn="just" eaLnBrk="1" hangingPunct="1">
              <a:buFont typeface="Wingdings 3" panose="05040102010807070707" pitchFamily="18" charset="2"/>
              <a:buNone/>
              <a:defRPr/>
            </a:pPr>
            <a:r>
              <a:rPr lang="fr-FR" sz="1799" b="1" dirty="0">
                <a:latin typeface="Comic Sans MS" pitchFamily="66" charset="0"/>
              </a:rPr>
              <a:t> </a:t>
            </a:r>
            <a:r>
              <a:rPr lang="fr-FR" sz="1799" dirty="0">
                <a:latin typeface="Comic Sans MS" pitchFamily="66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94950" y="2627829"/>
            <a:ext cx="6982957" cy="36923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66567" indent="-457063" algn="ctr" defTabSz="914126">
              <a:defRPr/>
            </a:pPr>
            <a:r>
              <a:rPr lang="fr-FR" sz="1799" b="1" i="1" dirty="0">
                <a:solidFill>
                  <a:srgbClr val="123988">
                    <a:lumMod val="75000"/>
                  </a:srgbClr>
                </a:solidFill>
                <a:latin typeface="Comic Sans MS" pitchFamily="66" charset="0"/>
              </a:rPr>
              <a:t>Principes généraux de la chimiothérapie anticancéreuse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CC86AD-39C1-4183-B4EB-B3AC3514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8C0A-B360-4326-8421-DCC187F5DFD8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A0C9F5-6538-4E35-913A-0C775CC3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6BB1E4-16C9-4123-9B6B-0D55C144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69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Chimiothérapie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022423" y="1557279"/>
            <a:ext cx="5471183" cy="503925"/>
          </a:xfrm>
          <a:prstGeom prst="roundRect">
            <a:avLst/>
          </a:prstGeom>
          <a:solidFill>
            <a:srgbClr val="DDE7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Principes de la </a:t>
            </a:r>
            <a:r>
              <a:rPr lang="fr-FR" sz="1799" b="1" dirty="0" err="1">
                <a:solidFill>
                  <a:prstClr val="black"/>
                </a:solidFill>
                <a:latin typeface="Euphemia"/>
              </a:rPr>
              <a:t>polychimiothérapie</a:t>
            </a:r>
            <a:endParaRPr lang="fr-FR" sz="1799" b="1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0732" y="2709109"/>
            <a:ext cx="11304809" cy="407697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797" indent="-342797" defTabSz="914126">
              <a:buFont typeface="Wingdings" panose="05000000000000000000" pitchFamily="2" charset="2"/>
              <a:buChar char="Ø"/>
              <a:defRPr/>
            </a:pPr>
            <a:r>
              <a:rPr lang="fr-FR" sz="1999" i="1" dirty="0">
                <a:solidFill>
                  <a:srgbClr val="E4AFC1">
                    <a:lumMod val="50000"/>
                  </a:srgbClr>
                </a:solidFill>
                <a:latin typeface="Comic Sans MS" pitchFamily="66" charset="0"/>
              </a:rPr>
              <a:t>Majoration de l’activité :</a:t>
            </a:r>
          </a:p>
          <a:p>
            <a:pPr defTabSz="914126">
              <a:defRPr/>
            </a:pPr>
            <a:endParaRPr lang="fr-FR" sz="5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630049" indent="-285664" defTabSz="914126">
              <a:buFont typeface="Wingdings" panose="05000000000000000000" pitchFamily="2" charset="2"/>
              <a:buChar char="§"/>
              <a:tabLst>
                <a:tab pos="725270" algn="l"/>
              </a:tabLst>
              <a:defRPr/>
            </a:pPr>
            <a:r>
              <a:rPr lang="fr-FR" sz="1999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l'utilisation de molécules ayant des mécanismes d'action différents, sans résistance croisée connue,</a:t>
            </a:r>
          </a:p>
          <a:p>
            <a:pPr marL="630049" indent="-285664" defTabSz="914126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25270" algn="l"/>
              </a:tabLst>
              <a:defRPr/>
            </a:pPr>
            <a:r>
              <a:rPr lang="fr-FR" sz="1999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parfois une réelle synergie entre deux familles thérapeutiques,</a:t>
            </a:r>
          </a:p>
          <a:p>
            <a:pPr marL="342797" indent="-342797" defTabSz="914126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41193" algn="l"/>
              </a:tabLst>
              <a:defRPr/>
            </a:pPr>
            <a:r>
              <a:rPr lang="fr-FR" sz="1999" i="1" dirty="0">
                <a:solidFill>
                  <a:srgbClr val="E4AFC1">
                    <a:lumMod val="50000"/>
                  </a:srgbClr>
                </a:solidFill>
                <a:latin typeface="Comic Sans MS" pitchFamily="66" charset="0"/>
              </a:rPr>
              <a:t>Non additivité des effets indésirables</a:t>
            </a:r>
            <a:endParaRPr lang="fr-FR" sz="1999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630049" indent="-285664" defTabSz="914126">
              <a:buFont typeface="Wingdings" panose="05000000000000000000" pitchFamily="2" charset="2"/>
              <a:buChar char="§"/>
              <a:tabLst>
                <a:tab pos="725270" algn="l"/>
              </a:tabLst>
              <a:defRPr/>
            </a:pPr>
            <a:r>
              <a:rPr lang="fr-FR" sz="1999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des toxicités différentes permettant d'augmenter la dose et l’intensité du traitement anti-cancéreux sans augmenter les effets toxiques.</a:t>
            </a:r>
          </a:p>
          <a:p>
            <a:pPr marL="1166463" indent="-342797" defTabSz="914126">
              <a:buFont typeface="Courier New" panose="02070309020205020404" pitchFamily="49" charset="0"/>
              <a:buChar char="o"/>
              <a:tabLst>
                <a:tab pos="1166463" algn="l"/>
              </a:tabLst>
              <a:defRPr/>
            </a:pPr>
            <a:r>
              <a:rPr lang="fr-FR" sz="1999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éviter l'association de cytotoxiques ayant une toxicité aiguë semblable,</a:t>
            </a:r>
          </a:p>
          <a:p>
            <a:pPr marL="1166463" indent="-342797" defTabSz="914126">
              <a:buFont typeface="Courier New" panose="02070309020205020404" pitchFamily="49" charset="0"/>
              <a:buChar char="o"/>
              <a:tabLst>
                <a:tab pos="1166463" algn="l"/>
              </a:tabLst>
              <a:defRPr/>
            </a:pPr>
            <a:r>
              <a:rPr lang="fr-FR" sz="1999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recourir à l’association de cytotoxiques dont les effets indésirables sont qualitativement différents</a:t>
            </a:r>
          </a:p>
          <a:p>
            <a:pPr marL="1166463" indent="-342797" defTabSz="914126">
              <a:buFont typeface="Courier New" panose="02070309020205020404" pitchFamily="49" charset="0"/>
              <a:buChar char="o"/>
              <a:tabLst>
                <a:tab pos="1166463" algn="l"/>
              </a:tabLst>
              <a:defRPr/>
            </a:pPr>
            <a:r>
              <a:rPr lang="fr-FR" sz="1999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recourir à des associations pour lesquelles il n'existe pas de compétition pour l'élimination  et/ou le catabolisme des formes actives.</a:t>
            </a:r>
          </a:p>
          <a:p>
            <a:pPr marL="1166463" indent="-342797" defTabSz="914126">
              <a:buFont typeface="Courier New" panose="02070309020205020404" pitchFamily="49" charset="0"/>
              <a:buChar char="o"/>
              <a:tabLst>
                <a:tab pos="1166463" algn="l"/>
              </a:tabLst>
              <a:defRPr/>
            </a:pPr>
            <a:endParaRPr lang="fr-FR" sz="9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797" indent="-342797" defTabSz="914126">
              <a:buFont typeface="Wingdings" panose="05000000000000000000" pitchFamily="2" charset="2"/>
              <a:buChar char="Ø"/>
              <a:tabLst>
                <a:tab pos="1166463" algn="l"/>
              </a:tabLst>
              <a:defRPr/>
            </a:pPr>
            <a:r>
              <a:rPr lang="fr-FR" sz="1999" i="1" dirty="0">
                <a:solidFill>
                  <a:srgbClr val="E4AFC1">
                    <a:lumMod val="50000"/>
                  </a:srgbClr>
                </a:solidFill>
                <a:latin typeface="Comic Sans MS" pitchFamily="66" charset="0"/>
              </a:rPr>
              <a:t>Notion de synchronisation et de recrutement</a:t>
            </a:r>
            <a:endParaRPr lang="fr-FR" sz="1999" b="1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4297" y="2133195"/>
            <a:ext cx="10294938" cy="538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>
              <a:defRPr/>
            </a:pPr>
            <a:r>
              <a:rPr lang="fr-FR" sz="1799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L'utilisation de plusieurs médicaments repose sur la recherche d'un meilleur index thérapeutique basé sur :</a:t>
            </a:r>
          </a:p>
          <a:p>
            <a:pPr defTabSz="914126">
              <a:defRPr/>
            </a:pPr>
            <a:endParaRPr lang="fr-FR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84C1E5-7F3C-4868-A762-4C9484D0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9AA9-FB84-4394-B321-77A067C864CF}" type="datetime1">
              <a:rPr lang="fr-FR" smtClean="0"/>
              <a:t>28/06/2020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F24B9C-27B1-4800-9701-0926C0F2C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502E3B-46E1-486D-8163-D688C5F5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83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830005" y="333462"/>
            <a:ext cx="2397241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Introduction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94815" y="1557279"/>
            <a:ext cx="5760014" cy="40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>
              <a:defRPr/>
            </a:pPr>
            <a:r>
              <a:rPr lang="fr-FR" sz="1999" b="1" i="1" dirty="0">
                <a:solidFill>
                  <a:prstClr val="black"/>
                </a:solidFill>
                <a:latin typeface="Comic Sans MS" pitchFamily="66" charset="0"/>
              </a:rPr>
              <a:t>Le cancer : </a:t>
            </a:r>
            <a:r>
              <a:rPr lang="fr-FR" sz="1999" dirty="0">
                <a:solidFill>
                  <a:prstClr val="black"/>
                </a:solidFill>
                <a:latin typeface="Comic Sans MS" pitchFamily="66" charset="0"/>
              </a:rPr>
              <a:t>prolifération cellulaire anarchique</a:t>
            </a:r>
          </a:p>
        </p:txBody>
      </p:sp>
      <p:pic>
        <p:nvPicPr>
          <p:cNvPr id="16" name="Picture 36" descr="Cellule_cancereuse.gif (10040 octets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2"/>
          <a:stretch/>
        </p:blipFill>
        <p:spPr bwMode="auto">
          <a:xfrm>
            <a:off x="4153960" y="2158359"/>
            <a:ext cx="4823280" cy="112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3070864" y="3285022"/>
            <a:ext cx="7234919" cy="1894634"/>
            <a:chOff x="3466120" y="3634676"/>
            <a:chExt cx="6703263" cy="1895128"/>
          </a:xfrm>
        </p:grpSpPr>
        <p:pic>
          <p:nvPicPr>
            <p:cNvPr id="1026" name="Picture 2" descr="Résultat de recherche d'images pour &quot;développement cancer&quot;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18"/>
            <a:stretch/>
          </p:blipFill>
          <p:spPr bwMode="auto">
            <a:xfrm>
              <a:off x="3466120" y="3634676"/>
              <a:ext cx="6703263" cy="189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7246540" y="3831431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126"/>
              <a:endParaRPr lang="fr-FR" sz="1200" dirty="0">
                <a:solidFill>
                  <a:prstClr val="black"/>
                </a:solidFill>
                <a:latin typeface="Euphemia"/>
              </a:endParaRPr>
            </a:p>
            <a:p>
              <a:pPr defTabSz="914126"/>
              <a:r>
                <a:rPr lang="fr-FR" sz="1200" dirty="0">
                  <a:solidFill>
                    <a:prstClr val="black"/>
                  </a:solidFill>
                  <a:latin typeface="Euphemia"/>
                </a:rPr>
                <a:t>Cancer in situ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258291" y="2906784"/>
            <a:ext cx="3530731" cy="2307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Substances cancérigènes</a:t>
            </a:r>
          </a:p>
          <a:p>
            <a:pPr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Infections 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(adénovirus,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Schistosomes)</a:t>
            </a:r>
          </a:p>
          <a:p>
            <a:pPr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Prédisposition génétique</a:t>
            </a:r>
          </a:p>
          <a:p>
            <a:pPr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Age </a:t>
            </a:r>
          </a:p>
          <a:p>
            <a:pPr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Obésité </a:t>
            </a:r>
          </a:p>
          <a:p>
            <a:pPr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Imprégnation hormonale 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(œstrogènes, testostérone)</a:t>
            </a:r>
            <a:endParaRPr lang="fr-FR" sz="1799" b="1" dirty="0">
              <a:solidFill>
                <a:prstClr val="black"/>
              </a:solidFill>
              <a:latin typeface="Euphemia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070865" y="2114580"/>
            <a:ext cx="8321563" cy="4481947"/>
            <a:chOff x="3070076" y="2114238"/>
            <a:chExt cx="8323731" cy="448311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0076" y="2114238"/>
              <a:ext cx="8136904" cy="448311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0641806" y="2915652"/>
              <a:ext cx="752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126"/>
              <a:r>
                <a:rPr lang="fr-FR" sz="1400" b="1" dirty="0">
                  <a:solidFill>
                    <a:prstClr val="black"/>
                  </a:solidFill>
                  <a:latin typeface="Euphemia"/>
                </a:rPr>
                <a:t>Alcool </a:t>
              </a:r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52C223ED-DDD9-459C-A637-E48B254F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2099A-82D2-4C4E-9A06-1E94ED534FDE}" type="datetime1">
              <a:rPr lang="fr-FR" smtClean="0"/>
              <a:t>28/06/2020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D711E47-147B-41EB-83C2-782D9397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BE405AC-430D-45D4-AE1C-538F76EA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4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068" y="261473"/>
            <a:ext cx="8227457" cy="56192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399" dirty="0"/>
              <a:t>Cycle cellulaire</a:t>
            </a:r>
          </a:p>
        </p:txBody>
      </p:sp>
      <p:pic>
        <p:nvPicPr>
          <p:cNvPr id="25603" name="Image 1" descr="I:\Bmédia &amp; Vie - Régulation du cycle cellulaire_fichiers\cycle3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6798" y="45508"/>
            <a:ext cx="7002939" cy="4647754"/>
          </a:xfr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603" y="4771678"/>
            <a:ext cx="9141619" cy="20854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98877" y="1197333"/>
            <a:ext cx="1966693" cy="33846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prstClr val="white"/>
                </a:solidFill>
                <a:latin typeface="Calibri-Bold"/>
              </a:rPr>
              <a:t>synchronisation</a:t>
            </a:r>
            <a:endParaRPr lang="fr-FR" sz="160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7031" y="3716957"/>
            <a:ext cx="1779749" cy="338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prstClr val="black"/>
                </a:solidFill>
                <a:latin typeface="Calibri-Bold"/>
              </a:rPr>
              <a:t>Recrutement</a:t>
            </a:r>
            <a:endParaRPr lang="fr-FR" sz="1600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731DAB-2F67-4F11-B99C-544B5DEA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99-C4A8-4BAB-9752-557072025CC2}" type="datetime1">
              <a:rPr lang="fr-FR" smtClean="0"/>
              <a:t>28/06/2020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1C05FD-49BB-4A05-AE0A-11813D0E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B9FE31-9573-4AB1-BEB4-B46CA5E5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2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Chimiothérapie 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1415111" y="1989215"/>
            <a:ext cx="9525107" cy="435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97" indent="-342797" defTabSz="914126"/>
            <a:r>
              <a:rPr lang="fr-FR" sz="2399" dirty="0">
                <a:solidFill>
                  <a:prstClr val="black"/>
                </a:solidFill>
                <a:latin typeface="Arial" panose="020B0604020202020204" pitchFamily="34" charset="0"/>
              </a:rPr>
              <a:t>En cas de chimiothérapie combinée, </a:t>
            </a:r>
            <a:r>
              <a:rPr lang="fr-FR" sz="2399" b="1" dirty="0">
                <a:solidFill>
                  <a:prstClr val="black"/>
                </a:solidFill>
                <a:latin typeface="Arial" panose="020B0604020202020204" pitchFamily="34" charset="0"/>
              </a:rPr>
              <a:t>la</a:t>
            </a:r>
            <a:r>
              <a:rPr lang="fr-FR" sz="2399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sz="2399" b="1" dirty="0">
                <a:solidFill>
                  <a:prstClr val="black"/>
                </a:solidFill>
                <a:latin typeface="Arial" panose="020B0604020202020204" pitchFamily="34" charset="0"/>
              </a:rPr>
              <a:t>séquence la plus favorable</a:t>
            </a:r>
            <a:r>
              <a:rPr lang="fr-FR" sz="2399" dirty="0">
                <a:solidFill>
                  <a:prstClr val="black"/>
                </a:solidFill>
                <a:latin typeface="Arial" panose="020B0604020202020204" pitchFamily="34" charset="0"/>
              </a:rPr>
              <a:t> est donc :</a:t>
            </a:r>
          </a:p>
          <a:p>
            <a:pPr marL="342797" indent="-342797" defTabSz="914126"/>
            <a:endParaRPr lang="fr-FR" sz="2399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742727" lvl="1" indent="-285664" defTabSz="914126"/>
            <a:r>
              <a:rPr lang="fr-FR" sz="2399" dirty="0">
                <a:solidFill>
                  <a:prstClr val="black"/>
                </a:solidFill>
                <a:latin typeface="Arial" panose="020B0604020202020204" pitchFamily="34" charset="0"/>
              </a:rPr>
              <a:t>un produit recrutant les cellules en G</a:t>
            </a:r>
            <a:r>
              <a:rPr lang="fr-FR" sz="2399" baseline="-25000" dirty="0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  <a:r>
              <a:rPr lang="fr-FR" sz="2399" dirty="0">
                <a:solidFill>
                  <a:prstClr val="black"/>
                </a:solidFill>
                <a:latin typeface="Arial" panose="020B0604020202020204" pitchFamily="34" charset="0"/>
              </a:rPr>
              <a:t> : </a:t>
            </a:r>
            <a:r>
              <a:rPr lang="fr-FR" sz="2399" dirty="0" err="1">
                <a:solidFill>
                  <a:prstClr val="black"/>
                </a:solidFill>
                <a:latin typeface="Arial" panose="020B0604020202020204" pitchFamily="34" charset="0"/>
              </a:rPr>
              <a:t>adriamycine</a:t>
            </a:r>
            <a:endParaRPr lang="fr-FR" sz="2399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742727" lvl="1" indent="-285664" defTabSz="914126"/>
            <a:endParaRPr lang="fr-FR" sz="2399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742727" lvl="1" indent="-285664" defTabSz="914126"/>
            <a:r>
              <a:rPr lang="fr-FR" sz="2399" dirty="0">
                <a:solidFill>
                  <a:prstClr val="black"/>
                </a:solidFill>
                <a:latin typeface="Arial" panose="020B0604020202020204" pitchFamily="34" charset="0"/>
              </a:rPr>
              <a:t> un produit synchronisant bloquant les cellules en phase M (dérivés de la pervenche ou de la </a:t>
            </a:r>
            <a:r>
              <a:rPr lang="fr-FR" sz="2399" dirty="0" err="1">
                <a:solidFill>
                  <a:prstClr val="black"/>
                </a:solidFill>
                <a:latin typeface="Arial" panose="020B0604020202020204" pitchFamily="34" charset="0"/>
              </a:rPr>
              <a:t>podophyllotoxine</a:t>
            </a:r>
            <a:r>
              <a:rPr lang="fr-FR" sz="2399" dirty="0">
                <a:solidFill>
                  <a:prstClr val="black"/>
                </a:solidFill>
                <a:latin typeface="Arial" panose="020B0604020202020204" pitchFamily="34" charset="0"/>
              </a:rPr>
              <a:t>) ou en phase S (méthotrexate à faible dose)</a:t>
            </a:r>
          </a:p>
          <a:p>
            <a:pPr marL="742727" lvl="1" indent="-285664" defTabSz="914126"/>
            <a:endParaRPr lang="fr-FR" sz="2399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742727" lvl="1" indent="-285664" defTabSz="914126"/>
            <a:r>
              <a:rPr lang="fr-FR" sz="2399" dirty="0">
                <a:solidFill>
                  <a:prstClr val="black"/>
                </a:solidFill>
                <a:latin typeface="Arial" panose="020B0604020202020204" pitchFamily="34" charset="0"/>
              </a:rPr>
              <a:t>un ou plusieurs produits "phase dépendants"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133" y="1701258"/>
            <a:ext cx="9646559" cy="475129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CF7FF0-56C1-47DC-8170-2649C1E6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CA2C-5E64-48C8-B6A1-46981F0B96ED}" type="datetime1">
              <a:rPr lang="fr-FR" smtClean="0"/>
              <a:t>28/06/2020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0EE357-7E84-4F69-B616-C10C7C1DB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B487-B28F-4499-B1B3-EEE4895D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5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Chimiothérapie </a:t>
            </a:r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3790756" y="2436554"/>
            <a:ext cx="5543172" cy="43193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defTabSz="914126">
              <a:defRPr/>
            </a:pPr>
            <a:r>
              <a:rPr lang="fr-FR" sz="2399" dirty="0">
                <a:solidFill>
                  <a:srgbClr val="E4AFC1">
                    <a:lumMod val="50000"/>
                  </a:srgbClr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Critères de choix d’un protocole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7318229" y="1593142"/>
            <a:ext cx="4175376" cy="503925"/>
          </a:xfrm>
          <a:prstGeom prst="roundRect">
            <a:avLst/>
          </a:prstGeom>
          <a:solidFill>
            <a:srgbClr val="DDE7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Principes des protocoles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0917" y="3116658"/>
            <a:ext cx="6695000" cy="290574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342797" indent="-342797" algn="just" defTabSz="914126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sz="2499" dirty="0">
                <a:solidFill>
                  <a:srgbClr val="000000"/>
                </a:solidFill>
                <a:latin typeface="Andalus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le type, la nature et la localisation de la tumeur     </a:t>
            </a:r>
          </a:p>
          <a:p>
            <a:pPr marL="342797" indent="-342797" algn="just" defTabSz="914126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sz="2499" dirty="0">
                <a:solidFill>
                  <a:srgbClr val="000000"/>
                </a:solidFill>
                <a:latin typeface="Andalus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l'atteinte ou non d'autres organes, </a:t>
            </a:r>
            <a:endParaRPr lang="fr-FR" sz="2499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797" indent="-342797" algn="just" defTabSz="914126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sz="2499" dirty="0">
                <a:solidFill>
                  <a:srgbClr val="000000"/>
                </a:solidFill>
                <a:latin typeface="Andalus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l'existence d'associations synergiques           </a:t>
            </a:r>
          </a:p>
          <a:p>
            <a:pPr marL="342797" indent="-342797" algn="just" defTabSz="914126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sz="2499" dirty="0">
                <a:solidFill>
                  <a:srgbClr val="000000"/>
                </a:solidFill>
                <a:latin typeface="Andalus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les r</a:t>
            </a:r>
            <a:r>
              <a:rPr lang="fr-FR" sz="2499" dirty="0">
                <a:solidFill>
                  <a:srgbClr val="00000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ésultats des examens biologiques</a:t>
            </a:r>
            <a:r>
              <a:rPr lang="fr-FR" sz="2499" dirty="0">
                <a:solidFill>
                  <a:prstClr val="black"/>
                </a:solidFill>
                <a:latin typeface="Andalus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499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5E3E03-A954-494E-A4FE-CA1BB63A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CFD9-A3F6-4717-AD4C-5DB96E1A04A2}" type="datetime1">
              <a:rPr lang="fr-FR" smtClean="0"/>
              <a:t>28/06/2020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E8E058-81D0-4EE2-AD52-F35A782C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7DBB70-FC69-4BBA-B6DE-C7E80B7B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74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Chimiothérapie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7318229" y="1593142"/>
            <a:ext cx="4175376" cy="503925"/>
          </a:xfrm>
          <a:prstGeom prst="roundRect">
            <a:avLst/>
          </a:prstGeom>
          <a:solidFill>
            <a:srgbClr val="DDE7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Principes des protocoles</a:t>
            </a:r>
          </a:p>
        </p:txBody>
      </p:sp>
      <p:sp>
        <p:nvSpPr>
          <p:cNvPr id="12" name="Espace réservé du contenu 1"/>
          <p:cNvSpPr>
            <a:spLocks noGrp="1"/>
          </p:cNvSpPr>
          <p:nvPr>
            <p:ph idx="1"/>
          </p:nvPr>
        </p:nvSpPr>
        <p:spPr>
          <a:xfrm>
            <a:off x="1127154" y="2493140"/>
            <a:ext cx="10315145" cy="3988855"/>
          </a:xfrm>
        </p:spPr>
        <p:txBody>
          <a:bodyPr>
            <a:normAutofit lnSpcReduction="10000"/>
          </a:bodyPr>
          <a:lstStyle/>
          <a:p>
            <a:r>
              <a:rPr lang="fr-FR" sz="1999" dirty="0"/>
              <a:t>Le </a:t>
            </a:r>
            <a:r>
              <a:rPr lang="fr-FR" sz="1999" b="1" dirty="0"/>
              <a:t>traitement par cycles </a:t>
            </a:r>
            <a:r>
              <a:rPr lang="fr-FR" sz="1999" dirty="0"/>
              <a:t>dont la durée et le rythme et le nombre dépendent du terrain clinique et de la réponse au traitement.</a:t>
            </a:r>
          </a:p>
          <a:p>
            <a:pPr>
              <a:lnSpc>
                <a:spcPct val="150000"/>
              </a:lnSpc>
            </a:pPr>
            <a:r>
              <a:rPr lang="fr-FR" sz="1999" dirty="0"/>
              <a:t>L'administration par IV, IM, SC ou per os … , les </a:t>
            </a:r>
            <a:r>
              <a:rPr lang="fr-FR" sz="1999" b="1" dirty="0"/>
              <a:t>doses individualisées </a:t>
            </a:r>
            <a:r>
              <a:rPr lang="fr-FR" sz="1799" dirty="0">
                <a:latin typeface="Comic Sans MS" panose="030F0702030302020204" pitchFamily="66" charset="0"/>
              </a:rPr>
              <a:t>(en mg/m2).</a:t>
            </a:r>
            <a:endParaRPr lang="fr-FR" sz="1999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999" dirty="0"/>
              <a:t>Une </a:t>
            </a:r>
            <a:r>
              <a:rPr lang="fr-FR" sz="1999" b="1" dirty="0"/>
              <a:t>période de repos </a:t>
            </a:r>
            <a:r>
              <a:rPr lang="fr-FR" sz="1999" dirty="0"/>
              <a:t>entre chaque cycle.</a:t>
            </a:r>
          </a:p>
          <a:p>
            <a:pPr>
              <a:lnSpc>
                <a:spcPct val="150000"/>
              </a:lnSpc>
            </a:pPr>
            <a:r>
              <a:rPr lang="fr-FR" sz="1999" dirty="0"/>
              <a:t>Des </a:t>
            </a:r>
            <a:r>
              <a:rPr lang="fr-FR" sz="1999" b="1" dirty="0"/>
              <a:t>examens biologiques avant </a:t>
            </a:r>
            <a:r>
              <a:rPr lang="fr-FR" sz="1999" dirty="0"/>
              <a:t>traitement.</a:t>
            </a:r>
          </a:p>
          <a:p>
            <a:pPr>
              <a:lnSpc>
                <a:spcPct val="150000"/>
              </a:lnSpc>
            </a:pPr>
            <a:r>
              <a:rPr lang="fr-FR" sz="1999" dirty="0"/>
              <a:t>Faire un </a:t>
            </a:r>
            <a:r>
              <a:rPr lang="fr-FR" sz="1999" b="1" dirty="0"/>
              <a:t>suivi thérapeutique </a:t>
            </a:r>
            <a:r>
              <a:rPr lang="fr-FR" sz="1999" dirty="0"/>
              <a:t>+ </a:t>
            </a:r>
            <a:r>
              <a:rPr lang="fr-FR" sz="1999" b="1" dirty="0"/>
              <a:t>mesures préventives/curatives</a:t>
            </a:r>
            <a:r>
              <a:rPr lang="fr-FR" sz="1999" dirty="0"/>
              <a:t>.</a:t>
            </a:r>
          </a:p>
          <a:p>
            <a:pPr>
              <a:lnSpc>
                <a:spcPct val="150000"/>
              </a:lnSpc>
            </a:pPr>
            <a:r>
              <a:rPr lang="fr-FR" sz="1999" dirty="0"/>
              <a:t>L'évaluation du </a:t>
            </a:r>
            <a:r>
              <a:rPr lang="fr-FR" sz="1999" b="1" dirty="0"/>
              <a:t>rapport risque / bénéfice</a:t>
            </a:r>
          </a:p>
          <a:p>
            <a:endParaRPr lang="fr-FR" sz="1999" dirty="0"/>
          </a:p>
        </p:txBody>
      </p:sp>
      <p:sp>
        <p:nvSpPr>
          <p:cNvPr id="15" name="Rectangle 14"/>
          <p:cNvSpPr/>
          <p:nvPr/>
        </p:nvSpPr>
        <p:spPr>
          <a:xfrm>
            <a:off x="1097482" y="2342502"/>
            <a:ext cx="10344817" cy="4246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664" indent="-285664" algn="just" defTabSz="914126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799" dirty="0">
                <a:solidFill>
                  <a:srgbClr val="51545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Administration parentérale et en règle générale par l’intermédiaire d’un cathéter veineux central afin d’en limiter la toxicité veineuse.</a:t>
            </a:r>
          </a:p>
          <a:p>
            <a:pPr marL="285664" indent="-285664" algn="just" defTabSz="914126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799" dirty="0">
                <a:solidFill>
                  <a:srgbClr val="51545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parfois administration par voie orale.</a:t>
            </a:r>
          </a:p>
          <a:p>
            <a:pPr algn="just" defTabSz="914126">
              <a:lnSpc>
                <a:spcPct val="150000"/>
              </a:lnSpc>
            </a:pPr>
            <a:endParaRPr lang="fr-FR" sz="1400" dirty="0">
              <a:solidFill>
                <a:srgbClr val="515456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664" indent="-285664" algn="just" defTabSz="914126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799" dirty="0">
                <a:solidFill>
                  <a:srgbClr val="515456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799" dirty="0">
                <a:solidFill>
                  <a:srgbClr val="51545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Amélioration de l’efficacité des chimiothérapies anticancéreuses :</a:t>
            </a:r>
          </a:p>
          <a:p>
            <a:pPr marL="1250575" indent="-285664" algn="just" defTabSz="91412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799" b="1" dirty="0">
                <a:solidFill>
                  <a:srgbClr val="123988">
                    <a:lumMod val="60000"/>
                    <a:lumOff val="40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formes </a:t>
            </a:r>
            <a:r>
              <a:rPr lang="fr-FR" sz="1799" b="1" dirty="0" err="1">
                <a:solidFill>
                  <a:srgbClr val="123988">
                    <a:lumMod val="60000"/>
                    <a:lumOff val="40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liposomales</a:t>
            </a:r>
            <a:r>
              <a:rPr lang="fr-FR" sz="1799" dirty="0">
                <a:solidFill>
                  <a:srgbClr val="51545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 : l’utilisation de liposomes comme « transporteurs » de la molécule active pourrait améliorer la concentration efficace au niveau de la tumeur elle-même.</a:t>
            </a:r>
          </a:p>
          <a:p>
            <a:pPr marL="1250575" indent="-285664" algn="just" defTabSz="91412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799" b="1" dirty="0" err="1">
                <a:solidFill>
                  <a:srgbClr val="123988">
                    <a:lumMod val="60000"/>
                    <a:lumOff val="40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Pégylation</a:t>
            </a:r>
            <a:r>
              <a:rPr lang="fr-FR" sz="1799" dirty="0">
                <a:solidFill>
                  <a:srgbClr val="51545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 : l’addition d’une « queue » de polyéthylène glycol (PEG) permet d’augmenter la demi-vie, permettant d’obtenir des concentrations stables, et d’augmenter les intervalles entre 2 administrations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692723" y="2305584"/>
            <a:ext cx="10971197" cy="4363967"/>
            <a:chOff x="613653" y="2420888"/>
            <a:chExt cx="10974055" cy="4365104"/>
          </a:xfrm>
        </p:grpSpPr>
        <p:grpSp>
          <p:nvGrpSpPr>
            <p:cNvPr id="5" name="Groupe 4"/>
            <p:cNvGrpSpPr/>
            <p:nvPr/>
          </p:nvGrpSpPr>
          <p:grpSpPr>
            <a:xfrm>
              <a:off x="889146" y="2420888"/>
              <a:ext cx="10698562" cy="4365104"/>
              <a:chOff x="889146" y="2492896"/>
              <a:chExt cx="10698562" cy="4365104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4">
                <a:grayscl/>
                <a:lum bright="-20000" contrast="40000"/>
              </a:blip>
              <a:stretch>
                <a:fillRect/>
              </a:stretch>
            </p:blipFill>
            <p:spPr>
              <a:xfrm>
                <a:off x="981844" y="2492896"/>
                <a:ext cx="10513167" cy="4365104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981844" y="5913384"/>
                <a:ext cx="26280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fr-FR" sz="1799">
                  <a:solidFill>
                    <a:prstClr val="white"/>
                  </a:solidFill>
                  <a:latin typeface="Euphemia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38428" y="5886891"/>
                <a:ext cx="5349280" cy="908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fr-FR" sz="1799">
                  <a:solidFill>
                    <a:prstClr val="white"/>
                  </a:solidFill>
                  <a:latin typeface="Euphemia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89146" y="4941166"/>
                <a:ext cx="1296000" cy="27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fr-FR" sz="1799">
                  <a:solidFill>
                    <a:prstClr val="white"/>
                  </a:solidFill>
                  <a:latin typeface="Euphemia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613653" y="4687362"/>
              <a:ext cx="1296000" cy="27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fr-FR" sz="1799">
                <a:solidFill>
                  <a:prstClr val="white"/>
                </a:solidFill>
                <a:latin typeface="Euphemia"/>
              </a:endParaRPr>
            </a:p>
          </p:txBody>
        </p:sp>
      </p:grp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D94FB64-CAD9-49E6-93B3-6931322B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B589-F4A7-46ED-99ED-1AE790821DD2}" type="datetime1">
              <a:rPr lang="fr-FR" smtClean="0"/>
              <a:t>28/06/2020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5BFF79EC-FE49-4FDB-9A7B-9FEA6C0F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A987F75A-5A68-48C0-8CD5-CC3FB601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37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Chimiothérapie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4039" y="2421150"/>
            <a:ext cx="4300057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126"/>
            <a:r>
              <a:rPr lang="fr-FR" sz="1799" b="1" dirty="0">
                <a:solidFill>
                  <a:srgbClr val="000099"/>
                </a:solidFill>
                <a:latin typeface="Arial" panose="020B0604020202020204" pitchFamily="34" charset="0"/>
              </a:rPr>
              <a:t>Cures successives de chimiothérapie</a:t>
            </a:r>
          </a:p>
        </p:txBody>
      </p:sp>
      <p:sp>
        <p:nvSpPr>
          <p:cNvPr id="3" name="Rectangle 2"/>
          <p:cNvSpPr/>
          <p:nvPr/>
        </p:nvSpPr>
        <p:spPr>
          <a:xfrm>
            <a:off x="7750166" y="2421150"/>
            <a:ext cx="2838500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126"/>
            <a:r>
              <a:rPr lang="fr-FR" sz="1799" b="1" dirty="0">
                <a:solidFill>
                  <a:srgbClr val="000099"/>
                </a:solidFill>
                <a:latin typeface="Arial" panose="020B0604020202020204" pitchFamily="34" charset="0"/>
              </a:rPr>
              <a:t>Chimiothérapie massive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486" y="3110516"/>
            <a:ext cx="4238153" cy="30572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948" y="3110516"/>
            <a:ext cx="4034944" cy="3057229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7318229" y="1593142"/>
            <a:ext cx="4175376" cy="503925"/>
          </a:xfrm>
          <a:prstGeom prst="roundRect">
            <a:avLst/>
          </a:prstGeom>
          <a:solidFill>
            <a:srgbClr val="DDE7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Principes des protocoles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8768" y="6371269"/>
            <a:ext cx="4823013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notion de dose et de mode d'administration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47EA9C-3836-40AF-933B-251F6B59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F215-E13B-4AFF-AD25-95EEB5D7062F}" type="datetime1">
              <a:rPr lang="fr-FR" smtClean="0"/>
              <a:t>28/06/2020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EA0872-F0A7-4384-95A3-F863F273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424801-0699-4281-8BA5-98B9480D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3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Chimiothérapie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7318229" y="1485290"/>
            <a:ext cx="4175376" cy="503925"/>
          </a:xfrm>
          <a:prstGeom prst="roundRect">
            <a:avLst/>
          </a:prstGeom>
          <a:solidFill>
            <a:srgbClr val="DDE7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Mécanismes de résistance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063014" y="2187246"/>
            <a:ext cx="7558871" cy="4121324"/>
            <a:chOff x="2133972" y="2378422"/>
            <a:chExt cx="7833490" cy="421893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b="1678"/>
            <a:stretch/>
          </p:blipFill>
          <p:spPr>
            <a:xfrm>
              <a:off x="2133972" y="2378422"/>
              <a:ext cx="7833490" cy="4218930"/>
            </a:xfrm>
            <a:prstGeom prst="rect">
              <a:avLst/>
            </a:prstGeom>
          </p:spPr>
        </p:pic>
        <p:pic>
          <p:nvPicPr>
            <p:cNvPr id="12" name="Picture 2" descr="Résultat de recherche d'images pour &quot;mécanisme de résistance aux anticancéreux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1" t="27974" r="76459" b="53252"/>
            <a:stretch/>
          </p:blipFill>
          <p:spPr bwMode="auto">
            <a:xfrm>
              <a:off x="2710035" y="3727686"/>
              <a:ext cx="936105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Résultat de recherche d'images pour &quot;mécanisme de résistance aux anticancéreux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80" t="15335" r="51166" b="67597"/>
            <a:stretch/>
          </p:blipFill>
          <p:spPr bwMode="auto">
            <a:xfrm>
              <a:off x="5086300" y="3220375"/>
              <a:ext cx="936104" cy="720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Résultat de recherche d'images pour &quot;mécanisme de résistance aux anticancéreux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16" t="18749" r="25488" b="64183"/>
            <a:stretch/>
          </p:blipFill>
          <p:spPr bwMode="auto">
            <a:xfrm>
              <a:off x="6886500" y="3367645"/>
              <a:ext cx="1152128" cy="720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Résultat de recherche d'images pour &quot;mécanisme de résistance aux anticancéreux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10" t="32403" r="8665" b="43702"/>
            <a:stretch/>
          </p:blipFill>
          <p:spPr bwMode="auto">
            <a:xfrm>
              <a:off x="8597282" y="3935960"/>
              <a:ext cx="953513" cy="1221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Résultat de recherche d'images pour &quot;mécanisme de résistance aux anticancéreux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61" t="59711" r="19290" b="23221"/>
            <a:stretch/>
          </p:blipFill>
          <p:spPr bwMode="auto">
            <a:xfrm>
              <a:off x="7174532" y="4982499"/>
              <a:ext cx="994986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Résultat de recherche d'images pour &quot;mécanisme de résistance aux anticancéreux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20" t="69952" r="40540" b="11273"/>
            <a:stretch/>
          </p:blipFill>
          <p:spPr bwMode="auto">
            <a:xfrm>
              <a:off x="5518348" y="5373216"/>
              <a:ext cx="900000" cy="82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Résultat de recherche d'images pour &quot;mécanisme de résistance aux anticancéreux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66" t="71685" r="64582" b="18074"/>
            <a:stretch/>
          </p:blipFill>
          <p:spPr bwMode="auto">
            <a:xfrm>
              <a:off x="3502124" y="5507075"/>
              <a:ext cx="1224136" cy="432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2350971" y="2883962"/>
            <a:ext cx="2019258" cy="292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04" algn="just" defTabSz="914126">
              <a:defRPr/>
            </a:pPr>
            <a:r>
              <a:rPr lang="fr-FR" sz="1300" i="1" dirty="0">
                <a:solidFill>
                  <a:prstClr val="black"/>
                </a:solidFill>
                <a:latin typeface="Comic Sans MS" pitchFamily="66" charset="0"/>
              </a:rPr>
              <a:t>Variabilité individuelle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14292" y="2133195"/>
            <a:ext cx="3360346" cy="492315"/>
          </a:xfrm>
          <a:prstGeom prst="wedgeRectCallout">
            <a:avLst>
              <a:gd name="adj1" fmla="val -48059"/>
              <a:gd name="adj2" fmla="val 205113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defTabSz="914126"/>
            <a:r>
              <a:rPr lang="fr-FR" sz="1300" dirty="0">
                <a:solidFill>
                  <a:prstClr val="black"/>
                </a:solidFill>
                <a:latin typeface="Euphemia"/>
              </a:rPr>
              <a:t>Diminution de la pénétration cellulaire du médicament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55885" y="5588678"/>
            <a:ext cx="3885624" cy="1292325"/>
          </a:xfrm>
          <a:prstGeom prst="wedgeRectCallout">
            <a:avLst>
              <a:gd name="adj1" fmla="val -55541"/>
              <a:gd name="adj2" fmla="val -39559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defTabSz="914126"/>
            <a:r>
              <a:rPr lang="fr-FR" sz="1300" dirty="0">
                <a:solidFill>
                  <a:prstClr val="black"/>
                </a:solidFill>
                <a:latin typeface="Euphemia"/>
              </a:rPr>
              <a:t>Augmentation de la détoxification non spécifique des médicaments / Elimination accrue par conjugaison au glutathion</a:t>
            </a:r>
          </a:p>
          <a:p>
            <a:pPr defTabSz="914126"/>
            <a:r>
              <a:rPr lang="fr-FR" sz="1300" dirty="0">
                <a:solidFill>
                  <a:prstClr val="black"/>
                </a:solidFill>
                <a:latin typeface="Euphemia"/>
              </a:rPr>
              <a:t>Réduction de l'activation du médicament </a:t>
            </a:r>
          </a:p>
          <a:p>
            <a:pPr defTabSz="914126"/>
            <a:r>
              <a:rPr lang="fr-FR" sz="1300" dirty="0">
                <a:solidFill>
                  <a:prstClr val="black"/>
                </a:solidFill>
                <a:latin typeface="Euphemia"/>
              </a:rPr>
              <a:t>Augmentation de l'inactivation spécifique du médicament 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925222" y="5012765"/>
            <a:ext cx="2047470" cy="430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100" dirty="0">
                <a:solidFill>
                  <a:prstClr val="black"/>
                </a:solidFill>
                <a:latin typeface="Euphemia"/>
                <a:cs typeface="Arial" panose="020B0604020202020204" pitchFamily="34" charset="0"/>
              </a:rPr>
              <a:t>(résistance </a:t>
            </a:r>
            <a:r>
              <a:rPr lang="fr-FR" sz="1100" dirty="0" err="1">
                <a:solidFill>
                  <a:prstClr val="black"/>
                </a:solidFill>
                <a:latin typeface="Euphemia"/>
                <a:cs typeface="Arial" panose="020B0604020202020204" pitchFamily="34" charset="0"/>
              </a:rPr>
              <a:t>pléiotropique</a:t>
            </a:r>
            <a:r>
              <a:rPr lang="fr-FR" sz="1100" dirty="0">
                <a:solidFill>
                  <a:prstClr val="black"/>
                </a:solidFill>
                <a:latin typeface="Euphemia"/>
                <a:cs typeface="Arial" panose="020B0604020202020204" pitchFamily="34" charset="0"/>
              </a:rPr>
              <a:t> ou Multi-Drug </a:t>
            </a:r>
            <a:r>
              <a:rPr lang="fr-FR" sz="1100" dirty="0" err="1">
                <a:solidFill>
                  <a:prstClr val="black"/>
                </a:solidFill>
                <a:latin typeface="Euphemia"/>
                <a:cs typeface="Arial" panose="020B0604020202020204" pitchFamily="34" charset="0"/>
              </a:rPr>
              <a:t>Resistance</a:t>
            </a:r>
            <a:r>
              <a:rPr lang="fr-FR" sz="1100" dirty="0">
                <a:solidFill>
                  <a:prstClr val="black"/>
                </a:solidFill>
                <a:latin typeface="Euphemia"/>
                <a:cs typeface="Arial" panose="020B0604020202020204" pitchFamily="34" charset="0"/>
              </a:rPr>
              <a:t> MDR)</a:t>
            </a:r>
          </a:p>
        </p:txBody>
      </p:sp>
      <p:sp>
        <p:nvSpPr>
          <p:cNvPr id="25" name="Flèche droite 24"/>
          <p:cNvSpPr/>
          <p:nvPr/>
        </p:nvSpPr>
        <p:spPr>
          <a:xfrm>
            <a:off x="9693876" y="5063079"/>
            <a:ext cx="231347" cy="39061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r-FR" sz="1799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118" y="5901153"/>
            <a:ext cx="2892777" cy="692317"/>
          </a:xfrm>
          <a:prstGeom prst="wedgeRectCallout">
            <a:avLst>
              <a:gd name="adj1" fmla="val 117770"/>
              <a:gd name="adj2" fmla="val 6902"/>
            </a:avLst>
          </a:prstGeom>
          <a:solidFill>
            <a:schemeClr val="bg1"/>
          </a:solidFill>
          <a:ln>
            <a:solidFill>
              <a:srgbClr val="DF17AB"/>
            </a:solidFill>
          </a:ln>
        </p:spPr>
        <p:txBody>
          <a:bodyPr wrap="square">
            <a:spAutoFit/>
          </a:bodyPr>
          <a:lstStyle/>
          <a:p>
            <a:pPr defTabSz="914126"/>
            <a:r>
              <a:rPr lang="fr-FR" sz="1300" dirty="0">
                <a:solidFill>
                  <a:prstClr val="black"/>
                </a:solidFill>
                <a:latin typeface="Euphemia"/>
              </a:rPr>
              <a:t>Augmentation des capacités de réparation du génome</a:t>
            </a:r>
          </a:p>
          <a:p>
            <a:pPr defTabSz="914126"/>
            <a:r>
              <a:rPr lang="fr-FR" sz="1300" dirty="0">
                <a:solidFill>
                  <a:prstClr val="black"/>
                </a:solidFill>
                <a:latin typeface="Euphemia"/>
              </a:rPr>
              <a:t>Défaut de régulation de l’apoptose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768" y="4644488"/>
            <a:ext cx="3533010" cy="292312"/>
          </a:xfrm>
          <a:prstGeom prst="wedgeRectCallout">
            <a:avLst>
              <a:gd name="adj1" fmla="val 38180"/>
              <a:gd name="adj2" fmla="val 24355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defTabSz="914126"/>
            <a:r>
              <a:rPr lang="fr-FR" sz="1300" dirty="0">
                <a:solidFill>
                  <a:prstClr val="black"/>
                </a:solidFill>
                <a:latin typeface="Euphemia"/>
              </a:rPr>
              <a:t>Modifications qualitatives ou quantitatives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18768" y="1753509"/>
            <a:ext cx="3229018" cy="307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400" dirty="0">
                <a:solidFill>
                  <a:prstClr val="black"/>
                </a:solidFill>
                <a:latin typeface="Euphemia"/>
              </a:rPr>
              <a:t>Cellules mal irriguées ou quiescentes</a:t>
            </a:r>
            <a:endParaRPr lang="fr-FR" sz="1300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4" name="Flèche vers le haut 3"/>
          <p:cNvSpPr/>
          <p:nvPr/>
        </p:nvSpPr>
        <p:spPr>
          <a:xfrm>
            <a:off x="5102923" y="2061204"/>
            <a:ext cx="451643" cy="503869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r-FR" sz="1799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DE70B47-74F7-4BF0-B4B6-7FB91A36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2B8C-ACBE-4483-911B-A96FE8933DF8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78C062-D33A-4B12-9249-D669B94B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75EA3E-495F-4BE8-8E65-B88901FB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1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3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Chimiothérapie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353" y="1712169"/>
            <a:ext cx="2620547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b="1" dirty="0">
                <a:solidFill>
                  <a:prstClr val="black"/>
                </a:solidFill>
                <a:latin typeface="Times-Bold"/>
              </a:rPr>
              <a:t>Mécanisme de résistance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5597" y="2133195"/>
            <a:ext cx="8908225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La surexpression de protéines membranaires, comme la gp170, sont des pompes entraînant un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flux du cytotoxique du milieu intracellulaire vers le milieu extracellulaire.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7155" y="3114697"/>
            <a:ext cx="9556128" cy="1476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Chacune des cibles des médicaments anti-cancéreux peut se modifier subissant des modifications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qualitatives ou quantitatives. Cette cible peut en effet muter, elle n’est alors plus reconnue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par le cytotoxique (modification qualitative). La cible peut également être produite en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grande quantité dans la cellule cancéreuse (modification qualitative) en raison d’une amplification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du gène codant pour cette cible.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7154" y="4628713"/>
            <a:ext cx="10366452" cy="120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Les phénomènes de réparation de l’ADN peuvent être dérégulés aboutissant ainsi à la réduction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de la </a:t>
            </a:r>
            <a:r>
              <a:rPr lang="fr-FR" sz="1799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cytotoxicité</a:t>
            </a:r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 par réparation accélérée des lésions crées sur l’ADN, grâce notamment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à l’amplification de gènes codant pour des protéines de réparation dont le niveau est nettement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amplifié.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4349" y="244270"/>
            <a:ext cx="6091238" cy="646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66567" indent="-457063" algn="just" defTabSz="914126">
              <a:buFont typeface="Wingdings" pitchFamily="2" charset="2"/>
              <a:buChar char="v"/>
              <a:defRPr/>
            </a:pPr>
            <a:r>
              <a:rPr lang="fr-FR" sz="1799" i="1" dirty="0">
                <a:solidFill>
                  <a:prstClr val="black"/>
                </a:solidFill>
                <a:latin typeface="Comic Sans MS" pitchFamily="66" charset="0"/>
              </a:rPr>
              <a:t>Adéquation entre cinétique tumorale et cinétique du médicament </a:t>
            </a:r>
            <a:endParaRPr lang="fr-FR" sz="1799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1473" y="850660"/>
            <a:ext cx="7133237" cy="7384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6567" indent="-457063" algn="just" defTabSz="914126">
              <a:buFont typeface="Wingdings" pitchFamily="2" charset="2"/>
              <a:buChar char="v"/>
              <a:defRPr/>
            </a:pPr>
            <a:r>
              <a:rPr lang="fr-FR" sz="1400" b="1" i="1" dirty="0">
                <a:solidFill>
                  <a:prstClr val="black"/>
                </a:solidFill>
                <a:latin typeface="Comic Sans MS" pitchFamily="66" charset="0"/>
              </a:rPr>
              <a:t>Passage du médicament dans la cellule :</a:t>
            </a:r>
          </a:p>
          <a:p>
            <a:pPr marL="566567" indent="-457063" algn="just" defTabSz="914126">
              <a:buFontTx/>
              <a:buChar char="-"/>
              <a:defRPr/>
            </a:pPr>
            <a:r>
              <a:rPr lang="fr-FR" sz="1400" i="1" dirty="0">
                <a:solidFill>
                  <a:prstClr val="black"/>
                </a:solidFill>
                <a:latin typeface="Comic Sans MS" pitchFamily="66" charset="0"/>
              </a:rPr>
              <a:t>Diminution de l'entrée : transporteur spécifique</a:t>
            </a:r>
          </a:p>
          <a:p>
            <a:pPr marL="566567" indent="-457063" algn="ctr" defTabSz="914126">
              <a:defRPr/>
            </a:pPr>
            <a:r>
              <a:rPr lang="fr-FR" sz="1400" i="1" dirty="0">
                <a:solidFill>
                  <a:prstClr val="black"/>
                </a:solidFill>
                <a:latin typeface="Comic Sans MS" pitchFamily="66" charset="0"/>
              </a:rPr>
              <a:t>(</a:t>
            </a:r>
            <a:r>
              <a:rPr lang="fr-FR" sz="1400" i="1" dirty="0" err="1">
                <a:solidFill>
                  <a:prstClr val="black"/>
                </a:solidFill>
                <a:latin typeface="Comic Sans MS" pitchFamily="66" charset="0"/>
              </a:rPr>
              <a:t>melphalan</a:t>
            </a:r>
            <a:r>
              <a:rPr lang="fr-FR" sz="1400" i="1" dirty="0">
                <a:solidFill>
                  <a:prstClr val="black"/>
                </a:solidFill>
                <a:latin typeface="Comic Sans MS" pitchFamily="66" charset="0"/>
              </a:rPr>
              <a:t> ; méthotrexate ;  cytarabine)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30810" y="5612578"/>
            <a:ext cx="8438264" cy="112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66567" indent="-457063" algn="just" defTabSz="914126">
              <a:buFont typeface="Wingdings" pitchFamily="2" charset="2"/>
              <a:buChar char="v"/>
              <a:defRPr/>
            </a:pPr>
            <a:r>
              <a:rPr lang="fr-FR" sz="1400" b="1" i="1" dirty="0">
                <a:solidFill>
                  <a:prstClr val="black"/>
                </a:solidFill>
                <a:latin typeface="Comic Sans MS" pitchFamily="66" charset="0"/>
              </a:rPr>
              <a:t>Métabolisme intracellulaire du médicament </a:t>
            </a:r>
          </a:p>
          <a:p>
            <a:pPr marL="566567" indent="-457063" algn="just" defTabSz="914126">
              <a:buFontTx/>
              <a:buChar char="-"/>
              <a:defRPr/>
            </a:pPr>
            <a:r>
              <a:rPr lang="fr-FR" sz="1400" i="1" dirty="0">
                <a:solidFill>
                  <a:prstClr val="black"/>
                </a:solidFill>
                <a:latin typeface="Comic Sans MS" pitchFamily="66" charset="0"/>
              </a:rPr>
              <a:t>Réduction de l'activation du médicament </a:t>
            </a:r>
          </a:p>
          <a:p>
            <a:pPr marL="566567" indent="-457063" algn="just" defTabSz="914126">
              <a:buFontTx/>
              <a:buChar char="-"/>
              <a:defRPr/>
            </a:pPr>
            <a:r>
              <a:rPr lang="fr-FR" sz="1400" i="1" dirty="0">
                <a:solidFill>
                  <a:prstClr val="black"/>
                </a:solidFill>
                <a:latin typeface="Comic Sans MS" pitchFamily="66" charset="0"/>
              </a:rPr>
              <a:t>Augmentation de l'inactivation spécifique du médicament </a:t>
            </a:r>
          </a:p>
          <a:p>
            <a:pPr marL="566567" indent="-457063" algn="just" defTabSz="914126">
              <a:buFontTx/>
              <a:buChar char="-"/>
              <a:defRPr/>
            </a:pPr>
            <a:r>
              <a:rPr lang="fr-FR" sz="1400" i="1" dirty="0">
                <a:solidFill>
                  <a:prstClr val="black"/>
                </a:solidFill>
                <a:latin typeface="Comic Sans MS" pitchFamily="66" charset="0"/>
              </a:rPr>
              <a:t>Augmentation de la détoxification non spécifique des médicaments  (système du glutathion)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9620" y="2819733"/>
            <a:ext cx="4372912" cy="3076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566567" indent="-457063" algn="just" defTabSz="914126">
              <a:buFont typeface="Wingdings" pitchFamily="2" charset="2"/>
              <a:buChar char="v"/>
              <a:defRPr/>
            </a:pPr>
            <a:r>
              <a:rPr lang="fr-FR" sz="1400" b="1" i="1" dirty="0">
                <a:solidFill>
                  <a:prstClr val="black"/>
                </a:solidFill>
                <a:latin typeface="Comic Sans MS" pitchFamily="66" charset="0"/>
              </a:rPr>
              <a:t>Altération de la cible des médicaments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52455" y="1580307"/>
            <a:ext cx="6471271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</a:rPr>
              <a:t>Utilisation de voles de détournement pour la fourniture de bases à la cellule,</a:t>
            </a:r>
          </a:p>
          <a:p>
            <a:pPr defTabSz="914126"/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</a:rPr>
              <a:t>Augmentation de synthèse des enzymes-cibles des drogues,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BF8F427-D4A5-4E19-9471-7C92302A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E09E-3CC3-473A-AF67-239FB50B5E12}" type="datetime1">
              <a:rPr lang="fr-FR" smtClean="0"/>
              <a:t>28/06/2020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0F50751-A2AA-46CA-92B0-CB38EA35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C34CA288-1227-429C-859C-ED2169AB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2935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Chimiothérapie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7318229" y="1485290"/>
            <a:ext cx="4175376" cy="503925"/>
          </a:xfrm>
          <a:prstGeom prst="roundRect">
            <a:avLst/>
          </a:prstGeom>
          <a:solidFill>
            <a:srgbClr val="DDE7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Résistance aux anticancéreux</a:t>
            </a:r>
          </a:p>
        </p:txBody>
      </p:sp>
      <p:sp>
        <p:nvSpPr>
          <p:cNvPr id="2" name="Rectangle 1"/>
          <p:cNvSpPr/>
          <p:nvPr/>
        </p:nvSpPr>
        <p:spPr>
          <a:xfrm>
            <a:off x="3214842" y="2205183"/>
            <a:ext cx="5774436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126"/>
            <a:r>
              <a:rPr lang="fr-FR" sz="1799" b="1" dirty="0">
                <a:solidFill>
                  <a:srgbClr val="000099"/>
                </a:solidFill>
                <a:latin typeface="Arial" panose="020B0604020202020204" pitchFamily="34" charset="0"/>
              </a:rPr>
              <a:t>Moyens cliniques pour contourner cette résistance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7483" y="2781097"/>
            <a:ext cx="10604491" cy="3969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Utilisation de la synergie entre médicaments </a:t>
            </a:r>
            <a:r>
              <a:rPr lang="fr-FR" sz="1799" dirty="0">
                <a:solidFill>
                  <a:prstClr val="black"/>
                </a:solidFill>
                <a:latin typeface="Euphemia"/>
                <a:sym typeface="Wingdings" panose="05000000000000000000" pitchFamily="2" charset="2"/>
              </a:rPr>
              <a:t> </a:t>
            </a:r>
            <a:r>
              <a:rPr lang="fr-FR" sz="1799" b="1" dirty="0">
                <a:solidFill>
                  <a:prstClr val="black"/>
                </a:solidFill>
                <a:latin typeface="Euphemia"/>
              </a:rPr>
              <a:t>poly-chimiothérapie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.</a:t>
            </a:r>
          </a:p>
          <a:p>
            <a:pPr defTabSz="914126"/>
            <a:endParaRPr lang="fr-FR" sz="1799" dirty="0">
              <a:solidFill>
                <a:prstClr val="black"/>
              </a:solidFill>
              <a:latin typeface="Euphemia"/>
            </a:endParaRPr>
          </a:p>
          <a:p>
            <a:pPr defTabSz="914126"/>
            <a:r>
              <a:rPr lang="fr-FR" sz="1799" b="1" dirty="0">
                <a:solidFill>
                  <a:prstClr val="black"/>
                </a:solidFill>
                <a:latin typeface="Calibri" panose="020F0502020204030204" pitchFamily="34" charset="0"/>
              </a:rPr>
              <a:t>↑ </a:t>
            </a:r>
            <a:r>
              <a:rPr lang="fr-FR" sz="1799" b="1" dirty="0">
                <a:solidFill>
                  <a:prstClr val="black"/>
                </a:solidFill>
                <a:latin typeface="Euphemia"/>
              </a:rPr>
              <a:t>dose 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(</a:t>
            </a:r>
            <a:r>
              <a:rPr lang="fr-FR" sz="1799" dirty="0">
                <a:solidFill>
                  <a:prstClr val="black"/>
                </a:solidFill>
                <a:latin typeface="Calibri" panose="020F0502020204030204" pitchFamily="34" charset="0"/>
              </a:rPr>
              <a:t>↓ 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rapidité d'apparition des résistances )</a:t>
            </a:r>
          </a:p>
          <a:p>
            <a:pPr marL="1074416" indent="-285664" defTabSz="914126">
              <a:buFont typeface="Wingdings" panose="05000000000000000000" pitchFamily="2" charset="2"/>
              <a:buChar char="Ø"/>
              <a:tabLst>
                <a:tab pos="977607" algn="l"/>
              </a:tabLst>
            </a:pPr>
            <a:r>
              <a:rPr lang="fr-FR" sz="1799" dirty="0">
                <a:solidFill>
                  <a:prstClr val="black"/>
                </a:solidFill>
                <a:latin typeface="Euphemia"/>
              </a:rPr>
              <a:t>dose totale (effet dose)</a:t>
            </a:r>
          </a:p>
          <a:p>
            <a:pPr marL="1074416" indent="-285664" defTabSz="914126">
              <a:buFont typeface="Wingdings" panose="05000000000000000000" pitchFamily="2" charset="2"/>
              <a:buChar char="Ø"/>
              <a:tabLst>
                <a:tab pos="977607" algn="l"/>
              </a:tabLst>
            </a:pPr>
            <a:r>
              <a:rPr lang="fr-FR" sz="1799" dirty="0">
                <a:solidFill>
                  <a:prstClr val="black"/>
                </a:solidFill>
                <a:latin typeface="Euphemia"/>
              </a:rPr>
              <a:t>intensité de dose (dose/m2/semaine)</a:t>
            </a:r>
          </a:p>
          <a:p>
            <a:pPr defTabSz="914126"/>
            <a:endParaRPr lang="fr-FR" sz="1799" dirty="0">
              <a:solidFill>
                <a:prstClr val="black"/>
              </a:solidFill>
              <a:latin typeface="Euphemia"/>
            </a:endParaRPr>
          </a:p>
          <a:p>
            <a:pPr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Utilisation d'agents reversant du phénomène MDR 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(médicaments en cours d'essais).</a:t>
            </a:r>
          </a:p>
          <a:p>
            <a:pPr defTabSz="914126"/>
            <a:endParaRPr lang="fr-FR" sz="1799" dirty="0">
              <a:solidFill>
                <a:prstClr val="black"/>
              </a:solidFill>
              <a:latin typeface="Euphemia"/>
            </a:endParaRPr>
          </a:p>
          <a:p>
            <a:pPr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Optimisation de l'utilisation des chimiothérapies 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conventionnelles :</a:t>
            </a:r>
          </a:p>
          <a:p>
            <a:pPr marL="1074416" indent="-285664" defTabSz="914126">
              <a:buFont typeface="Wingdings" panose="05000000000000000000" pitchFamily="2" charset="2"/>
              <a:buChar char="Ø"/>
              <a:tabLst>
                <a:tab pos="1074416" algn="l"/>
              </a:tabLst>
            </a:pPr>
            <a:r>
              <a:rPr lang="fr-FR" sz="1799" dirty="0">
                <a:solidFill>
                  <a:prstClr val="black"/>
                </a:solidFill>
                <a:latin typeface="Euphemia"/>
              </a:rPr>
              <a:t>Adaptation pharmacocinétique de dose et </a:t>
            </a:r>
            <a:r>
              <a:rPr lang="fr-FR" sz="1799" dirty="0" err="1">
                <a:solidFill>
                  <a:prstClr val="black"/>
                </a:solidFill>
                <a:latin typeface="Euphemia"/>
              </a:rPr>
              <a:t>chronochimiothérapie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  <a:p>
            <a:pPr marL="1074416" indent="-285664" defTabSz="914126">
              <a:buFont typeface="Wingdings" panose="05000000000000000000" pitchFamily="2" charset="2"/>
              <a:buChar char="Ø"/>
              <a:tabLst>
                <a:tab pos="1074416" algn="l"/>
              </a:tabLst>
            </a:pPr>
            <a:r>
              <a:rPr lang="fr-FR" sz="1799" dirty="0">
                <a:solidFill>
                  <a:prstClr val="black"/>
                </a:solidFill>
                <a:latin typeface="Euphemia"/>
              </a:rPr>
              <a:t>Apport direct dans le site tumoral (chimiothérapie in situ)</a:t>
            </a:r>
          </a:p>
          <a:p>
            <a:pPr marL="1074416" indent="-285664" defTabSz="914126">
              <a:buFont typeface="Wingdings" panose="05000000000000000000" pitchFamily="2" charset="2"/>
              <a:buChar char="Ø"/>
              <a:tabLst>
                <a:tab pos="1074416" algn="l"/>
              </a:tabLst>
            </a:pPr>
            <a:r>
              <a:rPr lang="fr-FR" sz="1799" dirty="0">
                <a:solidFill>
                  <a:prstClr val="black"/>
                </a:solidFill>
                <a:latin typeface="Euphemia"/>
              </a:rPr>
              <a:t>Modulateurs d'activité (acide </a:t>
            </a:r>
            <a:r>
              <a:rPr lang="fr-FR" sz="1799" dirty="0" err="1">
                <a:solidFill>
                  <a:prstClr val="black"/>
                </a:solidFill>
                <a:latin typeface="Euphemia"/>
              </a:rPr>
              <a:t>folinique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)</a:t>
            </a:r>
          </a:p>
          <a:p>
            <a:pPr defTabSz="914126"/>
            <a:endParaRPr lang="fr-FR" sz="1799" b="1" dirty="0">
              <a:solidFill>
                <a:prstClr val="black"/>
              </a:solidFill>
              <a:latin typeface="Euphemia"/>
            </a:endParaRPr>
          </a:p>
          <a:p>
            <a:pPr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Thérapie génique 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: Réparation des systèmes géniques déficients (traitement encore expérimental).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AF86B9-A677-4F84-B2F8-D0F9A445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4811-8B75-42EF-96BD-D42A1CA5F328}" type="datetime1">
              <a:rPr lang="fr-FR" smtClean="0"/>
              <a:t>28/06/2020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E288AA-75CB-475E-AE6B-22820D64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87C721-EB24-408E-981F-54767514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6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Chimiothérapie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3724" y="3860935"/>
            <a:ext cx="8656066" cy="2861577"/>
          </a:xfrm>
          <a:prstGeom prst="wedgeRectCallout">
            <a:avLst>
              <a:gd name="adj1" fmla="val -30283"/>
              <a:gd name="adj2" fmla="val -55197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Toxicité hématologique leucopénie, neutropénie, thrombopénie et anémie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 </a:t>
            </a:r>
            <a:r>
              <a:rPr lang="fr-FR" sz="1799" dirty="0">
                <a:solidFill>
                  <a:prstClr val="black"/>
                </a:solidFill>
                <a:latin typeface="Euphemia"/>
                <a:sym typeface="Wingdings" panose="05000000000000000000" pitchFamily="2" charset="2"/>
              </a:rPr>
              <a:t>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 Immunodéficience et infections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Toxicité gastro-intestinale N, V, diarrhées, constipation, stomatites et </a:t>
            </a:r>
            <a:r>
              <a:rPr lang="fr-FR" sz="1799" dirty="0" err="1">
                <a:solidFill>
                  <a:prstClr val="black"/>
                </a:solidFill>
                <a:latin typeface="Euphemia"/>
              </a:rPr>
              <a:t>mucites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Toxicité rénale 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Toxicité vésicale 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Toxicité dermatologique Follicules pileux : alopécie</a:t>
            </a:r>
          </a:p>
          <a:p>
            <a:pPr defTabSz="914126"/>
            <a:r>
              <a:rPr lang="fr-FR" sz="1799" dirty="0" err="1">
                <a:solidFill>
                  <a:prstClr val="black"/>
                </a:solidFill>
                <a:latin typeface="Euphemia"/>
              </a:rPr>
              <a:t>Neurotoxicité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 : névrites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Réactions allergiques 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Extravasation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Fatigue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35318" y="707092"/>
            <a:ext cx="1697459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b="1" dirty="0">
                <a:solidFill>
                  <a:prstClr val="black"/>
                </a:solidFill>
                <a:latin typeface="Times-Bold"/>
              </a:rPr>
              <a:t>Prise en charge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47046" y="2277173"/>
            <a:ext cx="9110985" cy="95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fr-FR" sz="1999" b="1" dirty="0">
                <a:solidFill>
                  <a:prstClr val="black"/>
                </a:solidFill>
                <a:latin typeface="Arial" panose="020B0604020202020204" pitchFamily="34" charset="0"/>
              </a:rPr>
              <a:t>N’oubliez pas que….</a:t>
            </a:r>
          </a:p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Arial" panose="020B0604020202020204" pitchFamily="34" charset="0"/>
              </a:rPr>
              <a:t>Les médicaments anticancéreux ont une marge thérapeutique très étroite, même si certains se prêtent à une forte augmentation de dose.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4432" y="3419710"/>
            <a:ext cx="1962399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b="1" dirty="0">
                <a:solidFill>
                  <a:srgbClr val="000099"/>
                </a:solidFill>
                <a:latin typeface="Arial" panose="020B0604020202020204" pitchFamily="34" charset="0"/>
              </a:rPr>
              <a:t>Toxicités aiguës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2048" y="3419710"/>
            <a:ext cx="2475226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b="1" dirty="0">
                <a:solidFill>
                  <a:srgbClr val="000099"/>
                </a:solidFill>
                <a:latin typeface="Arial" panose="020B0604020202020204" pitchFamily="34" charset="0"/>
              </a:rPr>
              <a:t>Toxicités chroniques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060971" y="1485290"/>
            <a:ext cx="5432636" cy="503925"/>
          </a:xfrm>
          <a:prstGeom prst="roundRect">
            <a:avLst/>
          </a:prstGeom>
          <a:solidFill>
            <a:srgbClr val="DDE7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Iatrogénie et prévention des Effets indésirables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CBEBF1-AF9D-430F-A262-0BF79C68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67C0-6363-4560-86D0-43E93D04547C}" type="datetime1">
              <a:rPr lang="fr-FR" smtClean="0"/>
              <a:t>28/06/2020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63BE66-16D7-4CF8-8AB7-AEA09FCF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D03908-4999-4DD5-9773-A19E2016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36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Chimiothérapie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060971" y="1485290"/>
            <a:ext cx="5432636" cy="503925"/>
          </a:xfrm>
          <a:prstGeom prst="roundRect">
            <a:avLst/>
          </a:prstGeom>
          <a:solidFill>
            <a:srgbClr val="DDE7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Iatrogénie et prévention des Effets indésirables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35318" y="707092"/>
            <a:ext cx="1697459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b="1" dirty="0">
                <a:solidFill>
                  <a:prstClr val="black"/>
                </a:solidFill>
                <a:latin typeface="Times-Bold"/>
              </a:rPr>
              <a:t>Prise en charge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47046" y="2277173"/>
            <a:ext cx="9110985" cy="95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fr-FR" sz="1999" b="1" dirty="0">
                <a:solidFill>
                  <a:prstClr val="black"/>
                </a:solidFill>
                <a:latin typeface="Arial" panose="020B0604020202020204" pitchFamily="34" charset="0"/>
              </a:rPr>
              <a:t>N’oubliez pas que….</a:t>
            </a:r>
          </a:p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Arial" panose="020B0604020202020204" pitchFamily="34" charset="0"/>
              </a:rPr>
              <a:t>Les médicaments anticancéreux ont une marge thérapeutique très étroite, même si certains se prêtent à une forte augmentation de dose.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4432" y="3419710"/>
            <a:ext cx="1962399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b="1" dirty="0">
                <a:solidFill>
                  <a:srgbClr val="000099"/>
                </a:solidFill>
                <a:latin typeface="Arial" panose="020B0604020202020204" pitchFamily="34" charset="0"/>
              </a:rPr>
              <a:t>Toxicités aiguës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2048" y="3419710"/>
            <a:ext cx="2475226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b="1" dirty="0">
                <a:solidFill>
                  <a:srgbClr val="000099"/>
                </a:solidFill>
                <a:latin typeface="Arial" panose="020B0604020202020204" pitchFamily="34" charset="0"/>
              </a:rPr>
              <a:t>Toxicités chroniques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2369" y="4204043"/>
            <a:ext cx="5687151" cy="2307723"/>
          </a:xfrm>
          <a:prstGeom prst="wedgeRectCallout">
            <a:avLst>
              <a:gd name="adj1" fmla="val 5500"/>
              <a:gd name="adj2" fmla="val -70555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defTabSz="914126"/>
            <a:r>
              <a:rPr lang="fr-FR" sz="1799" dirty="0" err="1">
                <a:solidFill>
                  <a:prstClr val="black"/>
                </a:solidFill>
                <a:latin typeface="Euphemia"/>
              </a:rPr>
              <a:t>Myélotoxicité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 (</a:t>
            </a:r>
            <a:r>
              <a:rPr lang="fr-FR" sz="1799" dirty="0" err="1">
                <a:solidFill>
                  <a:prstClr val="black"/>
                </a:solidFill>
                <a:latin typeface="Euphemia"/>
              </a:rPr>
              <a:t>Alkylants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)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Toxicité cardiaque (</a:t>
            </a:r>
            <a:r>
              <a:rPr lang="fr-FR" sz="1799" dirty="0" err="1">
                <a:solidFill>
                  <a:prstClr val="black"/>
                </a:solidFill>
                <a:latin typeface="Euphemia"/>
              </a:rPr>
              <a:t>anthracyclines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)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Toxicité hépatique (MTHX)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Toxicité vésicale (acroléine)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Toxicité pulmonaire (</a:t>
            </a:r>
            <a:r>
              <a:rPr lang="fr-FR" sz="1799" dirty="0" err="1">
                <a:solidFill>
                  <a:prstClr val="black"/>
                </a:solidFill>
                <a:latin typeface="Euphemia"/>
              </a:rPr>
              <a:t>Bléomycine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 /MTHX)</a:t>
            </a:r>
          </a:p>
          <a:p>
            <a:pPr defTabSz="914126"/>
            <a:r>
              <a:rPr lang="fr-FR" sz="1799" dirty="0" err="1">
                <a:solidFill>
                  <a:prstClr val="black"/>
                </a:solidFill>
                <a:latin typeface="Euphemia"/>
              </a:rPr>
              <a:t>Neurotoxicité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 (</a:t>
            </a:r>
            <a:r>
              <a:rPr lang="fr-FR" sz="1799" dirty="0" err="1">
                <a:solidFill>
                  <a:prstClr val="black"/>
                </a:solidFill>
                <a:latin typeface="Euphemia"/>
              </a:rPr>
              <a:t>cisplatine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, alcaloïdes de la pervenche)</a:t>
            </a:r>
          </a:p>
          <a:p>
            <a:pPr defTabSz="914126"/>
            <a:r>
              <a:rPr lang="fr-FR" sz="1799" dirty="0" err="1">
                <a:solidFill>
                  <a:prstClr val="black"/>
                </a:solidFill>
                <a:latin typeface="Euphemia"/>
              </a:rPr>
              <a:t>Nephrotoxicité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 (sels de platine)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Euphemia"/>
              </a:rPr>
              <a:t>Infertilité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85436" y="4109810"/>
            <a:ext cx="4975534" cy="923090"/>
          </a:xfrm>
          <a:prstGeom prst="wedgeRectCallout">
            <a:avLst>
              <a:gd name="adj1" fmla="val 100688"/>
              <a:gd name="adj2" fmla="val -102555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664" indent="-285664" defTabSz="914126">
              <a:buFont typeface="Wingdings" panose="05000000000000000000" pitchFamily="2" charset="2"/>
              <a:buChar char="§"/>
            </a:pPr>
            <a:r>
              <a:rPr lang="fr-FR" sz="1799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Effet mutagène</a:t>
            </a:r>
          </a:p>
          <a:p>
            <a:pPr marL="285664" indent="-285664" defTabSz="914126">
              <a:buFont typeface="Wingdings" panose="05000000000000000000" pitchFamily="2" charset="2"/>
              <a:buChar char="§"/>
            </a:pPr>
            <a:r>
              <a:rPr lang="fr-FR" sz="1799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Effet carcinogène (risque de second cancer)</a:t>
            </a:r>
          </a:p>
          <a:p>
            <a:pPr marL="285664" indent="-285664" defTabSz="914126">
              <a:buFont typeface="Wingdings" panose="05000000000000000000" pitchFamily="2" charset="2"/>
              <a:buChar char="§"/>
            </a:pPr>
            <a:r>
              <a:rPr lang="fr-FR" sz="1799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Effet tératogène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9D6BDC-3DDC-4722-A8E8-8A07896E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E0F9-FC04-4B90-BFE9-B33AE44E98CF}" type="datetime1">
              <a:rPr lang="fr-FR" smtClean="0"/>
              <a:t>28/06/2020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88DEF3-7578-44AF-9343-E897180D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926E7A-6D5C-4E57-89C6-D790D6C3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4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830005" y="333462"/>
            <a:ext cx="2397241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Introduction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94815" y="1557279"/>
            <a:ext cx="5760014" cy="40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>
              <a:defRPr/>
            </a:pPr>
            <a:r>
              <a:rPr lang="fr-FR" sz="1999" b="1" i="1" dirty="0">
                <a:solidFill>
                  <a:prstClr val="black"/>
                </a:solidFill>
                <a:latin typeface="Comic Sans MS" pitchFamily="66" charset="0"/>
              </a:rPr>
              <a:t>Le cancer : </a:t>
            </a:r>
            <a:r>
              <a:rPr lang="fr-FR" sz="1999" dirty="0">
                <a:solidFill>
                  <a:prstClr val="black"/>
                </a:solidFill>
                <a:latin typeface="Comic Sans MS" pitchFamily="66" charset="0"/>
              </a:rPr>
              <a:t>prolifération cellulaire anarchique</a:t>
            </a:r>
          </a:p>
        </p:txBody>
      </p:sp>
      <p:pic>
        <p:nvPicPr>
          <p:cNvPr id="16" name="Picture 36" descr="Cellule_cancereuse.gif (10040 octets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2"/>
          <a:stretch/>
        </p:blipFill>
        <p:spPr bwMode="auto">
          <a:xfrm>
            <a:off x="4153960" y="2158359"/>
            <a:ext cx="4823280" cy="112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3070864" y="3285022"/>
            <a:ext cx="7234919" cy="1894634"/>
            <a:chOff x="3466120" y="3634676"/>
            <a:chExt cx="6703263" cy="1895128"/>
          </a:xfrm>
        </p:grpSpPr>
        <p:pic>
          <p:nvPicPr>
            <p:cNvPr id="1026" name="Picture 2" descr="Résultat de recherche d'images pour &quot;développement cancer&quot;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18"/>
            <a:stretch/>
          </p:blipFill>
          <p:spPr bwMode="auto">
            <a:xfrm>
              <a:off x="3466120" y="3634676"/>
              <a:ext cx="6703263" cy="189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7246540" y="3831431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126"/>
              <a:endParaRPr lang="fr-FR" sz="1200" dirty="0">
                <a:solidFill>
                  <a:prstClr val="black"/>
                </a:solidFill>
                <a:latin typeface="Euphemia"/>
              </a:endParaRPr>
            </a:p>
            <a:p>
              <a:pPr defTabSz="914126"/>
              <a:r>
                <a:rPr lang="fr-FR" sz="1200" dirty="0">
                  <a:solidFill>
                    <a:prstClr val="black"/>
                  </a:solidFill>
                  <a:latin typeface="Euphemia"/>
                </a:rPr>
                <a:t>Cancer in situ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712808" y="5204025"/>
            <a:ext cx="1571227" cy="7141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>
              <a:defRPr/>
            </a:pPr>
            <a:r>
              <a:rPr lang="fr-FR" sz="1799" dirty="0">
                <a:solidFill>
                  <a:prstClr val="white"/>
                </a:solidFill>
                <a:latin typeface="Comic Sans MS" pitchFamily="66" charset="0"/>
              </a:rPr>
              <a:t>invasivité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26874" y="5204025"/>
            <a:ext cx="1642646" cy="7141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>
              <a:defRPr/>
            </a:pPr>
            <a:r>
              <a:rPr lang="fr-FR" sz="1799" dirty="0">
                <a:solidFill>
                  <a:prstClr val="white"/>
                </a:solidFill>
                <a:latin typeface="Comic Sans MS" pitchFamily="66" charset="0"/>
              </a:rPr>
              <a:t>métastase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30304" y="5998620"/>
            <a:ext cx="3672591" cy="825093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126">
              <a:defRPr/>
            </a:pPr>
            <a:r>
              <a:rPr lang="fr-FR" sz="1799" dirty="0">
                <a:solidFill>
                  <a:prstClr val="black"/>
                </a:solidFill>
                <a:latin typeface="Comic Sans MS" pitchFamily="66" charset="0"/>
              </a:rPr>
              <a:t>Infiltration puis envahissement des tissus adjacents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26874" y="5966680"/>
            <a:ext cx="1642646" cy="857033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126">
              <a:defRPr/>
            </a:pPr>
            <a:r>
              <a:rPr lang="fr-FR" sz="1799" dirty="0">
                <a:solidFill>
                  <a:prstClr val="black"/>
                </a:solidFill>
                <a:latin typeface="Comic Sans MS" pitchFamily="66" charset="0"/>
              </a:rPr>
              <a:t>Tumeurs secondaires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70863" y="5012763"/>
            <a:ext cx="1714066" cy="7141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>
              <a:defRPr/>
            </a:pPr>
            <a:r>
              <a:rPr lang="fr-FR" sz="1799" dirty="0">
                <a:solidFill>
                  <a:prstClr val="white"/>
                </a:solidFill>
                <a:latin typeface="Comic Sans MS" pitchFamily="66" charset="0"/>
              </a:rPr>
              <a:t>Prolifération incontrôlée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70595" y="5156742"/>
            <a:ext cx="1642646" cy="7141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>
              <a:defRPr/>
            </a:pPr>
            <a:r>
              <a:rPr lang="fr-FR" sz="1799" dirty="0">
                <a:solidFill>
                  <a:prstClr val="white"/>
                </a:solidFill>
                <a:latin typeface="Comic Sans MS" pitchFamily="66" charset="0"/>
              </a:rPr>
              <a:t>Perte de fonction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70863" y="5726957"/>
            <a:ext cx="1714066" cy="857033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126">
              <a:defRPr/>
            </a:pPr>
            <a:r>
              <a:rPr lang="fr-FR" sz="1799" dirty="0">
                <a:solidFill>
                  <a:prstClr val="black"/>
                </a:solidFill>
                <a:latin typeface="Comic Sans MS" pitchFamily="66" charset="0"/>
              </a:rPr>
              <a:t>Perte de régulation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70595" y="5876634"/>
            <a:ext cx="1642646" cy="980473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126">
              <a:defRPr/>
            </a:pPr>
            <a:r>
              <a:rPr lang="fr-FR" sz="1400" dirty="0">
                <a:solidFill>
                  <a:prstClr val="black"/>
                </a:solidFill>
                <a:latin typeface="Comic Sans MS" pitchFamily="66" charset="0"/>
              </a:rPr>
              <a:t>Inhabilité à se différencier en cellule fonctionnelle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58822" y="1557279"/>
            <a:ext cx="6127711" cy="40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>
              <a:defRPr/>
            </a:pPr>
            <a:r>
              <a:rPr lang="fr-FR" sz="1999" b="1" i="1" dirty="0">
                <a:solidFill>
                  <a:prstClr val="black"/>
                </a:solidFill>
                <a:latin typeface="Comic Sans MS" pitchFamily="66" charset="0"/>
              </a:rPr>
              <a:t>Le cancer : </a:t>
            </a:r>
            <a:r>
              <a:rPr lang="fr-FR" sz="1999" b="1" dirty="0">
                <a:solidFill>
                  <a:srgbClr val="E4AFC1">
                    <a:lumMod val="50000"/>
                  </a:srgbClr>
                </a:solidFill>
                <a:latin typeface="Euphemia"/>
              </a:rPr>
              <a:t>maladie génétique et auto-adaptative</a:t>
            </a:r>
            <a:endParaRPr lang="fr-FR" sz="1999" dirty="0">
              <a:solidFill>
                <a:srgbClr val="E4AFC1">
                  <a:lumMod val="50000"/>
                </a:srgbClr>
              </a:solidFill>
              <a:latin typeface="Euphem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0834" y="5228733"/>
            <a:ext cx="1903203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200" dirty="0">
                <a:solidFill>
                  <a:prstClr val="black"/>
                </a:solidFill>
                <a:latin typeface="Euphemia"/>
              </a:rPr>
              <a:t>Angiogenèse </a:t>
            </a:r>
          </a:p>
          <a:p>
            <a:pPr defTabSz="914126"/>
            <a:r>
              <a:rPr lang="fr-FR" sz="1200" dirty="0">
                <a:solidFill>
                  <a:prstClr val="black"/>
                </a:solidFill>
                <a:latin typeface="Euphemia"/>
              </a:rPr>
              <a:t>Adaptation métabolique </a:t>
            </a:r>
          </a:p>
          <a:p>
            <a:pPr defTabSz="914126"/>
            <a:r>
              <a:rPr lang="fr-FR" sz="1200" dirty="0">
                <a:solidFill>
                  <a:prstClr val="black"/>
                </a:solidFill>
                <a:latin typeface="Euphemia"/>
              </a:rPr>
              <a:t>(switch glycolytique)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3CAAAB-818A-45C9-A281-11CBD3D5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E31-4DDC-435C-89C1-45B6E2294123}" type="datetime1">
              <a:rPr lang="fr-FR" smtClean="0"/>
              <a:t>28/06/2020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24FE77-F03F-4740-BD50-8794BBCB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E5993C4-265E-45CB-88D6-77317A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39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21" grpId="0" animBg="1"/>
      <p:bldP spid="22" grpId="0" animBg="1"/>
      <p:bldP spid="24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55165" y="187754"/>
          <a:ext cx="10006505" cy="6577245"/>
        </p:xfrm>
        <a:graphic>
          <a:graphicData uri="http://schemas.openxmlformats.org/drawingml/2006/table">
            <a:tbl>
              <a:tblPr/>
              <a:tblGrid>
                <a:gridCol w="245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3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 b="1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Effet indésirable / Toxicité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 b="1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Correction de l’effet indésirable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Aplasie m</a:t>
                      </a: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édullaire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facteurs de croissance ou de l'acide </a:t>
                      </a:r>
                      <a:r>
                        <a:rPr lang="fr-FR" sz="2100" baseline="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folinique</a:t>
                      </a:r>
                      <a:endParaRPr lang="fr-FR" sz="2100" baseline="0" dirty="0">
                        <a:solidFill>
                          <a:srgbClr val="000000"/>
                        </a:solidFill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Transfusion / EPO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="0" baseline="0" dirty="0" err="1"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Neutopénie</a:t>
                      </a:r>
                      <a:r>
                        <a:rPr lang="fr-FR" sz="2100" b="0" baseline="0" dirty="0"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="0" baseline="0" dirty="0"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Leucopénie </a:t>
                      </a:r>
                    </a:p>
                    <a:p>
                      <a:pPr marL="0" marR="0" indent="0" algn="just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Thrombopénie</a:t>
                      </a: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="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facteurs de croissance </a:t>
                      </a:r>
                      <a:endParaRPr lang="fr-FR" sz="2100" b="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  <a:p>
                      <a:pPr marL="0" marR="0" indent="0" algn="just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0" baseline="0" dirty="0"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ATB (fièvre++)</a:t>
                      </a:r>
                    </a:p>
                    <a:p>
                      <a:pPr marL="0" marR="0" indent="0" algn="just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transfusions plaquettaires</a:t>
                      </a: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Nausées  vomissements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Antiémétiques (anti 5HT, </a:t>
                      </a:r>
                      <a:r>
                        <a:rPr lang="fr-FR" sz="2100" baseline="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aprépitant</a:t>
                      </a: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) / anxiolytiques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Diarrh</a:t>
                      </a: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ées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Atropine iv (précoce) /</a:t>
                      </a:r>
                      <a:r>
                        <a:rPr lang="fr-FR" sz="2100" baseline="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lopéramide</a:t>
                      </a: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 (tardive)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+réhydratation /régime pauvre en fibres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constipations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laxatifs osmotique /régime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1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Toxicit</a:t>
                      </a: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é cardiaque (anthracyclines)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fr-FR" sz="2100" b="0" i="0" u="none" strike="noStrike" kern="1200" baseline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Dexrazoxane</a:t>
                      </a:r>
                      <a:r>
                        <a:rPr kumimoji="0" lang="fr-FR" sz="1800" b="0" i="0" u="none" strike="noStrike" kern="1200" baseline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, </a:t>
                      </a:r>
                      <a:r>
                        <a:rPr lang="fr-FR" sz="2100" baseline="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amifostine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31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Toxicit</a:t>
                      </a: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é rénale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acide </a:t>
                      </a:r>
                      <a:r>
                        <a:rPr lang="fr-FR" sz="2100" baseline="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folinique</a:t>
                      </a: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 (méthotrexate), </a:t>
                      </a:r>
                      <a:r>
                        <a:rPr lang="fr-FR" sz="2100" baseline="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amifostine</a:t>
                      </a: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 (</a:t>
                      </a:r>
                      <a:r>
                        <a:rPr lang="fr-FR" sz="2100" baseline="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cisplatine</a:t>
                      </a: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), MESNA (cyclophosphamide)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3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Hypercalc</a:t>
                      </a: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émie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biphosphonates</a:t>
                      </a:r>
                      <a:r>
                        <a:rPr lang="fr-FR" sz="2100" baseline="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 (inhibent la résorption osseuse)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6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Allergies</a:t>
                      </a: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100" baseline="0" dirty="0"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Anti </a:t>
                      </a:r>
                      <a:r>
                        <a:rPr lang="fr-FR" sz="2100" baseline="0" dirty="0" err="1"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His</a:t>
                      </a:r>
                      <a:r>
                        <a:rPr lang="fr-FR" sz="2100" baseline="0" dirty="0"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 / </a:t>
                      </a:r>
                      <a:r>
                        <a:rPr lang="fr-FR" sz="2100" baseline="0" dirty="0" err="1"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corticoides</a:t>
                      </a:r>
                      <a:endParaRPr lang="fr-FR" sz="2100" baseline="0" dirty="0"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CA14FA-A713-41A6-866B-A2E4C039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D241-2566-4F79-B562-511DE6F6CDFD}" type="datetime1">
              <a:rPr lang="fr-FR" smtClean="0"/>
              <a:t>28/06/2020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E1B1D2-EE20-4A06-8435-4C4EA09D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0C7FD8-AEE3-4923-BC8A-BB392EE8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9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Chimiothérapie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7318229" y="1593142"/>
            <a:ext cx="4175376" cy="503925"/>
          </a:xfrm>
          <a:prstGeom prst="roundRect">
            <a:avLst/>
          </a:prstGeom>
          <a:solidFill>
            <a:srgbClr val="DDE7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Conduite pratique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829512" y="2349161"/>
            <a:ext cx="3856141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/>
            <a:r>
              <a:rPr lang="fr-FR" sz="1799" b="1" dirty="0">
                <a:solidFill>
                  <a:srgbClr val="000099"/>
                </a:solidFill>
                <a:latin typeface="comic Sans MS" panose="030F0702030302020204" pitchFamily="66" charset="0"/>
              </a:rPr>
              <a:t>Prescription de la chimiothérapie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05424" y="2718399"/>
            <a:ext cx="6119086" cy="140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fr-FR" sz="1699" dirty="0">
                <a:solidFill>
                  <a:prstClr val="black"/>
                </a:solidFill>
                <a:latin typeface="Euphemia"/>
              </a:rPr>
              <a:t>Consultation</a:t>
            </a:r>
          </a:p>
          <a:p>
            <a:pPr marL="285664" indent="-285664" defTabSz="914126">
              <a:buFontTx/>
              <a:buChar char="-"/>
            </a:pPr>
            <a:r>
              <a:rPr lang="fr-FR" sz="1699" dirty="0">
                <a:solidFill>
                  <a:prstClr val="black"/>
                </a:solidFill>
                <a:latin typeface="Euphemia"/>
              </a:rPr>
              <a:t>Examens </a:t>
            </a:r>
          </a:p>
          <a:p>
            <a:pPr marL="285664" indent="-285664" defTabSz="914126">
              <a:buFontTx/>
              <a:buChar char="-"/>
            </a:pPr>
            <a:r>
              <a:rPr lang="fr-FR" sz="1699" dirty="0">
                <a:solidFill>
                  <a:prstClr val="black"/>
                </a:solidFill>
                <a:latin typeface="Euphemia"/>
              </a:rPr>
              <a:t>Indication </a:t>
            </a:r>
          </a:p>
          <a:p>
            <a:pPr marL="285664" indent="-285664" defTabSz="914126">
              <a:buFontTx/>
              <a:buChar char="-"/>
            </a:pPr>
            <a:r>
              <a:rPr lang="fr-FR" sz="1699" dirty="0">
                <a:solidFill>
                  <a:prstClr val="black"/>
                </a:solidFill>
                <a:latin typeface="Euphemia"/>
              </a:rPr>
              <a:t>Interférence pathologiques ou médicamenteuses</a:t>
            </a:r>
          </a:p>
          <a:p>
            <a:pPr defTabSz="914126"/>
            <a:r>
              <a:rPr lang="fr-FR" sz="1699" dirty="0">
                <a:solidFill>
                  <a:prstClr val="black"/>
                </a:solidFill>
                <a:latin typeface="Euphemia"/>
              </a:rPr>
              <a:t>Établissement du Protocole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9190" y="4292871"/>
            <a:ext cx="4155824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/>
            <a:r>
              <a:rPr lang="fr-FR" sz="1799" b="1" dirty="0">
                <a:solidFill>
                  <a:srgbClr val="000099"/>
                </a:solidFill>
                <a:latin typeface="comic Sans MS" panose="030F0702030302020204" pitchFamily="66" charset="0"/>
              </a:rPr>
              <a:t>Administration de la chimiothérapie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30810" y="4680100"/>
            <a:ext cx="7918817" cy="1107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600" dirty="0">
                <a:solidFill>
                  <a:prstClr val="black"/>
                </a:solidFill>
                <a:latin typeface="Euphemia"/>
              </a:rPr>
              <a:t>Où : structures spécialisées</a:t>
            </a:r>
            <a:endParaRPr lang="fr-FR" sz="1699" dirty="0">
              <a:solidFill>
                <a:prstClr val="black"/>
              </a:solidFill>
              <a:latin typeface="Euphemia"/>
            </a:endParaRPr>
          </a:p>
          <a:p>
            <a:pPr defTabSz="914126"/>
            <a:r>
              <a:rPr lang="fr-FR" sz="1699" dirty="0">
                <a:solidFill>
                  <a:prstClr val="black"/>
                </a:solidFill>
                <a:latin typeface="Euphemia"/>
              </a:rPr>
              <a:t>Qui : médecin – infirmier </a:t>
            </a:r>
            <a:r>
              <a:rPr lang="fr-FR" sz="1600" dirty="0">
                <a:solidFill>
                  <a:prstClr val="black"/>
                </a:solidFill>
                <a:latin typeface="Euphemia"/>
              </a:rPr>
              <a:t>formés</a:t>
            </a:r>
          </a:p>
          <a:p>
            <a:pPr marL="1171224" indent="-1171224" defTabSz="914126"/>
            <a:r>
              <a:rPr lang="fr-FR" sz="1699" dirty="0">
                <a:solidFill>
                  <a:prstClr val="black"/>
                </a:solidFill>
                <a:latin typeface="Euphemia"/>
              </a:rPr>
              <a:t>Comment : </a:t>
            </a:r>
            <a:r>
              <a:rPr lang="fr-FR" sz="1600" dirty="0">
                <a:solidFill>
                  <a:prstClr val="black"/>
                </a:solidFill>
                <a:latin typeface="Euphemia"/>
              </a:rPr>
              <a:t>protocole de soins infirmiers (dose, moment, endroit  (abord veineux) précautions/sécurisation, suivi immédiat ….)</a:t>
            </a:r>
          </a:p>
        </p:txBody>
      </p:sp>
      <p:sp>
        <p:nvSpPr>
          <p:cNvPr id="2" name="Rectangle 1"/>
          <p:cNvSpPr/>
          <p:nvPr/>
        </p:nvSpPr>
        <p:spPr>
          <a:xfrm>
            <a:off x="8633519" y="6349492"/>
            <a:ext cx="2715101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b="1" dirty="0">
                <a:solidFill>
                  <a:srgbClr val="000099"/>
                </a:solidFill>
                <a:latin typeface="Comic Sans MS" panose="030F0702030302020204" pitchFamily="66" charset="0"/>
              </a:rPr>
              <a:t>Information au malade</a:t>
            </a:r>
            <a:endParaRPr lang="fr-FR" sz="1799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4834" y="6009629"/>
            <a:ext cx="3069272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b="1" dirty="0">
                <a:solidFill>
                  <a:srgbClr val="000099"/>
                </a:solidFill>
                <a:latin typeface="Comic Sans MS" panose="030F0702030302020204" pitchFamily="66" charset="0"/>
              </a:rPr>
              <a:t>Suivi de la chimiothérapie</a:t>
            </a:r>
            <a:endParaRPr lang="fr-FR" sz="1799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723" y="5826977"/>
            <a:ext cx="4509062" cy="738472"/>
          </a:xfrm>
          <a:prstGeom prst="wedgeRectCallout">
            <a:avLst>
              <a:gd name="adj1" fmla="val 98676"/>
              <a:gd name="adj2" fmla="val -61291"/>
            </a:avLst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defTabSz="914126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15456"/>
                </a:solidFill>
                <a:latin typeface="Roboto Condensed"/>
              </a:rPr>
              <a:t>De la perfusion (retour veineux, débit, extravasation)</a:t>
            </a:r>
            <a:endParaRPr lang="fr-FR" sz="1400" dirty="0">
              <a:solidFill>
                <a:srgbClr val="515456"/>
              </a:solidFill>
              <a:latin typeface="Verdana" panose="020B0604030504040204" pitchFamily="34" charset="0"/>
            </a:endParaRP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15456"/>
                </a:solidFill>
                <a:latin typeface="Roboto Condensed"/>
              </a:rPr>
              <a:t>De la tolérance (angor, allergie, spasme laryngé,…)</a:t>
            </a:r>
            <a:endParaRPr lang="fr-FR" sz="1400" dirty="0">
              <a:solidFill>
                <a:srgbClr val="515456"/>
              </a:solidFill>
              <a:latin typeface="Verdana" panose="020B0604030504040204" pitchFamily="34" charset="0"/>
            </a:endParaRP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15456"/>
                </a:solidFill>
                <a:latin typeface="Roboto Condensed"/>
              </a:rPr>
              <a:t>De la diurèse</a:t>
            </a:r>
            <a:endParaRPr lang="fr-FR" sz="1400" dirty="0">
              <a:solidFill>
                <a:srgbClr val="515456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93874" y="5671163"/>
            <a:ext cx="2087688" cy="523084"/>
          </a:xfrm>
          <a:prstGeom prst="wedgeRectCallout">
            <a:avLst>
              <a:gd name="adj1" fmla="val -114555"/>
              <a:gd name="adj2" fmla="val 50236"/>
            </a:avLst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defTabSz="914126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15456"/>
                </a:solidFill>
                <a:latin typeface="Roboto Condensed"/>
              </a:rPr>
              <a:t>Tolérance clinique </a:t>
            </a: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15456"/>
                </a:solidFill>
                <a:latin typeface="Roboto Condensed"/>
              </a:rPr>
              <a:t>Tolérance biologique</a:t>
            </a:r>
            <a:endParaRPr lang="fr-FR" sz="1400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1968F3F8-4C26-4B34-B6FD-4A344326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E03F-ADDF-4356-A04A-742F72243DB2}" type="datetime1">
              <a:rPr lang="fr-FR" smtClean="0"/>
              <a:t>28/06/2020</a:t>
            </a:fld>
            <a:endParaRPr lang="fr-FR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3CB32B95-A0DF-41B4-B8EA-6AD6134C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356DE2FC-EA15-4842-8DB1-EF83FFB9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8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/>
      <p:bldP spid="10" grpId="0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Chimiothérapie 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7318229" y="1593142"/>
            <a:ext cx="4175376" cy="503925"/>
          </a:xfrm>
          <a:prstGeom prst="roundRect">
            <a:avLst/>
          </a:prstGeom>
          <a:solidFill>
            <a:srgbClr val="DDE7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Conduite pratique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15517"/>
          <a:stretch/>
        </p:blipFill>
        <p:spPr>
          <a:xfrm>
            <a:off x="1055165" y="2421150"/>
            <a:ext cx="10150484" cy="4247366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B2C799-18F3-425E-AA7B-5255CA0A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7E38-0035-4490-B099-5FCFFC339B69}" type="datetime1">
              <a:rPr lang="fr-FR" smtClean="0"/>
              <a:t>28/06/2020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6C2C7B-1224-4FA9-9FA8-6E91D77E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150014-C6A6-4013-AF08-35D28E79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Chimiothérapie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7318229" y="1593142"/>
            <a:ext cx="4175376" cy="503925"/>
          </a:xfrm>
          <a:prstGeom prst="roundRect">
            <a:avLst/>
          </a:prstGeom>
          <a:solidFill>
            <a:srgbClr val="DDE7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Conduite pratique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1667" y="2451628"/>
            <a:ext cx="3287224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/>
            <a:r>
              <a:rPr lang="fr-FR" sz="1799" b="1" dirty="0">
                <a:solidFill>
                  <a:srgbClr val="000099"/>
                </a:solidFill>
                <a:latin typeface="comic Sans MS" panose="030F0702030302020204" pitchFamily="66" charset="0"/>
              </a:rPr>
              <a:t>SUIVI de la chimiothérapie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0803" y="3152264"/>
            <a:ext cx="4535323" cy="203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</a:rPr>
              <a:t>Respect des doses et du rythme (DI)</a:t>
            </a:r>
          </a:p>
          <a:p>
            <a:pPr defTabSz="914126"/>
            <a:r>
              <a:rPr lang="fr-FR" sz="1400" dirty="0">
                <a:solidFill>
                  <a:prstClr val="black"/>
                </a:solidFill>
                <a:latin typeface="Wingdings" panose="05000000000000000000" pitchFamily="2" charset="2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</a:rPr>
              <a:t>Surveillance hématologique / GCSF-EPO</a:t>
            </a:r>
          </a:p>
          <a:p>
            <a:pPr defTabSz="914126"/>
            <a:r>
              <a:rPr lang="fr-FR" sz="1400" dirty="0">
                <a:solidFill>
                  <a:prstClr val="black"/>
                </a:solidFill>
                <a:latin typeface="Wingdings" panose="05000000000000000000" pitchFamily="2" charset="2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</a:rPr>
              <a:t>Pas forcément</a:t>
            </a:r>
          </a:p>
          <a:p>
            <a:pPr defTabSz="914126"/>
            <a:r>
              <a:rPr lang="fr-FR" sz="1400" dirty="0">
                <a:solidFill>
                  <a:prstClr val="black"/>
                </a:solidFill>
                <a:latin typeface="Wingdings" panose="05000000000000000000" pitchFamily="2" charset="2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</a:rPr>
              <a:t>Surveillance biologique non-hématologique</a:t>
            </a:r>
          </a:p>
          <a:p>
            <a:pPr defTabSz="914126"/>
            <a:r>
              <a:rPr lang="fr-FR" sz="1400" dirty="0">
                <a:solidFill>
                  <a:prstClr val="black"/>
                </a:solidFill>
                <a:latin typeface="Wingdings" panose="05000000000000000000" pitchFamily="2" charset="2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</a:rPr>
              <a:t>Rénale, hépatique : selon médicaments / Contexte</a:t>
            </a:r>
          </a:p>
          <a:p>
            <a:pPr defTabSz="914126"/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</a:rPr>
              <a:t>Surveillance extra-hématologique</a:t>
            </a:r>
          </a:p>
          <a:p>
            <a:pPr defTabSz="914126"/>
            <a:r>
              <a:rPr lang="fr-FR" sz="1400" dirty="0">
                <a:solidFill>
                  <a:prstClr val="black"/>
                </a:solidFill>
                <a:latin typeface="Wingdings" panose="05000000000000000000" pitchFamily="2" charset="2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</a:rPr>
              <a:t>Selon toxicité attendue</a:t>
            </a:r>
          </a:p>
          <a:p>
            <a:pPr defTabSz="914126"/>
            <a:r>
              <a:rPr lang="fr-FR" sz="1400" dirty="0">
                <a:solidFill>
                  <a:prstClr val="black"/>
                </a:solidFill>
                <a:latin typeface="Wingdings" panose="05000000000000000000" pitchFamily="2" charset="2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</a:rPr>
              <a:t>Mais parfois des surprises</a:t>
            </a:r>
          </a:p>
          <a:p>
            <a:pPr defTabSz="914126"/>
            <a:r>
              <a:rPr lang="fr-FR" sz="1400" dirty="0">
                <a:solidFill>
                  <a:prstClr val="black"/>
                </a:solidFill>
                <a:latin typeface="Wingdings" panose="05000000000000000000" pitchFamily="2" charset="2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</a:rPr>
              <a:t>Aide des spécialistes d’organes</a:t>
            </a:r>
            <a:endParaRPr lang="fr-FR" sz="1400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4414" y="2597698"/>
            <a:ext cx="6091238" cy="241541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26">
              <a:lnSpc>
                <a:spcPts val="1500"/>
              </a:lnSpc>
            </a:pPr>
            <a:r>
              <a:rPr lang="fr-FR" sz="1799" dirty="0">
                <a:solidFill>
                  <a:srgbClr val="515456"/>
                </a:solidFill>
                <a:latin typeface="Roboto Condensed"/>
              </a:rPr>
              <a:t>Surveillance immédiate :</a:t>
            </a:r>
            <a:endParaRPr lang="fr-FR" sz="1799" dirty="0">
              <a:solidFill>
                <a:srgbClr val="515456"/>
              </a:solidFill>
              <a:latin typeface="Verdana" panose="020B0604030504040204" pitchFamily="34" charset="0"/>
            </a:endParaRP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799" dirty="0">
                <a:solidFill>
                  <a:srgbClr val="515456"/>
                </a:solidFill>
                <a:latin typeface="Roboto Condensed"/>
              </a:rPr>
              <a:t>De la perfusion (retour veineux, débit, extravasation)</a:t>
            </a:r>
            <a:endParaRPr lang="fr-FR" sz="1799" dirty="0">
              <a:solidFill>
                <a:srgbClr val="515456"/>
              </a:solidFill>
              <a:latin typeface="Verdana" panose="020B0604030504040204" pitchFamily="34" charset="0"/>
            </a:endParaRP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799" dirty="0">
                <a:solidFill>
                  <a:srgbClr val="515456"/>
                </a:solidFill>
                <a:latin typeface="Roboto Condensed"/>
              </a:rPr>
              <a:t>De la tolérance (angor, allergie, spasme laryngé,…)</a:t>
            </a:r>
            <a:endParaRPr lang="fr-FR" sz="1799" dirty="0">
              <a:solidFill>
                <a:srgbClr val="515456"/>
              </a:solidFill>
              <a:latin typeface="Verdana" panose="020B0604030504040204" pitchFamily="34" charset="0"/>
            </a:endParaRP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799" dirty="0">
                <a:solidFill>
                  <a:srgbClr val="515456"/>
                </a:solidFill>
                <a:latin typeface="Roboto Condensed"/>
              </a:rPr>
              <a:t>De la diurèse</a:t>
            </a:r>
            <a:endParaRPr lang="fr-FR" sz="1799" dirty="0">
              <a:solidFill>
                <a:srgbClr val="515456"/>
              </a:solidFill>
              <a:latin typeface="Verdana" panose="020B0604030504040204" pitchFamily="34" charset="0"/>
            </a:endParaRPr>
          </a:p>
          <a:p>
            <a:pPr defTabSz="914126">
              <a:lnSpc>
                <a:spcPts val="1500"/>
              </a:lnSpc>
            </a:pPr>
            <a:r>
              <a:rPr lang="fr-FR" sz="1799" dirty="0">
                <a:solidFill>
                  <a:srgbClr val="515456"/>
                </a:solidFill>
                <a:latin typeface="Roboto Condensed"/>
              </a:rPr>
              <a:t>Surveillance en </a:t>
            </a:r>
            <a:r>
              <a:rPr lang="fr-FR" sz="1799" dirty="0" err="1">
                <a:solidFill>
                  <a:srgbClr val="515456"/>
                </a:solidFill>
                <a:latin typeface="Roboto Condensed"/>
              </a:rPr>
              <a:t>post-cure</a:t>
            </a:r>
            <a:r>
              <a:rPr lang="fr-FR" sz="1799" dirty="0">
                <a:solidFill>
                  <a:srgbClr val="515456"/>
                </a:solidFill>
                <a:latin typeface="Roboto Condensed"/>
              </a:rPr>
              <a:t> :</a:t>
            </a:r>
            <a:endParaRPr lang="fr-FR" sz="1799" dirty="0">
              <a:solidFill>
                <a:srgbClr val="515456"/>
              </a:solidFill>
              <a:latin typeface="Verdana" panose="020B0604030504040204" pitchFamily="34" charset="0"/>
            </a:endParaRP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799" dirty="0">
                <a:solidFill>
                  <a:srgbClr val="515456"/>
                </a:solidFill>
                <a:latin typeface="Roboto Condensed"/>
              </a:rPr>
              <a:t>Tolérance clinique (diarrhée, hyperthermie, </a:t>
            </a:r>
            <a:r>
              <a:rPr lang="fr-FR" sz="1799" dirty="0" err="1">
                <a:solidFill>
                  <a:srgbClr val="515456"/>
                </a:solidFill>
                <a:latin typeface="Roboto Condensed"/>
              </a:rPr>
              <a:t>mucite</a:t>
            </a:r>
            <a:r>
              <a:rPr lang="fr-FR" sz="1799" dirty="0">
                <a:solidFill>
                  <a:srgbClr val="515456"/>
                </a:solidFill>
                <a:latin typeface="Roboto Condensed"/>
              </a:rPr>
              <a:t>,…)</a:t>
            </a:r>
            <a:endParaRPr lang="fr-FR" sz="1799" dirty="0">
              <a:solidFill>
                <a:srgbClr val="515456"/>
              </a:solidFill>
              <a:latin typeface="Verdana" panose="020B0604030504040204" pitchFamily="34" charset="0"/>
            </a:endParaRP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799" dirty="0">
                <a:solidFill>
                  <a:srgbClr val="515456"/>
                </a:solidFill>
                <a:latin typeface="Roboto Condensed"/>
              </a:rPr>
              <a:t>Tolérance biologique (hémogramme)</a:t>
            </a:r>
          </a:p>
          <a:p>
            <a:pPr defTabSz="914126">
              <a:buFont typeface="Arial" panose="020B0604020202020204" pitchFamily="34" charset="0"/>
              <a:buChar char="•"/>
            </a:pPr>
            <a:r>
              <a:rPr lang="fr-FR" sz="1799" b="1" u="sng" cap="all" dirty="0">
                <a:solidFill>
                  <a:prstClr val="black"/>
                </a:solidFill>
                <a:latin typeface="Euphemia"/>
              </a:rPr>
              <a:t>SURVEILLANCE DES EFFETS</a:t>
            </a:r>
          </a:p>
          <a:p>
            <a:pPr defTabSz="914126">
              <a:buFont typeface="Arial" panose="020B0604020202020204" pitchFamily="34" charset="0"/>
              <a:buChar char="•"/>
            </a:pPr>
            <a:endParaRPr lang="fr-FR" sz="1799" dirty="0">
              <a:solidFill>
                <a:srgbClr val="515456"/>
              </a:solidFill>
              <a:latin typeface="Verdana" panose="020B060403050404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3A77C7-A238-4577-ABA5-C3C632D2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9C29-FEAF-4CC3-B8F0-BDC8660BFE06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31CE84-A949-4CA3-BD3D-7CA10504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53FE4E-F635-4B81-A6C6-65F1939C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3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1295" y="1485292"/>
            <a:ext cx="11635998" cy="5076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799" b="1" u="sng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DES EFFETS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         </a:t>
            </a:r>
            <a:r>
              <a:rPr lang="fr-FR" sz="17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de l’état général </a:t>
            </a: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coté selon le Performance </a:t>
            </a:r>
            <a:r>
              <a:rPr lang="fr-FR" sz="17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l’OMS ou le score de </a:t>
            </a:r>
            <a:r>
              <a:rPr lang="fr-FR" sz="17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Karnofsky</a:t>
            </a:r>
            <a:endParaRPr lang="fr-FR" sz="17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         Recherche d’une </a:t>
            </a:r>
            <a:r>
              <a:rPr lang="fr-FR" sz="17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toxicité de la cure précédente</a:t>
            </a: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 clinique par </a:t>
            </a:r>
            <a:r>
              <a:rPr lang="fr-FR" sz="17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l’interrogatoire</a:t>
            </a: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7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l’examen physique</a:t>
            </a: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fr-FR" sz="17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biologique</a:t>
            </a: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(surveillance </a:t>
            </a:r>
            <a:r>
              <a:rPr lang="fr-FR" sz="17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intercure</a:t>
            </a: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numération formule sanguine, des fonctions rénales et hépatiques) systématiquement.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17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examens spécifiques</a:t>
            </a: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peuvent être proposés en cas de signes d’appel cliniques (recherche d’une toxicité pulmonaire ou cardiaque en cas de dyspnée, électromyogramme en cas de signes neurologiques périphériques, etc…) </a:t>
            </a:r>
          </a:p>
          <a:p>
            <a:pPr defTabSz="914126"/>
            <a:endParaRPr lang="fr-FR" sz="17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         Recherche d’interactions médicamenteuses potentielles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         Recherche et traitement de foyers infectieux ou porte d’entrée potentielle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         Contraception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         Comorbidité (fonction cardiaque, rénale, pulmonaire, hépatique)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         Examen du capital veineux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         Hémogramme avec plaquettes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         Calcémie, kaliémie, protidémie, créatininémie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         Bilirubine totale, phosphatases alcalines, transaminases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adaptation des doses est souvent proposée chez le patient âgé / Surveillance de l’efficacité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ADC29B-91EF-45D7-8450-5D153BB2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7D44-D827-493F-8186-49843182A991}" type="datetime1">
              <a:rPr lang="fr-FR" smtClean="0"/>
              <a:t>28/06/2020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E32FBE-0820-402F-860F-BBFD59BE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160765-F15C-4D47-AE5D-B44D7734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2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1199143" y="405452"/>
            <a:ext cx="4535323" cy="766736"/>
          </a:xfrm>
          <a:prstGeom prst="rect">
            <a:avLst/>
          </a:prstGeom>
        </p:spPr>
        <p:txBody>
          <a:bodyPr vert="horz" lIns="0" tIns="45708" rIns="0" bIns="45708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Font typeface="Wingdings" panose="05000000000000000000" pitchFamily="2" charset="2"/>
              <a:buChar char="§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852">
              <a:spcBef>
                <a:spcPts val="1798"/>
              </a:spcBef>
              <a:buNone/>
            </a:pPr>
            <a:endParaRPr lang="fr-FR" sz="4799" b="1" dirty="0">
              <a:solidFill>
                <a:srgbClr val="123988">
                  <a:lumMod val="75000"/>
                </a:srgb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830005" y="333462"/>
            <a:ext cx="2397241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Introduction </a:t>
            </a:r>
          </a:p>
        </p:txBody>
      </p:sp>
      <p:pic>
        <p:nvPicPr>
          <p:cNvPr id="5" name="Picture 2"/>
          <p:cNvPicPr/>
          <p:nvPr/>
        </p:nvPicPr>
        <p:blipFill rotWithShape="1">
          <a:blip r:embed="rId4" cstate="print"/>
          <a:srcRect t="4729" r="2859" b="15870"/>
          <a:stretch/>
        </p:blipFill>
        <p:spPr>
          <a:xfrm>
            <a:off x="695219" y="1557280"/>
            <a:ext cx="10222473" cy="5006256"/>
          </a:xfrm>
          <a:prstGeom prst="rect">
            <a:avLst/>
          </a:prstGeom>
          <a:ln cap="flat"/>
        </p:spPr>
      </p:pic>
      <p:graphicFrame>
        <p:nvGraphicFramePr>
          <p:cNvPr id="7" name="Group 55"/>
          <p:cNvGraphicFramePr>
            <a:graphicFrameLocks/>
          </p:cNvGraphicFramePr>
          <p:nvPr/>
        </p:nvGraphicFramePr>
        <p:xfrm>
          <a:off x="1211696" y="1773247"/>
          <a:ext cx="10232714" cy="4571798"/>
        </p:xfrm>
        <a:graphic>
          <a:graphicData uri="http://schemas.openxmlformats.org/drawingml/2006/table">
            <a:tbl>
              <a:tblPr/>
              <a:tblGrid>
                <a:gridCol w="2751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6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5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L="91416" marR="91416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Bénigne</a:t>
                      </a:r>
                    </a:p>
                  </a:txBody>
                  <a:tcPr marL="91416" marR="91416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Maligne</a:t>
                      </a:r>
                    </a:p>
                  </a:txBody>
                  <a:tcPr marL="91416" marR="91416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Croissance</a:t>
                      </a:r>
                    </a:p>
                  </a:txBody>
                  <a:tcPr marL="91416" marR="91416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0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Lente.</a:t>
                      </a:r>
                    </a:p>
                  </a:txBody>
                  <a:tcPr marL="91416" marR="91416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0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Rapide, invasif.</a:t>
                      </a:r>
                    </a:p>
                  </a:txBody>
                  <a:tcPr marL="91416" marR="91416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Délimitation </a:t>
                      </a:r>
                    </a:p>
                  </a:txBody>
                  <a:tcPr marL="91416" marR="91416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Bien délimitée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(capsule, pseudo-capsule)</a:t>
                      </a:r>
                    </a:p>
                  </a:txBody>
                  <a:tcPr marL="91416" marR="91416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Mal délimitée</a:t>
                      </a:r>
                    </a:p>
                  </a:txBody>
                  <a:tcPr marL="91416" marR="91416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Différenciation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L="91416" marR="91416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0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bien différencié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, tissu homologue</a:t>
                      </a:r>
                    </a:p>
                  </a:txBody>
                  <a:tcPr marL="91416" marR="91416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0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immature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, tissu hétérologue.</a:t>
                      </a:r>
                    </a:p>
                  </a:txBody>
                  <a:tcPr marL="91416" marR="91416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1410">
                <a:tc>
                  <a:txBody>
                    <a:bodyPr/>
                    <a:lstStyle/>
                    <a:p>
                      <a:pPr marL="0" marR="0" lvl="0" indent="63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Altération cellulaire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L="38090" marR="38090" marT="38085" marB="380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0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peu ou pas d'altération, 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faible activité mitotique</a:t>
                      </a:r>
                      <a:endParaRPr kumimoji="0" lang="fr-FR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L="38090" marR="38090" marT="38085" marB="380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0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taux de mutation élevé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, nombreuses altérations atypiques, division cellulaire importante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L="38090" marR="38090" marT="38085" marB="380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8539">
                <a:tc>
                  <a:txBody>
                    <a:bodyPr/>
                    <a:lstStyle/>
                    <a:p>
                      <a:pPr marL="0" marR="0" lvl="0" indent="63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Déroulement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L="38090" marR="38090" marT="38085" marB="380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longue période, peu de symptômes, pas de métastases, récidive rare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L="38090" marR="38090" marT="38085" marB="380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courte période, souvent létal, présence de métastases, récidive fréquente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L="38090" marR="38090" marT="38085" marB="380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F8925E-9F08-49AF-8B5E-CED43AEF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4E1-4025-4EE7-A27D-54F1B8FDC98A}" type="datetime1">
              <a:rPr lang="fr-FR" smtClean="0"/>
              <a:t>28/06/2020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6A987E-22E3-40DC-B837-03D90024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35D332-E29A-4D60-961A-C8C26076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8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1199143" y="405452"/>
            <a:ext cx="4535323" cy="766736"/>
          </a:xfrm>
          <a:prstGeom prst="rect">
            <a:avLst/>
          </a:prstGeom>
        </p:spPr>
        <p:txBody>
          <a:bodyPr vert="horz" lIns="0" tIns="45708" rIns="0" bIns="45708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Font typeface="Wingdings" panose="05000000000000000000" pitchFamily="2" charset="2"/>
              <a:buChar char="§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852">
              <a:spcBef>
                <a:spcPts val="1798"/>
              </a:spcBef>
              <a:buNone/>
            </a:pPr>
            <a:endParaRPr lang="fr-FR" sz="4799" b="1" dirty="0">
              <a:solidFill>
                <a:srgbClr val="123988">
                  <a:lumMod val="75000"/>
                </a:srgb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1467171" y="1773247"/>
            <a:ext cx="3907348" cy="5758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>
              <a:defRPr/>
            </a:pPr>
            <a:r>
              <a:rPr lang="fr-FR" sz="1799" b="1" dirty="0">
                <a:solidFill>
                  <a:sysClr val="windowText" lastClr="000000"/>
                </a:solidFill>
                <a:latin typeface="Comic Sans MS" pitchFamily="66" charset="0"/>
              </a:rPr>
              <a:t>Traitements locaux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5657316" y="2735156"/>
            <a:ext cx="3907348" cy="575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>
              <a:defRPr/>
            </a:pPr>
            <a:r>
              <a:rPr lang="fr-FR" sz="1799" b="1" dirty="0">
                <a:solidFill>
                  <a:sysClr val="windowText" lastClr="000000"/>
                </a:solidFill>
                <a:latin typeface="Comic Sans MS" pitchFamily="66" charset="0"/>
              </a:rPr>
              <a:t>Traitements à visée générale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9091" y="2416022"/>
            <a:ext cx="3706727" cy="121412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914126">
              <a:defRPr/>
            </a:pPr>
            <a:r>
              <a:rPr lang="fr-FR" sz="1799" b="1" dirty="0">
                <a:solidFill>
                  <a:prstClr val="black"/>
                </a:solidFill>
                <a:latin typeface="Comic Sans MS" pitchFamily="66" charset="0"/>
              </a:rPr>
              <a:t>- </a:t>
            </a:r>
            <a:r>
              <a:rPr lang="fr-FR" sz="1799" dirty="0">
                <a:solidFill>
                  <a:prstClr val="black"/>
                </a:solidFill>
                <a:latin typeface="Comic Sans MS" pitchFamily="66" charset="0"/>
              </a:rPr>
              <a:t>La Chirurgie cancérologique</a:t>
            </a:r>
          </a:p>
          <a:p>
            <a:pPr defTabSz="914126">
              <a:buFontTx/>
              <a:buChar char="-"/>
              <a:defRPr/>
            </a:pPr>
            <a:r>
              <a:rPr lang="fr-FR" sz="1799" b="1" dirty="0">
                <a:solidFill>
                  <a:prstClr val="black"/>
                </a:solidFill>
                <a:latin typeface="Comic Sans MS" pitchFamily="66" charset="0"/>
              </a:rPr>
              <a:t> la radiothérapie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4466" y="3405776"/>
            <a:ext cx="3779016" cy="1214121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126">
              <a:defRPr/>
            </a:pPr>
            <a:r>
              <a:rPr lang="fr-FR" sz="1799" dirty="0">
                <a:solidFill>
                  <a:prstClr val="black"/>
                </a:solidFill>
                <a:latin typeface="Comic Sans MS" pitchFamily="66" charset="0"/>
              </a:rPr>
              <a:t>- Hormonothérapie</a:t>
            </a:r>
          </a:p>
          <a:p>
            <a:pPr defTabSz="914126">
              <a:defRPr/>
            </a:pPr>
            <a:r>
              <a:rPr lang="fr-FR" sz="1799" dirty="0">
                <a:solidFill>
                  <a:prstClr val="black"/>
                </a:solidFill>
                <a:latin typeface="Comic Sans MS" pitchFamily="66" charset="0"/>
              </a:rPr>
              <a:t>- </a:t>
            </a:r>
            <a:r>
              <a:rPr lang="fr-FR" sz="1799" b="1" dirty="0">
                <a:solidFill>
                  <a:prstClr val="black"/>
                </a:solidFill>
                <a:latin typeface="Comic Sans MS" pitchFamily="66" charset="0"/>
              </a:rPr>
              <a:t>Chimiothérapie</a:t>
            </a:r>
          </a:p>
          <a:p>
            <a:pPr defTabSz="914126">
              <a:defRPr/>
            </a:pPr>
            <a:r>
              <a:rPr lang="fr-FR" sz="1799" dirty="0">
                <a:solidFill>
                  <a:prstClr val="black"/>
                </a:solidFill>
                <a:latin typeface="Comic Sans MS" pitchFamily="66" charset="0"/>
              </a:rPr>
              <a:t>- Immunothérapie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7871418" y="1809239"/>
            <a:ext cx="2883924" cy="408517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Traitements associés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8830005" y="333462"/>
            <a:ext cx="2397241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Introduction </a:t>
            </a:r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1271132" y="621419"/>
            <a:ext cx="5174844" cy="766736"/>
          </a:xfrm>
          <a:prstGeom prst="rect">
            <a:avLst/>
          </a:prstGeom>
        </p:spPr>
        <p:txBody>
          <a:bodyPr vert="horz" lIns="0" tIns="45708" rIns="0" bIns="45708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Font typeface="Wingdings" panose="05000000000000000000" pitchFamily="2" charset="2"/>
              <a:buChar char="§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852">
              <a:spcBef>
                <a:spcPts val="1798"/>
              </a:spcBef>
              <a:buNone/>
            </a:pPr>
            <a:r>
              <a:rPr lang="fr-FR" sz="3899" b="1" dirty="0">
                <a:solidFill>
                  <a:srgbClr val="123988">
                    <a:lumMod val="75000"/>
                  </a:srgbClr>
                </a:solidFill>
                <a:latin typeface="Brush Script MT" panose="03060802040406070304" pitchFamily="66" charset="0"/>
              </a:rPr>
              <a:t>Stratégies thérapeutiques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3230" y="3887193"/>
            <a:ext cx="5445268" cy="2587269"/>
          </a:xfrm>
          <a:prstGeom prst="wedgeRoundRectCallout">
            <a:avLst>
              <a:gd name="adj1" fmla="val 57402"/>
              <a:gd name="adj2" fmla="val -4429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defTabSz="914126"/>
            <a:r>
              <a:rPr lang="fr-FR" sz="1799" b="1" i="1" u="sng" dirty="0">
                <a:solidFill>
                  <a:srgbClr val="0070C0"/>
                </a:solidFill>
                <a:latin typeface="Comic Sans MS" pitchFamily="66" charset="0"/>
              </a:rPr>
              <a:t>Les Cytotoxiques</a:t>
            </a:r>
          </a:p>
          <a:p>
            <a:pPr algn="just" defTabSz="914126">
              <a:defRPr/>
            </a:pP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</a:rPr>
              <a:t>Interactions directes avec l'ADN</a:t>
            </a:r>
          </a:p>
          <a:p>
            <a:pPr algn="just" defTabSz="914126">
              <a:defRPr/>
            </a:pP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</a:rPr>
              <a:t>    </a:t>
            </a:r>
            <a:r>
              <a:rPr lang="fr-FR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▪ </a:t>
            </a: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</a:rPr>
              <a:t>Réactions chimiques (agents </a:t>
            </a:r>
            <a:r>
              <a:rPr lang="fr-FR" sz="1600" i="1" dirty="0" err="1">
                <a:solidFill>
                  <a:prstClr val="black"/>
                </a:solidFill>
                <a:latin typeface="Comic Sans MS" pitchFamily="66" charset="0"/>
              </a:rPr>
              <a:t>alkylants</a:t>
            </a: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fr-FR" sz="1600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 defTabSz="914126">
              <a:defRPr/>
            </a:pP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</a:rPr>
              <a:t>    </a:t>
            </a:r>
            <a:r>
              <a:rPr lang="fr-FR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▪ </a:t>
            </a: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</a:rPr>
              <a:t>Modifications de structure (agents </a:t>
            </a:r>
            <a:r>
              <a:rPr lang="fr-FR" sz="1600" i="1" dirty="0" err="1">
                <a:solidFill>
                  <a:prstClr val="black"/>
                </a:solidFill>
                <a:latin typeface="Comic Sans MS" pitchFamily="66" charset="0"/>
              </a:rPr>
              <a:t>intercalants</a:t>
            </a: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fr-FR" sz="1600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 defTabSz="914126">
              <a:defRPr/>
            </a:pPr>
            <a:r>
              <a:rPr lang="fr-FR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     ▪ </a:t>
            </a: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</a:rPr>
              <a:t>Coupures (agents scindant)</a:t>
            </a:r>
            <a:endParaRPr lang="fr-FR" sz="1600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 defTabSz="914126">
              <a:defRPr/>
            </a:pP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</a:rPr>
              <a:t>Interactions indirectes avec l'ADN</a:t>
            </a:r>
            <a:endParaRPr lang="fr-FR" sz="1600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 defTabSz="914126">
              <a:defRPr/>
            </a:pPr>
            <a:r>
              <a:rPr lang="fr-FR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     ▪ </a:t>
            </a:r>
            <a:r>
              <a:rPr lang="fr-FR" sz="1600" i="1" dirty="0" err="1">
                <a:solidFill>
                  <a:prstClr val="black"/>
                </a:solidFill>
                <a:latin typeface="Comic Sans MS" pitchFamily="66" charset="0"/>
              </a:rPr>
              <a:t>Antimétabolites</a:t>
            </a:r>
            <a:endParaRPr lang="fr-FR" sz="1600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 defTabSz="914126">
              <a:defRPr/>
            </a:pPr>
            <a:r>
              <a:rPr lang="fr-FR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     ▪ </a:t>
            </a: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</a:rPr>
              <a:t>Inhibiteurs enzymatique (</a:t>
            </a:r>
            <a:r>
              <a:rPr lang="fr-FR" sz="1600" i="1" dirty="0" err="1">
                <a:solidFill>
                  <a:prstClr val="black"/>
                </a:solidFill>
                <a:latin typeface="Comic Sans MS" pitchFamily="66" charset="0"/>
              </a:rPr>
              <a:t>topo-isomérases</a:t>
            </a: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fr-FR" sz="1600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 defTabSz="914126">
              <a:defRPr/>
            </a:pPr>
            <a:r>
              <a:rPr lang="fr-FR" sz="1600" i="1" dirty="0">
                <a:solidFill>
                  <a:prstClr val="black"/>
                </a:solidFill>
                <a:latin typeface="Times New Roman"/>
                <a:cs typeface="Times New Roman"/>
              </a:rPr>
              <a:t>     ▪ </a:t>
            </a: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  <a:cs typeface="Times New Roman"/>
              </a:rPr>
              <a:t>P</a:t>
            </a: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</a:rPr>
              <a:t>oisons du fuseau ou </a:t>
            </a:r>
            <a:r>
              <a:rPr lang="fr-FR" sz="1600" i="1" dirty="0" err="1">
                <a:solidFill>
                  <a:prstClr val="black"/>
                </a:solidFill>
                <a:latin typeface="Comic Sans MS" pitchFamily="66" charset="0"/>
              </a:rPr>
              <a:t>antitubuline</a:t>
            </a:r>
            <a:endParaRPr lang="fr-FR" sz="1600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374520" y="5106441"/>
            <a:ext cx="5543172" cy="1634064"/>
          </a:xfrm>
          <a:prstGeom prst="wedgeRoundRectCallout">
            <a:avLst>
              <a:gd name="adj1" fmla="val -27979"/>
              <a:gd name="adj2" fmla="val -93211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defTabSz="914126"/>
            <a:r>
              <a:rPr lang="fr-FR" sz="1799" b="1" i="1" u="sng" dirty="0">
                <a:solidFill>
                  <a:srgbClr val="0070C0"/>
                </a:solidFill>
                <a:latin typeface="Comic Sans MS" pitchFamily="66" charset="0"/>
              </a:rPr>
              <a:t>Les </a:t>
            </a:r>
            <a:r>
              <a:rPr lang="fr-FR" sz="1799" b="1" i="1" u="sng" dirty="0" err="1">
                <a:solidFill>
                  <a:srgbClr val="0070C0"/>
                </a:solidFill>
                <a:latin typeface="Comic Sans MS" pitchFamily="66" charset="0"/>
              </a:rPr>
              <a:t>Immunosupresseurs</a:t>
            </a:r>
            <a:r>
              <a:rPr lang="fr-FR" sz="1799" b="1" i="1" u="sng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fr-FR" sz="1799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Les cytokines, 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Les </a:t>
            </a:r>
            <a:r>
              <a:rPr lang="fr-FR" sz="1799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Ac</a:t>
            </a:r>
            <a:r>
              <a:rPr lang="fr-FR" sz="1799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monoclonaux (</a:t>
            </a:r>
            <a:r>
              <a:rPr lang="fr-FR" sz="1799" i="1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Rituximab</a:t>
            </a:r>
            <a:r>
              <a:rPr lang="fr-FR" sz="1799" i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),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Les anti‐angiogenèse </a:t>
            </a:r>
            <a:r>
              <a:rPr lang="fr-FR" sz="1799" i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(inhibiteurs des tyrosines kinases), 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Les corticoïdes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8326780" y="3864010"/>
            <a:ext cx="3792432" cy="1327677"/>
          </a:xfrm>
          <a:prstGeom prst="wedgeRoundRectCallout">
            <a:avLst>
              <a:gd name="adj1" fmla="val -62402"/>
              <a:gd name="adj2" fmla="val -58364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defTabSz="914126"/>
            <a:r>
              <a:rPr lang="fr-FR" sz="1799" b="1" i="1" u="sng" dirty="0">
                <a:solidFill>
                  <a:srgbClr val="0070C0"/>
                </a:solidFill>
                <a:latin typeface="Comic Sans MS" pitchFamily="66" charset="0"/>
              </a:rPr>
              <a:t>Les Hormones et antihormones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799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anti-estrogènes</a:t>
            </a: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anti-</a:t>
            </a:r>
            <a:r>
              <a:rPr lang="fr-FR" sz="17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aromatases</a:t>
            </a:r>
            <a:endParaRPr lang="fr-FR" sz="17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/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analogues de la LH-RH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158751-CE62-475F-961C-A2202BFF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E71E-4C59-4D31-8614-82B6E371A915}" type="datetime1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715CA3-8B7F-4034-9153-75C655F4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D08BDD6D-DBA8-41A9-A39E-52676B86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5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16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830005" y="333462"/>
            <a:ext cx="2397241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Introduction 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271132" y="621419"/>
            <a:ext cx="5174844" cy="766736"/>
          </a:xfrm>
          <a:prstGeom prst="rect">
            <a:avLst/>
          </a:prstGeom>
        </p:spPr>
        <p:txBody>
          <a:bodyPr vert="horz" lIns="0" tIns="45708" rIns="0" bIns="45708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Font typeface="Wingdings" panose="05000000000000000000" pitchFamily="2" charset="2"/>
              <a:buChar char="§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852">
              <a:spcBef>
                <a:spcPts val="1798"/>
              </a:spcBef>
              <a:buNone/>
            </a:pPr>
            <a:r>
              <a:rPr lang="fr-FR" sz="3899" b="1" dirty="0">
                <a:solidFill>
                  <a:srgbClr val="123988">
                    <a:lumMod val="75000"/>
                  </a:srgbClr>
                </a:solidFill>
                <a:latin typeface="Brush Script MT" panose="03060802040406070304" pitchFamily="66" charset="0"/>
              </a:rPr>
              <a:t>Objectifs thérapeutiques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2096" y="1682781"/>
            <a:ext cx="9581528" cy="145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>
              <a:lnSpc>
                <a:spcPct val="150000"/>
              </a:lnSpc>
            </a:pPr>
            <a:endParaRPr lang="fr-FR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797" indent="-342797" defTabSz="914126">
              <a:buFont typeface="Wingdings" panose="05000000000000000000" pitchFamily="2" charset="2"/>
              <a:buChar char="q"/>
            </a:pPr>
            <a:r>
              <a:rPr lang="fr-FR" sz="1999" b="1" dirty="0">
                <a:solidFill>
                  <a:prstClr val="black"/>
                </a:solidFill>
                <a:latin typeface="Times New Roman" panose="02020603050405020304" pitchFamily="18" charset="0"/>
              </a:rPr>
              <a:t>Guérir le malade avec le minimum de séquelles anatomiques et fonctionnelles </a:t>
            </a:r>
          </a:p>
          <a:p>
            <a:pPr algn="ctr" defTabSz="914126"/>
            <a:r>
              <a:rPr lang="fr-FR" sz="19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 des cellules saines en développement / Prévention de l’</a:t>
            </a:r>
            <a:r>
              <a:rPr lang="fr-FR" sz="17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iatropathologie</a:t>
            </a:r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797" indent="-342797" defTabSz="914126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1999" b="1" dirty="0">
                <a:solidFill>
                  <a:prstClr val="black"/>
                </a:solidFill>
                <a:latin typeface="Times New Roman" panose="02020603050405020304" pitchFamily="18" charset="0"/>
              </a:rPr>
              <a:t>TRT le moins cher possible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3732" y="4356104"/>
            <a:ext cx="6091238" cy="176925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26"/>
            <a:endParaRPr lang="fr-FR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4126"/>
            <a:r>
              <a:rPr lang="fr-FR" sz="1999" b="1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999" b="1" dirty="0">
                <a:solidFill>
                  <a:prstClr val="black"/>
                </a:solidFill>
                <a:latin typeface="Times New Roman" panose="02020603050405020304" pitchFamily="18" charset="0"/>
              </a:rPr>
              <a:t>À Visée palliative : </a:t>
            </a:r>
            <a:endParaRPr lang="fr-FR" sz="1999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615765" marR="60302" indent="-342797" defTabSz="914126">
              <a:buFontTx/>
              <a:buChar char="-"/>
            </a:pPr>
            <a:r>
              <a:rPr lang="fr-FR" sz="1999" b="1" dirty="0">
                <a:solidFill>
                  <a:prstClr val="black"/>
                </a:solidFill>
                <a:latin typeface="Times New Roman" panose="02020603050405020304" pitchFamily="18" charset="0"/>
              </a:rPr>
              <a:t>prolonger la durée de vie (</a:t>
            </a:r>
            <a:r>
              <a:rPr lang="fr-FR" sz="1999" dirty="0">
                <a:solidFill>
                  <a:prstClr val="black"/>
                </a:solidFill>
                <a:latin typeface="Times New Roman" panose="02020603050405020304" pitchFamily="18" charset="0"/>
              </a:rPr>
              <a:t>Amélioration de la survie)</a:t>
            </a:r>
          </a:p>
          <a:p>
            <a:pPr marL="615765" marR="60302" indent="-342797" defTabSz="914126">
              <a:buFontTx/>
              <a:buChar char="-"/>
            </a:pPr>
            <a:r>
              <a:rPr lang="fr-FR" sz="1999" b="1" dirty="0">
                <a:solidFill>
                  <a:prstClr val="black"/>
                </a:solidFill>
                <a:latin typeface="Times New Roman" panose="02020603050405020304" pitchFamily="18" charset="0"/>
              </a:rPr>
              <a:t>améliorer les symptômes liés à la maladie</a:t>
            </a:r>
          </a:p>
          <a:p>
            <a:pPr marL="615765" marR="60302" indent="-342797" defTabSz="914126">
              <a:buFontTx/>
              <a:buChar char="-"/>
            </a:pPr>
            <a:r>
              <a:rPr lang="fr-FR" sz="1999" b="1" dirty="0">
                <a:solidFill>
                  <a:prstClr val="black"/>
                </a:solidFill>
                <a:latin typeface="Times New Roman" panose="02020603050405020304" pitchFamily="18" charset="0"/>
              </a:rPr>
              <a:t>améliorer la qualité de vie !</a:t>
            </a:r>
            <a:endParaRPr lang="fr-FR" sz="19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3730" y="3340705"/>
            <a:ext cx="7414893" cy="1015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9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9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visée curative </a:t>
            </a:r>
            <a:r>
              <a:rPr lang="fr-FR" sz="1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destruction ou élimination des cellules tumorales (</a:t>
            </a:r>
            <a:r>
              <a:rPr lang="fr-FR" sz="1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proliférantes</a:t>
            </a:r>
            <a:r>
              <a:rPr lang="fr-FR" sz="1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 quiescentes)</a:t>
            </a:r>
          </a:p>
          <a:p>
            <a:pPr defTabSz="914126"/>
            <a:endParaRPr lang="fr-FR" sz="19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80C2C4-3F70-4378-8247-B7C98289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AA68-28A5-4D2D-9683-3A3665369685}" type="datetime1">
              <a:rPr lang="fr-FR" smtClean="0"/>
              <a:t>28/06/2020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7B0AD2-93E7-496C-9D00-E05EF6C4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304F08-61C1-408B-BE77-85E71835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7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Radiothérapie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19036" y="1564199"/>
            <a:ext cx="7342903" cy="46154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defTabSz="914126"/>
            <a:r>
              <a:rPr lang="fr-FR" sz="2399" dirty="0">
                <a:solidFill>
                  <a:prstClr val="black"/>
                </a:solidFill>
                <a:latin typeface="Times New Roman" panose="02020603050405020304" pitchFamily="18" charset="0"/>
              </a:rPr>
              <a:t>utilisation thérapeutique des radiations ionisantes</a:t>
            </a:r>
            <a:endParaRPr lang="fr-FR" sz="23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4168" y="2038707"/>
            <a:ext cx="8149545" cy="96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899" dirty="0">
                <a:solidFill>
                  <a:prstClr val="black"/>
                </a:solidFill>
                <a:latin typeface="Times New Roman" panose="02020603050405020304" pitchFamily="18" charset="0"/>
              </a:rPr>
              <a:t>pour traiter en combinaison ou non avec la chirurgie et/ou la chimiothérapie ou l’hormonothérapie, la tumeur primitive et les adénopathies satellites et souvent certaines métastases (osseuses et cérébrales surtout). </a:t>
            </a:r>
            <a:endParaRPr lang="fr-FR" sz="18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0756" y="3285021"/>
            <a:ext cx="4676216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fr-FR" sz="1799" b="1" dirty="0">
                <a:solidFill>
                  <a:prstClr val="black"/>
                </a:solidFill>
                <a:latin typeface="Times New Roman" panose="02020603050405020304" pitchFamily="18" charset="0"/>
              </a:rPr>
              <a:t>Trois techniques sont actuellement pratiquées</a:t>
            </a:r>
            <a:endParaRPr lang="fr-FR" sz="1799" b="1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9036" y="4746319"/>
            <a:ext cx="8566721" cy="123078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126"/>
            <a:r>
              <a:rPr lang="fr-FR" sz="1999" b="1" dirty="0">
                <a:solidFill>
                  <a:prstClr val="black"/>
                </a:solidFill>
                <a:latin typeface="Times New Roman" panose="02020603050405020304" pitchFamily="18" charset="0"/>
              </a:rPr>
              <a:t>Curiethérapie</a:t>
            </a:r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, qui consiste à implanter des sources radioactives scellées dans la tumeur (</a:t>
            </a:r>
            <a:r>
              <a:rPr lang="fr-FR" sz="1799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endocuriethérapie</a:t>
            </a:r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 ou curiethérapie interstitielle), ou encore à son contact, dans une cavité naturelle (</a:t>
            </a:r>
            <a:r>
              <a:rPr lang="fr-FR" sz="1799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plésiocuriethérapie</a:t>
            </a:r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 ou curiethérapie </a:t>
            </a:r>
            <a:r>
              <a:rPr lang="fr-FR" sz="1799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endocavitaire</a:t>
            </a:r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), ou dans un conduit naturel (curiethérapie </a:t>
            </a:r>
            <a:r>
              <a:rPr lang="fr-FR" sz="1799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endoluminale</a:t>
            </a:r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),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7154" y="3861822"/>
            <a:ext cx="10078495" cy="67693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126"/>
            <a:r>
              <a:rPr lang="fr-FR" sz="1999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Téléradiothérapie</a:t>
            </a:r>
            <a:r>
              <a:rPr lang="fr-FR" sz="1999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ou </a:t>
            </a:r>
            <a:r>
              <a:rPr lang="fr-FR" sz="1799" i="1" dirty="0">
                <a:solidFill>
                  <a:prstClr val="black"/>
                </a:solidFill>
                <a:latin typeface="Times New Roman" panose="02020603050405020304" pitchFamily="18" charset="0"/>
              </a:rPr>
              <a:t>radiothérapie transcutanée ou radiothérapie externe </a:t>
            </a:r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qui utilise des faisceaux de radiations pénétrant les tissus à travers la peau,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4169" y="6236581"/>
            <a:ext cx="9085405" cy="40000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126"/>
            <a:r>
              <a:rPr lang="fr-FR" sz="1999" b="1" dirty="0">
                <a:solidFill>
                  <a:prstClr val="black"/>
                </a:solidFill>
                <a:latin typeface="Times New Roman" panose="02020603050405020304" pitchFamily="18" charset="0"/>
              </a:rPr>
              <a:t>Radiothérapie métabolique</a:t>
            </a:r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, qui utilise des radioéléments administrés sous forme liquide.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BB73CDB1-AAC5-4E86-A1E3-0C4C2C9A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21E6-33DE-4170-90C4-540D5873A130}" type="datetime1">
              <a:rPr lang="fr-FR" smtClean="0"/>
              <a:t>28/06/2020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F96ABBC-B829-4527-AD83-6E9883F0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8074DF6-F214-406F-81EC-70BBBD46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8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Radiothérapie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4438659" y="1593142"/>
            <a:ext cx="3298395" cy="503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Buts et Objectifs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700" y="2493142"/>
            <a:ext cx="10006981" cy="109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fr-FR" sz="1799" b="1" dirty="0">
                <a:solidFill>
                  <a:srgbClr val="000099"/>
                </a:solidFill>
                <a:latin typeface="Arial" panose="020B0604020202020204" pitchFamily="34" charset="0"/>
              </a:rPr>
              <a:t>La radiothérapie curative</a:t>
            </a:r>
          </a:p>
          <a:p>
            <a:pPr algn="just" defTabSz="914126"/>
            <a:endParaRPr lang="fr-FR" sz="11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defTabSz="914126"/>
            <a:r>
              <a:rPr lang="fr-FR" sz="1799" dirty="0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</a:rPr>
              <a:t>stériliser définitivement toutes les cellules cancéreuses contenues dans le volume irradié, afin d'obtenir la guérison.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1025" y="3885453"/>
            <a:ext cx="9502581" cy="109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fr-FR" sz="1799" b="1" dirty="0">
                <a:solidFill>
                  <a:srgbClr val="000099"/>
                </a:solidFill>
                <a:latin typeface="Arial" panose="020B0604020202020204" pitchFamily="34" charset="0"/>
              </a:rPr>
              <a:t>La radiothérapie palliative</a:t>
            </a:r>
          </a:p>
          <a:p>
            <a:pPr algn="just" defTabSz="914126"/>
            <a:endParaRPr lang="fr-FR" sz="11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defTabSz="914126"/>
            <a:r>
              <a:rPr lang="fr-FR" sz="1799" dirty="0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</a:rPr>
              <a:t>freiner l'évolution de cancers trop évolués localement ou métastatiques dont on sait par conséquent que l'on ne pourra les guérir.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40572" y="5326268"/>
            <a:ext cx="6091238" cy="8153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126"/>
            <a:r>
              <a:rPr lang="fr-FR" sz="1799" b="1" dirty="0">
                <a:solidFill>
                  <a:srgbClr val="000099"/>
                </a:solidFill>
                <a:latin typeface="Arial" panose="020B0604020202020204" pitchFamily="34" charset="0"/>
              </a:rPr>
              <a:t>La radiothérapie symptomatique</a:t>
            </a:r>
          </a:p>
          <a:p>
            <a:pPr algn="just" defTabSz="914126"/>
            <a:endParaRPr lang="fr-FR" sz="11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defTabSz="914126"/>
            <a:r>
              <a:rPr lang="fr-FR" sz="1799" dirty="0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sz="1799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fr-FR" sz="1799" dirty="0">
                <a:solidFill>
                  <a:prstClr val="black"/>
                </a:solidFill>
                <a:latin typeface="Arial" panose="020B0604020202020204" pitchFamily="34" charset="0"/>
              </a:rPr>
              <a:t>soulager un symptôme majeur.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B5D260-0CF2-4764-867B-136A6C6A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FE4C-560F-4918-B394-7150BCC01E04}" type="datetime1">
              <a:rPr lang="fr-FR" smtClean="0"/>
              <a:t>28/06/2020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79F2575-DF12-45A1-83DE-34269781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27B4A4E-29FB-45A8-BC10-060032A58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5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1" y="405451"/>
            <a:ext cx="868865" cy="1187691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1134" y="261473"/>
            <a:ext cx="2757187" cy="1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126">
              <a:defRPr/>
            </a:pPr>
            <a:r>
              <a:rPr lang="fr-FR" sz="2999" dirty="0">
                <a:solidFill>
                  <a:srgbClr val="003399"/>
                </a:solidFill>
                <a:latin typeface="Times New Roman"/>
              </a:rPr>
              <a:t>Radiothérapie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1132" y="2123905"/>
            <a:ext cx="10349424" cy="646163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defTabSz="914126"/>
            <a:r>
              <a:rPr lang="fr-FR" sz="1799" dirty="0">
                <a:solidFill>
                  <a:srgbClr val="000033"/>
                </a:solidFill>
                <a:latin typeface="Verdana" panose="020B0604030504040204" pitchFamily="34" charset="0"/>
              </a:rPr>
              <a:t>La </a:t>
            </a:r>
            <a:r>
              <a:rPr lang="fr-FR" sz="1799" u="sng" dirty="0">
                <a:solidFill>
                  <a:srgbClr val="0000CC"/>
                </a:solidFill>
                <a:latin typeface="Verdana" panose="020B0604030504040204" pitchFamily="34" charset="0"/>
              </a:rPr>
              <a:t>radiothérapie</a:t>
            </a:r>
            <a:r>
              <a:rPr lang="fr-FR" sz="1799" dirty="0">
                <a:solidFill>
                  <a:srgbClr val="000033"/>
                </a:solidFill>
                <a:latin typeface="Verdana" panose="020B0604030504040204" pitchFamily="34" charset="0"/>
              </a:rPr>
              <a:t> consiste à exposer une partie précise du corps (</a:t>
            </a:r>
            <a:r>
              <a:rPr lang="fr-FR" sz="1799" dirty="0">
                <a:solidFill>
                  <a:prstClr val="black"/>
                </a:solidFill>
                <a:latin typeface="Euphemia"/>
              </a:rPr>
              <a:t>zone à traiter) </a:t>
            </a:r>
            <a:r>
              <a:rPr lang="fr-FR" sz="1799" dirty="0">
                <a:solidFill>
                  <a:srgbClr val="000033"/>
                </a:solidFill>
                <a:latin typeface="Verdana" panose="020B0604030504040204" pitchFamily="34" charset="0"/>
              </a:rPr>
              <a:t>à des radiations </a:t>
            </a:r>
            <a:r>
              <a:rPr lang="fr-FR" sz="1799" u="sng" dirty="0">
                <a:solidFill>
                  <a:srgbClr val="0000CC"/>
                </a:solidFill>
                <a:latin typeface="Verdana" panose="020B0604030504040204" pitchFamily="34" charset="0"/>
              </a:rPr>
              <a:t>ionisantes</a:t>
            </a:r>
            <a:endParaRPr lang="fr-FR" sz="1799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179512" y="1557279"/>
            <a:ext cx="5471183" cy="503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fr-FR" sz="1799" b="1" dirty="0">
                <a:solidFill>
                  <a:prstClr val="black"/>
                </a:solidFill>
                <a:latin typeface="Euphemia"/>
              </a:rPr>
              <a:t>Principe et bases physiques et biologiques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7261" y="3069054"/>
            <a:ext cx="5912552" cy="3175299"/>
          </a:xfrm>
          <a:prstGeom prst="wedgeRectCallout">
            <a:avLst>
              <a:gd name="adj1" fmla="val -1506"/>
              <a:gd name="adj2" fmla="val -596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marL="285664" indent="-285664" defTabSz="914126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sz="1799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Radiations ionisantes non chargées</a:t>
            </a:r>
          </a:p>
          <a:p>
            <a:pPr marL="715748" indent="-285664" defTabSz="914126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17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Electromagnétiques : </a:t>
            </a:r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 X, photons Gamma </a:t>
            </a:r>
          </a:p>
          <a:p>
            <a:pPr marL="715748" indent="-285664" defTabSz="914126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17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Particulaires</a:t>
            </a:r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neutrons</a:t>
            </a:r>
          </a:p>
          <a:p>
            <a:pPr marL="342797" indent="-342797" defTabSz="914126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sz="1799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Radiations ionisantes chargées</a:t>
            </a:r>
          </a:p>
          <a:p>
            <a:pPr marL="715748" indent="-285664" defTabSz="914126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17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Rayonnement β</a:t>
            </a:r>
          </a:p>
          <a:p>
            <a:pPr marL="715748" indent="-285664" defTabSz="914126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17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Rayonnement </a:t>
            </a:r>
            <a:r>
              <a:rPr lang="el-GR" sz="17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fr-FR" sz="179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748" indent="-285664" defTabSz="914126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17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 accélérés</a:t>
            </a:r>
          </a:p>
          <a:p>
            <a:pPr marL="715748" indent="-285664" defTabSz="914126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17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  <a:p>
            <a:pPr marL="715748" indent="-285664" defTabSz="914126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17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légers 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463" y="6380559"/>
            <a:ext cx="5210971" cy="3692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26"/>
            <a:r>
              <a:rPr lang="fr-FR" sz="1799" dirty="0">
                <a:solidFill>
                  <a:srgbClr val="000033"/>
                </a:solidFill>
                <a:latin typeface="Verdana" panose="020B0604030504040204" pitchFamily="34" charset="0"/>
              </a:rPr>
              <a:t>L'unité de mesure des rayons est le </a:t>
            </a:r>
            <a:r>
              <a:rPr lang="fr-FR" sz="1799" b="1" dirty="0">
                <a:solidFill>
                  <a:srgbClr val="B83D68"/>
                </a:solidFill>
                <a:latin typeface="Verdana" panose="020B0604030504040204" pitchFamily="34" charset="0"/>
              </a:rPr>
              <a:t>Gray</a:t>
            </a:r>
          </a:p>
        </p:txBody>
      </p:sp>
      <p:pic>
        <p:nvPicPr>
          <p:cNvPr id="1028" name="Picture 4" descr="Résultat de recherche d'images pour &quot;interactions des radiations ionisantes avec les tissu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56" y="4241236"/>
            <a:ext cx="4925407" cy="253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601903" y="3030156"/>
            <a:ext cx="5588901" cy="83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/>
            <a:r>
              <a:rPr lang="fr-FR" sz="1600" b="1" dirty="0">
                <a:solidFill>
                  <a:prstClr val="black"/>
                </a:solidFill>
              </a:rPr>
              <a:t>1- Phase physique</a:t>
            </a:r>
          </a:p>
          <a:p>
            <a:pPr defTabSz="914126"/>
            <a:r>
              <a:rPr lang="fr-FR" sz="1600" dirty="0">
                <a:solidFill>
                  <a:srgbClr val="000099"/>
                </a:solidFill>
                <a:cs typeface="Arial" panose="020B0604020202020204" pitchFamily="34" charset="0"/>
              </a:rPr>
              <a:t>caractérisée par des ionisations et excitations moléculaires</a:t>
            </a:r>
            <a:endParaRPr lang="fr-FR" sz="1600" b="1" dirty="0">
              <a:solidFill>
                <a:prstClr val="black"/>
              </a:solidFill>
            </a:endParaRPr>
          </a:p>
          <a:p>
            <a:pPr defTabSz="914126"/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1903" y="3788946"/>
            <a:ext cx="2828884" cy="33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Phase physico-chimique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601902" y="4414497"/>
            <a:ext cx="5323639" cy="83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Low" defTabSz="914126"/>
            <a:r>
              <a:rPr lang="fr-FR" sz="1600" b="1" dirty="0">
                <a:solidFill>
                  <a:prstClr val="black"/>
                </a:solidFill>
                <a:cs typeface="Arial" panose="020B0604020202020204" pitchFamily="34" charset="0"/>
              </a:rPr>
              <a:t>3- Phase biologique</a:t>
            </a:r>
          </a:p>
          <a:p>
            <a:pPr algn="justLow" defTabSz="914126"/>
            <a:r>
              <a:rPr lang="fr-FR" sz="1600" dirty="0">
                <a:solidFill>
                  <a:srgbClr val="000099"/>
                </a:solidFill>
                <a:cs typeface="Arial" panose="020B0604020202020204" pitchFamily="34" charset="0"/>
              </a:rPr>
              <a:t>Altération de la structure des macromolécules et perturbation des principales fonctions de la vie cellulaire</a:t>
            </a:r>
            <a:endParaRPr lang="fr-FR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30" name="Picture 6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02" y="4241236"/>
            <a:ext cx="5323639" cy="250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166569" y="5372711"/>
            <a:ext cx="4528435" cy="1353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altération de la perméabilité membranaire, </a:t>
            </a:r>
          </a:p>
          <a:p>
            <a:pPr algn="just" defTabSz="91412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diminution de la fluidité membranaire</a:t>
            </a:r>
          </a:p>
          <a:p>
            <a:pPr algn="just" defTabSz="91412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diminution de la communication intercellulaire,</a:t>
            </a:r>
          </a:p>
          <a:p>
            <a:pPr algn="just" defTabSz="91412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de la transduction transmembranaire</a:t>
            </a:r>
          </a:p>
          <a:p>
            <a:pPr algn="just" defTabSz="914126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85394" y="5680405"/>
            <a:ext cx="4632180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799" dirty="0">
                <a:solidFill>
                  <a:prstClr val="black"/>
                </a:solidFill>
                <a:latin typeface="Times New Roman" panose="02020603050405020304" pitchFamily="18" charset="0"/>
              </a:rPr>
              <a:t>Mort de la cellule (mitotique ou apoptotique)</a:t>
            </a:r>
            <a:endParaRPr lang="fr-FR" sz="1799" dirty="0">
              <a:solidFill>
                <a:prstClr val="black"/>
              </a:solidFill>
              <a:latin typeface="Euphemia"/>
            </a:endParaRPr>
          </a:p>
        </p:txBody>
      </p:sp>
      <p:pic>
        <p:nvPicPr>
          <p:cNvPr id="20" name="Picture 2" descr="Image associé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2" y="3062983"/>
            <a:ext cx="11243433" cy="318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BC96BA-EC6D-41AF-A65E-444C468A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AEC-D54A-42A7-9683-B44AA03C2294}" type="datetime1">
              <a:rPr lang="fr-FR" smtClean="0"/>
              <a:t>28/06/2020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68AB67-6E32-43D4-9128-78FA9EC23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E282AC-9A37-496A-B66A-9E69B5E8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  <p:bldP spid="12" grpId="0"/>
      <p:bldP spid="14" grpId="0"/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19">
  <a:themeElements>
    <a:clrScheme name="Personnalisé 15">
      <a:dk1>
        <a:sysClr val="windowText" lastClr="000000"/>
      </a:dk1>
      <a:lt1>
        <a:sysClr val="window" lastClr="FFFFFF"/>
      </a:lt1>
      <a:dk2>
        <a:srgbClr val="123988"/>
      </a:dk2>
      <a:lt2>
        <a:srgbClr val="FFFFFF"/>
      </a:lt2>
      <a:accent1>
        <a:srgbClr val="B83D68"/>
      </a:accent1>
      <a:accent2>
        <a:srgbClr val="E4AFC1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ème19" id="{A616C845-2315-4236-99D9-22EFEC744EB9}" vid="{F8D46EF8-1AFB-488A-8E57-EAEBE46C3DBF}"/>
    </a:ext>
  </a:extLst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StripedBorder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StripedBorder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F2F49A0-741E-4B97-BEBA-6B11B9CA89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3319</Words>
  <Application>Microsoft Office PowerPoint</Application>
  <PresentationFormat>Personnalisé</PresentationFormat>
  <Paragraphs>585</Paragraphs>
  <Slides>34</Slides>
  <Notes>32</Notes>
  <HiddenSlides>1</HiddenSlides>
  <MMClips>0</MMClips>
  <ScaleCrop>false</ScaleCrop>
  <HeadingPairs>
    <vt:vector size="6" baseType="variant">
      <vt:variant>
        <vt:lpstr>Polices utilisées</vt:lpstr>
      </vt:variant>
      <vt:variant>
        <vt:i4>23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59" baseType="lpstr">
      <vt:lpstr>Andalus</vt:lpstr>
      <vt:lpstr>Arial</vt:lpstr>
      <vt:lpstr>Brush Script MT</vt:lpstr>
      <vt:lpstr>Calibri</vt:lpstr>
      <vt:lpstr>Calibri-Bold</vt:lpstr>
      <vt:lpstr>Century Gothic</vt:lpstr>
      <vt:lpstr>Century Schoolbook</vt:lpstr>
      <vt:lpstr>comic Sans MS</vt:lpstr>
      <vt:lpstr>comic Sans MS</vt:lpstr>
      <vt:lpstr>ComicSansMS</vt:lpstr>
      <vt:lpstr>Courier New</vt:lpstr>
      <vt:lpstr>Euphemia</vt:lpstr>
      <vt:lpstr>Georgia</vt:lpstr>
      <vt:lpstr>Monotype Corsiva</vt:lpstr>
      <vt:lpstr>Plantagenet Cherokee</vt:lpstr>
      <vt:lpstr>Roboto Condensed</vt:lpstr>
      <vt:lpstr>Times</vt:lpstr>
      <vt:lpstr>Times New Roman</vt:lpstr>
      <vt:lpstr>Times-Bold</vt:lpstr>
      <vt:lpstr>Ubuntu</vt:lpstr>
      <vt:lpstr>Verdana</vt:lpstr>
      <vt:lpstr>Wingdings</vt:lpstr>
      <vt:lpstr>Wingdings 3</vt:lpstr>
      <vt:lpstr>Brin</vt:lpstr>
      <vt:lpstr>Thème19</vt:lpstr>
      <vt:lpstr>Cours de pharmacie clinique: 5ième année pharmacie    Principes généraux de la chimiothérapie et de la radiothérapie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Cycle cellulaire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2016-10-01T08:09:26Z</dcterms:created>
  <dcterms:modified xsi:type="dcterms:W3CDTF">2020-06-28T14:12:31Z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