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8" r:id="rId3"/>
    <p:sldId id="262" r:id="rId4"/>
    <p:sldId id="263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000" autoAdjust="0"/>
    <p:restoredTop sz="94624" autoAdjust="0"/>
  </p:normalViewPr>
  <p:slideViewPr>
    <p:cSldViewPr>
      <p:cViewPr>
        <p:scale>
          <a:sx n="50" d="100"/>
          <a:sy n="50" d="100"/>
        </p:scale>
        <p:origin x="-2184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A74D6-D4EC-4859-A985-A0545DEFADA4}" type="datetimeFigureOut">
              <a:rPr lang="fr-FR" smtClean="0"/>
              <a:pPr/>
              <a:t>15/04/2020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BC851-C732-4DC2-984F-B35A3117D1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	Equations</a:t>
            </a:r>
            <a:r>
              <a:rPr lang="fr-FR" baseline="0" dirty="0" smtClean="0"/>
              <a:t> différentielles du premier ordre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BC851-C732-4DC2-984F-B35A3117D1E5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Équation</a:t>
            </a:r>
            <a:r>
              <a:rPr lang="fr-FR" baseline="0" dirty="0" smtClean="0"/>
              <a:t>s différentielles homogènes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BC851-C732-4DC2-984F-B35A3117D1E5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15/04/2020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15/04/2020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15/04/2020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C6C0D-B460-4FB4-92D1-95B7AF43D8F5}" type="datetimeFigureOut">
              <a:rPr lang="fr-FR" smtClean="0"/>
              <a:pPr/>
              <a:t>15/04/2020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9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Relationship Id="rId14" Type="http://schemas.openxmlformats.org/officeDocument/2006/relationships/oleObject" Target="../embeddings/oleObject20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43160" y="1714488"/>
            <a:ext cx="4514856" cy="857256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Corrigés de l'exercice 1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571736" y="2844225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Partie   </a:t>
            </a:r>
            <a:r>
              <a:rPr lang="fr-FR" sz="3200" dirty="0" smtClean="0"/>
              <a:t>a) </a:t>
            </a:r>
            <a:r>
              <a:rPr lang="fr-FR" sz="3200" dirty="0" smtClean="0"/>
              <a:t>et </a:t>
            </a:r>
            <a:r>
              <a:rPr lang="fr-FR" sz="3200" dirty="0" smtClean="0"/>
              <a:t>b)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00034" y="214290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dirty="0" smtClean="0"/>
              <a:t>a) </a:t>
            </a:r>
            <a:r>
              <a:rPr lang="fr-FR" dirty="0" smtClean="0"/>
              <a:t>Soit l'</a:t>
            </a:r>
            <a:r>
              <a:rPr lang="fr-FR" dirty="0"/>
              <a:t>é</a:t>
            </a:r>
            <a:r>
              <a:rPr lang="fr-FR" dirty="0" smtClean="0"/>
              <a:t>quation différentielle suivante:</a:t>
            </a:r>
            <a:endParaRPr lang="fr-FR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000628" y="1059404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, cette </a:t>
            </a:r>
            <a:r>
              <a:rPr lang="fr-FR" dirty="0"/>
              <a:t>équation est de la forme 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14282" y="1782537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dirty="0" smtClean="0"/>
              <a:t>Avec  </a:t>
            </a:r>
            <a:endParaRPr lang="fr-FR" dirty="0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142844" y="3131106"/>
            <a:ext cx="564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Qui est une équation à variables séparables. Divisons par </a:t>
            </a:r>
            <a:endParaRPr lang="fr-FR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85720" y="457200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D’où en intégrant :   </a:t>
            </a:r>
            <a:endParaRPr lang="fr-FR" dirty="0"/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285720" y="5857892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 la solution générale est donc </a:t>
            </a:r>
            <a:endParaRPr lang="fr-FR" dirty="0"/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0" y="30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mbria Math" pitchFamily="18" charset="0"/>
              </a:rPr>
              <a:t> </a:t>
            </a: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3" name="Objet 3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Équation" r:id="rId3" imgW="114120" imgH="215640" progId="Equation.3">
              <p:embed/>
            </p:oleObj>
          </a:graphicData>
        </a:graphic>
      </p:graphicFrame>
      <p:graphicFrame>
        <p:nvGraphicFramePr>
          <p:cNvPr id="35" name="Objet 34"/>
          <p:cNvGraphicFramePr>
            <a:graphicFrameLocks noChangeAspect="1"/>
          </p:cNvGraphicFramePr>
          <p:nvPr/>
        </p:nvGraphicFramePr>
        <p:xfrm>
          <a:off x="4500562" y="71414"/>
          <a:ext cx="2500330" cy="571504"/>
        </p:xfrm>
        <a:graphic>
          <a:graphicData uri="http://schemas.openxmlformats.org/presentationml/2006/ole">
            <p:oleObj spid="_x0000_s1027" name="Équation" r:id="rId4" imgW="1079280" imgH="279360" progId="Equation.3">
              <p:embed/>
            </p:oleObj>
          </a:graphicData>
        </a:graphic>
      </p:graphicFrame>
      <p:sp>
        <p:nvSpPr>
          <p:cNvPr id="36" name="ZoneTexte 35"/>
          <p:cNvSpPr txBox="1"/>
          <p:nvPr/>
        </p:nvSpPr>
        <p:spPr>
          <a:xfrm>
            <a:off x="571472" y="107154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peut l’écrire : </a:t>
            </a:r>
            <a:endParaRPr lang="fr-FR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193926" y="928670"/>
          <a:ext cx="2878140" cy="571500"/>
        </p:xfrm>
        <a:graphic>
          <a:graphicData uri="http://schemas.openxmlformats.org/presentationml/2006/ole">
            <p:oleObj spid="_x0000_s1028" name="Équation" r:id="rId5" imgW="1282680" imgH="27936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531938" y="1701791"/>
          <a:ext cx="5468954" cy="441325"/>
        </p:xfrm>
        <a:graphic>
          <a:graphicData uri="http://schemas.openxmlformats.org/presentationml/2006/ole">
            <p:oleObj spid="_x0000_s1029" name="Équation" r:id="rId6" imgW="2145960" imgH="21564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081088" y="2285996"/>
          <a:ext cx="6634184" cy="571500"/>
        </p:xfrm>
        <a:graphic>
          <a:graphicData uri="http://schemas.openxmlformats.org/presentationml/2006/ole">
            <p:oleObj spid="_x0000_s1030" name="Équation" r:id="rId7" imgW="3873240" imgH="27936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572132" y="3000372"/>
          <a:ext cx="1584344" cy="542930"/>
        </p:xfrm>
        <a:graphic>
          <a:graphicData uri="http://schemas.openxmlformats.org/presentationml/2006/ole">
            <p:oleObj spid="_x0000_s1031" name="Équation" r:id="rId8" imgW="571320" imgH="279360" progId="Equation.3">
              <p:embed/>
            </p:oleObj>
          </a:graphicData>
        </a:graphic>
      </p:graphicFrame>
      <p:sp>
        <p:nvSpPr>
          <p:cNvPr id="41" name="ZoneTexte 40"/>
          <p:cNvSpPr txBox="1"/>
          <p:nvPr/>
        </p:nvSpPr>
        <p:spPr>
          <a:xfrm>
            <a:off x="7215206" y="313110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</a:t>
            </a:r>
            <a:r>
              <a:rPr lang="fr-FR" dirty="0" smtClean="0"/>
              <a:t>our avoir</a:t>
            </a:r>
            <a:endParaRPr lang="fr-FR" dirty="0"/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3386138" y="3662366"/>
          <a:ext cx="2900374" cy="695328"/>
        </p:xfrm>
        <a:graphic>
          <a:graphicData uri="http://schemas.openxmlformats.org/presentationml/2006/ole">
            <p:oleObj spid="_x0000_s1032" name="Équation" r:id="rId9" imgW="1054080" imgH="46980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2509846" y="4714884"/>
          <a:ext cx="3205162" cy="676275"/>
        </p:xfrm>
        <a:graphic>
          <a:graphicData uri="http://schemas.openxmlformats.org/presentationml/2006/ole">
            <p:oleObj spid="_x0000_s1034" name="Équation" r:id="rId10" imgW="1384200" imgH="469800" progId="Equation.3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3571868" y="5786454"/>
          <a:ext cx="2428892" cy="500066"/>
        </p:xfrm>
        <a:graphic>
          <a:graphicData uri="http://schemas.openxmlformats.org/presentationml/2006/ole">
            <p:oleObj spid="_x0000_s1035" name="Équation" r:id="rId11" imgW="1130040" imgH="291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1" grpId="0"/>
      <p:bldP spid="20" grpId="0"/>
      <p:bldP spid="31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mbria Math" pitchFamily="18" charset="0"/>
              </a:rPr>
              <a:t> 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mbria Math" pitchFamily="18" charset="0"/>
              </a:rPr>
              <a:t> 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0" y="200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8" name="ZoneTexte 47"/>
          <p:cNvSpPr txBox="1"/>
          <p:nvPr/>
        </p:nvSpPr>
        <p:spPr>
          <a:xfrm>
            <a:off x="285720" y="487900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dirty="0" smtClean="0">
                <a:solidFill>
                  <a:schemeClr val="accent2"/>
                </a:solidFill>
              </a:rPr>
              <a:t>b)-</a:t>
            </a:r>
            <a:r>
              <a:rPr lang="fr-FR" dirty="0" smtClean="0"/>
              <a:t>Soit  l’équation différentielle suivante: </a:t>
            </a:r>
            <a:endParaRPr lang="fr-FR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500562" y="388919"/>
          <a:ext cx="2000264" cy="468313"/>
        </p:xfrm>
        <a:graphic>
          <a:graphicData uri="http://schemas.openxmlformats.org/presentationml/2006/ole">
            <p:oleObj spid="_x0000_s2050" name="Équation" r:id="rId4" imgW="939600" imgH="228600" progId="Equation.3">
              <p:embed/>
            </p:oleObj>
          </a:graphicData>
        </a:graphic>
      </p:graphicFrame>
      <p:sp>
        <p:nvSpPr>
          <p:cNvPr id="45" name="ZoneTexte 44"/>
          <p:cNvSpPr txBox="1"/>
          <p:nvPr/>
        </p:nvSpPr>
        <p:spPr>
          <a:xfrm>
            <a:off x="571472" y="857232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Avec la condition initiale</a:t>
            </a:r>
            <a:endParaRPr lang="fr-FR" dirty="0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2928926" y="857232"/>
          <a:ext cx="1000132" cy="357190"/>
        </p:xfrm>
        <a:graphic>
          <a:graphicData uri="http://schemas.openxmlformats.org/presentationml/2006/ole">
            <p:oleObj spid="_x0000_s2051" name="Équation" r:id="rId5" imgW="495000" imgH="215640" progId="Equation.3">
              <p:embed/>
            </p:oleObj>
          </a:graphicData>
        </a:graphic>
      </p:graphicFrame>
      <p:sp>
        <p:nvSpPr>
          <p:cNvPr id="47" name="ZoneTexte 46"/>
          <p:cNvSpPr txBox="1"/>
          <p:nvPr/>
        </p:nvSpPr>
        <p:spPr>
          <a:xfrm>
            <a:off x="500034" y="1285860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peut l’écrire </a:t>
            </a:r>
            <a:endParaRPr lang="fr-FR" dirty="0"/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2805120" y="1674804"/>
          <a:ext cx="2838450" cy="468312"/>
        </p:xfrm>
        <a:graphic>
          <a:graphicData uri="http://schemas.openxmlformats.org/presentationml/2006/ole">
            <p:oleObj spid="_x0000_s2052" name="Équation" r:id="rId6" imgW="1333440" imgH="228600" progId="Equation.3">
              <p:embed/>
            </p:oleObj>
          </a:graphicData>
        </a:graphic>
      </p:graphicFrame>
      <p:sp>
        <p:nvSpPr>
          <p:cNvPr id="49" name="ZoneTexte 48"/>
          <p:cNvSpPr txBox="1"/>
          <p:nvPr/>
        </p:nvSpPr>
        <p:spPr>
          <a:xfrm>
            <a:off x="500034" y="2357430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qui est une équation à variable séparable.</a:t>
            </a:r>
            <a:endParaRPr lang="fr-FR" dirty="0"/>
          </a:p>
        </p:txBody>
      </p:sp>
      <p:sp>
        <p:nvSpPr>
          <p:cNvPr id="50" name="ZoneTexte 49"/>
          <p:cNvSpPr txBox="1"/>
          <p:nvPr/>
        </p:nvSpPr>
        <p:spPr>
          <a:xfrm>
            <a:off x="500034" y="2857496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Divisons par </a:t>
            </a:r>
            <a:endParaRPr lang="fr-FR" dirty="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/>
        </p:nvGraphicFramePr>
        <p:xfrm>
          <a:off x="1768462" y="2786063"/>
          <a:ext cx="946150" cy="468312"/>
        </p:xfrm>
        <a:graphic>
          <a:graphicData uri="http://schemas.openxmlformats.org/presentationml/2006/ole">
            <p:oleObj spid="_x0000_s2053" name="Équation" r:id="rId7" imgW="444240" imgH="228600" progId="Equation.3">
              <p:embed/>
            </p:oleObj>
          </a:graphicData>
        </a:graphic>
      </p:graphicFrame>
      <p:sp>
        <p:nvSpPr>
          <p:cNvPr id="52" name="ZoneTexte 51"/>
          <p:cNvSpPr txBox="1"/>
          <p:nvPr/>
        </p:nvSpPr>
        <p:spPr>
          <a:xfrm>
            <a:off x="2643174" y="2845354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avoir : </a:t>
            </a:r>
            <a:endParaRPr lang="fr-FR" dirty="0"/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3714744" y="2643182"/>
          <a:ext cx="2714644" cy="766762"/>
        </p:xfrm>
        <a:graphic>
          <a:graphicData uri="http://schemas.openxmlformats.org/presentationml/2006/ole">
            <p:oleObj spid="_x0000_s2054" name="Équation" r:id="rId8" imgW="1091880" imgH="444240" progId="Equation.3">
              <p:embed/>
            </p:oleObj>
          </a:graphicData>
        </a:graphic>
      </p:graphicFrame>
      <p:sp>
        <p:nvSpPr>
          <p:cNvPr id="54" name="ZoneTexte 53"/>
          <p:cNvSpPr txBox="1"/>
          <p:nvPr/>
        </p:nvSpPr>
        <p:spPr>
          <a:xfrm>
            <a:off x="642910" y="3714752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 intégrant, on obtient, </a:t>
            </a:r>
            <a:endParaRPr lang="fr-FR" dirty="0"/>
          </a:p>
        </p:txBody>
      </p:sp>
      <p:graphicFrame>
        <p:nvGraphicFramePr>
          <p:cNvPr id="6" name="Object 7"/>
          <p:cNvGraphicFramePr>
            <a:graphicFrameLocks noChangeAspect="1"/>
          </p:cNvGraphicFramePr>
          <p:nvPr/>
        </p:nvGraphicFramePr>
        <p:xfrm>
          <a:off x="2786050" y="4143380"/>
          <a:ext cx="3071833" cy="454024"/>
        </p:xfrm>
        <a:graphic>
          <a:graphicData uri="http://schemas.openxmlformats.org/presentationml/2006/ole">
            <p:oleObj spid="_x0000_s2055" name="Équation" r:id="rId9" imgW="1193760" imgH="228600" progId="Equation.3">
              <p:embed/>
            </p:oleObj>
          </a:graphicData>
        </a:graphic>
      </p:graphicFrame>
      <p:sp>
        <p:nvSpPr>
          <p:cNvPr id="56" name="ZoneTexte 55"/>
          <p:cNvSpPr txBox="1"/>
          <p:nvPr/>
        </p:nvSpPr>
        <p:spPr>
          <a:xfrm>
            <a:off x="571472" y="4786322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Par hypothèse on a                   </a:t>
            </a:r>
            <a:endParaRPr lang="fr-FR" dirty="0"/>
          </a:p>
        </p:txBody>
      </p:sp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2500298" y="4786322"/>
          <a:ext cx="1000125" cy="357188"/>
        </p:xfrm>
        <a:graphic>
          <a:graphicData uri="http://schemas.openxmlformats.org/presentationml/2006/ole">
            <p:oleObj spid="_x0000_s2056" name="Équation" r:id="rId10" imgW="495000" imgH="215640" progId="Equation.3">
              <p:embed/>
            </p:oleObj>
          </a:graphicData>
        </a:graphic>
      </p:graphicFrame>
      <p:sp>
        <p:nvSpPr>
          <p:cNvPr id="58" name="ZoneTexte 57"/>
          <p:cNvSpPr txBox="1"/>
          <p:nvPr/>
        </p:nvSpPr>
        <p:spPr>
          <a:xfrm>
            <a:off x="3357554" y="477418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, remplaçant </a:t>
            </a:r>
            <a:endParaRPr lang="fr-FR" dirty="0"/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4670425" y="4786325"/>
          <a:ext cx="973145" cy="357187"/>
        </p:xfrm>
        <a:graphic>
          <a:graphicData uri="http://schemas.openxmlformats.org/presentationml/2006/ole">
            <p:oleObj spid="_x0000_s2057" name="Équation" r:id="rId11" imgW="1015920" imgH="215640" progId="Equation.3">
              <p:embed/>
            </p:oleObj>
          </a:graphicData>
        </a:graphic>
      </p:graphicFrame>
      <p:sp>
        <p:nvSpPr>
          <p:cNvPr id="60" name="ZoneTexte 59"/>
          <p:cNvSpPr txBox="1"/>
          <p:nvPr/>
        </p:nvSpPr>
        <p:spPr>
          <a:xfrm>
            <a:off x="5786446" y="477418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</a:t>
            </a:r>
            <a:endParaRPr lang="fr-FR" dirty="0"/>
          </a:p>
        </p:txBody>
      </p:sp>
      <p:graphicFrame>
        <p:nvGraphicFramePr>
          <p:cNvPr id="8" name="Object 10"/>
          <p:cNvGraphicFramePr>
            <a:graphicFrameLocks noChangeAspect="1"/>
          </p:cNvGraphicFramePr>
          <p:nvPr/>
        </p:nvGraphicFramePr>
        <p:xfrm>
          <a:off x="6140469" y="4786324"/>
          <a:ext cx="860423" cy="357188"/>
        </p:xfrm>
        <a:graphic>
          <a:graphicData uri="http://schemas.openxmlformats.org/presentationml/2006/ole">
            <p:oleObj spid="_x0000_s2058" name="Équation" r:id="rId12" imgW="1002960" imgH="215640" progId="Equation.3">
              <p:embed/>
            </p:oleObj>
          </a:graphicData>
        </a:graphic>
      </p:graphicFrame>
      <p:sp>
        <p:nvSpPr>
          <p:cNvPr id="62" name="ZoneTexte 61"/>
          <p:cNvSpPr txBox="1"/>
          <p:nvPr/>
        </p:nvSpPr>
        <p:spPr>
          <a:xfrm>
            <a:off x="714348" y="5286388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dirty="0" smtClean="0"/>
              <a:t>ans la solution générale On obtient</a:t>
            </a:r>
            <a:endParaRPr lang="fr-FR" dirty="0"/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/>
        </p:nvGraphicFramePr>
        <p:xfrm>
          <a:off x="571472" y="6000768"/>
          <a:ext cx="1643074" cy="285752"/>
        </p:xfrm>
        <a:graphic>
          <a:graphicData uri="http://schemas.openxmlformats.org/presentationml/2006/ole">
            <p:oleObj spid="_x0000_s2059" name="Équation" r:id="rId13" imgW="799920" imgH="177480" progId="Equation.3">
              <p:embed/>
            </p:oleObj>
          </a:graphicData>
        </a:graphic>
      </p:graphicFrame>
      <p:sp>
        <p:nvSpPr>
          <p:cNvPr id="65" name="ZoneTexte 64"/>
          <p:cNvSpPr txBox="1"/>
          <p:nvPr/>
        </p:nvSpPr>
        <p:spPr>
          <a:xfrm>
            <a:off x="2143108" y="5988626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ainsi</a:t>
            </a:r>
            <a:endParaRPr lang="fr-FR" dirty="0"/>
          </a:p>
        </p:txBody>
      </p:sp>
      <p:graphicFrame>
        <p:nvGraphicFramePr>
          <p:cNvPr id="12" name="Object 12"/>
          <p:cNvGraphicFramePr>
            <a:graphicFrameLocks noChangeAspect="1"/>
          </p:cNvGraphicFramePr>
          <p:nvPr/>
        </p:nvGraphicFramePr>
        <p:xfrm>
          <a:off x="2786050" y="5929330"/>
          <a:ext cx="3071834" cy="428628"/>
        </p:xfrm>
        <a:graphic>
          <a:graphicData uri="http://schemas.openxmlformats.org/presentationml/2006/ole">
            <p:oleObj spid="_x0000_s2060" name="Équation" r:id="rId14" imgW="1587240" imgH="22860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00034" y="50004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</a:t>
            </a:r>
            <a:endParaRPr lang="fr-FR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439862" y="195263"/>
          <a:ext cx="3489328" cy="1111250"/>
        </p:xfrm>
        <a:graphic>
          <a:graphicData uri="http://schemas.openxmlformats.org/presentationml/2006/ole">
            <p:oleObj spid="_x0000_s3074" name="Équation" r:id="rId3" imgW="1206360" imgH="507960" progId="Equation.3">
              <p:embed/>
            </p:oleObj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00034" y="171448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Par conséquent la solution est </a:t>
            </a:r>
            <a:endParaRPr lang="fr-FR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070225" y="2087563"/>
          <a:ext cx="3636963" cy="1222375"/>
        </p:xfrm>
        <a:graphic>
          <a:graphicData uri="http://schemas.openxmlformats.org/presentationml/2006/ole">
            <p:oleObj spid="_x0000_s3076" name="Équation" r:id="rId4" imgW="1257120" imgH="558720" progId="Equation.3">
              <p:embed/>
            </p:oleObj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857224" y="3429000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Remarque : </a:t>
            </a:r>
            <a:endParaRPr lang="fr-FR" dirty="0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586038" y="3929063"/>
          <a:ext cx="3894137" cy="1222375"/>
        </p:xfrm>
        <a:graphic>
          <a:graphicData uri="http://schemas.openxmlformats.org/presentationml/2006/ole">
            <p:oleObj spid="_x0000_s3077" name="Équation" r:id="rId5" imgW="1346040" imgH="558720" progId="Equation.3">
              <p:embed/>
            </p:oleObj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928662" y="5500702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Ne vérifie pas la condition  initiale.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124</Words>
  <Application>Microsoft Office PowerPoint</Application>
  <PresentationFormat>Affichage à l'écran (4:3)</PresentationFormat>
  <Paragraphs>38</Paragraphs>
  <Slides>4</Slides>
  <Notes>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Thème Office</vt:lpstr>
      <vt:lpstr>Microsoft Éditeur d'équations 3.0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 1 : c)- Résoudre l’équation différentielle :</dc:title>
  <dc:creator>Utilisateur Windows</dc:creator>
  <cp:lastModifiedBy>pix info</cp:lastModifiedBy>
  <cp:revision>84</cp:revision>
  <dcterms:created xsi:type="dcterms:W3CDTF">2020-04-11T14:01:49Z</dcterms:created>
  <dcterms:modified xsi:type="dcterms:W3CDTF">2020-04-15T14:57:21Z</dcterms:modified>
</cp:coreProperties>
</file>