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2" r:id="rId4"/>
    <p:sldId id="303" r:id="rId5"/>
    <p:sldId id="258" r:id="rId6"/>
    <p:sldId id="306" r:id="rId7"/>
    <p:sldId id="259" r:id="rId8"/>
    <p:sldId id="260" r:id="rId9"/>
    <p:sldId id="261" r:id="rId10"/>
    <p:sldId id="262" r:id="rId11"/>
    <p:sldId id="304" r:id="rId12"/>
    <p:sldId id="263" r:id="rId13"/>
    <p:sldId id="264" r:id="rId14"/>
    <p:sldId id="266" r:id="rId15"/>
    <p:sldId id="267" r:id="rId16"/>
    <p:sldId id="305" r:id="rId17"/>
    <p:sldId id="268" r:id="rId18"/>
    <p:sldId id="269" r:id="rId19"/>
    <p:sldId id="307" r:id="rId20"/>
    <p:sldId id="270" r:id="rId21"/>
    <p:sldId id="271" r:id="rId22"/>
    <p:sldId id="272" r:id="rId23"/>
    <p:sldId id="308" r:id="rId24"/>
    <p:sldId id="273" r:id="rId25"/>
    <p:sldId id="275" r:id="rId26"/>
    <p:sldId id="276" r:id="rId27"/>
    <p:sldId id="277" r:id="rId28"/>
    <p:sldId id="278" r:id="rId29"/>
    <p:sldId id="279" r:id="rId30"/>
    <p:sldId id="281" r:id="rId31"/>
    <p:sldId id="283" r:id="rId32"/>
    <p:sldId id="285" r:id="rId3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8433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5038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014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653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6325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592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154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3567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7007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8041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398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653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CAT devant une dysphagie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pPr lvl="0"/>
            <a:r>
              <a:rPr lang="fr-FR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Dr ESSALHI. H Maitre a</a:t>
            </a:r>
            <a:r>
              <a:rPr lang="fr-FR" sz="1400" b="1" i="1" dirty="0">
                <a:solidFill>
                  <a:prstClr val="black"/>
                </a:solidFill>
                <a:latin typeface="Calibri" panose="020F0502020204030204" pitchFamily="34" charset="0"/>
              </a:rPr>
              <a:t>ssistante en Hépato-Gastro-Entérologie</a:t>
            </a:r>
          </a:p>
          <a:p>
            <a:pPr lvl="0"/>
            <a:r>
              <a:rPr lang="fr-FR" sz="1400" b="1" i="1" dirty="0">
                <a:solidFill>
                  <a:prstClr val="black"/>
                </a:solidFill>
                <a:latin typeface="Calibri" panose="020F0502020204030204" pitchFamily="34" charset="0"/>
              </a:rPr>
              <a:t>Année universitaire 2018-2019</a:t>
            </a:r>
            <a:endParaRPr lang="fr-FR" sz="14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2324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B050"/>
                </a:solidFill>
              </a:rPr>
              <a:t>2. Autres examens morphologiques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Lorsque l’endoscopie oeso-gastro-duodénale n’est pas contributive (sténose </a:t>
            </a:r>
            <a:r>
              <a:rPr lang="fr-FR" sz="2400" dirty="0" smtClean="0"/>
              <a:t>oesophagienne infranchissable </a:t>
            </a:r>
            <a:r>
              <a:rPr lang="fr-FR" sz="2400" dirty="0"/>
              <a:t>ou aspect de compression extrinsèque avec muqueuse normale), la </a:t>
            </a:r>
            <a:r>
              <a:rPr lang="fr-FR" sz="2400" dirty="0" smtClean="0"/>
              <a:t>réalisation d’autres </a:t>
            </a:r>
            <a:r>
              <a:rPr lang="fr-FR" sz="2400" dirty="0"/>
              <a:t>examens se </a:t>
            </a:r>
            <a:r>
              <a:rPr lang="fr-FR" sz="2400" dirty="0" smtClean="0"/>
              <a:t>discute.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C00000"/>
                </a:solidFill>
              </a:rPr>
              <a:t>Le </a:t>
            </a:r>
            <a:r>
              <a:rPr lang="fr-FR" sz="2400" dirty="0">
                <a:solidFill>
                  <a:srgbClr val="C00000"/>
                </a:solidFill>
              </a:rPr>
              <a:t>scanner thoracique </a:t>
            </a:r>
            <a:r>
              <a:rPr lang="fr-FR" sz="2400" dirty="0"/>
              <a:t>permet de chercher une lésion médiastinale et apprécie </a:t>
            </a:r>
            <a:r>
              <a:rPr lang="fr-FR" sz="2400" dirty="0" smtClean="0"/>
              <a:t>l’extension pariétale</a:t>
            </a:r>
            <a:r>
              <a:rPr lang="fr-FR" sz="2400" dirty="0"/>
              <a:t>, médiastinale et ganglionnaire des </a:t>
            </a:r>
            <a:r>
              <a:rPr lang="fr-FR" sz="2400" dirty="0" smtClean="0"/>
              <a:t>cancers.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C00000"/>
                </a:solidFill>
              </a:rPr>
              <a:t>L’écho-endoscopie</a:t>
            </a:r>
            <a:r>
              <a:rPr lang="fr-FR" sz="2400" dirty="0" smtClean="0"/>
              <a:t> </a:t>
            </a:r>
            <a:r>
              <a:rPr lang="fr-FR" sz="2400" dirty="0"/>
              <a:t>est l’examen qui explore le plus précisément la paroi oesophagienne en cas </a:t>
            </a:r>
            <a:r>
              <a:rPr lang="fr-FR" sz="2400" dirty="0" smtClean="0"/>
              <a:t>de tumeur </a:t>
            </a:r>
            <a:r>
              <a:rPr lang="fr-FR" sz="2400" dirty="0"/>
              <a:t>d’apparence superficielle en documentant l’atteinte des différentes couches, et </a:t>
            </a:r>
            <a:r>
              <a:rPr lang="fr-FR" sz="2400" dirty="0" smtClean="0"/>
              <a:t>des structures péri-oesophagiennes.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852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endParaRPr lang="fr-FR" sz="2200" dirty="0" smtClean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prstClr val="black"/>
                </a:solidFill>
              </a:rPr>
              <a:t>Elle </a:t>
            </a:r>
            <a:r>
              <a:rPr lang="fr-FR" sz="2400" dirty="0">
                <a:solidFill>
                  <a:prstClr val="black"/>
                </a:solidFill>
              </a:rPr>
              <a:t>apprécie l’extension pariétale des tumeurs, détecte les adénopathies métastatiques et différencie les lésions sous-muqueuses intra murales (dans la paroi) des compressions extrinsèques. L’existence d’une sténose en limite les performances</a:t>
            </a:r>
            <a:r>
              <a:rPr lang="fr-FR" sz="2400" dirty="0" smtClean="0">
                <a:solidFill>
                  <a:prstClr val="black"/>
                </a:solidFill>
              </a:rPr>
              <a:t>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rgbClr val="C00000"/>
                </a:solidFill>
              </a:rPr>
              <a:t>Le transit baryté de l’</a:t>
            </a:r>
            <a:r>
              <a:rPr lang="fr-FR" sz="2400" dirty="0" err="1">
                <a:solidFill>
                  <a:srgbClr val="C00000"/>
                </a:solidFill>
              </a:rPr>
              <a:t>oesophage</a:t>
            </a:r>
            <a:r>
              <a:rPr lang="fr-FR" sz="2400" dirty="0">
                <a:solidFill>
                  <a:srgbClr val="C00000"/>
                </a:solidFill>
              </a:rPr>
              <a:t> </a:t>
            </a:r>
            <a:r>
              <a:rPr lang="fr-FR" sz="2400" dirty="0">
                <a:solidFill>
                  <a:prstClr val="black"/>
                </a:solidFill>
              </a:rPr>
              <a:t>peut être fait en deuxième intention, surtout dans les </a:t>
            </a:r>
            <a:r>
              <a:rPr lang="fr-FR" sz="2400" dirty="0" smtClean="0">
                <a:solidFill>
                  <a:prstClr val="black"/>
                </a:solidFill>
              </a:rPr>
              <a:t>cas d’endoscopie </a:t>
            </a:r>
            <a:r>
              <a:rPr lang="fr-FR" sz="2400" dirty="0">
                <a:solidFill>
                  <a:prstClr val="black"/>
                </a:solidFill>
              </a:rPr>
              <a:t>impossible ou incomplète (sténose infranchissable). Il peut également s’avérer </a:t>
            </a:r>
            <a:r>
              <a:rPr lang="fr-FR" sz="2400" dirty="0" smtClean="0">
                <a:solidFill>
                  <a:prstClr val="black"/>
                </a:solidFill>
              </a:rPr>
              <a:t>utile pour </a:t>
            </a:r>
            <a:r>
              <a:rPr lang="fr-FR" sz="2400" dirty="0">
                <a:solidFill>
                  <a:prstClr val="black"/>
                </a:solidFill>
              </a:rPr>
              <a:t>objectiver une compression extrinsèque ainsi que pour préciser la topographie et </a:t>
            </a:r>
            <a:r>
              <a:rPr lang="fr-FR" sz="2400" dirty="0" smtClean="0">
                <a:solidFill>
                  <a:prstClr val="black"/>
                </a:solidFill>
              </a:rPr>
              <a:t>l’étendue d’un </a:t>
            </a:r>
            <a:r>
              <a:rPr lang="fr-FR" sz="2400" dirty="0">
                <a:solidFill>
                  <a:prstClr val="black"/>
                </a:solidFill>
              </a:rPr>
              <a:t>cancer de l’</a:t>
            </a:r>
            <a:r>
              <a:rPr lang="fr-FR" sz="2400" dirty="0" err="1">
                <a:solidFill>
                  <a:prstClr val="black"/>
                </a:solidFill>
              </a:rPr>
              <a:t>oesophage</a:t>
            </a:r>
            <a:r>
              <a:rPr lang="fr-FR" sz="2400" dirty="0">
                <a:solidFill>
                  <a:prstClr val="black"/>
                </a:solidFill>
              </a:rPr>
              <a:t>.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fr-FR" sz="2400" dirty="0">
              <a:solidFill>
                <a:prstClr val="black"/>
              </a:solidFill>
            </a:endParaRP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08847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70C0"/>
                </a:solidFill>
              </a:rPr>
              <a:t>C- </a:t>
            </a:r>
            <a:r>
              <a:rPr lang="fr-FR" sz="2400" dirty="0">
                <a:solidFill>
                  <a:srgbClr val="0070C0"/>
                </a:solidFill>
              </a:rPr>
              <a:t>Étape 3 : si l’endoscopie oeso-gastro-duodénale est normale, chercher un </a:t>
            </a:r>
            <a:r>
              <a:rPr lang="fr-FR" sz="2400" dirty="0" smtClean="0">
                <a:solidFill>
                  <a:srgbClr val="0070C0"/>
                </a:solidFill>
              </a:rPr>
              <a:t>trouble moteur œsophagien</a:t>
            </a:r>
            <a:endParaRPr lang="fr-FR" sz="24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rgbClr val="C00000"/>
                </a:solidFill>
              </a:rPr>
              <a:t>Le transit baryté de l’</a:t>
            </a:r>
            <a:r>
              <a:rPr lang="fr-FR" sz="2400" dirty="0" err="1">
                <a:solidFill>
                  <a:srgbClr val="C00000"/>
                </a:solidFill>
              </a:rPr>
              <a:t>oesophage</a:t>
            </a:r>
            <a:r>
              <a:rPr lang="fr-FR" sz="2400" dirty="0">
                <a:solidFill>
                  <a:srgbClr val="C00000"/>
                </a:solidFill>
              </a:rPr>
              <a:t> </a:t>
            </a:r>
            <a:r>
              <a:rPr lang="fr-FR" sz="2400" dirty="0"/>
              <a:t>et surtout </a:t>
            </a:r>
            <a:r>
              <a:rPr lang="fr-FR" sz="2400" dirty="0">
                <a:solidFill>
                  <a:srgbClr val="C00000"/>
                </a:solidFill>
              </a:rPr>
              <a:t>la manométrie oesophagienne</a:t>
            </a:r>
            <a:r>
              <a:rPr lang="fr-FR" sz="2400" dirty="0"/>
              <a:t> sont indiqués </a:t>
            </a:r>
            <a:r>
              <a:rPr lang="fr-FR" sz="2400" dirty="0" smtClean="0"/>
              <a:t>pour chercher </a:t>
            </a:r>
            <a:r>
              <a:rPr lang="fr-FR" sz="2400" dirty="0"/>
              <a:t>un trouble moteur lorsqu’un examen endoscopique normal a éliminé une </a:t>
            </a:r>
            <a:r>
              <a:rPr lang="fr-FR" sz="2400" dirty="0" smtClean="0"/>
              <a:t>lésion muqueuse </a:t>
            </a:r>
            <a:r>
              <a:rPr lang="fr-FR" sz="2400" dirty="0"/>
              <a:t>oesophagienne ou une compression extrinsèque et que les biopsies </a:t>
            </a:r>
            <a:r>
              <a:rPr lang="fr-FR" sz="2400" dirty="0" smtClean="0"/>
              <a:t>muqueuses systématiques</a:t>
            </a:r>
            <a:r>
              <a:rPr lang="fr-FR" sz="2400" dirty="0"/>
              <a:t>, en cas d’aspect normal de la muqueuse, ont écarté </a:t>
            </a:r>
            <a:r>
              <a:rPr lang="fr-FR" sz="2400" dirty="0" smtClean="0"/>
              <a:t>une œsophagite à éosinophiles</a:t>
            </a:r>
            <a:r>
              <a:rPr lang="fr-FR" sz="24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65522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C00000"/>
                </a:solidFill>
              </a:rPr>
              <a:t>La </a:t>
            </a:r>
            <a:r>
              <a:rPr lang="fr-FR" sz="2400" dirty="0">
                <a:solidFill>
                  <a:srgbClr val="C00000"/>
                </a:solidFill>
              </a:rPr>
              <a:t>manométrie oesophagienne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E</a:t>
            </a:r>
            <a:r>
              <a:rPr lang="fr-FR" sz="2400" dirty="0" smtClean="0"/>
              <a:t>st </a:t>
            </a:r>
            <a:r>
              <a:rPr lang="fr-FR" sz="2400" dirty="0">
                <a:solidFill>
                  <a:srgbClr val="FF0000"/>
                </a:solidFill>
              </a:rPr>
              <a:t>l’examen clé </a:t>
            </a:r>
            <a:r>
              <a:rPr lang="fr-FR" sz="2400" dirty="0"/>
              <a:t>pour le diagnostic des troubles moteurs de l’</a:t>
            </a:r>
            <a:r>
              <a:rPr lang="fr-FR" sz="2400" dirty="0" err="1"/>
              <a:t>oesophage</a:t>
            </a:r>
            <a:r>
              <a:rPr lang="fr-FR" sz="2400" dirty="0"/>
              <a:t>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E</a:t>
            </a:r>
            <a:r>
              <a:rPr lang="fr-FR" sz="2400" dirty="0" smtClean="0"/>
              <a:t>nregistre </a:t>
            </a:r>
            <a:r>
              <a:rPr lang="fr-FR" sz="2400" dirty="0"/>
              <a:t>la pression de repos du sphincter inférieur de l’</a:t>
            </a:r>
            <a:r>
              <a:rPr lang="fr-FR" sz="2400" dirty="0" err="1"/>
              <a:t>oesophage</a:t>
            </a:r>
            <a:r>
              <a:rPr lang="fr-FR" sz="2400" dirty="0"/>
              <a:t> (SIO) et sa relaxation </a:t>
            </a:r>
            <a:r>
              <a:rPr lang="fr-FR" sz="2400" dirty="0" smtClean="0"/>
              <a:t>lors de </a:t>
            </a:r>
            <a:r>
              <a:rPr lang="fr-FR" sz="2400" dirty="0"/>
              <a:t>la déglutition </a:t>
            </a:r>
            <a:r>
              <a:rPr lang="fr-FR" sz="2400" dirty="0" smtClean="0"/>
              <a:t>; et </a:t>
            </a:r>
            <a:r>
              <a:rPr lang="fr-FR" sz="2400" dirty="0"/>
              <a:t>analyse le péristaltisme au niveau du corps de l’</a:t>
            </a:r>
            <a:r>
              <a:rPr lang="fr-FR" sz="2400" dirty="0" err="1"/>
              <a:t>oesophage</a:t>
            </a:r>
            <a:r>
              <a:rPr lang="fr-FR" sz="2400" dirty="0"/>
              <a:t> en réponse à des </a:t>
            </a:r>
            <a:r>
              <a:rPr lang="fr-FR" sz="2400" dirty="0" smtClean="0"/>
              <a:t>déglutitions d’eau </a:t>
            </a:r>
            <a:r>
              <a:rPr lang="fr-FR" sz="2400" dirty="0"/>
              <a:t>ou de solides </a:t>
            </a:r>
            <a:r>
              <a:rPr lang="fr-FR" sz="2400" dirty="0" smtClean="0"/>
              <a:t>;</a:t>
            </a:r>
            <a:endParaRPr lang="fr-FR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P</a:t>
            </a:r>
            <a:r>
              <a:rPr lang="fr-FR" sz="2400" dirty="0" smtClean="0"/>
              <a:t>eut </a:t>
            </a:r>
            <a:r>
              <a:rPr lang="fr-FR" sz="2400" dirty="0"/>
              <a:t>être utile pour rattacher à l’</a:t>
            </a:r>
            <a:r>
              <a:rPr lang="fr-FR" sz="2400" dirty="0" err="1"/>
              <a:t>oesophage</a:t>
            </a:r>
            <a:r>
              <a:rPr lang="fr-FR" sz="2400" dirty="0"/>
              <a:t> une douleur thoracique d’allure angineuse.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71352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</a:rPr>
              <a:t>IV. Dysphagies lésionnelles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Dans ce contexte, la dysphagie en général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P</a:t>
            </a:r>
            <a:r>
              <a:rPr lang="fr-FR" sz="2400" dirty="0" smtClean="0"/>
              <a:t>rédomine </a:t>
            </a:r>
            <a:r>
              <a:rPr lang="fr-FR" sz="2400" dirty="0"/>
              <a:t>sur les solides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S</a:t>
            </a:r>
            <a:r>
              <a:rPr lang="fr-FR" sz="2400" dirty="0" smtClean="0"/>
              <a:t>’aggrave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Et </a:t>
            </a:r>
            <a:r>
              <a:rPr lang="fr-FR" sz="2400" dirty="0"/>
              <a:t>retentit sur l’état général.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L’endoscopie découvre dans la majorité des cas une sténose organique de </a:t>
            </a:r>
            <a:r>
              <a:rPr lang="fr-FR" sz="2400" dirty="0" smtClean="0"/>
              <a:t>l’</a:t>
            </a:r>
            <a:r>
              <a:rPr lang="fr-FR" sz="2400" dirty="0">
                <a:solidFill>
                  <a:prstClr val="black"/>
                </a:solidFill>
              </a:rPr>
              <a:t> œ</a:t>
            </a:r>
            <a:r>
              <a:rPr lang="fr-FR" sz="2400" dirty="0" smtClean="0"/>
              <a:t>sophage </a:t>
            </a:r>
            <a:r>
              <a:rPr lang="fr-FR" sz="2400" dirty="0"/>
              <a:t>qui </a:t>
            </a:r>
            <a:r>
              <a:rPr lang="fr-FR" sz="2400" dirty="0" smtClean="0"/>
              <a:t>doit être biopsiée </a:t>
            </a:r>
            <a:r>
              <a:rPr lang="fr-FR" sz="2400" dirty="0"/>
              <a:t>à de multiples endroits. En cas de doute diagnostique, ou si les premières ne </a:t>
            </a:r>
            <a:r>
              <a:rPr lang="fr-FR" sz="2400" dirty="0" smtClean="0"/>
              <a:t>sont pas contributives</a:t>
            </a:r>
            <a:r>
              <a:rPr lang="fr-FR" sz="2400" dirty="0"/>
              <a:t>, les biopsies doivent être répétées.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89372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Principales </a:t>
            </a:r>
            <a:r>
              <a:rPr lang="fr-FR" sz="2400" dirty="0"/>
              <a:t>lésions organiques responsables d’une dysphagie d’origine oesophagienne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B050"/>
                </a:solidFill>
              </a:rPr>
              <a:t>S</a:t>
            </a:r>
            <a:r>
              <a:rPr lang="fr-FR" sz="2400" dirty="0" smtClean="0">
                <a:solidFill>
                  <a:srgbClr val="00B050"/>
                </a:solidFill>
              </a:rPr>
              <a:t>ténoses </a:t>
            </a:r>
            <a:r>
              <a:rPr lang="fr-FR" sz="2400" dirty="0">
                <a:solidFill>
                  <a:srgbClr val="00B050"/>
                </a:solidFill>
              </a:rPr>
              <a:t>tumorales 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>
                <a:solidFill>
                  <a:srgbClr val="0070C0"/>
                </a:solidFill>
              </a:rPr>
              <a:t>Cancer </a:t>
            </a:r>
            <a:r>
              <a:rPr lang="fr-FR" dirty="0">
                <a:solidFill>
                  <a:srgbClr val="0070C0"/>
                </a:solidFill>
              </a:rPr>
              <a:t>épidermoïde </a:t>
            </a:r>
            <a:r>
              <a:rPr lang="fr-FR" dirty="0"/>
              <a:t>(terrain alcoolo-tabagique</a:t>
            </a:r>
            <a:r>
              <a:rPr lang="fr-FR" dirty="0" smtClean="0"/>
              <a:t>),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 smtClean="0"/>
              <a:t>Plus </a:t>
            </a:r>
            <a:r>
              <a:rPr lang="fr-FR" dirty="0"/>
              <a:t>rarement </a:t>
            </a:r>
            <a:r>
              <a:rPr lang="fr-FR" dirty="0" smtClean="0">
                <a:solidFill>
                  <a:srgbClr val="0070C0"/>
                </a:solidFill>
              </a:rPr>
              <a:t>adénocarcinome</a:t>
            </a:r>
            <a:r>
              <a:rPr lang="fr-FR" dirty="0" smtClean="0"/>
              <a:t> </a:t>
            </a:r>
            <a:r>
              <a:rPr lang="fr-FR" dirty="0"/>
              <a:t>soit </a:t>
            </a:r>
            <a:r>
              <a:rPr lang="fr-FR" dirty="0" smtClean="0"/>
              <a:t>œsophagien </a:t>
            </a:r>
            <a:r>
              <a:rPr lang="fr-FR" dirty="0"/>
              <a:t>développé sur </a:t>
            </a:r>
            <a:r>
              <a:rPr lang="fr-FR" dirty="0" smtClean="0"/>
              <a:t>un </a:t>
            </a:r>
            <a:r>
              <a:rPr lang="fr-FR" dirty="0" smtClean="0">
                <a:solidFill>
                  <a:prstClr val="black"/>
                </a:solidFill>
              </a:rPr>
              <a:t>endobrachyoesophage</a:t>
            </a:r>
            <a:r>
              <a:rPr lang="fr-FR" dirty="0">
                <a:solidFill>
                  <a:prstClr val="black"/>
                </a:solidFill>
              </a:rPr>
              <a:t>, ou cardial étendu vers l’oesophage</a:t>
            </a:r>
            <a:r>
              <a:rPr lang="fr-FR" dirty="0" smtClean="0">
                <a:solidFill>
                  <a:prstClr val="black"/>
                </a:solidFill>
              </a:rPr>
              <a:t>,</a:t>
            </a:r>
            <a:r>
              <a:rPr lang="fr-FR" dirty="0" smtClean="0"/>
              <a:t>  </a:t>
            </a:r>
            <a:r>
              <a:rPr lang="fr-FR" dirty="0" smtClean="0">
                <a:solidFill>
                  <a:prstClr val="black"/>
                </a:solidFill>
              </a:rPr>
              <a:t>exceptionnellement </a:t>
            </a:r>
            <a:r>
              <a:rPr lang="fr-FR" dirty="0">
                <a:solidFill>
                  <a:prstClr val="black"/>
                </a:solidFill>
              </a:rPr>
              <a:t>d’autres tumeurs malignes (</a:t>
            </a:r>
            <a:r>
              <a:rPr lang="fr-FR" dirty="0">
                <a:solidFill>
                  <a:srgbClr val="0070C0"/>
                </a:solidFill>
              </a:rPr>
              <a:t>sarcome </a:t>
            </a:r>
            <a:r>
              <a:rPr lang="fr-FR" dirty="0" smtClean="0">
                <a:solidFill>
                  <a:srgbClr val="0070C0"/>
                </a:solidFill>
              </a:rPr>
              <a:t>et mélanome</a:t>
            </a:r>
            <a:r>
              <a:rPr lang="fr-FR" dirty="0">
                <a:solidFill>
                  <a:prstClr val="black"/>
                </a:solidFill>
              </a:rPr>
              <a:t>) ou bénignes (</a:t>
            </a:r>
            <a:r>
              <a:rPr lang="fr-FR" dirty="0">
                <a:solidFill>
                  <a:srgbClr val="0070C0"/>
                </a:solidFill>
              </a:rPr>
              <a:t>léiomyome</a:t>
            </a:r>
            <a:r>
              <a:rPr lang="fr-FR" dirty="0">
                <a:solidFill>
                  <a:prstClr val="black"/>
                </a:solidFill>
              </a:rPr>
              <a:t>) et </a:t>
            </a:r>
            <a:r>
              <a:rPr lang="fr-FR" dirty="0" smtClean="0">
                <a:solidFill>
                  <a:srgbClr val="0070C0"/>
                </a:solidFill>
              </a:rPr>
              <a:t>tumeurs extrinsèques </a:t>
            </a:r>
            <a:r>
              <a:rPr lang="fr-FR" dirty="0">
                <a:solidFill>
                  <a:srgbClr val="0070C0"/>
                </a:solidFill>
              </a:rPr>
              <a:t>ganglionnaire</a:t>
            </a:r>
            <a:r>
              <a:rPr lang="fr-FR" dirty="0">
                <a:solidFill>
                  <a:prstClr val="black"/>
                </a:solidFill>
              </a:rPr>
              <a:t>, bronchique, </a:t>
            </a:r>
            <a:r>
              <a:rPr lang="fr-FR" dirty="0" smtClean="0">
                <a:solidFill>
                  <a:prstClr val="black"/>
                </a:solidFill>
              </a:rPr>
              <a:t>médiastinale </a:t>
            </a:r>
            <a:r>
              <a:rPr lang="fr-FR" dirty="0">
                <a:solidFill>
                  <a:prstClr val="black"/>
                </a:solidFill>
              </a:rPr>
              <a:t>;</a:t>
            </a:r>
          </a:p>
          <a:p>
            <a:pPr marL="0" lvl="0" indent="0">
              <a:buNone/>
            </a:pPr>
            <a:endParaRPr lang="fr-FR" sz="2800" dirty="0" smtClean="0"/>
          </a:p>
          <a:p>
            <a:pPr marL="0" lvl="0" indent="0">
              <a:buNone/>
            </a:pP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67106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B050"/>
                </a:solidFill>
              </a:rPr>
              <a:t>Sténoses non tumorales 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black"/>
                </a:solidFill>
              </a:rPr>
              <a:t>Le plus souvent sténose </a:t>
            </a:r>
            <a:r>
              <a:rPr lang="fr-FR" dirty="0">
                <a:solidFill>
                  <a:srgbClr val="0070C0"/>
                </a:solidFill>
              </a:rPr>
              <a:t>compliquant une œsophagite peptique  </a:t>
            </a:r>
            <a:r>
              <a:rPr lang="fr-FR" dirty="0">
                <a:solidFill>
                  <a:prstClr val="black"/>
                </a:solidFill>
              </a:rPr>
              <a:t>(</a:t>
            </a:r>
            <a:r>
              <a:rPr lang="fr-FR" dirty="0" smtClean="0">
                <a:solidFill>
                  <a:prstClr val="black"/>
                </a:solidFill>
              </a:rPr>
              <a:t>sténose régulière</a:t>
            </a:r>
            <a:r>
              <a:rPr lang="fr-FR" dirty="0">
                <a:solidFill>
                  <a:prstClr val="black"/>
                </a:solidFill>
              </a:rPr>
              <a:t>, centrée, souvent à la jonction des tiers moyen </a:t>
            </a:r>
            <a:r>
              <a:rPr lang="fr-FR" dirty="0" smtClean="0">
                <a:solidFill>
                  <a:prstClr val="black"/>
                </a:solidFill>
              </a:rPr>
              <a:t>et </a:t>
            </a:r>
            <a:r>
              <a:rPr lang="fr-FR" dirty="0">
                <a:solidFill>
                  <a:prstClr val="black"/>
                </a:solidFill>
              </a:rPr>
              <a:t>inférieur de l’</a:t>
            </a:r>
            <a:r>
              <a:rPr lang="fr-FR" dirty="0" err="1">
                <a:solidFill>
                  <a:prstClr val="black"/>
                </a:solidFill>
              </a:rPr>
              <a:t>oesophage</a:t>
            </a:r>
            <a:r>
              <a:rPr lang="fr-FR" dirty="0" smtClean="0">
                <a:solidFill>
                  <a:prstClr val="black"/>
                </a:solidFill>
              </a:rPr>
              <a:t>),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fr-FR" sz="2400" dirty="0">
              <a:solidFill>
                <a:prstClr val="black"/>
              </a:solidFill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srgbClr val="0070C0"/>
                </a:solidFill>
              </a:rPr>
              <a:t>Un </a:t>
            </a:r>
            <a:r>
              <a:rPr lang="fr-FR" sz="2400" dirty="0">
                <a:solidFill>
                  <a:srgbClr val="0070C0"/>
                </a:solidFill>
              </a:rPr>
              <a:t>anneau de Schatzki</a:t>
            </a:r>
            <a:r>
              <a:rPr lang="fr-FR" sz="2400" dirty="0"/>
              <a:t>, réalisant un aspect de diaphragme du tiers inférieur </a:t>
            </a:r>
            <a:r>
              <a:rPr lang="fr-FR" sz="2400" dirty="0" smtClean="0"/>
              <a:t>de l’</a:t>
            </a:r>
            <a:r>
              <a:rPr lang="fr-FR" sz="2400" dirty="0" err="1" smtClean="0"/>
              <a:t>oesophage</a:t>
            </a:r>
            <a:r>
              <a:rPr lang="fr-FR" sz="2400" dirty="0"/>
              <a:t>. Cette lésion acquise peut être associée à un reflux </a:t>
            </a:r>
            <a:r>
              <a:rPr lang="fr-FR" sz="2400" dirty="0" smtClean="0"/>
              <a:t>gastro-œsophagien, ou plus </a:t>
            </a:r>
            <a:r>
              <a:rPr lang="fr-FR" sz="2400" dirty="0"/>
              <a:t>rarement à une carence martiale dans le cadre d’un syndrome de </a:t>
            </a:r>
            <a:r>
              <a:rPr lang="fr-FR" sz="2400" dirty="0" smtClean="0"/>
              <a:t>Plummer-Vinson/Kelly-Paterson,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fr-FR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400" dirty="0" smtClean="0"/>
              <a:t>Plus </a:t>
            </a:r>
            <a:r>
              <a:rPr lang="fr-FR" sz="2400" dirty="0"/>
              <a:t>rarement </a:t>
            </a:r>
            <a:r>
              <a:rPr lang="fr-FR" sz="2400" dirty="0" smtClean="0">
                <a:solidFill>
                  <a:srgbClr val="0070C0"/>
                </a:solidFill>
              </a:rPr>
              <a:t>œsophagite </a:t>
            </a:r>
            <a:r>
              <a:rPr lang="fr-FR" sz="2400" dirty="0">
                <a:solidFill>
                  <a:srgbClr val="0070C0"/>
                </a:solidFill>
              </a:rPr>
              <a:t>caustique ou radique</a:t>
            </a:r>
            <a:r>
              <a:rPr lang="fr-FR" sz="2400" dirty="0"/>
              <a:t>,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85237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srgbClr val="0070C0"/>
                </a:solidFill>
              </a:rPr>
              <a:t>Œsophagites </a:t>
            </a:r>
            <a:r>
              <a:rPr lang="fr-FR" sz="2400" dirty="0">
                <a:solidFill>
                  <a:srgbClr val="0070C0"/>
                </a:solidFill>
              </a:rPr>
              <a:t>à éosinophiles</a:t>
            </a:r>
            <a:r>
              <a:rPr lang="fr-FR" sz="2400" dirty="0"/>
              <a:t>, parfois responsables de </a:t>
            </a:r>
            <a:r>
              <a:rPr lang="fr-FR" sz="2400" dirty="0" smtClean="0"/>
              <a:t>sténoses,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/>
              <a:t>R</a:t>
            </a:r>
            <a:r>
              <a:rPr lang="fr-FR" sz="2400" dirty="0" smtClean="0"/>
              <a:t>arement</a:t>
            </a:r>
            <a:r>
              <a:rPr lang="fr-FR" sz="2400" dirty="0"/>
              <a:t>, </a:t>
            </a:r>
            <a:r>
              <a:rPr lang="fr-FR" sz="2400" dirty="0">
                <a:solidFill>
                  <a:srgbClr val="0070C0"/>
                </a:solidFill>
              </a:rPr>
              <a:t>compression extrinsèque </a:t>
            </a:r>
            <a:r>
              <a:rPr lang="fr-FR" sz="2400" dirty="0"/>
              <a:t>(adénopathie, anomalie artérielle) </a:t>
            </a:r>
            <a:r>
              <a:rPr lang="fr-FR" sz="2400" dirty="0" smtClean="0"/>
              <a:t>;</a:t>
            </a:r>
          </a:p>
          <a:p>
            <a:pPr marL="457200" lvl="1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œsophagites </a:t>
            </a:r>
            <a:r>
              <a:rPr lang="fr-FR" sz="2400" dirty="0">
                <a:solidFill>
                  <a:srgbClr val="00B050"/>
                </a:solidFill>
              </a:rPr>
              <a:t>non sténosantes 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70C0"/>
                </a:solidFill>
              </a:rPr>
              <a:t>D</a:t>
            </a:r>
            <a:r>
              <a:rPr lang="fr-FR" sz="2400" dirty="0" smtClean="0">
                <a:solidFill>
                  <a:srgbClr val="0070C0"/>
                </a:solidFill>
              </a:rPr>
              <a:t>’origine </a:t>
            </a:r>
            <a:r>
              <a:rPr lang="fr-FR" sz="2400" dirty="0">
                <a:solidFill>
                  <a:srgbClr val="0070C0"/>
                </a:solidFill>
              </a:rPr>
              <a:t>médicamenteuse </a:t>
            </a:r>
            <a:r>
              <a:rPr lang="fr-FR" sz="2400" dirty="0"/>
              <a:t>(doxycycline, aspirine, anti-inflammatoires non </a:t>
            </a:r>
            <a:r>
              <a:rPr lang="fr-FR" sz="2400" dirty="0" smtClean="0"/>
              <a:t>stéroïdiens, Alendronate, </a:t>
            </a:r>
            <a:r>
              <a:rPr lang="fr-FR" sz="2400" dirty="0"/>
              <a:t>chlorure de potassium). Le symptôme prédominant est </a:t>
            </a:r>
            <a:r>
              <a:rPr lang="fr-FR" sz="2400" dirty="0" smtClean="0"/>
              <a:t>l’</a:t>
            </a:r>
            <a:r>
              <a:rPr lang="fr-FR" sz="2400" dirty="0" err="1" smtClean="0"/>
              <a:t>odynophagie</a:t>
            </a:r>
            <a:r>
              <a:rPr lang="fr-FR" sz="2400" dirty="0" smtClean="0"/>
              <a:t>,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srgbClr val="0070C0"/>
                </a:solidFill>
              </a:rPr>
              <a:t>À </a:t>
            </a:r>
            <a:r>
              <a:rPr lang="fr-FR" sz="2400" dirty="0">
                <a:solidFill>
                  <a:srgbClr val="0070C0"/>
                </a:solidFill>
              </a:rPr>
              <a:t>éosinophiles</a:t>
            </a:r>
            <a:r>
              <a:rPr lang="fr-FR" sz="2400" dirty="0"/>
              <a:t>, qui touchent surtout l’homme, en association dans 50 % des cas </a:t>
            </a:r>
            <a:r>
              <a:rPr lang="fr-FR" sz="2400" dirty="0" smtClean="0"/>
              <a:t>avec des </a:t>
            </a:r>
            <a:r>
              <a:rPr lang="fr-FR" sz="2400" dirty="0"/>
              <a:t>manifestations atopiques (asthme, dermatite atopique…) et qui peuvent être </a:t>
            </a:r>
            <a:r>
              <a:rPr lang="fr-FR" sz="2400" dirty="0" smtClean="0"/>
              <a:t>à l’origine </a:t>
            </a:r>
            <a:r>
              <a:rPr lang="fr-FR" sz="2400" dirty="0"/>
              <a:t>d’impactions alimentaires (blocage des aliments dans la lumière).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14444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prstClr val="black"/>
                </a:solidFill>
              </a:rPr>
              <a:t>L’endoscopie peut être normale, ou visualiser les lésions suivantes : granité blanchâtre, muqueuse épaissie avec présence de fissures linéaires verticales, sténoses uniques ou multiples et aspect en « pseudo-trachée ». </a:t>
            </a:r>
            <a:endParaRPr lang="fr-FR" sz="2400" dirty="0" smtClean="0">
              <a:solidFill>
                <a:prstClr val="black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prstClr val="black"/>
                </a:solidFill>
              </a:rPr>
              <a:t>La </a:t>
            </a:r>
            <a:r>
              <a:rPr lang="fr-FR" sz="2400" dirty="0">
                <a:solidFill>
                  <a:prstClr val="black"/>
                </a:solidFill>
              </a:rPr>
              <a:t>confirmation du diagnostic est histologique avec une infiltration par des polynucléaires éosinophiles (nombre &gt; 15, par champ au grossissement × 400</a:t>
            </a:r>
            <a:r>
              <a:rPr lang="fr-FR" sz="2400" dirty="0" smtClean="0">
                <a:solidFill>
                  <a:prstClr val="black"/>
                </a:solidFill>
              </a:rPr>
              <a:t>),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51445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70C0"/>
                </a:solidFill>
              </a:rPr>
              <a:t>D</a:t>
            </a:r>
            <a:r>
              <a:rPr lang="fr-FR" sz="2400" dirty="0" smtClean="0">
                <a:solidFill>
                  <a:srgbClr val="0070C0"/>
                </a:solidFill>
              </a:rPr>
              <a:t>’origine infectieuse </a:t>
            </a:r>
            <a:r>
              <a:rPr lang="fr-FR" sz="2400" dirty="0" smtClean="0"/>
              <a:t>(Candida, CMV, herpès) observées le plus souvent dans un contexte immunodéprimé (éventuellement diabète),</a:t>
            </a:r>
          </a:p>
          <a:p>
            <a:pPr marL="457200" lvl="1" indent="0">
              <a:buNone/>
            </a:pPr>
            <a:endParaRPr lang="fr-FR" sz="24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70C0"/>
                </a:solidFill>
              </a:rPr>
              <a:t>D</a:t>
            </a:r>
            <a:r>
              <a:rPr lang="fr-FR" sz="2400" dirty="0" smtClean="0">
                <a:solidFill>
                  <a:srgbClr val="0070C0"/>
                </a:solidFill>
              </a:rPr>
              <a:t>iverticule de Zenker : </a:t>
            </a:r>
            <a:r>
              <a:rPr lang="fr-FR" sz="2400" dirty="0" smtClean="0"/>
              <a:t>il siège à la face postérieure de la jonction pharyngo oesophagienne ; la dysphagie est haute et associée à des régurgitations alimentaires parfois déclenchées par une pression cervicale.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24688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b="1" dirty="0" smtClean="0"/>
              <a:t>Plan de la question:</a:t>
            </a:r>
          </a:p>
          <a:p>
            <a:pPr marL="0" indent="0">
              <a:buNone/>
            </a:pPr>
            <a:r>
              <a:rPr lang="fr-FR" sz="3600" dirty="0" smtClean="0"/>
              <a:t>I. Définition</a:t>
            </a:r>
            <a:endParaRPr lang="fr-FR" sz="3600" dirty="0"/>
          </a:p>
          <a:p>
            <a:pPr marL="0" indent="0">
              <a:buNone/>
            </a:pPr>
            <a:r>
              <a:rPr lang="fr-FR" sz="3600" dirty="0"/>
              <a:t>II. T</a:t>
            </a:r>
            <a:r>
              <a:rPr lang="fr-FR" sz="3600" dirty="0" smtClean="0"/>
              <a:t>ypes </a:t>
            </a:r>
            <a:r>
              <a:rPr lang="fr-FR" sz="3600" dirty="0"/>
              <a:t>de dysphagie</a:t>
            </a:r>
          </a:p>
          <a:p>
            <a:pPr marL="0" indent="0">
              <a:buNone/>
            </a:pPr>
            <a:r>
              <a:rPr lang="fr-FR" sz="3600" dirty="0"/>
              <a:t>III. Démarche diagnostique en cas de dysphagie oesophagienne</a:t>
            </a:r>
          </a:p>
          <a:p>
            <a:pPr marL="0" indent="0">
              <a:buNone/>
            </a:pPr>
            <a:r>
              <a:rPr lang="fr-FR" sz="3600" dirty="0"/>
              <a:t>IV. Dysphagies lésionnelles</a:t>
            </a:r>
          </a:p>
          <a:p>
            <a:pPr marL="0" indent="0">
              <a:buNone/>
            </a:pPr>
            <a:r>
              <a:rPr lang="fr-FR" sz="3600" dirty="0"/>
              <a:t>V. Dysphagies fonctionnelles</a:t>
            </a:r>
            <a:endParaRPr lang="fr-FR" sz="3600" b="0" i="0" u="none" strike="noStrike" baseline="0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226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2036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V. Dysphagies fonctionnelles</a:t>
            </a:r>
          </a:p>
          <a:p>
            <a:r>
              <a:rPr lang="fr-FR" sz="2400" dirty="0" smtClean="0"/>
              <a:t>Le </a:t>
            </a:r>
            <a:r>
              <a:rPr lang="fr-FR" sz="2400" dirty="0"/>
              <a:t>trouble moteur peut être primitif ou secondaire.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B050"/>
                </a:solidFill>
              </a:rPr>
              <a:t>Troubles moteurs primitifs 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70C0"/>
                </a:solidFill>
              </a:rPr>
              <a:t>A</a:t>
            </a:r>
            <a:r>
              <a:rPr lang="fr-FR" sz="2400" dirty="0" smtClean="0">
                <a:solidFill>
                  <a:srgbClr val="0070C0"/>
                </a:solidFill>
              </a:rPr>
              <a:t>chalasie </a:t>
            </a:r>
            <a:r>
              <a:rPr lang="fr-FR" sz="2400" dirty="0"/>
              <a:t>(synonyme : </a:t>
            </a:r>
            <a:r>
              <a:rPr lang="fr-FR" sz="2400" dirty="0" smtClean="0"/>
              <a:t>cardio spasme</a:t>
            </a:r>
            <a:r>
              <a:rPr lang="fr-FR" sz="2400" dirty="0"/>
              <a:t>) qui peut aboutir au méga-</a:t>
            </a:r>
            <a:r>
              <a:rPr lang="fr-FR" sz="2400" dirty="0" err="1"/>
              <a:t>oesophage</a:t>
            </a:r>
            <a:r>
              <a:rPr lang="fr-FR" sz="2400" dirty="0"/>
              <a:t> idiopathique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srgbClr val="0070C0"/>
                </a:solidFill>
              </a:rPr>
              <a:t>Maladie </a:t>
            </a:r>
            <a:r>
              <a:rPr lang="fr-FR" sz="2400" dirty="0">
                <a:solidFill>
                  <a:srgbClr val="0070C0"/>
                </a:solidFill>
              </a:rPr>
              <a:t>des spasmes diffus de l’</a:t>
            </a:r>
            <a:r>
              <a:rPr lang="fr-FR" sz="2400" dirty="0" err="1">
                <a:solidFill>
                  <a:srgbClr val="0070C0"/>
                </a:solidFill>
              </a:rPr>
              <a:t>oesophage</a:t>
            </a:r>
            <a:r>
              <a:rPr lang="fr-FR" sz="2400" dirty="0">
                <a:solidFill>
                  <a:srgbClr val="0070C0"/>
                </a:solidFill>
              </a:rPr>
              <a:t> </a:t>
            </a:r>
            <a:r>
              <a:rPr lang="fr-FR" sz="2400" dirty="0" smtClean="0"/>
              <a:t>;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err="1" smtClean="0">
                <a:solidFill>
                  <a:srgbClr val="0070C0"/>
                </a:solidFill>
              </a:rPr>
              <a:t>Oesophage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>
                <a:solidFill>
                  <a:srgbClr val="0070C0"/>
                </a:solidFill>
              </a:rPr>
              <a:t>« casse-noisettes ».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B050"/>
                </a:solidFill>
              </a:rPr>
              <a:t>Troubles moteurs secondaires 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Au </a:t>
            </a:r>
            <a:r>
              <a:rPr lang="fr-FR" sz="2400" dirty="0"/>
              <a:t>cours du </a:t>
            </a:r>
            <a:r>
              <a:rPr lang="fr-FR" sz="2400" dirty="0">
                <a:solidFill>
                  <a:srgbClr val="0070C0"/>
                </a:solidFill>
              </a:rPr>
              <a:t>RGO</a:t>
            </a:r>
            <a:r>
              <a:rPr lang="fr-FR" sz="2400" dirty="0"/>
              <a:t>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Au </a:t>
            </a:r>
            <a:r>
              <a:rPr lang="fr-FR" sz="2400" dirty="0"/>
              <a:t>cours de </a:t>
            </a:r>
            <a:r>
              <a:rPr lang="fr-FR" sz="2400" dirty="0">
                <a:solidFill>
                  <a:srgbClr val="0070C0"/>
                </a:solidFill>
              </a:rPr>
              <a:t>certaines collagénoses </a:t>
            </a:r>
            <a:r>
              <a:rPr lang="fr-FR" sz="2400" dirty="0"/>
              <a:t>(sclérodermie, dermatomyosite, lupus)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Au </a:t>
            </a:r>
            <a:r>
              <a:rPr lang="fr-FR" sz="2400" dirty="0"/>
              <a:t>cours de </a:t>
            </a:r>
            <a:r>
              <a:rPr lang="fr-FR" sz="2400" dirty="0">
                <a:solidFill>
                  <a:srgbClr val="0070C0"/>
                </a:solidFill>
              </a:rPr>
              <a:t>maladies touchant l’innervation ou la musculature oesophagienne </a:t>
            </a:r>
            <a:r>
              <a:rPr lang="fr-FR" sz="2400" dirty="0"/>
              <a:t>(</a:t>
            </a:r>
            <a:r>
              <a:rPr lang="fr-FR" sz="2400" dirty="0" smtClean="0"/>
              <a:t>diabète, amylose</a:t>
            </a:r>
            <a:r>
              <a:rPr lang="fr-FR" sz="2400" dirty="0"/>
              <a:t>, myasthénie).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5046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70C0"/>
                </a:solidFill>
              </a:rPr>
              <a:t>A- Achalasie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C00000"/>
                </a:solidFill>
              </a:rPr>
              <a:t>1. Définition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Il s’agit d’un trouble moteur primitif de l’</a:t>
            </a:r>
            <a:r>
              <a:rPr lang="fr-FR" sz="2400" dirty="0" err="1"/>
              <a:t>oesophage</a:t>
            </a:r>
            <a:r>
              <a:rPr lang="fr-FR" sz="2400" dirty="0"/>
              <a:t> de cause inconnue, défini par </a:t>
            </a:r>
            <a:r>
              <a:rPr lang="fr-FR" sz="2400" dirty="0" smtClean="0"/>
              <a:t>l’absence complète </a:t>
            </a:r>
            <a:r>
              <a:rPr lang="fr-FR" sz="2400" dirty="0"/>
              <a:t>de péristaltisme dans le corps de </a:t>
            </a:r>
            <a:r>
              <a:rPr lang="fr-FR" sz="2400" dirty="0" smtClean="0"/>
              <a:t>l’</a:t>
            </a:r>
            <a:r>
              <a:rPr lang="fr-FR" sz="2400" dirty="0" err="1" smtClean="0"/>
              <a:t>oesophage</a:t>
            </a:r>
            <a:r>
              <a:rPr lang="fr-FR" sz="2400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Dans </a:t>
            </a:r>
            <a:r>
              <a:rPr lang="fr-FR" sz="2400" dirty="0"/>
              <a:t>la majorité des cas, </a:t>
            </a:r>
            <a:r>
              <a:rPr lang="fr-FR" sz="2400" dirty="0" smtClean="0"/>
              <a:t>cet </a:t>
            </a:r>
            <a:r>
              <a:rPr lang="fr-FR" sz="2400" dirty="0" smtClean="0">
                <a:solidFill>
                  <a:srgbClr val="FF0000"/>
                </a:solidFill>
              </a:rPr>
              <a:t>apéristaltisme</a:t>
            </a:r>
            <a:r>
              <a:rPr lang="fr-FR" sz="2400" dirty="0" smtClean="0"/>
              <a:t> </a:t>
            </a:r>
            <a:r>
              <a:rPr lang="fr-FR" sz="2400" dirty="0"/>
              <a:t>est associé à une </a:t>
            </a:r>
            <a:r>
              <a:rPr lang="fr-FR" sz="2400" dirty="0">
                <a:solidFill>
                  <a:srgbClr val="FF0000"/>
                </a:solidFill>
              </a:rPr>
              <a:t>relaxation du SIO absente ou incomplète </a:t>
            </a:r>
            <a:r>
              <a:rPr lang="fr-FR" sz="2400" dirty="0"/>
              <a:t>lors de la déglutition et </a:t>
            </a:r>
            <a:r>
              <a:rPr lang="fr-FR" sz="2400" dirty="0" smtClean="0"/>
              <a:t>à une </a:t>
            </a:r>
            <a:r>
              <a:rPr lang="fr-FR" sz="2400" dirty="0">
                <a:solidFill>
                  <a:srgbClr val="FF0000"/>
                </a:solidFill>
              </a:rPr>
              <a:t>hypertonie de repos du SIO.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29382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C00000"/>
                </a:solidFill>
              </a:rPr>
              <a:t>2. Arguments cliniques et paracliniques en faveur d’une achalasie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La </a:t>
            </a:r>
            <a:r>
              <a:rPr lang="fr-FR" sz="2400" dirty="0"/>
              <a:t>dysphagie est le signe révélateur habituel. Elle peut être très modérée.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Elle </a:t>
            </a:r>
            <a:r>
              <a:rPr lang="fr-FR" sz="2400" dirty="0"/>
              <a:t>est </a:t>
            </a:r>
            <a:r>
              <a:rPr lang="fr-FR" sz="2400" dirty="0" smtClean="0"/>
              <a:t>évocatrice de </a:t>
            </a:r>
            <a:r>
              <a:rPr lang="fr-FR" sz="2400" dirty="0"/>
              <a:t>l’achalasie quand elle est paradoxale (affectant électivement les liquides) et </a:t>
            </a:r>
            <a:r>
              <a:rPr lang="fr-FR" sz="2400" dirty="0" smtClean="0"/>
              <a:t>capricieuse, survenant </a:t>
            </a:r>
            <a:r>
              <a:rPr lang="fr-FR" sz="2400" dirty="0"/>
              <a:t>de façon intermittente et inopinée</a:t>
            </a:r>
            <a:r>
              <a:rPr lang="fr-FR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Des </a:t>
            </a:r>
            <a:r>
              <a:rPr lang="fr-FR" sz="2400" dirty="0"/>
              <a:t>régurgitations témoignent de la présence d’une stase oesophagienne anormale.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Plus </a:t>
            </a:r>
            <a:r>
              <a:rPr lang="fr-FR" sz="2400" dirty="0"/>
              <a:t>rarement, la </a:t>
            </a:r>
            <a:r>
              <a:rPr lang="fr-FR" sz="2400" dirty="0" smtClean="0"/>
              <a:t>maladie se </a:t>
            </a:r>
            <a:r>
              <a:rPr lang="fr-FR" sz="2400" dirty="0"/>
              <a:t>révèle par des douleurs </a:t>
            </a:r>
            <a:r>
              <a:rPr lang="fr-FR" sz="2400" dirty="0" smtClean="0"/>
              <a:t>rétro sternales </a:t>
            </a:r>
            <a:r>
              <a:rPr lang="fr-FR" sz="2400" dirty="0"/>
              <a:t>constrictives, pseudo-angineuses mais non liées </a:t>
            </a:r>
            <a:r>
              <a:rPr lang="fr-FR" sz="2400" dirty="0" smtClean="0"/>
              <a:t>à l’effort</a:t>
            </a:r>
            <a:r>
              <a:rPr lang="fr-FR" sz="2400" dirty="0"/>
              <a:t>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Elle </a:t>
            </a:r>
            <a:r>
              <a:rPr lang="fr-FR" sz="2400" dirty="0"/>
              <a:t>peut entraîner une </a:t>
            </a:r>
            <a:r>
              <a:rPr lang="fr-FR" sz="2400" dirty="0" smtClean="0"/>
              <a:t>dénutrition.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94963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Au stade débutant de la maladie, l’endoscopie digestive haute est normale.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À un stade plus évolué, la dysphagie perd ses caractères évocateurs d’un trouble moteur.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L’endoscopie découvre un </a:t>
            </a:r>
            <a:r>
              <a:rPr lang="fr-FR" sz="2400" dirty="0" err="1" smtClean="0"/>
              <a:t>oesophage</a:t>
            </a:r>
            <a:r>
              <a:rPr lang="fr-FR" sz="2400" dirty="0" smtClean="0"/>
              <a:t> dilaté, atone, contenant des résidus alimentaires parfois abondants, il peut exister une difficulté au passage du cardia.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65893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C00000"/>
                </a:solidFill>
              </a:rPr>
              <a:t>3. </a:t>
            </a:r>
            <a:r>
              <a:rPr lang="fr-FR" sz="2400" dirty="0">
                <a:solidFill>
                  <a:srgbClr val="C00000"/>
                </a:solidFill>
              </a:rPr>
              <a:t>Principales anomalies manométriques oesophagiennes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Au cours de l’achalasie, diverses perturbations motrices plus ou moins caractéristiques </a:t>
            </a:r>
            <a:r>
              <a:rPr lang="fr-FR" sz="2400" dirty="0" smtClean="0"/>
              <a:t>peuvent être </a:t>
            </a:r>
            <a:r>
              <a:rPr lang="fr-FR" sz="2400" dirty="0"/>
              <a:t>mises en évidence par la </a:t>
            </a:r>
            <a:r>
              <a:rPr lang="fr-FR" sz="2400" dirty="0" smtClean="0"/>
              <a:t>manométrie:</a:t>
            </a:r>
          </a:p>
          <a:p>
            <a:pPr marL="1257300" lvl="2" indent="-457200">
              <a:buClr>
                <a:srgbClr val="00B050"/>
              </a:buClr>
              <a:buFont typeface="+mj-lt"/>
              <a:buAutoNum type="arabicParenR"/>
            </a:pPr>
            <a:r>
              <a:rPr lang="fr-FR" dirty="0" smtClean="0"/>
              <a:t>Absence </a:t>
            </a:r>
            <a:r>
              <a:rPr lang="fr-FR" dirty="0"/>
              <a:t>totale de péristaltisme dans le corps de l’</a:t>
            </a:r>
            <a:r>
              <a:rPr lang="fr-FR" dirty="0" err="1"/>
              <a:t>oesophage</a:t>
            </a:r>
            <a:r>
              <a:rPr lang="fr-FR" dirty="0"/>
              <a:t> (absence de </a:t>
            </a:r>
            <a:r>
              <a:rPr lang="fr-FR" dirty="0" smtClean="0"/>
              <a:t>contractions oesophagiennes </a:t>
            </a:r>
            <a:r>
              <a:rPr lang="fr-FR" dirty="0"/>
              <a:t>propagées en réponse à des déglutitions d’eau : critère obligatoire </a:t>
            </a:r>
            <a:r>
              <a:rPr lang="fr-FR" dirty="0" smtClean="0"/>
              <a:t>du diagnostic).</a:t>
            </a:r>
          </a:p>
          <a:p>
            <a:pPr marL="1257300" lvl="2" indent="-457200">
              <a:buClr>
                <a:srgbClr val="00B050"/>
              </a:buClr>
              <a:buFont typeface="+mj-lt"/>
              <a:buAutoNum type="arabicParenR"/>
            </a:pPr>
            <a:r>
              <a:rPr lang="fr-FR" dirty="0" smtClean="0"/>
              <a:t>Des </a:t>
            </a:r>
            <a:r>
              <a:rPr lang="fr-FR" dirty="0"/>
              <a:t>contractions non propagées d’amplitude très importante s’observent dans l’achalasie </a:t>
            </a:r>
            <a:r>
              <a:rPr lang="fr-FR" dirty="0" smtClean="0"/>
              <a:t>«vigoureuse ».</a:t>
            </a:r>
          </a:p>
          <a:p>
            <a:pPr marL="1257300" lvl="2" indent="-457200">
              <a:buClr>
                <a:srgbClr val="00B050"/>
              </a:buClr>
              <a:buFont typeface="+mj-lt"/>
              <a:buAutoNum type="arabicParenR"/>
            </a:pPr>
            <a:r>
              <a:rPr lang="fr-FR" dirty="0" smtClean="0"/>
              <a:t>Une </a:t>
            </a:r>
            <a:r>
              <a:rPr lang="fr-FR" dirty="0"/>
              <a:t>hypertonie du SIO existe fréquemment ainsi qu’une absence de relaxation ou </a:t>
            </a:r>
            <a:r>
              <a:rPr lang="fr-FR" dirty="0" smtClean="0"/>
              <a:t>une relaxation </a:t>
            </a:r>
            <a:r>
              <a:rPr lang="fr-FR" dirty="0"/>
              <a:t>seulement incomplète de ce sphincter.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Ces </a:t>
            </a:r>
            <a:r>
              <a:rPr lang="fr-FR" sz="2400" dirty="0"/>
              <a:t>anomalies sphinctériennes </a:t>
            </a:r>
            <a:r>
              <a:rPr lang="fr-FR" sz="2400" dirty="0" smtClean="0"/>
              <a:t>peuvent manquer </a:t>
            </a:r>
            <a:r>
              <a:rPr lang="fr-FR" sz="2400" dirty="0"/>
              <a:t>au stade initial.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97525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C00000"/>
                </a:solidFill>
              </a:rPr>
              <a:t>4. Diagnostic différentiel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L’endoscopie doit toujours être réalisée en première intention pour écarter une </a:t>
            </a:r>
            <a:r>
              <a:rPr lang="fr-FR" sz="2400" dirty="0" smtClean="0"/>
              <a:t>affection cancéreuse</a:t>
            </a:r>
            <a:r>
              <a:rPr lang="fr-FR" sz="2400" dirty="0"/>
              <a:t>, notamment du </a:t>
            </a:r>
            <a:r>
              <a:rPr lang="fr-FR" sz="2400" dirty="0" smtClean="0"/>
              <a:t>cardia (pseudo-achalasie néoplasique).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smtClean="0"/>
              <a:t>Il </a:t>
            </a:r>
            <a:r>
              <a:rPr lang="fr-FR" sz="2400" dirty="0"/>
              <a:t>est nécessaire de la chercher par une écho-endoscopie ou </a:t>
            </a:r>
            <a:r>
              <a:rPr lang="fr-FR" sz="2400" dirty="0" smtClean="0"/>
              <a:t>une tomodensitométrie</a:t>
            </a:r>
            <a:r>
              <a:rPr lang="fr-FR" sz="2400" dirty="0"/>
              <a:t>, notamment lorsque l’achalasie se révèle tardivement, après 50 </a:t>
            </a:r>
            <a:r>
              <a:rPr lang="fr-FR" sz="2400" dirty="0" smtClean="0"/>
              <a:t>ans.</a:t>
            </a:r>
            <a:endParaRPr lang="fr-F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Chez </a:t>
            </a:r>
            <a:r>
              <a:rPr lang="fr-FR" sz="2400" dirty="0"/>
              <a:t>des sujets ayant vécu en Amérique du Sud, une pseudo-achalasie due à une </a:t>
            </a:r>
            <a:r>
              <a:rPr lang="fr-FR" sz="2400" dirty="0" smtClean="0"/>
              <a:t>parasitose (Trypanosoma </a:t>
            </a:r>
            <a:r>
              <a:rPr lang="fr-FR" sz="2400" dirty="0"/>
              <a:t>cruzi) doit être cherchée (maladie de Chagas).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64590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C00000"/>
                </a:solidFill>
              </a:rPr>
              <a:t>5</a:t>
            </a:r>
            <a:r>
              <a:rPr lang="fr-FR" sz="2400" dirty="0">
                <a:solidFill>
                  <a:srgbClr val="C00000"/>
                </a:solidFill>
              </a:rPr>
              <a:t>. Principes du traitement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Aucun traitement ne peut restaurer un </a:t>
            </a:r>
            <a:r>
              <a:rPr lang="fr-FR" sz="2400" dirty="0" smtClean="0"/>
              <a:t>péristaltisme œsophagien.</a:t>
            </a:r>
            <a:endParaRPr lang="fr-F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Le </a:t>
            </a:r>
            <a:r>
              <a:rPr lang="fr-FR" sz="2400" dirty="0"/>
              <a:t>traitement a pour objectif de </a:t>
            </a:r>
            <a:r>
              <a:rPr lang="fr-FR" sz="2400" u="sng" dirty="0"/>
              <a:t>diminuer la pression du SIO </a:t>
            </a:r>
            <a:r>
              <a:rPr lang="fr-FR" sz="2400" dirty="0"/>
              <a:t>par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S</a:t>
            </a:r>
            <a:r>
              <a:rPr lang="fr-FR" sz="2400" dirty="0" smtClean="0"/>
              <a:t>ection </a:t>
            </a:r>
            <a:r>
              <a:rPr lang="fr-FR" sz="2400" dirty="0"/>
              <a:t>musculaire chirurgicale (myotomie </a:t>
            </a:r>
            <a:r>
              <a:rPr lang="fr-FR" sz="2400" dirty="0" smtClean="0"/>
              <a:t>extra muqueuse</a:t>
            </a:r>
            <a:r>
              <a:rPr lang="fr-FR" sz="2400" dirty="0"/>
              <a:t>, réalisable aujourd’hui </a:t>
            </a:r>
            <a:r>
              <a:rPr lang="fr-FR" sz="2400" dirty="0" smtClean="0"/>
              <a:t>par cœlioscopie) 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O</a:t>
            </a:r>
            <a:r>
              <a:rPr lang="fr-FR" sz="2400" dirty="0" smtClean="0"/>
              <a:t>u </a:t>
            </a:r>
            <a:r>
              <a:rPr lang="fr-FR" sz="2400" dirty="0"/>
              <a:t>dilatation pneumatique sous endoscopie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O</a:t>
            </a:r>
            <a:r>
              <a:rPr lang="fr-FR" sz="2400" dirty="0" smtClean="0"/>
              <a:t>u </a:t>
            </a:r>
            <a:r>
              <a:rPr lang="fr-FR" sz="2400" dirty="0"/>
              <a:t>action pharmacologique (dérivés nitrés par voie sublinguale, infiltration </a:t>
            </a:r>
            <a:r>
              <a:rPr lang="fr-FR" sz="2400" dirty="0" smtClean="0"/>
              <a:t>intra-sphinctérienne per-endoscopique </a:t>
            </a:r>
            <a:r>
              <a:rPr lang="fr-FR" sz="2400" dirty="0"/>
              <a:t>de toxine botulique).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62358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La dilatation pneumatique réalisée par voie endoscopique et le traitement chirurgical sont </a:t>
            </a:r>
            <a:r>
              <a:rPr lang="fr-FR" sz="2400" dirty="0" smtClean="0"/>
              <a:t>les méthodes </a:t>
            </a:r>
            <a:r>
              <a:rPr lang="fr-FR" sz="2400" dirty="0"/>
              <a:t>principales.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Leur </a:t>
            </a:r>
            <a:r>
              <a:rPr lang="fr-FR" sz="2400" dirty="0"/>
              <a:t>efficacité est comparable, jugée excellente ou bonne dans plus de </a:t>
            </a:r>
            <a:r>
              <a:rPr lang="fr-FR" sz="2400" dirty="0" smtClean="0"/>
              <a:t>trois quarts </a:t>
            </a:r>
            <a:r>
              <a:rPr lang="fr-FR" sz="2400" dirty="0"/>
              <a:t>des cas.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Leurs </a:t>
            </a:r>
            <a:r>
              <a:rPr lang="fr-FR" sz="2400" dirty="0"/>
              <a:t>complications (respectivement la perforation de l’</a:t>
            </a:r>
            <a:r>
              <a:rPr lang="fr-FR" sz="2400" dirty="0" err="1"/>
              <a:t>oesophage</a:t>
            </a:r>
            <a:r>
              <a:rPr lang="fr-FR" sz="2400" dirty="0"/>
              <a:t> et </a:t>
            </a:r>
            <a:r>
              <a:rPr lang="fr-FR" sz="2400" dirty="0" smtClean="0"/>
              <a:t>l’</a:t>
            </a:r>
            <a:r>
              <a:rPr lang="fr-FR" sz="2400" dirty="0" err="1" smtClean="0"/>
              <a:t>oesophagite</a:t>
            </a:r>
            <a:r>
              <a:rPr lang="fr-FR" sz="2400" dirty="0"/>
              <a:t> </a:t>
            </a:r>
            <a:r>
              <a:rPr lang="fr-FR" sz="2400" dirty="0" smtClean="0"/>
              <a:t>par </a:t>
            </a:r>
            <a:r>
              <a:rPr lang="fr-FR" sz="2400" dirty="0"/>
              <a:t>reflux) sont rares.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Leur </a:t>
            </a:r>
            <a:r>
              <a:rPr lang="fr-FR" sz="2400" dirty="0"/>
              <a:t>mortalité est quasi </a:t>
            </a:r>
            <a:r>
              <a:rPr lang="fr-FR" sz="2400" dirty="0" smtClean="0"/>
              <a:t>nulle.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L’efficacité </a:t>
            </a:r>
            <a:r>
              <a:rPr lang="fr-FR" sz="2400" dirty="0"/>
              <a:t>des traitements pharmacologiques et de la toxine botulique est nettement inférieure </a:t>
            </a:r>
            <a:r>
              <a:rPr lang="fr-FR" sz="2400" dirty="0" smtClean="0"/>
              <a:t>à celle </a:t>
            </a:r>
            <a:r>
              <a:rPr lang="fr-FR" sz="2400" dirty="0"/>
              <a:t>de ces 2 techniques.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10359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70C0"/>
                </a:solidFill>
              </a:rPr>
              <a:t>B- Autres troubles moteurs de l’</a:t>
            </a:r>
            <a:r>
              <a:rPr lang="fr-FR" sz="2800" dirty="0" err="1">
                <a:solidFill>
                  <a:srgbClr val="0070C0"/>
                </a:solidFill>
              </a:rPr>
              <a:t>oesophage</a:t>
            </a:r>
            <a:endParaRPr lang="fr-FR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C00000"/>
                </a:solidFill>
              </a:rPr>
              <a:t>1. Les troubles moteurs primitifs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En dehors de l’achalasie, les troubles moteurs </a:t>
            </a:r>
            <a:r>
              <a:rPr lang="fr-FR" sz="2400" dirty="0" smtClean="0"/>
              <a:t>œsophagiens </a:t>
            </a:r>
            <a:r>
              <a:rPr lang="fr-FR" sz="2400" dirty="0"/>
              <a:t>primitifs comprennent la maladie </a:t>
            </a:r>
            <a:r>
              <a:rPr lang="fr-FR" sz="2400" dirty="0" smtClean="0"/>
              <a:t>des spasmes </a:t>
            </a:r>
            <a:r>
              <a:rPr lang="fr-FR" sz="2400" dirty="0"/>
              <a:t>diffus de l’</a:t>
            </a:r>
            <a:r>
              <a:rPr lang="fr-FR" sz="2400" dirty="0" err="1"/>
              <a:t>oesophage</a:t>
            </a:r>
            <a:r>
              <a:rPr lang="fr-FR" sz="2400" dirty="0"/>
              <a:t> et l’</a:t>
            </a:r>
            <a:r>
              <a:rPr lang="fr-FR" sz="2400" dirty="0" err="1"/>
              <a:t>oesophage</a:t>
            </a:r>
            <a:r>
              <a:rPr lang="fr-FR" sz="2400" dirty="0"/>
              <a:t> « casse-noisettes ».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Dans la maladie des spasmes diffus de l’</a:t>
            </a:r>
            <a:r>
              <a:rPr lang="fr-FR" sz="2400" dirty="0" err="1"/>
              <a:t>oesophage</a:t>
            </a:r>
            <a:r>
              <a:rPr lang="fr-FR" sz="2400" dirty="0"/>
              <a:t>, plus de 10 % des ondes enregistrées </a:t>
            </a:r>
            <a:r>
              <a:rPr lang="fr-FR" sz="2400" dirty="0" smtClean="0"/>
              <a:t>au niveau </a:t>
            </a:r>
            <a:r>
              <a:rPr lang="fr-FR" sz="2400" dirty="0"/>
              <a:t>du corps de l’</a:t>
            </a:r>
            <a:r>
              <a:rPr lang="fr-FR" sz="2400" dirty="0" err="1"/>
              <a:t>oesophage</a:t>
            </a:r>
            <a:r>
              <a:rPr lang="fr-FR" sz="2400" dirty="0"/>
              <a:t> sont anormales, non propagées, amples et répétitives, et </a:t>
            </a:r>
            <a:r>
              <a:rPr lang="fr-FR" sz="2400" dirty="0" smtClean="0"/>
              <a:t>alternent avec </a:t>
            </a:r>
            <a:r>
              <a:rPr lang="fr-FR" sz="2400" dirty="0"/>
              <a:t>un péristaltisme </a:t>
            </a:r>
            <a:r>
              <a:rPr lang="fr-FR" sz="2400" dirty="0" smtClean="0"/>
              <a:t>normal.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0398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Au cours de ces deux affections, le fonctionnement du SIO est normal</a:t>
            </a:r>
            <a:r>
              <a:rPr lang="fr-FR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2400" dirty="0"/>
          </a:p>
          <a:p>
            <a:pPr marL="0" indent="0">
              <a:buNone/>
            </a:pPr>
            <a:r>
              <a:rPr lang="fr-FR" sz="2400" dirty="0">
                <a:solidFill>
                  <a:srgbClr val="C00000"/>
                </a:solidFill>
              </a:rPr>
              <a:t>2. Les troubles moteurs </a:t>
            </a:r>
            <a:r>
              <a:rPr lang="fr-FR" sz="2400" dirty="0" smtClean="0">
                <a:solidFill>
                  <a:srgbClr val="C00000"/>
                </a:solidFill>
              </a:rPr>
              <a:t>œsophagiens </a:t>
            </a:r>
            <a:r>
              <a:rPr lang="fr-FR" sz="2400" dirty="0">
                <a:solidFill>
                  <a:srgbClr val="C00000"/>
                </a:solidFill>
              </a:rPr>
              <a:t>dits « secondaires »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Ils peuvent être observés au cours des collagénoses (sclérodermie), du diabète, de l’amylose et </a:t>
            </a:r>
            <a:r>
              <a:rPr lang="fr-FR" sz="2400" dirty="0" smtClean="0"/>
              <a:t>de nombreuses </a:t>
            </a:r>
            <a:r>
              <a:rPr lang="fr-FR" sz="2400" dirty="0"/>
              <a:t>affections du système nerveux central ou périphérique.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12911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b="1" dirty="0" smtClean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Objectifs pédagogiques: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/>
              <a:t>Argumenter </a:t>
            </a:r>
            <a:r>
              <a:rPr lang="fr-FR" sz="2400" dirty="0"/>
              <a:t>les principales hypothèses diagnostiques </a:t>
            </a:r>
            <a:r>
              <a:rPr lang="fr-FR" sz="24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J</a:t>
            </a:r>
            <a:r>
              <a:rPr lang="fr-FR" sz="2400" dirty="0" smtClean="0"/>
              <a:t>ustifier </a:t>
            </a:r>
            <a:r>
              <a:rPr lang="fr-FR" sz="2400" dirty="0"/>
              <a:t>les </a:t>
            </a:r>
            <a:r>
              <a:rPr lang="fr-FR" sz="2400" dirty="0" smtClean="0"/>
              <a:t>examens complémentaires </a:t>
            </a:r>
            <a:r>
              <a:rPr lang="fr-FR" sz="2400" dirty="0"/>
              <a:t>pertinents.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1337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Points clefs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La </a:t>
            </a:r>
            <a:r>
              <a:rPr lang="fr-FR" sz="2400" dirty="0"/>
              <a:t>dysphagie oro-pharyngée relève essentiellement de causes ORL ou </a:t>
            </a:r>
            <a:r>
              <a:rPr lang="fr-FR" sz="2400" dirty="0" smtClean="0"/>
              <a:t>neurologiques.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En </a:t>
            </a:r>
            <a:r>
              <a:rPr lang="fr-FR" sz="2400" dirty="0"/>
              <a:t>cas de dysphagie, une endoscopie oeso-gastro-duodénale doit être effectuée </a:t>
            </a:r>
            <a:r>
              <a:rPr lang="fr-FR" sz="2400" dirty="0" smtClean="0"/>
              <a:t>en première </a:t>
            </a:r>
            <a:r>
              <a:rPr lang="fr-FR" sz="2400" dirty="0"/>
              <a:t>intention pour chercher une lésion organique de </a:t>
            </a:r>
            <a:r>
              <a:rPr lang="fr-FR" sz="2400" dirty="0" smtClean="0"/>
              <a:t>l’</a:t>
            </a:r>
            <a:r>
              <a:rPr lang="fr-FR" sz="2400" dirty="0" err="1" smtClean="0"/>
              <a:t>oesophage</a:t>
            </a:r>
            <a:r>
              <a:rPr lang="fr-FR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Les </a:t>
            </a:r>
            <a:r>
              <a:rPr lang="fr-FR" sz="2400" dirty="0"/>
              <a:t>principales causes organiques de dysphagie sont des tumeurs oesophagiennes </a:t>
            </a:r>
            <a:r>
              <a:rPr lang="fr-FR" sz="2400" dirty="0" smtClean="0"/>
              <a:t>et </a:t>
            </a:r>
            <a:r>
              <a:rPr lang="fr-FR" sz="2400" dirty="0" err="1" smtClean="0"/>
              <a:t>oesophagites</a:t>
            </a:r>
            <a:r>
              <a:rPr lang="fr-FR" sz="2400" dirty="0" smtClean="0"/>
              <a:t> </a:t>
            </a:r>
            <a:r>
              <a:rPr lang="fr-FR" sz="2400" dirty="0"/>
              <a:t>(par reflux notamment</a:t>
            </a:r>
            <a:r>
              <a:rPr lang="fr-FR" sz="2400" dirty="0" smtClean="0"/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Le </a:t>
            </a:r>
            <a:r>
              <a:rPr lang="fr-FR" sz="2400" dirty="0"/>
              <a:t>cancer de l’</a:t>
            </a:r>
            <a:r>
              <a:rPr lang="fr-FR" sz="2400" dirty="0" err="1"/>
              <a:t>oesophage</a:t>
            </a:r>
            <a:r>
              <a:rPr lang="fr-FR" sz="2400" dirty="0"/>
              <a:t> est à l’origine d’une dysphagie progressive, </a:t>
            </a:r>
            <a:r>
              <a:rPr lang="fr-FR" sz="2400" dirty="0" smtClean="0"/>
              <a:t>portant initialement </a:t>
            </a:r>
            <a:r>
              <a:rPr lang="fr-FR" sz="2400" dirty="0"/>
              <a:t>sur les solides, avec amaigrissement rapide. L’endoscopie et les </a:t>
            </a:r>
            <a:r>
              <a:rPr lang="fr-FR" sz="2400" dirty="0" smtClean="0"/>
              <a:t>biopsies confirment </a:t>
            </a:r>
            <a:r>
              <a:rPr lang="fr-FR" sz="2400" dirty="0"/>
              <a:t>le diagnostic.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042384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400" dirty="0"/>
              <a:t>L’</a:t>
            </a:r>
            <a:r>
              <a:rPr lang="fr-FR" sz="2400" dirty="0" err="1"/>
              <a:t>oesophagite</a:t>
            </a:r>
            <a:r>
              <a:rPr lang="fr-FR" sz="2400" dirty="0"/>
              <a:t> à éosinophiles peut être à l’origine d’impactions alimentaires. </a:t>
            </a:r>
            <a:r>
              <a:rPr lang="fr-FR" sz="2400" dirty="0" smtClean="0"/>
              <a:t>Elle s’associe </a:t>
            </a:r>
            <a:r>
              <a:rPr lang="fr-FR" sz="2400" dirty="0"/>
              <a:t>souvent avec des manifestations atopiques (asthme, dermatite atopique…) </a:t>
            </a:r>
            <a:r>
              <a:rPr lang="fr-FR" sz="2400" dirty="0" smtClean="0"/>
              <a:t>et une hyper éosinophilie </a:t>
            </a:r>
            <a:r>
              <a:rPr lang="fr-FR" sz="2400" dirty="0"/>
              <a:t>sanguine. Le diagnostic est </a:t>
            </a:r>
            <a:r>
              <a:rPr lang="fr-FR" sz="2400" dirty="0" smtClean="0"/>
              <a:t>histologique.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fr-FR" sz="2400" dirty="0" smtClean="0"/>
              <a:t>En </a:t>
            </a:r>
            <a:r>
              <a:rPr lang="fr-FR" sz="2400" dirty="0"/>
              <a:t>cas de dysphagie avec endoscopie normale, les biopsies </a:t>
            </a:r>
            <a:r>
              <a:rPr lang="fr-FR" sz="2400" dirty="0" smtClean="0"/>
              <a:t>muqueuses oesophagiennes </a:t>
            </a:r>
            <a:r>
              <a:rPr lang="fr-FR" sz="2400" dirty="0"/>
              <a:t>doivent être systématiques pour chercher une </a:t>
            </a:r>
            <a:r>
              <a:rPr lang="fr-FR" sz="2400" dirty="0" smtClean="0"/>
              <a:t>œsophagite à éosinophiles.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fr-FR" sz="2400" dirty="0" smtClean="0"/>
              <a:t>La </a:t>
            </a:r>
            <a:r>
              <a:rPr lang="fr-FR" sz="2400" dirty="0"/>
              <a:t>manométrie oesophagienne, au mieux par une technique de haute résolution, </a:t>
            </a:r>
            <a:r>
              <a:rPr lang="fr-FR" sz="2400" dirty="0" smtClean="0"/>
              <a:t>est </a:t>
            </a:r>
            <a:r>
              <a:rPr lang="fr-FR" sz="2400" dirty="0" smtClean="0">
                <a:solidFill>
                  <a:prstClr val="black"/>
                </a:solidFill>
              </a:rPr>
              <a:t>l’exploration </a:t>
            </a:r>
            <a:r>
              <a:rPr lang="fr-FR" sz="2400" dirty="0">
                <a:solidFill>
                  <a:prstClr val="black"/>
                </a:solidFill>
              </a:rPr>
              <a:t>clé pour l’identification d’un trouble moteur </a:t>
            </a:r>
            <a:r>
              <a:rPr lang="fr-FR" sz="2400" dirty="0" smtClean="0">
                <a:solidFill>
                  <a:prstClr val="black"/>
                </a:solidFill>
              </a:rPr>
              <a:t>œsophagien.</a:t>
            </a:r>
            <a:endParaRPr lang="fr-FR" sz="2400" dirty="0">
              <a:solidFill>
                <a:prstClr val="black"/>
              </a:solidFill>
            </a:endParaRPr>
          </a:p>
          <a:p>
            <a:pPr marL="457200" indent="-457200">
              <a:buFont typeface="+mj-lt"/>
              <a:buAutoNum type="arabicPeriod" startAt="5"/>
            </a:pP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9912332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8"/>
            </a:pPr>
            <a:r>
              <a:rPr lang="fr-FR" sz="2400" dirty="0" smtClean="0">
                <a:solidFill>
                  <a:prstClr val="black"/>
                </a:solidFill>
              </a:rPr>
              <a:t>L’achalasie </a:t>
            </a:r>
            <a:r>
              <a:rPr lang="fr-FR" sz="2400" dirty="0">
                <a:solidFill>
                  <a:prstClr val="black"/>
                </a:solidFill>
              </a:rPr>
              <a:t>primitive de l’</a:t>
            </a:r>
            <a:r>
              <a:rPr lang="fr-FR" sz="2400" dirty="0" err="1">
                <a:solidFill>
                  <a:prstClr val="black"/>
                </a:solidFill>
              </a:rPr>
              <a:t>oesophage</a:t>
            </a:r>
            <a:r>
              <a:rPr lang="fr-FR" sz="2400" dirty="0">
                <a:solidFill>
                  <a:prstClr val="black"/>
                </a:solidFill>
              </a:rPr>
              <a:t> est le principal trouble moteur </a:t>
            </a:r>
            <a:r>
              <a:rPr lang="fr-FR" sz="2400" dirty="0" err="1" smtClean="0">
                <a:solidFill>
                  <a:prstClr val="black"/>
                </a:solidFill>
              </a:rPr>
              <a:t>oesophagien</a:t>
            </a:r>
            <a:r>
              <a:rPr lang="fr-FR" sz="2400" dirty="0" smtClean="0">
                <a:solidFill>
                  <a:prstClr val="black"/>
                </a:solidFill>
              </a:rPr>
              <a:t>, responsable </a:t>
            </a:r>
            <a:r>
              <a:rPr lang="fr-FR" sz="2400" dirty="0">
                <a:solidFill>
                  <a:prstClr val="black"/>
                </a:solidFill>
              </a:rPr>
              <a:t>au début de son évolution d’une dysphagie intermittente et </a:t>
            </a:r>
            <a:r>
              <a:rPr lang="fr-FR" sz="2400" dirty="0" smtClean="0">
                <a:solidFill>
                  <a:prstClr val="black"/>
                </a:solidFill>
              </a:rPr>
              <a:t>paradoxale. Son </a:t>
            </a:r>
            <a:r>
              <a:rPr lang="fr-FR" sz="2400" dirty="0">
                <a:solidFill>
                  <a:prstClr val="black"/>
                </a:solidFill>
              </a:rPr>
              <a:t>diagnostic est </a:t>
            </a:r>
            <a:r>
              <a:rPr lang="fr-FR" sz="2400" dirty="0" smtClean="0">
                <a:solidFill>
                  <a:prstClr val="black"/>
                </a:solidFill>
              </a:rPr>
              <a:t>manométrique.</a:t>
            </a:r>
          </a:p>
          <a:p>
            <a:pPr marL="457200" lvl="0" indent="-457200">
              <a:buFont typeface="+mj-lt"/>
              <a:buAutoNum type="arabicPeriod" startAt="8"/>
            </a:pPr>
            <a:r>
              <a:rPr lang="fr-FR" sz="2400" dirty="0" smtClean="0">
                <a:solidFill>
                  <a:prstClr val="black"/>
                </a:solidFill>
              </a:rPr>
              <a:t>Une </a:t>
            </a:r>
            <a:r>
              <a:rPr lang="fr-FR" sz="2400" dirty="0">
                <a:solidFill>
                  <a:prstClr val="black"/>
                </a:solidFill>
              </a:rPr>
              <a:t>achalasie récente chez un sujet de plus de 50 ans doit faire envisager </a:t>
            </a:r>
            <a:r>
              <a:rPr lang="fr-FR" sz="2400" dirty="0" smtClean="0">
                <a:solidFill>
                  <a:prstClr val="black"/>
                </a:solidFill>
              </a:rPr>
              <a:t>l’hypothèse d’une </a:t>
            </a:r>
            <a:r>
              <a:rPr lang="fr-FR" sz="2400" dirty="0">
                <a:solidFill>
                  <a:prstClr val="black"/>
                </a:solidFill>
              </a:rPr>
              <a:t>achalasie secondaire et réaliser une tomodensitométrie et/ou une </a:t>
            </a:r>
            <a:r>
              <a:rPr lang="fr-FR" sz="2400" dirty="0" smtClean="0">
                <a:solidFill>
                  <a:prstClr val="black"/>
                </a:solidFill>
              </a:rPr>
              <a:t>échoendoscopie oesophagienne </a:t>
            </a:r>
            <a:r>
              <a:rPr lang="fr-FR" sz="2400" dirty="0">
                <a:solidFill>
                  <a:prstClr val="black"/>
                </a:solidFill>
              </a:rPr>
              <a:t>pour chercher une tumeur sous-muqueuse ou </a:t>
            </a:r>
            <a:r>
              <a:rPr lang="fr-FR" sz="2400" dirty="0" smtClean="0">
                <a:solidFill>
                  <a:prstClr val="black"/>
                </a:solidFill>
              </a:rPr>
              <a:t>péri oesophagienne</a:t>
            </a:r>
            <a:r>
              <a:rPr lang="fr-FR" sz="2400" dirty="0">
                <a:solidFill>
                  <a:prstClr val="black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58416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</a:rPr>
              <a:t>I. Définition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La dysphagie est une sensation de gêne ou d’obstacle à la progression du bol </a:t>
            </a:r>
            <a:r>
              <a:rPr lang="fr-FR" sz="2400" dirty="0" smtClean="0"/>
              <a:t>alimentaire survenant </a:t>
            </a:r>
            <a:r>
              <a:rPr lang="fr-FR" sz="2400" dirty="0"/>
              <a:t>au cours de la </a:t>
            </a:r>
            <a:r>
              <a:rPr lang="fr-FR" sz="2400" dirty="0" smtClean="0"/>
              <a:t>déglutition.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Elle </a:t>
            </a:r>
            <a:r>
              <a:rPr lang="fr-FR" sz="2400" dirty="0">
                <a:solidFill>
                  <a:srgbClr val="0070C0"/>
                </a:solidFill>
              </a:rPr>
              <a:t>doit être différenciée de 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/>
              <a:t>L</a:t>
            </a:r>
            <a:r>
              <a:rPr lang="fr-FR" sz="2400" dirty="0" smtClean="0"/>
              <a:t>’</a:t>
            </a:r>
            <a:r>
              <a:rPr lang="fr-FR" sz="2400" dirty="0" err="1" smtClean="0"/>
              <a:t>odynophagie</a:t>
            </a:r>
            <a:r>
              <a:rPr lang="fr-FR" sz="2400" dirty="0" smtClean="0"/>
              <a:t> </a:t>
            </a:r>
            <a:r>
              <a:rPr lang="fr-FR" sz="2400" dirty="0"/>
              <a:t>(douleur ressentie lors de la progression des aliments dans l’</a:t>
            </a:r>
            <a:r>
              <a:rPr lang="fr-FR" sz="2400" dirty="0" err="1"/>
              <a:t>oesophage</a:t>
            </a:r>
            <a:r>
              <a:rPr lang="fr-FR" sz="2400" dirty="0"/>
              <a:t> </a:t>
            </a:r>
            <a:r>
              <a:rPr lang="fr-FR" sz="2400" dirty="0" smtClean="0"/>
              <a:t>mais  sans </a:t>
            </a:r>
            <a:r>
              <a:rPr lang="fr-FR" sz="2400" dirty="0"/>
              <a:t>sensation de blocage de l’alimentation)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La </a:t>
            </a:r>
            <a:r>
              <a:rPr lang="fr-FR" sz="2400" dirty="0"/>
              <a:t>sensation de striction cervicale liée à l’anxiété, qualifiée de « globus hystericus »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L’anorexie </a:t>
            </a:r>
            <a:r>
              <a:rPr lang="fr-FR" sz="2400" dirty="0"/>
              <a:t>(perte d’appétit), surtout lorsqu’elle porte de façon élective sur certains </a:t>
            </a:r>
            <a:r>
              <a:rPr lang="fr-FR" sz="2400" dirty="0" smtClean="0"/>
              <a:t>aliments (viande</a:t>
            </a:r>
            <a:r>
              <a:rPr lang="fr-FR" sz="2400" dirty="0"/>
              <a:t>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La </a:t>
            </a:r>
            <a:r>
              <a:rPr lang="fr-FR" sz="2400" dirty="0"/>
              <a:t>satiété précoce.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53127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</a:rPr>
              <a:t>II. T</a:t>
            </a:r>
            <a:r>
              <a:rPr lang="fr-FR" sz="2800" b="1" dirty="0" smtClean="0">
                <a:solidFill>
                  <a:srgbClr val="FF0000"/>
                </a:solidFill>
              </a:rPr>
              <a:t>ypes </a:t>
            </a:r>
            <a:r>
              <a:rPr lang="fr-FR" sz="2800" b="1" dirty="0">
                <a:solidFill>
                  <a:srgbClr val="FF0000"/>
                </a:solidFill>
              </a:rPr>
              <a:t>de </a:t>
            </a:r>
            <a:r>
              <a:rPr lang="fr-FR" sz="2800" b="1" dirty="0" smtClean="0">
                <a:solidFill>
                  <a:srgbClr val="FF0000"/>
                </a:solidFill>
              </a:rPr>
              <a:t>dysphagie</a:t>
            </a:r>
            <a:endParaRPr lang="fr-FR" sz="51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L’interrogatoire permet de distinguer 2 types de dysphagie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0070C0"/>
                </a:solidFill>
              </a:rPr>
              <a:t>La </a:t>
            </a:r>
            <a:r>
              <a:rPr lang="fr-FR" sz="2400" dirty="0">
                <a:solidFill>
                  <a:srgbClr val="0070C0"/>
                </a:solidFill>
              </a:rPr>
              <a:t>dysphagie oro-pharyngée </a:t>
            </a:r>
            <a:r>
              <a:rPr lang="fr-FR" sz="2400" dirty="0"/>
              <a:t>se traduit par une difficulté à initier la déglutition et à propulser </a:t>
            </a:r>
            <a:r>
              <a:rPr lang="fr-FR" sz="2400" dirty="0" smtClean="0"/>
              <a:t>le bol </a:t>
            </a:r>
            <a:r>
              <a:rPr lang="fr-FR" sz="2400" dirty="0"/>
              <a:t>alimentaire dans l’</a:t>
            </a:r>
            <a:r>
              <a:rPr lang="fr-FR" sz="2400" dirty="0" err="1"/>
              <a:t>oesophage</a:t>
            </a:r>
            <a:r>
              <a:rPr lang="fr-FR" sz="2400" dirty="0"/>
              <a:t>. </a:t>
            </a:r>
            <a:endParaRPr lang="fr-F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Le </a:t>
            </a:r>
            <a:r>
              <a:rPr lang="fr-FR" sz="2400" dirty="0"/>
              <a:t>patient localise nettement sa gêne ou sa sensation </a:t>
            </a:r>
            <a:r>
              <a:rPr lang="fr-FR" sz="2400" dirty="0" smtClean="0"/>
              <a:t>de blocage </a:t>
            </a:r>
            <a:r>
              <a:rPr lang="fr-FR" sz="2400" dirty="0"/>
              <a:t>dans </a:t>
            </a:r>
            <a:r>
              <a:rPr lang="fr-FR" sz="2400" u="sng" dirty="0"/>
              <a:t>la région cervicale</a:t>
            </a:r>
            <a:r>
              <a:rPr lang="fr-FR" sz="2400" dirty="0"/>
              <a:t>. </a:t>
            </a:r>
            <a:endParaRPr lang="fr-F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Ce </a:t>
            </a:r>
            <a:r>
              <a:rPr lang="fr-FR" sz="2400" dirty="0"/>
              <a:t>type de dysphagie relève essentiellement de causes </a:t>
            </a:r>
            <a:r>
              <a:rPr lang="fr-FR" sz="2400" dirty="0" smtClean="0"/>
              <a:t>ORL ou </a:t>
            </a:r>
            <a:r>
              <a:rPr lang="fr-FR" sz="2400" dirty="0"/>
              <a:t>neurologiques </a:t>
            </a:r>
            <a:r>
              <a:rPr lang="fr-FR" sz="2400" dirty="0" smtClean="0"/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8061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0070C0"/>
                </a:solidFill>
              </a:rPr>
              <a:t>La </a:t>
            </a:r>
            <a:r>
              <a:rPr lang="fr-FR" sz="2400" dirty="0">
                <a:solidFill>
                  <a:srgbClr val="0070C0"/>
                </a:solidFill>
              </a:rPr>
              <a:t>dysphagie oesophagienne </a:t>
            </a:r>
            <a:r>
              <a:rPr lang="fr-FR" sz="2400" dirty="0"/>
              <a:t>est ressentie comme une sensation de blocage ou une gêne à </a:t>
            </a:r>
            <a:r>
              <a:rPr lang="fr-FR" sz="2400" dirty="0" smtClean="0"/>
              <a:t>la progression </a:t>
            </a:r>
            <a:r>
              <a:rPr lang="fr-FR" sz="2400" dirty="0"/>
              <a:t>du </a:t>
            </a:r>
            <a:r>
              <a:rPr lang="fr-FR" sz="2400" dirty="0" smtClean="0"/>
              <a:t>bol alimentaire </a:t>
            </a:r>
            <a:r>
              <a:rPr lang="fr-FR" sz="2400" dirty="0"/>
              <a:t>localisée au niveau de </a:t>
            </a:r>
            <a:r>
              <a:rPr lang="fr-FR" sz="2400" u="sng" dirty="0"/>
              <a:t>la région </a:t>
            </a:r>
            <a:r>
              <a:rPr lang="fr-FR" sz="2400" u="sng" dirty="0" smtClean="0"/>
              <a:t>rétro sternale</a:t>
            </a:r>
            <a:r>
              <a:rPr lang="fr-FR" sz="24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On distingue aussi, </a:t>
            </a:r>
            <a:r>
              <a:rPr lang="fr-FR" sz="2400" u="sng" dirty="0"/>
              <a:t>selon le mécanisme en cause</a:t>
            </a:r>
            <a:r>
              <a:rPr lang="fr-FR" sz="2400" dirty="0"/>
              <a:t>, </a:t>
            </a:r>
            <a:r>
              <a:rPr lang="fr-FR" sz="2400" dirty="0">
                <a:solidFill>
                  <a:srgbClr val="0070C0"/>
                </a:solidFill>
              </a:rPr>
              <a:t>la dysphagie lésionnelle</a:t>
            </a:r>
            <a:r>
              <a:rPr lang="fr-FR" sz="2400" dirty="0"/>
              <a:t> due à un </a:t>
            </a:r>
            <a:r>
              <a:rPr lang="fr-FR" sz="2400" dirty="0" smtClean="0"/>
              <a:t>obstacle mécanique</a:t>
            </a:r>
            <a:r>
              <a:rPr lang="fr-FR" sz="2400" dirty="0"/>
              <a:t>, le plus souvent dans la paroi oesophagienne (ex. : tumeur maligne) et </a:t>
            </a:r>
            <a:r>
              <a:rPr lang="fr-FR" sz="2400" dirty="0">
                <a:solidFill>
                  <a:srgbClr val="0070C0"/>
                </a:solidFill>
              </a:rPr>
              <a:t>la </a:t>
            </a:r>
            <a:r>
              <a:rPr lang="fr-FR" sz="2400" dirty="0" smtClean="0">
                <a:solidFill>
                  <a:srgbClr val="0070C0"/>
                </a:solidFill>
              </a:rPr>
              <a:t>dysphagie fonctionnelle </a:t>
            </a:r>
            <a:r>
              <a:rPr lang="fr-FR" sz="2400" dirty="0"/>
              <a:t>due à un trouble moteur (ex. : achalasie).</a:t>
            </a:r>
            <a:endParaRPr lang="fr-FR" sz="2400" b="0" i="0" u="none" strike="noStrike" baseline="0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9810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</a:rPr>
              <a:t>III. Démarche diagnostique en cas de dysphagie oesophagienne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A- Étape 1 : recherche d’éléments d’orientation par l’interrogatoire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L’interrogatoire précise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L</a:t>
            </a:r>
            <a:r>
              <a:rPr lang="fr-FR" sz="2400" dirty="0" smtClean="0"/>
              <a:t>a </a:t>
            </a:r>
            <a:r>
              <a:rPr lang="fr-FR" sz="2400" dirty="0"/>
              <a:t>localisation </a:t>
            </a:r>
            <a:r>
              <a:rPr lang="fr-FR" sz="2400" dirty="0" smtClean="0"/>
              <a:t>rétro sternale </a:t>
            </a:r>
            <a:r>
              <a:rPr lang="fr-FR" sz="2400" dirty="0"/>
              <a:t>de la gêne et son niveau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L’électivité </a:t>
            </a:r>
            <a:r>
              <a:rPr lang="fr-FR" sz="2400" dirty="0"/>
              <a:t>éventuelle pour les solides (dysphagie « sélective » des sténoses organiques) </a:t>
            </a:r>
            <a:r>
              <a:rPr lang="fr-FR" sz="2400" dirty="0" smtClean="0"/>
              <a:t>ou l’association </a:t>
            </a:r>
            <a:r>
              <a:rPr lang="fr-FR" sz="2400" dirty="0"/>
              <a:t>avec une dysphagie pour les liquides qui peut prédominer (dysphagie </a:t>
            </a:r>
            <a:r>
              <a:rPr lang="fr-FR" sz="2400" dirty="0" smtClean="0"/>
              <a:t>non sélective </a:t>
            </a:r>
            <a:r>
              <a:rPr lang="fr-FR" sz="2400" dirty="0"/>
              <a:t>voire paradoxale)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Le </a:t>
            </a:r>
            <a:r>
              <a:rPr lang="fr-FR" sz="2400" dirty="0"/>
              <a:t>mode de début (brutal ou non)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L’évolution </a:t>
            </a:r>
            <a:r>
              <a:rPr lang="fr-FR" sz="2400" dirty="0"/>
              <a:t>(progression plus ou moins rapide, intermittence) ;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3447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Le </a:t>
            </a:r>
            <a:r>
              <a:rPr lang="fr-FR" sz="2400" dirty="0"/>
              <a:t>terrain : âge, intoxication alcoolo-tabagique, exposition à des agents irritants </a:t>
            </a:r>
            <a:r>
              <a:rPr lang="fr-FR" sz="2400" dirty="0" smtClean="0"/>
              <a:t>pour l’</a:t>
            </a:r>
            <a:r>
              <a:rPr lang="fr-FR" sz="2400" dirty="0" err="1" smtClean="0"/>
              <a:t>oesophage</a:t>
            </a:r>
            <a:r>
              <a:rPr lang="fr-FR" sz="2400" dirty="0" smtClean="0"/>
              <a:t> </a:t>
            </a:r>
            <a:r>
              <a:rPr lang="fr-FR" sz="2400" dirty="0"/>
              <a:t>(médicaments, caustiques, radiations), affection maligne ou maladie </a:t>
            </a:r>
            <a:r>
              <a:rPr lang="fr-FR" sz="2400" dirty="0" smtClean="0"/>
              <a:t>générale (sclérodermie</a:t>
            </a:r>
            <a:r>
              <a:rPr lang="fr-FR" sz="2400" dirty="0"/>
              <a:t>, diabète)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Les </a:t>
            </a:r>
            <a:r>
              <a:rPr lang="fr-FR" sz="2400" dirty="0"/>
              <a:t>symptômes associés : signes de reflux </a:t>
            </a:r>
            <a:r>
              <a:rPr lang="fr-FR" sz="2400" dirty="0" smtClean="0"/>
              <a:t>gastro-œsophagien </a:t>
            </a:r>
            <a:r>
              <a:rPr lang="fr-FR" sz="2400" dirty="0"/>
              <a:t>(RGO) et leur </a:t>
            </a:r>
            <a:r>
              <a:rPr lang="fr-FR" sz="2400" dirty="0" smtClean="0"/>
              <a:t>relation chronologique </a:t>
            </a:r>
            <a:r>
              <a:rPr lang="fr-FR" sz="2400" dirty="0"/>
              <a:t>avec la dysphagie, signes ORL et/ou respiratoires, hoquet, </a:t>
            </a:r>
            <a:r>
              <a:rPr lang="fr-FR" sz="2400" dirty="0" smtClean="0"/>
              <a:t>hyper sialorrhée, fausses </a:t>
            </a:r>
            <a:r>
              <a:rPr lang="fr-FR" sz="2400" dirty="0"/>
              <a:t>routes </a:t>
            </a:r>
            <a:r>
              <a:rPr lang="fr-FR" sz="2400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l’existence </a:t>
            </a:r>
            <a:r>
              <a:rPr lang="fr-FR" sz="2400" dirty="0"/>
              <a:t>d’une altération de l’état général (anorexie, amaigrissement).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40461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70C0"/>
                </a:solidFill>
              </a:rPr>
              <a:t>B- Étape 2 : recherche prioritaire d’une lésion organique de l’</a:t>
            </a:r>
            <a:r>
              <a:rPr lang="fr-FR" sz="2400" dirty="0" err="1">
                <a:solidFill>
                  <a:srgbClr val="0070C0"/>
                </a:solidFill>
              </a:rPr>
              <a:t>oesophage</a:t>
            </a:r>
            <a:endParaRPr lang="fr-FR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B050"/>
                </a:solidFill>
              </a:rPr>
              <a:t>1. Endoscopie oeso-gastro-duodénale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rgbClr val="FF0000"/>
                </a:solidFill>
              </a:rPr>
              <a:t>Examen clé </a:t>
            </a:r>
            <a:r>
              <a:rPr lang="fr-FR" sz="2400" dirty="0"/>
              <a:t>à faire en premier lieu devant toute dysphagie. C’est la méthode la plus </a:t>
            </a:r>
            <a:r>
              <a:rPr lang="fr-FR" sz="2400" dirty="0" smtClean="0"/>
              <a:t>performante pour </a:t>
            </a:r>
            <a:r>
              <a:rPr lang="fr-FR" sz="2400" dirty="0"/>
              <a:t>le diagnostic des tumeurs de l’ œsophage et des </a:t>
            </a:r>
            <a:r>
              <a:rPr lang="fr-FR" sz="2400" dirty="0" smtClean="0"/>
              <a:t>œsophagites.</a:t>
            </a:r>
            <a:endParaRPr lang="fr-F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Elle </a:t>
            </a:r>
            <a:r>
              <a:rPr lang="fr-FR" sz="2400" dirty="0"/>
              <a:t>permet à la fois l’étude précise de la muqueuse et la réalisation de biopsies.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Les </a:t>
            </a:r>
            <a:r>
              <a:rPr lang="fr-FR" sz="2400" dirty="0"/>
              <a:t>zones </a:t>
            </a:r>
            <a:r>
              <a:rPr lang="fr-FR" sz="2400" dirty="0" smtClean="0"/>
              <a:t>qui sont </a:t>
            </a:r>
            <a:r>
              <a:rPr lang="fr-FR" sz="2400" dirty="0"/>
              <a:t>particulièrement à biopsier peuvent être plus facilement décelées en ayant </a:t>
            </a:r>
            <a:r>
              <a:rPr lang="fr-FR" sz="2400" i="1" dirty="0"/>
              <a:t>recours</a:t>
            </a:r>
            <a:r>
              <a:rPr lang="fr-FR" sz="2400" dirty="0"/>
              <a:t> à </a:t>
            </a:r>
            <a:r>
              <a:rPr lang="fr-FR" sz="2400" dirty="0" smtClean="0"/>
              <a:t>des colorants </a:t>
            </a:r>
            <a:r>
              <a:rPr lang="fr-FR" sz="2400" dirty="0"/>
              <a:t>vaporisés en spray sur la muqueuse (lugol, acide acétique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Même </a:t>
            </a:r>
            <a:r>
              <a:rPr lang="fr-FR" sz="2400" dirty="0"/>
              <a:t>en cas de muqueuse normale, des biopsies muqueuses doivent être </a:t>
            </a:r>
            <a:r>
              <a:rPr lang="fr-FR" sz="2400" dirty="0" smtClean="0"/>
              <a:t>systématiquement réalisées </a:t>
            </a:r>
            <a:r>
              <a:rPr lang="fr-FR" sz="2400" dirty="0"/>
              <a:t>pour rechercher une </a:t>
            </a:r>
            <a:r>
              <a:rPr lang="fr-FR" sz="2400" dirty="0" smtClean="0"/>
              <a:t>œsophagite </a:t>
            </a:r>
            <a:r>
              <a:rPr lang="fr-FR" sz="2400" dirty="0"/>
              <a:t>à éosinophiles.</a:t>
            </a:r>
            <a:endParaRPr lang="fr-FR" sz="2400" b="0" i="0" u="none" strike="noStrike" baseline="0" dirty="0" smtClean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321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dysphagie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377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2427</Words>
  <Application>Microsoft Office PowerPoint</Application>
  <PresentationFormat>Affichage à l'écran (4:3)</PresentationFormat>
  <Paragraphs>183</Paragraphs>
  <Slides>32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3" baseType="lpstr">
      <vt:lpstr>Thème Office</vt:lpstr>
      <vt:lpstr>CAT devant une dysphagie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Propriétaire</cp:lastModifiedBy>
  <cp:revision>116</cp:revision>
  <dcterms:created xsi:type="dcterms:W3CDTF">2018-08-17T08:50:12Z</dcterms:created>
  <dcterms:modified xsi:type="dcterms:W3CDTF">2020-04-02T13:22:06Z</dcterms:modified>
</cp:coreProperties>
</file>