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0" r:id="rId6"/>
    <p:sldId id="286" r:id="rId7"/>
    <p:sldId id="261" r:id="rId8"/>
    <p:sldId id="262" r:id="rId9"/>
    <p:sldId id="263" r:id="rId10"/>
    <p:sldId id="264" r:id="rId11"/>
    <p:sldId id="291" r:id="rId12"/>
    <p:sldId id="285" r:id="rId13"/>
    <p:sldId id="265" r:id="rId14"/>
    <p:sldId id="289" r:id="rId15"/>
    <p:sldId id="266" r:id="rId16"/>
    <p:sldId id="288" r:id="rId17"/>
    <p:sldId id="267" r:id="rId18"/>
    <p:sldId id="287" r:id="rId19"/>
    <p:sldId id="292" r:id="rId20"/>
    <p:sldId id="284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1" r:id="rId32"/>
    <p:sldId id="278" r:id="rId33"/>
    <p:sldId id="280" r:id="rId34"/>
    <p:sldId id="282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9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3F7D4A-96C6-4E77-B407-AE3294E27F7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043CBF-556B-43A1-80EB-7EF34DCD6077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Frottis </a:t>
            </a:r>
            <a:r>
              <a:rPr lang="fr-FR" dirty="0" err="1" smtClean="0"/>
              <a:t>Cervico</a:t>
            </a:r>
            <a:r>
              <a:rPr lang="fr-FR" dirty="0" smtClean="0"/>
              <a:t> Utérin</a:t>
            </a:r>
            <a:br>
              <a:rPr lang="fr-FR" dirty="0" smtClean="0"/>
            </a:br>
            <a:r>
              <a:rPr lang="fr-FR" dirty="0" smtClean="0"/>
              <a:t>FCU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b="1" dirty="0" smtClean="0"/>
              <a:t>Dr Benzerara</a:t>
            </a:r>
          </a:p>
          <a:p>
            <a:r>
              <a:rPr lang="fr-FR" sz="3600" b="1" dirty="0" smtClean="0"/>
              <a:t>Encadré par: </a:t>
            </a:r>
            <a:r>
              <a:rPr lang="fr-FR" sz="3600" b="1" dirty="0" err="1" smtClean="0"/>
              <a:t>Pr.Aoures</a:t>
            </a:r>
            <a:r>
              <a:rPr lang="fr-FR" sz="3600" b="1" dirty="0" smtClean="0"/>
              <a:t> </a:t>
            </a:r>
          </a:p>
          <a:p>
            <a:r>
              <a:rPr lang="fr-FR" dirty="0" smtClean="0"/>
              <a:t>EHS El </a:t>
            </a:r>
            <a:r>
              <a:rPr lang="fr-FR" dirty="0" err="1" smtClean="0"/>
              <a:t>Bouni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/>
          </a:bodyPr>
          <a:lstStyle/>
          <a:p>
            <a:r>
              <a:rPr lang="fr-FR" sz="2500" dirty="0"/>
              <a:t>Il est réalisé à l'aide de l'extrémité arrondie de la spatule d'Ayre dont la forme </a:t>
            </a:r>
            <a:r>
              <a:rPr lang="fr-FR" sz="2500" dirty="0" smtClean="0"/>
              <a:t>particulière permet </a:t>
            </a:r>
            <a:r>
              <a:rPr lang="fr-FR" sz="2500" dirty="0"/>
              <a:t>de recueillir par raclage des éléments </a:t>
            </a:r>
            <a:r>
              <a:rPr lang="fr-FR" sz="2500" dirty="0" smtClean="0"/>
              <a:t>de </a:t>
            </a:r>
            <a:r>
              <a:rPr lang="fr-FR" sz="2500" dirty="0"/>
              <a:t>l'</a:t>
            </a:r>
            <a:r>
              <a:rPr lang="fr-FR" sz="2500" dirty="0" err="1"/>
              <a:t>exocol</a:t>
            </a:r>
            <a:r>
              <a:rPr lang="fr-FR" sz="2500" dirty="0"/>
              <a:t> </a:t>
            </a:r>
            <a:r>
              <a:rPr lang="fr-FR" sz="2500" dirty="0" smtClean="0"/>
              <a:t>et surtout </a:t>
            </a:r>
            <a:r>
              <a:rPr lang="fr-FR" sz="2500" dirty="0"/>
              <a:t>d'obtenir les cellules de la zone de jonction entre </a:t>
            </a:r>
            <a:r>
              <a:rPr lang="fr-FR" sz="2400" b="1" dirty="0">
                <a:solidFill>
                  <a:srgbClr val="FF0000"/>
                </a:solidFill>
              </a:rPr>
              <a:t>épithélium </a:t>
            </a:r>
            <a:r>
              <a:rPr lang="fr-FR" sz="2400" b="1" dirty="0" err="1">
                <a:solidFill>
                  <a:srgbClr val="FF0000"/>
                </a:solidFill>
              </a:rPr>
              <a:t>malpighien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500" dirty="0"/>
              <a:t>de </a:t>
            </a:r>
            <a:r>
              <a:rPr lang="fr-FR" sz="2500" dirty="0" smtClean="0"/>
              <a:t>l’</a:t>
            </a:r>
            <a:r>
              <a:rPr lang="fr-FR" sz="2500" dirty="0" err="1" smtClean="0"/>
              <a:t>exocol</a:t>
            </a:r>
            <a:r>
              <a:rPr lang="fr-FR" sz="2500" dirty="0"/>
              <a:t> </a:t>
            </a:r>
            <a:r>
              <a:rPr lang="fr-FR" sz="2500" dirty="0" smtClean="0"/>
              <a:t>de </a:t>
            </a:r>
            <a:r>
              <a:rPr lang="fr-FR" sz="2500" dirty="0"/>
              <a:t>type pavimenteux et squameux et </a:t>
            </a:r>
            <a:r>
              <a:rPr lang="fr-FR" sz="2500" b="1" dirty="0">
                <a:solidFill>
                  <a:srgbClr val="FF0000"/>
                </a:solidFill>
              </a:rPr>
              <a:t>l’épithélium glandulaire </a:t>
            </a:r>
            <a:r>
              <a:rPr lang="fr-FR" sz="2500" dirty="0"/>
              <a:t>de l’</a:t>
            </a:r>
            <a:r>
              <a:rPr lang="fr-FR" sz="2500" dirty="0" err="1"/>
              <a:t>endocol</a:t>
            </a:r>
            <a:r>
              <a:rPr lang="fr-FR" sz="2500" dirty="0"/>
              <a:t> de </a:t>
            </a:r>
            <a:r>
              <a:rPr lang="fr-FR" sz="2500" dirty="0" smtClean="0"/>
              <a:t>type cylindrique</a:t>
            </a:r>
            <a:r>
              <a:rPr lang="fr-FR" sz="2500" dirty="0"/>
              <a:t>, lieu de naissance des dysplasies du col. </a:t>
            </a:r>
            <a:endParaRPr lang="fr-FR" sz="2500" dirty="0" smtClean="0"/>
          </a:p>
          <a:p>
            <a:endParaRPr lang="fr-FR" sz="2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28926" y="500042"/>
            <a:ext cx="3606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/>
              <a:t>Le prélèvement de l'</a:t>
            </a:r>
            <a:r>
              <a:rPr lang="fr-FR" sz="2400" b="1" i="1" dirty="0" err="1" smtClean="0"/>
              <a:t>exocol</a:t>
            </a:r>
            <a:r>
              <a:rPr lang="fr-FR" sz="2400" b="1" i="1" dirty="0" smtClean="0"/>
              <a:t> </a:t>
            </a:r>
          </a:p>
        </p:txBody>
      </p:sp>
      <p:pic>
        <p:nvPicPr>
          <p:cNvPr id="19458" name="Picture 2" descr="RÃ©sultat de recherche d'images pour &quot;spatule d'ayre&quot;"/>
          <p:cNvPicPr>
            <a:picLocks noChangeAspect="1" noChangeArrowheads="1"/>
          </p:cNvPicPr>
          <p:nvPr/>
        </p:nvPicPr>
        <p:blipFill>
          <a:blip r:embed="rId2"/>
          <a:srcRect t="41307" b="31358"/>
          <a:stretch>
            <a:fillRect/>
          </a:stretch>
        </p:blipFill>
        <p:spPr bwMode="auto">
          <a:xfrm>
            <a:off x="1042960" y="4429132"/>
            <a:ext cx="702950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324492"/>
          </a:xfrm>
        </p:spPr>
        <p:txBody>
          <a:bodyPr/>
          <a:lstStyle/>
          <a:p>
            <a:r>
              <a:rPr lang="fr-FR" sz="2800" dirty="0" smtClean="0"/>
              <a:t> On positionne l'extrémité effilée de la spatule d'Ayre au contact de l'orifice cervical externe et, par un mouvement rotatif, on balaie concentriquement la totalité de la zone de jonction.</a:t>
            </a:r>
          </a:p>
          <a:p>
            <a:endParaRPr lang="fr-FR" dirty="0"/>
          </a:p>
        </p:txBody>
      </p:sp>
      <p:pic>
        <p:nvPicPr>
          <p:cNvPr id="4" name="Picture 2" descr="RÃ©sultat de recherche d'images pour &quot;spatule d'ay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8215370" cy="3768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0" name="Picture 2" descr="RÃ©sultat de recherche d'images pour &quot;spatule d'ay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286412"/>
          </a:xfrm>
        </p:spPr>
        <p:txBody>
          <a:bodyPr>
            <a:normAutofit/>
          </a:bodyPr>
          <a:lstStyle/>
          <a:p>
            <a:r>
              <a:rPr lang="fr-FR" dirty="0"/>
              <a:t>Le matériel cellulaire recueilli à l'extrémité de la spatule est ensuite étalé sur une </a:t>
            </a:r>
            <a:r>
              <a:rPr lang="fr-FR" dirty="0" smtClean="0"/>
              <a:t>première lame </a:t>
            </a:r>
            <a:r>
              <a:rPr lang="fr-FR" dirty="0"/>
              <a:t>de verre, en évitant de repasser au </a:t>
            </a:r>
            <a:r>
              <a:rPr lang="fr-FR" dirty="0" smtClean="0"/>
              <a:t>même endroit</a:t>
            </a:r>
            <a:r>
              <a:rPr lang="fr-FR" dirty="0"/>
              <a:t>, pour obtenir un étalement </a:t>
            </a:r>
            <a:r>
              <a:rPr lang="fr-FR" dirty="0" smtClean="0"/>
              <a:t>régulier des </a:t>
            </a:r>
            <a:r>
              <a:rPr lang="fr-FR" dirty="0"/>
              <a:t>cellules.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fixation se fait immédiatement à l'aide d'un spray </a:t>
            </a:r>
            <a:r>
              <a:rPr lang="fr-FR" sz="2800" dirty="0"/>
              <a:t>(laque à cheveux), </a:t>
            </a:r>
            <a:r>
              <a:rPr lang="fr-FR" dirty="0" smtClean="0"/>
              <a:t>projeté perpendiculairement </a:t>
            </a:r>
            <a:r>
              <a:rPr lang="fr-FR" dirty="0"/>
              <a:t>à la lame, à une vingtaine de centimètres de distance pour éviter </a:t>
            </a:r>
            <a:r>
              <a:rPr lang="fr-FR" dirty="0" smtClean="0"/>
              <a:t>le décollement </a:t>
            </a:r>
            <a:r>
              <a:rPr lang="fr-FR" dirty="0"/>
              <a:t>des cellules.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7106" name="Picture 2" descr="http://campus.cerimes.fr/gynecologie-et-obstetrique/enseignement/item147_3/site/html/tumeurs/302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572428" cy="5679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fr-FR" sz="2400" b="1" i="1" dirty="0" smtClean="0"/>
              <a:t>Le prélèvement de l'</a:t>
            </a:r>
            <a:r>
              <a:rPr lang="fr-FR" sz="2400" b="1" i="1" dirty="0" err="1" smtClean="0"/>
              <a:t>endocol</a:t>
            </a:r>
            <a:r>
              <a:rPr lang="fr-FR" sz="2400" b="1" i="1" dirty="0" smtClean="0"/>
              <a:t/>
            </a:r>
            <a:br>
              <a:rPr lang="fr-FR" sz="2400" b="1" i="1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26" y="1500174"/>
            <a:ext cx="8572592" cy="4786346"/>
          </a:xfrm>
        </p:spPr>
        <p:txBody>
          <a:bodyPr>
            <a:normAutofit/>
          </a:bodyPr>
          <a:lstStyle/>
          <a:p>
            <a:r>
              <a:rPr lang="fr-FR" dirty="0" smtClean="0"/>
              <a:t>Un </a:t>
            </a:r>
            <a:r>
              <a:rPr lang="fr-FR" dirty="0"/>
              <a:t>écouvillon ou une </a:t>
            </a:r>
            <a:r>
              <a:rPr lang="fr-FR" dirty="0" err="1"/>
              <a:t>cytobrosse</a:t>
            </a:r>
            <a:r>
              <a:rPr lang="fr-FR" dirty="0"/>
              <a:t> (type </a:t>
            </a:r>
            <a:r>
              <a:rPr lang="fr-FR" dirty="0" err="1"/>
              <a:t>Cervex</a:t>
            </a:r>
            <a:r>
              <a:rPr lang="fr-FR" dirty="0"/>
              <a:t> </a:t>
            </a:r>
            <a:r>
              <a:rPr lang="fr-FR" dirty="0" err="1"/>
              <a:t>Brush</a:t>
            </a:r>
            <a:r>
              <a:rPr lang="fr-FR" dirty="0"/>
              <a:t>?) est introduit dans le </a:t>
            </a:r>
            <a:r>
              <a:rPr lang="fr-FR" dirty="0" smtClean="0"/>
              <a:t>premier centimètre </a:t>
            </a:r>
            <a:r>
              <a:rPr lang="fr-FR" dirty="0"/>
              <a:t>du canal </a:t>
            </a:r>
            <a:r>
              <a:rPr lang="fr-FR" dirty="0" err="1"/>
              <a:t>endocervical</a:t>
            </a:r>
            <a:r>
              <a:rPr lang="fr-FR" dirty="0"/>
              <a:t> et, par un mouvement de va-et-vient à l'intérieur </a:t>
            </a:r>
            <a:r>
              <a:rPr lang="fr-FR" dirty="0" smtClean="0"/>
              <a:t>de l'</a:t>
            </a:r>
            <a:r>
              <a:rPr lang="fr-FR" dirty="0" err="1" smtClean="0"/>
              <a:t>endocol</a:t>
            </a:r>
            <a:r>
              <a:rPr lang="fr-FR" dirty="0"/>
              <a:t>, on recueille les cellules glandulaires et le mucus </a:t>
            </a:r>
            <a:r>
              <a:rPr lang="fr-FR" dirty="0" err="1"/>
              <a:t>endocervical</a:t>
            </a:r>
            <a:r>
              <a:rPr lang="fr-FR" dirty="0"/>
              <a:t>.</a:t>
            </a:r>
          </a:p>
          <a:p>
            <a:r>
              <a:rPr lang="fr-FR" dirty="0"/>
              <a:t>On déroule sur plusieurs lignes le suc recueilli sur l’écouvillon, sur toute la surface </a:t>
            </a:r>
            <a:r>
              <a:rPr lang="fr-FR" dirty="0" smtClean="0"/>
              <a:t>d’une deuxième </a:t>
            </a:r>
            <a:r>
              <a:rPr lang="fr-FR" dirty="0"/>
              <a:t>lame. </a:t>
            </a:r>
            <a:endParaRPr lang="fr-FR" dirty="0" smtClean="0"/>
          </a:p>
          <a:p>
            <a:r>
              <a:rPr lang="fr-FR" dirty="0" smtClean="0"/>
              <a:t>L’étalement </a:t>
            </a:r>
            <a:r>
              <a:rPr lang="fr-FR" dirty="0"/>
              <a:t>doit être régulier, linéaire et continu. Il faut réaliser une </a:t>
            </a:r>
            <a:r>
              <a:rPr lang="fr-FR" dirty="0" smtClean="0"/>
              <a:t>couche mince </a:t>
            </a:r>
            <a:r>
              <a:rPr lang="fr-FR" dirty="0"/>
              <a:t>de cellules sans les </a:t>
            </a:r>
            <a:r>
              <a:rPr lang="fr-FR" dirty="0" smtClean="0"/>
              <a:t>écraser. </a:t>
            </a:r>
          </a:p>
          <a:p>
            <a:r>
              <a:rPr lang="fr-FR" dirty="0" smtClean="0"/>
              <a:t>La fixation doit </a:t>
            </a:r>
            <a:r>
              <a:rPr lang="fr-FR" dirty="0"/>
              <a:t>également être immédiate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 descr="PrÃ©lÃ¨vement endocol avec la cytobros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564739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878687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Le frottis en milieu </a:t>
            </a:r>
            <a:r>
              <a:rPr lang="fr-FR" dirty="0" smtClean="0"/>
              <a:t>liquide:</a:t>
            </a:r>
          </a:p>
          <a:p>
            <a:r>
              <a:rPr lang="fr-FR" dirty="0" smtClean="0"/>
              <a:t> </a:t>
            </a:r>
            <a:r>
              <a:rPr lang="fr-FR" dirty="0"/>
              <a:t>est aussi appelé </a:t>
            </a:r>
            <a:r>
              <a:rPr lang="fr-FR" b="1" dirty="0"/>
              <a:t>cytologie</a:t>
            </a:r>
            <a:r>
              <a:rPr lang="fr-FR" dirty="0"/>
              <a:t> en couche mince ou en monocouche.</a:t>
            </a:r>
          </a:p>
          <a:p>
            <a:r>
              <a:rPr lang="fr-FR" dirty="0"/>
              <a:t>La technique de réalisation diffère peu du frottis conventionnel. La spatule de Ayre est </a:t>
            </a:r>
            <a:r>
              <a:rPr lang="fr-FR" dirty="0" smtClean="0"/>
              <a:t>ici remplacée </a:t>
            </a:r>
            <a:r>
              <a:rPr lang="fr-FR" dirty="0"/>
              <a:t>par une brosse spéciale qui sera introduite dans l’orifice cervical afin de </a:t>
            </a:r>
            <a:r>
              <a:rPr lang="fr-FR" dirty="0" smtClean="0"/>
              <a:t>collecter simultanément</a:t>
            </a:r>
            <a:r>
              <a:rPr lang="fr-FR" dirty="0"/>
              <a:t>, dans un geste de rotation, des cellules de </a:t>
            </a:r>
            <a:r>
              <a:rPr lang="fr-FR" b="1" dirty="0"/>
              <a:t>l’</a:t>
            </a:r>
            <a:r>
              <a:rPr lang="fr-FR" b="1" dirty="0" err="1"/>
              <a:t>endocol</a:t>
            </a:r>
            <a:r>
              <a:rPr lang="fr-FR" dirty="0"/>
              <a:t>, de </a:t>
            </a:r>
            <a:r>
              <a:rPr lang="fr-FR" b="1" dirty="0"/>
              <a:t>la zone de </a:t>
            </a:r>
            <a:r>
              <a:rPr lang="fr-FR" b="1" dirty="0" smtClean="0"/>
              <a:t>jonction et </a:t>
            </a:r>
            <a:r>
              <a:rPr lang="fr-FR" b="1" dirty="0"/>
              <a:t>de l’</a:t>
            </a:r>
            <a:r>
              <a:rPr lang="fr-FR" b="1" dirty="0" err="1"/>
              <a:t>exocol</a:t>
            </a:r>
            <a:r>
              <a:rPr lang="fr-FR" b="1" dirty="0"/>
              <a:t>. </a:t>
            </a: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 descr="PrÃ©lÃ¨vement exocol-endocol avec le trident (Cervex-Brush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88866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286412"/>
          </a:xfrm>
        </p:spPr>
        <p:txBody>
          <a:bodyPr/>
          <a:lstStyle/>
          <a:p>
            <a:r>
              <a:rPr lang="fr-FR" dirty="0" smtClean="0"/>
              <a:t>L’extrémité de cette brosse sera ensuite plongée dans un flacon contenant une solution de conservation, de dispersion et de transport des cellules jusqu’au laboratoire de cytopathologie. </a:t>
            </a:r>
          </a:p>
          <a:p>
            <a:endParaRPr lang="fr-FR" dirty="0" smtClean="0"/>
          </a:p>
          <a:p>
            <a:r>
              <a:rPr lang="fr-FR" dirty="0" smtClean="0"/>
              <a:t>La répartition sur lame des cellules qui proviennent de ce prélèvement sera effectuée au laboratoire.</a:t>
            </a:r>
          </a:p>
          <a:p>
            <a:endParaRPr lang="fr-FR" dirty="0" smtClean="0"/>
          </a:p>
          <a:p>
            <a:r>
              <a:rPr lang="fr-FR" dirty="0" smtClean="0"/>
              <a:t>Elle est régulière, proche de l’étalement monocellulaire et évite donc les images de superposition.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s’agit d’un prélèvement </a:t>
            </a:r>
            <a:r>
              <a:rPr lang="fr-FR" b="1" dirty="0" smtClean="0"/>
              <a:t>cellulaire</a:t>
            </a:r>
            <a:r>
              <a:rPr lang="fr-FR" dirty="0" smtClean="0"/>
              <a:t> au </a:t>
            </a:r>
            <a:r>
              <a:rPr lang="fr-FR" dirty="0"/>
              <a:t>niveau du col utérin dont le but essentiel est de</a:t>
            </a:r>
          </a:p>
          <a:p>
            <a:r>
              <a:rPr lang="fr-FR" dirty="0"/>
              <a:t>dépister des lésions précancéreuses (dysplasie) ou cancéreuses du col utérin</a:t>
            </a:r>
            <a:r>
              <a:rPr lang="fr-FR" dirty="0" smtClean="0"/>
              <a:t>.</a:t>
            </a:r>
          </a:p>
          <a:p>
            <a:r>
              <a:rPr lang="fr-FR" dirty="0"/>
              <a:t>peut </a:t>
            </a:r>
            <a:r>
              <a:rPr lang="fr-FR" dirty="0" smtClean="0"/>
              <a:t>également permettre </a:t>
            </a:r>
            <a:r>
              <a:rPr lang="fr-FR" dirty="0"/>
              <a:t>de retrouver certains agents infectieux</a:t>
            </a:r>
            <a:r>
              <a:rPr lang="fr-FR" dirty="0" smtClean="0"/>
              <a:t>.</a:t>
            </a:r>
          </a:p>
          <a:p>
            <a:r>
              <a:rPr lang="fr-FR" dirty="0"/>
              <a:t>Le FCU peut être réalisé </a:t>
            </a:r>
            <a:r>
              <a:rPr lang="fr-FR" dirty="0" smtClean="0"/>
              <a:t> </a:t>
            </a:r>
            <a:r>
              <a:rPr lang="fr-FR" dirty="0"/>
              <a:t>par une sage-femme ou un médecin.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 descr="Image associÃ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858180" cy="6670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Tout </a:t>
            </a:r>
            <a:r>
              <a:rPr lang="fr-FR" dirty="0"/>
              <a:t>frottis doit être accompagné de renseignements cliniques facilitant l'interprétation </a:t>
            </a:r>
            <a:r>
              <a:rPr lang="fr-FR" dirty="0" smtClean="0"/>
              <a:t>de l'histologiste :</a:t>
            </a:r>
          </a:p>
          <a:p>
            <a:pPr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sz="2600" dirty="0"/>
              <a:t>le prénom et le nom de la patiente (nom de jeune fille) ;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 </a:t>
            </a:r>
            <a:r>
              <a:rPr lang="fr-FR" sz="2600" dirty="0"/>
              <a:t>la date du prélèvement ;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 </a:t>
            </a:r>
            <a:r>
              <a:rPr lang="fr-FR" sz="2600" dirty="0"/>
              <a:t>la date de naissance ou l'âge de la patiente;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 </a:t>
            </a:r>
            <a:r>
              <a:rPr lang="fr-FR" sz="2600" dirty="0"/>
              <a:t>la date des dernières règles ou indiquer si la femme est ménopausée ou enceinte ;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 </a:t>
            </a:r>
            <a:r>
              <a:rPr lang="fr-FR" sz="2600" dirty="0"/>
              <a:t>le motif de l’examen (dépistage, contrôle) ;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 </a:t>
            </a:r>
            <a:r>
              <a:rPr lang="fr-FR" sz="2600" dirty="0"/>
              <a:t>les éventuels antécédents gynécologiques et thérapeutiques (traitement du </a:t>
            </a:r>
            <a:r>
              <a:rPr lang="fr-FR" sz="2600" dirty="0" smtClean="0"/>
              <a:t>col, chimiothérapie</a:t>
            </a:r>
            <a:r>
              <a:rPr lang="fr-FR" sz="2600" dirty="0"/>
              <a:t>, hormonothérapie, radiothérapie) ;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 </a:t>
            </a:r>
            <a:r>
              <a:rPr lang="fr-FR" sz="2600" dirty="0"/>
              <a:t>le type de contraception utilisée (contraception hormonale, dispositif intra-utérin).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INDICATIONS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5143536"/>
          </a:xfrm>
        </p:spPr>
        <p:txBody>
          <a:bodyPr>
            <a:normAutofit/>
          </a:bodyPr>
          <a:lstStyle/>
          <a:p>
            <a:r>
              <a:rPr lang="fr-FR" dirty="0" smtClean="0"/>
              <a:t>Dans </a:t>
            </a:r>
            <a:r>
              <a:rPr lang="fr-FR" dirty="0"/>
              <a:t>les recommandations de 2010, la HAS précise qu’en France « le dépistage du </a:t>
            </a:r>
            <a:r>
              <a:rPr lang="fr-FR" dirty="0" smtClean="0"/>
              <a:t>cancer du </a:t>
            </a:r>
            <a:r>
              <a:rPr lang="fr-FR" dirty="0"/>
              <a:t>col utérin reste fondé sur la réalisation d’un FCU (conventionnel ou en milieu liquide) </a:t>
            </a:r>
            <a:r>
              <a:rPr lang="fr-FR" dirty="0" smtClean="0"/>
              <a:t>à un </a:t>
            </a:r>
            <a:r>
              <a:rPr lang="fr-FR" dirty="0"/>
              <a:t>rythme </a:t>
            </a:r>
            <a:r>
              <a:rPr lang="fr-FR" b="1" dirty="0" smtClean="0"/>
              <a:t>triennal (chaque 3ans),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après </a:t>
            </a:r>
            <a:r>
              <a:rPr lang="fr-FR" b="1" dirty="0">
                <a:solidFill>
                  <a:srgbClr val="FF0000"/>
                </a:solidFill>
              </a:rPr>
              <a:t>2 FCU normaux réalisés à 1 an </a:t>
            </a:r>
            <a:r>
              <a:rPr lang="fr-FR" b="1" dirty="0" smtClean="0">
                <a:solidFill>
                  <a:srgbClr val="FF0000"/>
                </a:solidFill>
              </a:rPr>
              <a:t>d’intervalle</a:t>
            </a:r>
            <a:r>
              <a:rPr lang="fr-FR" dirty="0" smtClean="0"/>
              <a:t> </a:t>
            </a:r>
            <a:r>
              <a:rPr lang="fr-FR" dirty="0"/>
              <a:t>à partir de 25 ans </a:t>
            </a:r>
            <a:r>
              <a:rPr lang="fr-FR" dirty="0" smtClean="0"/>
              <a:t>et </a:t>
            </a:r>
            <a:r>
              <a:rPr lang="fr-FR" dirty="0"/>
              <a:t>jusqu’à 65 ans chez toutes femmes asymptomatiques, non hystérectomisées, ayant </a:t>
            </a:r>
            <a:r>
              <a:rPr lang="fr-FR" dirty="0" smtClean="0"/>
              <a:t>ou ayant </a:t>
            </a:r>
            <a:r>
              <a:rPr lang="fr-FR" dirty="0"/>
              <a:t>eu une activité sexuelle ».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64" y="1071546"/>
            <a:ext cx="8215402" cy="4929222"/>
          </a:xfrm>
        </p:spPr>
        <p:txBody>
          <a:bodyPr>
            <a:normAutofit/>
          </a:bodyPr>
          <a:lstStyle/>
          <a:p>
            <a:r>
              <a:rPr lang="fr-FR" dirty="0"/>
              <a:t>« La périodicité optimale est de 3 ans, après deux premiers frottis négatifs. Il n’est </a:t>
            </a:r>
            <a:r>
              <a:rPr lang="fr-FR" dirty="0" smtClean="0"/>
              <a:t>pas recommandé </a:t>
            </a:r>
            <a:r>
              <a:rPr lang="fr-FR" dirty="0"/>
              <a:t>de moduler le rythme des frottis en fonction de l’âge ou de l’existence </a:t>
            </a:r>
            <a:r>
              <a:rPr lang="fr-FR" dirty="0" smtClean="0"/>
              <a:t>de facteurs </a:t>
            </a:r>
            <a:r>
              <a:rPr lang="fr-FR" dirty="0"/>
              <a:t>de risque car ces facteurs ne modifient pas la vitesse de croissance tumorale. </a:t>
            </a:r>
            <a:r>
              <a:rPr lang="fr-FR" dirty="0" smtClean="0"/>
              <a:t>»</a:t>
            </a:r>
          </a:p>
          <a:p>
            <a:endParaRPr lang="fr-FR" dirty="0" smtClean="0"/>
          </a:p>
          <a:p>
            <a:r>
              <a:rPr lang="fr-FR" dirty="0"/>
              <a:t>La réalisation d’un frottis avant 25 ans, même en cas d’activité sexuelle, n’est </a:t>
            </a:r>
            <a:r>
              <a:rPr lang="fr-FR" dirty="0" smtClean="0"/>
              <a:t>pas recommandée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r>
              <a:rPr lang="fr-FR" dirty="0"/>
              <a:t>La borne de 65 ans s’explique par le fait qu’un suivi régulier, sans anomalie jusqu’à cet </a:t>
            </a:r>
            <a:r>
              <a:rPr lang="fr-FR" dirty="0" smtClean="0"/>
              <a:t>âge implique </a:t>
            </a:r>
            <a:r>
              <a:rPr lang="fr-FR" dirty="0"/>
              <a:t>un très faible risque d’infection </a:t>
            </a:r>
            <a:r>
              <a:rPr lang="fr-FR" dirty="0" err="1"/>
              <a:t>transformante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frottis après 65 ans ne se </a:t>
            </a:r>
            <a:r>
              <a:rPr lang="fr-FR" dirty="0" smtClean="0"/>
              <a:t>justifie qu’en </a:t>
            </a:r>
            <a:r>
              <a:rPr lang="fr-FR" dirty="0"/>
              <a:t>cas de suivi antérieur insuffisant, ou pour les femmes ayant des antécédents </a:t>
            </a:r>
            <a:r>
              <a:rPr lang="fr-FR" dirty="0" smtClean="0"/>
              <a:t>de lésions </a:t>
            </a:r>
            <a:r>
              <a:rPr lang="fr-FR" dirty="0"/>
              <a:t>histologiques du col (CIN)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429716" cy="3500462"/>
          </a:xfrm>
        </p:spPr>
        <p:txBody>
          <a:bodyPr/>
          <a:lstStyle/>
          <a:p>
            <a:r>
              <a:rPr lang="fr-FR" dirty="0"/>
              <a:t>Néanmoins, certains praticiens préconisent, chez les femmes ayant eu des </a:t>
            </a:r>
            <a:r>
              <a:rPr lang="fr-FR" dirty="0" smtClean="0"/>
              <a:t>rapports sexuels </a:t>
            </a:r>
            <a:r>
              <a:rPr lang="fr-FR" dirty="0"/>
              <a:t>très jeunes, la réalisation du premier frottis plus tôt (</a:t>
            </a:r>
            <a:r>
              <a:rPr lang="fr-FR" b="1" dirty="0"/>
              <a:t>entre 20 - 25 ans</a:t>
            </a:r>
            <a:r>
              <a:rPr lang="fr-FR" dirty="0"/>
              <a:t>) et </a:t>
            </a:r>
            <a:r>
              <a:rPr lang="fr-FR" b="1" dirty="0"/>
              <a:t>au delà </a:t>
            </a:r>
            <a:r>
              <a:rPr lang="fr-FR" b="1" dirty="0" smtClean="0"/>
              <a:t>de 65 </a:t>
            </a:r>
            <a:r>
              <a:rPr lang="fr-FR" dirty="0"/>
              <a:t>ans chez les femmes conservant une activité sexuelle.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CONTRE-INDICATIONS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Il </a:t>
            </a:r>
            <a:r>
              <a:rPr lang="fr-FR" dirty="0"/>
              <a:t>faut éviter de réaliser le frottis dans certaines circonstances :</a:t>
            </a:r>
          </a:p>
          <a:p>
            <a:pPr>
              <a:buNone/>
            </a:pPr>
            <a:r>
              <a:rPr lang="fr-FR" dirty="0"/>
              <a:t>● En cas d’hémorragies génitales</a:t>
            </a:r>
          </a:p>
          <a:p>
            <a:pPr>
              <a:buNone/>
            </a:pPr>
            <a:r>
              <a:rPr lang="fr-FR" dirty="0"/>
              <a:t>● En cas d'infection </a:t>
            </a:r>
            <a:r>
              <a:rPr lang="fr-FR" dirty="0" err="1"/>
              <a:t>cervico</a:t>
            </a:r>
            <a:r>
              <a:rPr lang="fr-FR" dirty="0"/>
              <a:t>-vaginale, il faut attendre un mois après le traitement </a:t>
            </a:r>
            <a:r>
              <a:rPr lang="fr-FR" dirty="0" smtClean="0"/>
              <a:t>de l'infection </a:t>
            </a:r>
            <a:r>
              <a:rPr lang="fr-FR" dirty="0"/>
              <a:t>pour faire le frottis.</a:t>
            </a:r>
          </a:p>
          <a:p>
            <a:pPr>
              <a:buNone/>
            </a:pPr>
            <a:r>
              <a:rPr lang="fr-FR" dirty="0"/>
              <a:t>● Le frottis n'est pas un bon examen en </a:t>
            </a:r>
            <a:r>
              <a:rPr lang="fr-FR" dirty="0" smtClean="0"/>
              <a:t>présence d'une </a:t>
            </a:r>
            <a:r>
              <a:rPr lang="fr-FR" b="1" dirty="0"/>
              <a:t>lésion </a:t>
            </a:r>
            <a:r>
              <a:rPr lang="fr-FR" b="1" dirty="0" err="1"/>
              <a:t>végétante</a:t>
            </a:r>
            <a:r>
              <a:rPr lang="fr-FR" b="1" dirty="0"/>
              <a:t> </a:t>
            </a:r>
            <a:r>
              <a:rPr lang="fr-FR" dirty="0"/>
              <a:t>du col, </a:t>
            </a:r>
            <a:r>
              <a:rPr lang="fr-FR" dirty="0" smtClean="0"/>
              <a:t>il vaut </a:t>
            </a:r>
            <a:r>
              <a:rPr lang="fr-FR" dirty="0"/>
              <a:t>mieux alors réaliser une biopsie.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RÉSULTATS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Quelle que soit la technique du FCU utilisée, la HAS recommande </a:t>
            </a:r>
            <a:r>
              <a:rPr lang="fr-FR" sz="2800" b="1" dirty="0" smtClean="0">
                <a:solidFill>
                  <a:srgbClr val="FF0000"/>
                </a:solidFill>
              </a:rPr>
              <a:t>le système de Bethesda </a:t>
            </a:r>
            <a:r>
              <a:rPr lang="fr-FR" dirty="0" smtClean="0"/>
              <a:t>qui offre un compte rendu cytologique faisant tout d'abord état de la qualité du prélèvement</a:t>
            </a:r>
          </a:p>
          <a:p>
            <a:r>
              <a:rPr lang="fr-FR" dirty="0" smtClean="0"/>
              <a:t>puis de la classification des anomalies cytologiques . </a:t>
            </a:r>
          </a:p>
          <a:p>
            <a:r>
              <a:rPr lang="fr-FR" dirty="0" smtClean="0"/>
              <a:t>Le compte rendu est adressé au prescripteur et le double à la patiente.</a:t>
            </a:r>
          </a:p>
          <a:p>
            <a:r>
              <a:rPr lang="fr-FR" dirty="0" smtClean="0"/>
              <a:t>Les anomalies sont classées selon la terminologie consensuelle du </a:t>
            </a:r>
            <a:r>
              <a:rPr lang="fr-FR" b="1" dirty="0" smtClean="0"/>
              <a:t>système de Bethesda</a:t>
            </a:r>
            <a:r>
              <a:rPr lang="fr-FR" dirty="0" smtClean="0"/>
              <a:t>,</a:t>
            </a:r>
          </a:p>
          <a:p>
            <a:r>
              <a:rPr lang="fr-FR" dirty="0" smtClean="0"/>
              <a:t>actualisé en 2001 qui remplace la classification de </a:t>
            </a:r>
            <a:r>
              <a:rPr lang="fr-FR" dirty="0" err="1" smtClean="0"/>
              <a:t>Papanicolaou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285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Résultats des frottis tels qu’ils doivent être rendus selon la classification de Bethesda :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545" y="357166"/>
            <a:ext cx="83688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504056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CONDITIONS </a:t>
            </a:r>
            <a:r>
              <a:rPr lang="fr-FR" sz="2800" b="1" dirty="0" smtClean="0"/>
              <a:t>PRÉALABLES À LA RÉALISATION DU </a:t>
            </a:r>
            <a:r>
              <a:rPr lang="fr-FR" sz="2800" b="1" dirty="0" smtClean="0"/>
              <a:t>FCU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35480"/>
            <a:ext cx="896448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réalisation des frottis du col de l’utérus </a:t>
            </a:r>
            <a:r>
              <a:rPr lang="fr-FR" dirty="0" smtClean="0">
                <a:solidFill>
                  <a:srgbClr val="FF0000"/>
                </a:solidFill>
              </a:rPr>
              <a:t>implique </a:t>
            </a:r>
            <a:r>
              <a:rPr lang="fr-FR" dirty="0">
                <a:solidFill>
                  <a:srgbClr val="FF0000"/>
                </a:solidFill>
              </a:rPr>
              <a:t>le respect </a:t>
            </a:r>
            <a:r>
              <a:rPr lang="fr-FR" dirty="0" smtClean="0">
                <a:solidFill>
                  <a:srgbClr val="FF0000"/>
                </a:solidFill>
              </a:rPr>
              <a:t>d’un certain </a:t>
            </a:r>
            <a:r>
              <a:rPr lang="fr-FR" dirty="0">
                <a:solidFill>
                  <a:srgbClr val="FF0000"/>
                </a:solidFill>
              </a:rPr>
              <a:t>nombre de recommandations :</a:t>
            </a:r>
          </a:p>
          <a:p>
            <a:pPr>
              <a:buNone/>
            </a:pPr>
            <a:r>
              <a:rPr lang="fr-FR" dirty="0"/>
              <a:t>● Le frottis devrait être effectué </a:t>
            </a:r>
            <a:r>
              <a:rPr lang="fr-FR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à </a:t>
            </a:r>
            <a:r>
              <a:rPr lang="fr-FR" sz="2400" dirty="0"/>
              <a:t>distance d’une toilette vaginale ou d’un </a:t>
            </a:r>
            <a:r>
              <a:rPr lang="fr-FR" sz="2400" dirty="0" smtClean="0"/>
              <a:t>rapport </a:t>
            </a:r>
            <a:r>
              <a:rPr lang="fr-FR" sz="2400" dirty="0" smtClean="0"/>
              <a:t>sexuel(</a:t>
            </a:r>
            <a:r>
              <a:rPr lang="fr-FR" sz="2400" b="1" dirty="0" smtClean="0"/>
              <a:t>48 h</a:t>
            </a:r>
            <a:r>
              <a:rPr lang="fr-FR" sz="2400" dirty="0" smtClean="0"/>
              <a:t>).</a:t>
            </a:r>
            <a:endParaRPr lang="fr-FR" sz="2400" dirty="0" smtClean="0"/>
          </a:p>
          <a:p>
            <a:pPr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en </a:t>
            </a:r>
            <a:r>
              <a:rPr lang="fr-FR" dirty="0"/>
              <a:t>dehors </a:t>
            </a:r>
            <a:r>
              <a:rPr lang="fr-FR" dirty="0" smtClean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 smtClean="0"/>
              <a:t>des </a:t>
            </a:r>
            <a:r>
              <a:rPr lang="fr-FR" sz="2800" dirty="0"/>
              <a:t>périodes menstruelles, </a:t>
            </a:r>
            <a:endParaRPr lang="fr-FR" sz="2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dirty="0" smtClean="0"/>
              <a:t>de </a:t>
            </a:r>
            <a:r>
              <a:rPr lang="fr-FR" sz="2800" dirty="0"/>
              <a:t>toute </a:t>
            </a:r>
            <a:r>
              <a:rPr lang="fr-FR" sz="2800" dirty="0" smtClean="0"/>
              <a:t>thérapeutique locale </a:t>
            </a:r>
            <a:r>
              <a:rPr lang="fr-FR" sz="2800" dirty="0"/>
              <a:t>(48 </a:t>
            </a:r>
            <a:r>
              <a:rPr lang="fr-FR" sz="2800" dirty="0" smtClean="0"/>
              <a:t>h </a:t>
            </a:r>
            <a:r>
              <a:rPr lang="fr-FR" sz="2800" dirty="0"/>
              <a:t>moins après la mise en place d’ovules ou de crème </a:t>
            </a:r>
            <a:r>
              <a:rPr lang="fr-FR" sz="2800" dirty="0" smtClean="0"/>
              <a:t>vaginale)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frottis est </a:t>
            </a:r>
            <a:r>
              <a:rPr lang="fr-FR" b="1" dirty="0" smtClean="0"/>
              <a:t>ininterprétable</a:t>
            </a:r>
            <a:r>
              <a:rPr lang="fr-FR" dirty="0" smtClean="0"/>
              <a:t> lorsque le prélèvement est pauvre en cellules</a:t>
            </a:r>
          </a:p>
          <a:p>
            <a:endParaRPr lang="fr-FR" dirty="0" smtClean="0"/>
          </a:p>
          <a:p>
            <a:r>
              <a:rPr lang="fr-FR" dirty="0" smtClean="0"/>
              <a:t>Tout frottis ininterprétable est à renouveler après </a:t>
            </a:r>
            <a:r>
              <a:rPr lang="fr-FR" b="1" dirty="0" smtClean="0"/>
              <a:t>3 mois </a:t>
            </a:r>
            <a:r>
              <a:rPr lang="fr-FR" dirty="0" smtClean="0"/>
              <a:t>: temps de reconstitution de l’épithélium.</a:t>
            </a:r>
          </a:p>
          <a:p>
            <a:endParaRPr lang="fr-FR" dirty="0" smtClean="0"/>
          </a:p>
          <a:p>
            <a:r>
              <a:rPr lang="fr-FR" dirty="0" smtClean="0"/>
              <a:t>Lorsque 2 frottis successifs sont ininterprétables, il est nécessaire d’adresser la patiente à un gynécologue.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Pour les anomalies de la cytologie, on note plusieurs catégories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● </a:t>
            </a:r>
            <a:r>
              <a:rPr lang="fr-FR" b="1" dirty="0" smtClean="0"/>
              <a:t>La suspicion de lésion de bas grade:</a:t>
            </a:r>
          </a:p>
          <a:p>
            <a:pPr>
              <a:buNone/>
            </a:pPr>
            <a:r>
              <a:rPr lang="fr-FR" dirty="0" smtClean="0"/>
              <a:t>     Elles</a:t>
            </a:r>
            <a:r>
              <a:rPr lang="fr-FR" b="1" dirty="0" smtClean="0"/>
              <a:t> </a:t>
            </a:r>
            <a:r>
              <a:rPr lang="fr-FR" dirty="0" smtClean="0"/>
              <a:t>regroupent les modifications cellulaires correspondant à l’effet cytopathogène induit par l’HPV (les </a:t>
            </a:r>
            <a:r>
              <a:rPr lang="fr-FR" dirty="0" err="1" smtClean="0"/>
              <a:t>koïlocytes</a:t>
            </a:r>
            <a:r>
              <a:rPr lang="fr-FR" dirty="0" smtClean="0"/>
              <a:t>) et les dysplasies légères du col utérin.</a:t>
            </a:r>
          </a:p>
          <a:p>
            <a:pPr>
              <a:buNone/>
            </a:pPr>
            <a:r>
              <a:rPr lang="en-US" dirty="0" smtClean="0"/>
              <a:t>● </a:t>
            </a:r>
            <a:r>
              <a:rPr lang="en-US" b="1" dirty="0" smtClean="0"/>
              <a:t>ASCUS (Atypical </a:t>
            </a:r>
            <a:r>
              <a:rPr lang="en-US" b="1" dirty="0" err="1" smtClean="0"/>
              <a:t>Squamous</a:t>
            </a:r>
            <a:r>
              <a:rPr lang="en-US" b="1" dirty="0" smtClean="0"/>
              <a:t> Cells of Undetermined Significance): </a:t>
            </a:r>
          </a:p>
          <a:p>
            <a:pPr>
              <a:buNone/>
            </a:pPr>
            <a:r>
              <a:rPr lang="en-US" b="1" dirty="0" err="1" smtClean="0"/>
              <a:t>i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s’agit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fr-FR" dirty="0" smtClean="0"/>
              <a:t>atypie des cellules </a:t>
            </a:r>
            <a:r>
              <a:rPr lang="fr-FR" dirty="0" err="1" smtClean="0"/>
              <a:t>malpighiennes</a:t>
            </a:r>
            <a:r>
              <a:rPr lang="fr-FR" dirty="0" smtClean="0"/>
              <a:t> de signification indéterminée.</a:t>
            </a:r>
          </a:p>
          <a:p>
            <a:pPr>
              <a:buNone/>
            </a:pPr>
            <a:r>
              <a:rPr lang="fr-FR" dirty="0" smtClean="0"/>
              <a:t>● </a:t>
            </a:r>
            <a:r>
              <a:rPr lang="fr-FR" b="1" dirty="0" smtClean="0"/>
              <a:t>ASCH </a:t>
            </a:r>
            <a:r>
              <a:rPr lang="fr-FR" dirty="0" smtClean="0"/>
              <a:t>: il s’agit d’un frottis avec des atypies de cellules </a:t>
            </a:r>
            <a:r>
              <a:rPr lang="fr-FR" dirty="0" err="1" smtClean="0"/>
              <a:t>malpighiennes</a:t>
            </a:r>
            <a:r>
              <a:rPr lang="fr-FR" dirty="0" smtClean="0"/>
              <a:t> ne pouvant exclure une lésion intra-épithéliale de haut grade. Il correspond dans 40% des cas à une dysplasie de haut grade (HSIL).</a:t>
            </a:r>
          </a:p>
          <a:p>
            <a:pPr>
              <a:buNone/>
            </a:pPr>
            <a:r>
              <a:rPr lang="en-US" dirty="0" smtClean="0"/>
              <a:t>● </a:t>
            </a:r>
            <a:r>
              <a:rPr lang="en-US" b="1" dirty="0" smtClean="0"/>
              <a:t>AGCUS (Atypical Glandular Cells of Undetermined Significance) : </a:t>
            </a:r>
          </a:p>
          <a:p>
            <a:pPr>
              <a:buNone/>
            </a:pP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s’agit</a:t>
            </a:r>
            <a:r>
              <a:rPr lang="en-US" dirty="0" smtClean="0"/>
              <a:t> </a:t>
            </a:r>
            <a:r>
              <a:rPr lang="fr-FR" dirty="0" smtClean="0"/>
              <a:t>d’anomalies des cellules glandulaires de signification inconnue.</a:t>
            </a:r>
          </a:p>
          <a:p>
            <a:pPr>
              <a:buNone/>
            </a:pPr>
            <a:r>
              <a:rPr lang="fr-FR" dirty="0" smtClean="0"/>
              <a:t>● </a:t>
            </a:r>
            <a:r>
              <a:rPr lang="fr-FR" b="1" dirty="0" smtClean="0"/>
              <a:t>La suspicion de lésion de haut grade: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La classification de Bethesda propose deux types de dysplasies :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● </a:t>
            </a:r>
            <a:r>
              <a:rPr lang="fr-FR" b="1" dirty="0" smtClean="0">
                <a:solidFill>
                  <a:srgbClr val="FF0000"/>
                </a:solidFill>
              </a:rPr>
              <a:t>Les lésions intra-épithéliales de bas grade ou LSIL (</a:t>
            </a:r>
            <a:r>
              <a:rPr lang="fr-FR" b="1" dirty="0" err="1" smtClean="0">
                <a:solidFill>
                  <a:srgbClr val="FF0000"/>
                </a:solidFill>
              </a:rPr>
              <a:t>Low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Squamous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Intraepithelial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Lesion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dirty="0" smtClean="0"/>
              <a:t>regroupant, selon l’ancienne classification, les condylomes acuminés (HPV) et les CIN1 (Cervical </a:t>
            </a:r>
            <a:r>
              <a:rPr lang="fr-FR" dirty="0" err="1" smtClean="0"/>
              <a:t>Intraepithelial</a:t>
            </a:r>
            <a:r>
              <a:rPr lang="fr-FR" dirty="0" smtClean="0"/>
              <a:t> </a:t>
            </a:r>
            <a:r>
              <a:rPr lang="fr-FR" dirty="0" err="1" smtClean="0"/>
              <a:t>Neoplasia</a:t>
            </a:r>
            <a:r>
              <a:rPr lang="fr-FR" dirty="0" smtClean="0"/>
              <a:t>). </a:t>
            </a:r>
          </a:p>
          <a:p>
            <a:pPr>
              <a:buNone/>
            </a:pPr>
            <a:r>
              <a:rPr lang="fr-FR" dirty="0" smtClean="0"/>
              <a:t>Les CIN1 correspondent à des dysplasies légères.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● </a:t>
            </a:r>
            <a:r>
              <a:rPr lang="fr-FR" b="1" dirty="0" smtClean="0">
                <a:solidFill>
                  <a:srgbClr val="FF0000"/>
                </a:solidFill>
              </a:rPr>
              <a:t>Les lésions intra-épithéliales de haut grade ou HSIL (High </a:t>
            </a:r>
            <a:r>
              <a:rPr lang="fr-FR" b="1" dirty="0" err="1" smtClean="0">
                <a:solidFill>
                  <a:srgbClr val="FF0000"/>
                </a:solidFill>
              </a:rPr>
              <a:t>Squamous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Intraepithelial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Lesion</a:t>
            </a:r>
            <a:r>
              <a:rPr lang="fr-FR" dirty="0" smtClean="0">
                <a:solidFill>
                  <a:srgbClr val="FF0000"/>
                </a:solidFill>
              </a:rPr>
              <a:t>) </a:t>
            </a:r>
            <a:r>
              <a:rPr lang="fr-FR" dirty="0" smtClean="0"/>
              <a:t>regroupant, selon l’ancienne classification, les CIN2 et les CIN3.</a:t>
            </a:r>
          </a:p>
          <a:p>
            <a:pPr>
              <a:buNone/>
            </a:pPr>
            <a:r>
              <a:rPr lang="fr-FR" dirty="0" smtClean="0"/>
              <a:t>Les CIN2 correspondent aux dysplasies moyennes.</a:t>
            </a:r>
          </a:p>
          <a:p>
            <a:pPr>
              <a:buNone/>
            </a:pPr>
            <a:r>
              <a:rPr lang="fr-FR" dirty="0" smtClean="0"/>
              <a:t>Les CIN3 correspondent aux dysplasies sévères.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D’autre part, on peut retrouver des signes histologiques témoignant d’une infection à HPV, surtout dans les dysplasies légères.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Chacune des réponses du FCU aboutit à une prise en charge bien codifiée, tenant compte du fait que le frottis peut  avoir sur- ou sous-estimé une lésion.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764704"/>
            <a:ext cx="8401080" cy="550072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Chez la femme ménopausée, un </a:t>
            </a:r>
            <a:r>
              <a:rPr lang="fr-FR" dirty="0" smtClean="0"/>
              <a:t>traitement ostrogénique </a:t>
            </a:r>
            <a:r>
              <a:rPr lang="fr-FR" dirty="0"/>
              <a:t>peut être nécessaire </a:t>
            </a:r>
            <a:r>
              <a:rPr lang="fr-FR" dirty="0" smtClean="0"/>
              <a:t>au préalable </a:t>
            </a:r>
            <a:r>
              <a:rPr lang="fr-FR" dirty="0"/>
              <a:t>du fait de </a:t>
            </a:r>
            <a:r>
              <a:rPr lang="fr-FR" dirty="0" smtClean="0"/>
              <a:t>l’atrophie.</a:t>
            </a:r>
          </a:p>
          <a:p>
            <a:endParaRPr lang="fr-FR" dirty="0" smtClean="0"/>
          </a:p>
          <a:p>
            <a:r>
              <a:rPr lang="fr-FR" dirty="0"/>
              <a:t>Il est préférable de réaliser le FCU en début de cycle, quand la glaire cervicale </a:t>
            </a:r>
            <a:r>
              <a:rPr lang="fr-FR" dirty="0" smtClean="0"/>
              <a:t>est abondante </a:t>
            </a:r>
            <a:r>
              <a:rPr lang="fr-FR" dirty="0"/>
              <a:t>et claire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Il faut éviter de faire un toucher vaginal avant le frottis ou d’utiliser un lubrifiant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Avant de faire le frottis, le col doit être correctement exposé à l’aide d’un spéculum.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et débarrassé des sécrétions par un essuyage doux à l’aide d’une compresse montée sur une pince longuette.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24744"/>
            <a:ext cx="8643998" cy="5447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système d’éclairage : lampe sur pied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spéculums de différentes tailles, de préférence en plastique, à usage unique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gants non-stériles, doigtiers,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compresses non stériles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lames pour étalement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feuille de prescription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Pinces longuettes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spatules d’Ayre, </a:t>
            </a:r>
            <a:r>
              <a:rPr lang="fr-FR" dirty="0" err="1" smtClean="0"/>
              <a:t>Cytobrush</a:t>
            </a:r>
            <a:r>
              <a:rPr lang="fr-FR" dirty="0" smtClean="0"/>
              <a:t> et </a:t>
            </a:r>
            <a:r>
              <a:rPr lang="fr-FR" dirty="0" err="1" smtClean="0"/>
              <a:t>Brush</a:t>
            </a:r>
            <a:r>
              <a:rPr lang="fr-FR" dirty="0" smtClean="0"/>
              <a:t> </a:t>
            </a:r>
            <a:r>
              <a:rPr lang="fr-FR" dirty="0" err="1" smtClean="0"/>
              <a:t>cervex</a:t>
            </a:r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fixateur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milieu de prélèvement et transport pour </a:t>
            </a:r>
            <a:r>
              <a:rPr lang="fr-FR" dirty="0" err="1" smtClean="0"/>
              <a:t>myco</a:t>
            </a:r>
            <a:r>
              <a:rPr lang="fr-FR" dirty="0" smtClean="0"/>
              <a:t>, </a:t>
            </a:r>
            <a:r>
              <a:rPr lang="fr-FR" dirty="0" err="1" smtClean="0"/>
              <a:t>bactério</a:t>
            </a:r>
            <a:r>
              <a:rPr lang="fr-FR" dirty="0" smtClean="0"/>
              <a:t>, </a:t>
            </a:r>
            <a:r>
              <a:rPr lang="fr-FR" dirty="0" err="1" smtClean="0"/>
              <a:t>parasito</a:t>
            </a:r>
            <a:r>
              <a:rPr lang="fr-FR" dirty="0" smtClean="0"/>
              <a:t> et virologie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lubrifiant non gras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des milieux de transports spécifiques pour recherche de mycoplasme, d’herpès virus, de chlamydiae et d’HPV –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du papier doux, serviettes hygiéniques pour l’après examen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707904" y="188640"/>
            <a:ext cx="365010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b="1" dirty="0"/>
              <a:t>Matériel nécessaire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4034" name="Picture 2" descr="Fcv kit prÃªt Ã  l'empl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69"/>
            <a:ext cx="8215370" cy="5747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253054"/>
          </a:xfrm>
        </p:spPr>
        <p:txBody>
          <a:bodyPr/>
          <a:lstStyle/>
          <a:p>
            <a:r>
              <a:rPr lang="fr-FR" dirty="0"/>
              <a:t>Le prélèvement doit concerner la totalité de l'orifice cervical externe et interne </a:t>
            </a:r>
            <a:r>
              <a:rPr lang="fr-FR" dirty="0" smtClean="0"/>
              <a:t>= </a:t>
            </a:r>
            <a:r>
              <a:rPr lang="fr-FR" dirty="0" err="1" smtClean="0"/>
              <a:t>exocol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/>
              <a:t>endocol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Il </a:t>
            </a:r>
            <a:r>
              <a:rPr lang="fr-FR" dirty="0"/>
              <a:t>est important d’expliquer à la patiente le but de l’examen, la technique et de </a:t>
            </a:r>
            <a:r>
              <a:rPr lang="fr-FR" dirty="0" smtClean="0"/>
              <a:t>la rassurer.</a:t>
            </a:r>
          </a:p>
          <a:p>
            <a:endParaRPr lang="fr-FR" dirty="0" smtClean="0"/>
          </a:p>
          <a:p>
            <a:r>
              <a:rPr lang="fr-FR" dirty="0"/>
              <a:t>la grossesse </a:t>
            </a:r>
            <a:r>
              <a:rPr lang="fr-FR" dirty="0" smtClean="0"/>
              <a:t> ne </a:t>
            </a:r>
            <a:r>
              <a:rPr lang="fr-FR" dirty="0"/>
              <a:t>contre-indique pas la réalisation du FCU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TECHNIQUE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 FCV peut s’effectuer </a:t>
            </a:r>
            <a:r>
              <a:rPr lang="fr-FR" dirty="0"/>
              <a:t>selon 2 </a:t>
            </a:r>
            <a:r>
              <a:rPr lang="fr-FR" dirty="0" smtClean="0"/>
              <a:t>techniques: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/>
              <a:t>Technique </a:t>
            </a:r>
            <a:r>
              <a:rPr lang="fr-FR" dirty="0" smtClean="0"/>
              <a:t>conventionnelle dite de </a:t>
            </a:r>
            <a:r>
              <a:rPr lang="fr-FR" b="1" dirty="0" err="1" smtClean="0">
                <a:solidFill>
                  <a:srgbClr val="FF0000"/>
                </a:solidFill>
              </a:rPr>
              <a:t>Papanicolaou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/>
              <a:t>Frottis en milieu </a:t>
            </a:r>
            <a:r>
              <a:rPr lang="fr-FR" dirty="0" smtClean="0"/>
              <a:t>liquide.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/>
              <a:t>La technique conventionnelle de </a:t>
            </a:r>
            <a:r>
              <a:rPr lang="fr-FR" sz="2800" b="1" dirty="0" err="1" smtClean="0"/>
              <a:t>Papanicolaou</a:t>
            </a:r>
            <a:r>
              <a:rPr lang="fr-FR" sz="2800" b="1" dirty="0" smtClean="0"/>
              <a:t>: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Elle comprend </a:t>
            </a:r>
            <a:r>
              <a:rPr lang="fr-FR" dirty="0"/>
              <a:t>2 temps :</a:t>
            </a:r>
          </a:p>
          <a:p>
            <a:r>
              <a:rPr lang="fr-FR" b="1" i="1" dirty="0"/>
              <a:t>Le prélèvement de l'</a:t>
            </a:r>
            <a:r>
              <a:rPr lang="fr-FR" b="1" i="1" dirty="0" err="1"/>
              <a:t>exocol</a:t>
            </a:r>
            <a:r>
              <a:rPr lang="fr-FR" b="1" i="1" dirty="0"/>
              <a:t> </a:t>
            </a:r>
            <a:endParaRPr lang="fr-FR" b="1" i="1" dirty="0" smtClean="0"/>
          </a:p>
          <a:p>
            <a:pPr>
              <a:buNone/>
            </a:pPr>
            <a:r>
              <a:rPr lang="fr-FR" b="1" i="1" dirty="0" smtClean="0"/>
              <a:t>                        et </a:t>
            </a:r>
          </a:p>
          <a:p>
            <a:r>
              <a:rPr lang="fr-FR" b="1" i="1" dirty="0" smtClean="0"/>
              <a:t>de </a:t>
            </a:r>
            <a:r>
              <a:rPr lang="fr-FR" b="1" i="1" dirty="0"/>
              <a:t>la jonction </a:t>
            </a:r>
            <a:r>
              <a:rPr lang="fr-FR" b="1" i="1" dirty="0" smtClean="0"/>
              <a:t>exo-</a:t>
            </a:r>
            <a:r>
              <a:rPr lang="fr-FR" b="1" i="1" dirty="0" err="1" smtClean="0"/>
              <a:t>endocol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877</TotalTime>
  <Words>1619</Words>
  <Application>Microsoft Office PowerPoint</Application>
  <PresentationFormat>Affichage à l'écran (4:3)</PresentationFormat>
  <Paragraphs>134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Calibri</vt:lpstr>
      <vt:lpstr>Constantia</vt:lpstr>
      <vt:lpstr>Wingdings</vt:lpstr>
      <vt:lpstr>Wingdings 2</vt:lpstr>
      <vt:lpstr>Débit</vt:lpstr>
      <vt:lpstr>Frottis Cervico Utérin FCU</vt:lpstr>
      <vt:lpstr>INTRODUCTION</vt:lpstr>
      <vt:lpstr>     CONDITIONS PRÉALABLES À LA RÉALISATION DU FCU</vt:lpstr>
      <vt:lpstr>Présentation PowerPoint</vt:lpstr>
      <vt:lpstr>Présentation PowerPoint</vt:lpstr>
      <vt:lpstr>Présentation PowerPoint</vt:lpstr>
      <vt:lpstr>Présentation PowerPoint</vt:lpstr>
      <vt:lpstr>  TECHNIQUE </vt:lpstr>
      <vt:lpstr>La technique conventionnelle de Papanicolaou: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prélèvement de l'endocol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INDICATIONS </vt:lpstr>
      <vt:lpstr>Présentation PowerPoint</vt:lpstr>
      <vt:lpstr>Présentation PowerPoint</vt:lpstr>
      <vt:lpstr>Présentation PowerPoint</vt:lpstr>
      <vt:lpstr>CONTRE-INDICATIONS </vt:lpstr>
      <vt:lpstr>RÉSULTATS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Sweet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zina benzerara</dc:creator>
  <cp:lastModifiedBy>Utilisateur Windows</cp:lastModifiedBy>
  <cp:revision>15</cp:revision>
  <dcterms:created xsi:type="dcterms:W3CDTF">2019-02-27T21:43:55Z</dcterms:created>
  <dcterms:modified xsi:type="dcterms:W3CDTF">2019-10-04T15:35:19Z</dcterms:modified>
</cp:coreProperties>
</file>