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85" r:id="rId3"/>
    <p:sldId id="259" r:id="rId4"/>
    <p:sldId id="257" r:id="rId5"/>
    <p:sldId id="262" r:id="rId6"/>
    <p:sldId id="287" r:id="rId7"/>
    <p:sldId id="289" r:id="rId8"/>
    <p:sldId id="261" r:id="rId9"/>
    <p:sldId id="288" r:id="rId10"/>
    <p:sldId id="290" r:id="rId11"/>
    <p:sldId id="263" r:id="rId12"/>
    <p:sldId id="291" r:id="rId13"/>
    <p:sldId id="292" r:id="rId14"/>
    <p:sldId id="293" r:id="rId15"/>
    <p:sldId id="294" r:id="rId16"/>
    <p:sldId id="266" r:id="rId17"/>
    <p:sldId id="267" r:id="rId18"/>
    <p:sldId id="268" r:id="rId19"/>
    <p:sldId id="295" r:id="rId20"/>
    <p:sldId id="296" r:id="rId21"/>
    <p:sldId id="269" r:id="rId22"/>
    <p:sldId id="297" r:id="rId23"/>
    <p:sldId id="298" r:id="rId24"/>
    <p:sldId id="299" r:id="rId25"/>
    <p:sldId id="283" r:id="rId26"/>
    <p:sldId id="271" r:id="rId27"/>
    <p:sldId id="276" r:id="rId28"/>
    <p:sldId id="300" r:id="rId29"/>
    <p:sldId id="301" r:id="rId30"/>
    <p:sldId id="280" r:id="rId31"/>
    <p:sldId id="302" r:id="rId32"/>
    <p:sldId id="281" r:id="rId33"/>
    <p:sldId id="282" r:id="rId3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Style moyen 1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ctangle à coins arrondis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ctangle à coins arrondis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6705600" y="4206240"/>
            <a:ext cx="960120" cy="457200"/>
          </a:xfrm>
        </p:spPr>
        <p:txBody>
          <a:bodyPr/>
          <a:lstStyle/>
          <a:p>
            <a:fld id="{352070A0-EFA9-456D-8BFB-2137AE03DDE0}" type="datetimeFigureOut">
              <a:rPr lang="fr-FR" smtClean="0"/>
              <a:pPr/>
              <a:t>06/04/2020</a:t>
            </a:fld>
            <a:endParaRPr lang="fr-FR"/>
          </a:p>
        </p:txBody>
      </p:sp>
      <p:sp>
        <p:nvSpPr>
          <p:cNvPr id="17" name="Espace réservé du pied de page 16"/>
          <p:cNvSpPr>
            <a:spLocks noGrp="1"/>
          </p:cNvSpPr>
          <p:nvPr>
            <p:ph type="ftr" sz="quarter" idx="11"/>
          </p:nvPr>
        </p:nvSpPr>
        <p:spPr>
          <a:xfrm>
            <a:off x="5410200" y="4205288"/>
            <a:ext cx="1295400" cy="457200"/>
          </a:xfrm>
        </p:spPr>
        <p:txBody>
          <a:bodyPr/>
          <a:lstStyle/>
          <a:p>
            <a:endParaRPr lang="fr-FR"/>
          </a:p>
        </p:txBody>
      </p:sp>
      <p:sp>
        <p:nvSpPr>
          <p:cNvPr id="29" name="Espace réservé du numéro de diapositiv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324CC16-BD36-4DA1-8E4A-5D24C63860C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52070A0-EFA9-456D-8BFB-2137AE03DDE0}" type="datetimeFigureOut">
              <a:rPr lang="fr-FR" smtClean="0"/>
              <a:pPr/>
              <a:t>06/04/2020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24CC16-BD36-4DA1-8E4A-5D24C63860C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1143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143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52070A0-EFA9-456D-8BFB-2137AE03DDE0}" type="datetimeFigureOut">
              <a:rPr lang="fr-FR" smtClean="0"/>
              <a:pPr/>
              <a:t>06/04/2020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24CC16-BD36-4DA1-8E4A-5D24C63860C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52070A0-EFA9-456D-8BFB-2137AE03DDE0}" type="datetimeFigureOut">
              <a:rPr lang="fr-FR" smtClean="0"/>
              <a:pPr/>
              <a:t>06/04/2020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24CC16-BD36-4DA1-8E4A-5D24C63860C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352070A0-EFA9-456D-8BFB-2137AE03DDE0}" type="datetimeFigureOut">
              <a:rPr lang="fr-FR" smtClean="0"/>
              <a:pPr/>
              <a:t>06/04/2020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24CC16-BD36-4DA1-8E4A-5D24C63860C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52070A0-EFA9-456D-8BFB-2137AE03DDE0}" type="datetimeFigureOut">
              <a:rPr lang="fr-FR" smtClean="0"/>
              <a:pPr/>
              <a:t>06/04/2020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24CC16-BD36-4DA1-8E4A-5D24C63860C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81000" y="1143000"/>
            <a:ext cx="8382000" cy="1069848"/>
          </a:xfrm>
        </p:spPr>
        <p:txBody>
          <a:bodyPr anchor="ctr"/>
          <a:lstStyle>
            <a:lvl1pPr>
              <a:defRPr sz="4000" b="0" i="0"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e la date 25"/>
          <p:cNvSpPr>
            <a:spLocks noGrp="1"/>
          </p:cNvSpPr>
          <p:nvPr>
            <p:ph type="dt" sz="half" idx="10"/>
          </p:nvPr>
        </p:nvSpPr>
        <p:spPr/>
        <p:txBody>
          <a:bodyPr rtlCol="0"/>
          <a:lstStyle/>
          <a:p>
            <a:fld id="{352070A0-EFA9-456D-8BFB-2137AE03DDE0}" type="datetimeFigureOut">
              <a:rPr lang="fr-FR" smtClean="0"/>
              <a:pPr/>
              <a:t>06/04/2020</a:t>
            </a:fld>
            <a:endParaRPr lang="fr-FR"/>
          </a:p>
        </p:txBody>
      </p:sp>
      <p:sp>
        <p:nvSpPr>
          <p:cNvPr id="27" name="Espace réservé du numéro de diapositive 26"/>
          <p:cNvSpPr>
            <a:spLocks noGrp="1"/>
          </p:cNvSpPr>
          <p:nvPr>
            <p:ph type="sldNum" sz="quarter" idx="11"/>
          </p:nvPr>
        </p:nvSpPr>
        <p:spPr/>
        <p:txBody>
          <a:bodyPr rtlCol="0"/>
          <a:lstStyle/>
          <a:p>
            <a:fld id="{D324CC16-BD36-4DA1-8E4A-5D24C63860CD}" type="slidenum">
              <a:rPr lang="fr-FR" smtClean="0"/>
              <a:pPr/>
              <a:t>‹N°›</a:t>
            </a:fld>
            <a:endParaRPr lang="fr-FR"/>
          </a:p>
        </p:txBody>
      </p:sp>
      <p:sp>
        <p:nvSpPr>
          <p:cNvPr id="28" name="Espace réservé du pied de page 27"/>
          <p:cNvSpPr>
            <a:spLocks noGrp="1"/>
          </p:cNvSpPr>
          <p:nvPr>
            <p:ph type="ftr" sz="quarter" idx="12"/>
          </p:nvPr>
        </p:nvSpPr>
        <p:spPr/>
        <p:txBody>
          <a:bodyPr rtlCol="0"/>
          <a:lstStyle/>
          <a:p>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a:xfrm>
            <a:off x="6583680" y="612648"/>
            <a:ext cx="957264" cy="457200"/>
          </a:xfrm>
        </p:spPr>
        <p:txBody>
          <a:bodyPr/>
          <a:lstStyle/>
          <a:p>
            <a:fld id="{352070A0-EFA9-456D-8BFB-2137AE03DDE0}" type="datetimeFigureOut">
              <a:rPr lang="fr-FR" smtClean="0"/>
              <a:pPr/>
              <a:t>06/04/2020</a:t>
            </a:fld>
            <a:endParaRPr lang="fr-FR"/>
          </a:p>
        </p:txBody>
      </p:sp>
      <p:sp>
        <p:nvSpPr>
          <p:cNvPr id="4" name="Espace réservé du pied de page 3"/>
          <p:cNvSpPr>
            <a:spLocks noGrp="1"/>
          </p:cNvSpPr>
          <p:nvPr>
            <p:ph type="ftr" sz="quarter" idx="11"/>
          </p:nvPr>
        </p:nvSpPr>
        <p:spPr>
          <a:xfrm>
            <a:off x="5257800" y="612648"/>
            <a:ext cx="1325880" cy="457200"/>
          </a:xfrm>
        </p:spPr>
        <p:txBody>
          <a:bodyPr/>
          <a:lstStyle/>
          <a:p>
            <a:endParaRPr lang="fr-FR"/>
          </a:p>
        </p:txBody>
      </p:sp>
      <p:sp>
        <p:nvSpPr>
          <p:cNvPr id="5" name="Espace réservé du numéro de diapositive 4"/>
          <p:cNvSpPr>
            <a:spLocks noGrp="1"/>
          </p:cNvSpPr>
          <p:nvPr>
            <p:ph type="sldNum" sz="quarter" idx="12"/>
          </p:nvPr>
        </p:nvSpPr>
        <p:spPr>
          <a:xfrm>
            <a:off x="8174736" y="2272"/>
            <a:ext cx="762000" cy="365760"/>
          </a:xfrm>
        </p:spPr>
        <p:txBody>
          <a:bodyPr/>
          <a:lstStyle/>
          <a:p>
            <a:fld id="{D324CC16-BD36-4DA1-8E4A-5D24C63860C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52070A0-EFA9-456D-8BFB-2137AE03DDE0}" type="datetimeFigureOut">
              <a:rPr lang="fr-FR" smtClean="0"/>
              <a:pPr/>
              <a:t>06/04/2020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324CC16-BD36-4DA1-8E4A-5D24C63860C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53496" y="1101970"/>
            <a:ext cx="3383280" cy="877824"/>
          </a:xfrm>
        </p:spPr>
        <p:txBody>
          <a:bodyPr anchor="b"/>
          <a:lstStyle>
            <a:lvl1pPr algn="l">
              <a:buNone/>
              <a:defRPr sz="1800" b="1"/>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52070A0-EFA9-456D-8BFB-2137AE03DDE0}" type="datetimeFigureOut">
              <a:rPr lang="fr-FR" smtClean="0"/>
              <a:pPr/>
              <a:t>06/04/2020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24CC16-BD36-4DA1-8E4A-5D24C63860C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352070A0-EFA9-456D-8BFB-2137AE03DDE0}" type="datetimeFigureOut">
              <a:rPr lang="fr-FR" smtClean="0"/>
              <a:pPr/>
              <a:t>06/04/2020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24CC16-BD36-4DA1-8E4A-5D24C63860C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ctangle à coins arrondis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ctangle à coins arrondis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457200" y="1143000"/>
            <a:ext cx="8229600" cy="1066800"/>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352070A0-EFA9-456D-8BFB-2137AE03DDE0}" type="datetimeFigureOut">
              <a:rPr lang="fr-FR" smtClean="0"/>
              <a:pPr/>
              <a:t>06/04/2020</a:t>
            </a:fld>
            <a:endParaRPr lang="fr-FR"/>
          </a:p>
        </p:txBody>
      </p:sp>
      <p:sp>
        <p:nvSpPr>
          <p:cNvPr id="3" name="Espace réservé du pied de page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fr-FR"/>
          </a:p>
        </p:txBody>
      </p:sp>
      <p:sp>
        <p:nvSpPr>
          <p:cNvPr id="23" name="Espace réservé du numéro de diapositive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324CC16-BD36-4DA1-8E4A-5D24C63860C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cen-neurologie.fr/premier-cycle/semiologie-analytique/syndrome-myogene-myopathique/syndrome-myogene-myopathique-14"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28728" y="533400"/>
            <a:ext cx="7043540" cy="5681682"/>
          </a:xfrm>
        </p:spPr>
        <p:txBody>
          <a:bodyPr/>
          <a:lstStyle/>
          <a:p>
            <a:pPr algn="r"/>
            <a:r>
              <a:rPr lang="fr-FR" b="1" dirty="0" smtClean="0"/>
              <a:t>Nerfs crâniens</a:t>
            </a:r>
            <a:br>
              <a:rPr lang="fr-FR" b="1"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sz="3600" dirty="0" smtClean="0">
                <a:solidFill>
                  <a:schemeClr val="tx1"/>
                </a:solidFill>
              </a:rPr>
              <a:t>Dr </a:t>
            </a:r>
            <a:r>
              <a:rPr lang="fr-FR" sz="3600" dirty="0" err="1" smtClean="0">
                <a:solidFill>
                  <a:schemeClr val="tx1"/>
                </a:solidFill>
              </a:rPr>
              <a:t>S.Bourokba</a:t>
            </a:r>
            <a:endParaRPr lang="fr-FR" sz="36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857232"/>
            <a:ext cx="8229600" cy="1066800"/>
          </a:xfrm>
        </p:spPr>
        <p:txBody>
          <a:bodyPr/>
          <a:lstStyle/>
          <a:p>
            <a:r>
              <a:rPr lang="fr-FR" dirty="0" smtClean="0"/>
              <a:t>Fond d’œil</a:t>
            </a:r>
            <a:endParaRPr lang="fr-FR" dirty="0"/>
          </a:p>
        </p:txBody>
      </p:sp>
      <p:pic>
        <p:nvPicPr>
          <p:cNvPr id="4" name="Espace réservé du contenu 3" descr="image24.jpg"/>
          <p:cNvPicPr>
            <a:picLocks noGrp="1" noChangeAspect="1"/>
          </p:cNvPicPr>
          <p:nvPr>
            <p:ph idx="1"/>
          </p:nvPr>
        </p:nvPicPr>
        <p:blipFill>
          <a:blip r:embed="rId2"/>
          <a:stretch>
            <a:fillRect/>
          </a:stretch>
        </p:blipFill>
        <p:spPr>
          <a:xfrm>
            <a:off x="301625" y="2000241"/>
            <a:ext cx="8485217" cy="4000528"/>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066800"/>
          </a:xfrm>
        </p:spPr>
        <p:txBody>
          <a:bodyPr>
            <a:normAutofit/>
          </a:bodyPr>
          <a:lstStyle/>
          <a:p>
            <a:r>
              <a:rPr lang="fr-FR" dirty="0" smtClean="0"/>
              <a:t>Nerfs oculomoteurs III, IV, VI</a:t>
            </a:r>
            <a:endParaRPr lang="fr-FR" dirty="0"/>
          </a:p>
        </p:txBody>
      </p:sp>
      <p:sp>
        <p:nvSpPr>
          <p:cNvPr id="3" name="Espace réservé du contenu 2"/>
          <p:cNvSpPr>
            <a:spLocks noGrp="1"/>
          </p:cNvSpPr>
          <p:nvPr>
            <p:ph idx="1"/>
          </p:nvPr>
        </p:nvSpPr>
        <p:spPr>
          <a:xfrm>
            <a:off x="301752" y="1527048"/>
            <a:ext cx="8503920" cy="5330952"/>
          </a:xfrm>
        </p:spPr>
        <p:txBody>
          <a:bodyPr>
            <a:normAutofit fontScale="77500" lnSpcReduction="20000"/>
          </a:bodyPr>
          <a:lstStyle/>
          <a:p>
            <a:pPr>
              <a:buFont typeface="Wingdings" pitchFamily="2" charset="2"/>
              <a:buChar char="ü"/>
            </a:pPr>
            <a:r>
              <a:rPr lang="fr-FR" dirty="0" smtClean="0"/>
              <a:t>Les noyaux de ces 3 nerfs sont situés dans le mésencéphale (III, IV) et dans la protubérance (VI)</a:t>
            </a:r>
          </a:p>
          <a:p>
            <a:r>
              <a:rPr lang="fr-FR" dirty="0" smtClean="0">
                <a:solidFill>
                  <a:schemeClr val="accent2">
                    <a:lumMod val="50000"/>
                  </a:schemeClr>
                </a:solidFill>
              </a:rPr>
              <a:t>Moteur oculaire commun :</a:t>
            </a:r>
          </a:p>
          <a:p>
            <a:pPr>
              <a:buNone/>
            </a:pPr>
            <a:r>
              <a:rPr lang="fr-FR" dirty="0" smtClean="0"/>
              <a:t>	C’est un nerf moteur qui innerve le releveur de la paupière supérieure, les muscles oculomoteurs à l’exception du droit externe et du grand oblique et par ses fibres parasympathiques le constricteur de l’iris.</a:t>
            </a:r>
          </a:p>
          <a:p>
            <a:r>
              <a:rPr lang="fr-FR" dirty="0" smtClean="0">
                <a:solidFill>
                  <a:schemeClr val="accent2">
                    <a:lumMod val="50000"/>
                  </a:schemeClr>
                </a:solidFill>
              </a:rPr>
              <a:t>Pathétique :</a:t>
            </a:r>
          </a:p>
          <a:p>
            <a:pPr>
              <a:buNone/>
            </a:pPr>
            <a:r>
              <a:rPr lang="fr-FR" dirty="0" smtClean="0">
                <a:solidFill>
                  <a:schemeClr val="accent2">
                    <a:lumMod val="50000"/>
                  </a:schemeClr>
                </a:solidFill>
              </a:rPr>
              <a:t>	</a:t>
            </a:r>
            <a:r>
              <a:rPr lang="fr-FR" dirty="0" smtClean="0"/>
              <a:t>Nerf moteur qui assure l’innervation du muscle grand oblique.</a:t>
            </a:r>
          </a:p>
          <a:p>
            <a:r>
              <a:rPr lang="fr-FR" dirty="0" smtClean="0">
                <a:solidFill>
                  <a:schemeClr val="accent2">
                    <a:lumMod val="50000"/>
                  </a:schemeClr>
                </a:solidFill>
              </a:rPr>
              <a:t>Moteur oculaire externe :</a:t>
            </a:r>
          </a:p>
          <a:p>
            <a:pPr>
              <a:buNone/>
            </a:pPr>
            <a:r>
              <a:rPr lang="fr-FR" dirty="0" smtClean="0">
                <a:solidFill>
                  <a:schemeClr val="accent2">
                    <a:lumMod val="50000"/>
                  </a:schemeClr>
                </a:solidFill>
              </a:rPr>
              <a:t>	</a:t>
            </a:r>
            <a:r>
              <a:rPr lang="fr-FR" dirty="0" smtClean="0"/>
              <a:t>Innerve le droit externe.</a:t>
            </a:r>
          </a:p>
          <a:p>
            <a:pPr>
              <a:buFont typeface="Wingdings" pitchFamily="2" charset="2"/>
              <a:buChar char="ü"/>
            </a:pPr>
            <a:r>
              <a:rPr lang="fr-FR" dirty="0" smtClean="0"/>
              <a:t>Ils reçoivent une commande centrale, supra </a:t>
            </a:r>
            <a:r>
              <a:rPr lang="fr-FR" dirty="0" smtClean="0"/>
              <a:t>nucléaire </a:t>
            </a:r>
            <a:r>
              <a:rPr lang="fr-FR" dirty="0" smtClean="0"/>
              <a:t>(cortex occipital et frontal)</a:t>
            </a:r>
          </a:p>
          <a:p>
            <a:pPr>
              <a:buFont typeface="Wingdings" pitchFamily="2" charset="2"/>
              <a:buChar char="ü"/>
            </a:pPr>
            <a:r>
              <a:rPr lang="fr-FR" dirty="0" smtClean="0"/>
              <a:t>Ils sont connectés entre eux pour assurer le parallélisme des globes oculaires : le faisceau longitudinal médian connecte le noyau du VI et celui du III</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Oculomoteurs</a:t>
            </a:r>
            <a:endParaRPr lang="fr-FR" dirty="0"/>
          </a:p>
        </p:txBody>
      </p:sp>
      <p:sp>
        <p:nvSpPr>
          <p:cNvPr id="3" name="Espace réservé du contenu 2"/>
          <p:cNvSpPr>
            <a:spLocks noGrp="1"/>
          </p:cNvSpPr>
          <p:nvPr>
            <p:ph idx="1"/>
          </p:nvPr>
        </p:nvSpPr>
        <p:spPr/>
        <p:txBody>
          <a:bodyPr>
            <a:normAutofit fontScale="92500" lnSpcReduction="10000"/>
          </a:bodyPr>
          <a:lstStyle/>
          <a:p>
            <a:pPr>
              <a:buFont typeface="Wingdings" pitchFamily="2" charset="2"/>
              <a:buChar char="ü"/>
            </a:pPr>
            <a:r>
              <a:rPr lang="fr-FR" dirty="0" smtClean="0"/>
              <a:t>On distingue alors les paralysies oculomotrices:</a:t>
            </a:r>
          </a:p>
          <a:p>
            <a:pPr>
              <a:buNone/>
            </a:pPr>
            <a:r>
              <a:rPr lang="fr-FR" dirty="0" smtClean="0"/>
              <a:t>Nucléaires, supra-</a:t>
            </a:r>
            <a:r>
              <a:rPr lang="fr-FR" dirty="0" err="1" smtClean="0"/>
              <a:t>nucleaires</a:t>
            </a:r>
            <a:r>
              <a:rPr lang="fr-FR" dirty="0" smtClean="0"/>
              <a:t> et internucléaires</a:t>
            </a:r>
          </a:p>
          <a:p>
            <a:pPr marL="514350" indent="-514350">
              <a:buFont typeface="+mj-lt"/>
              <a:buAutoNum type="arabicParenR"/>
            </a:pPr>
            <a:r>
              <a:rPr lang="fr-FR" dirty="0" smtClean="0"/>
              <a:t>Atteintes nucléaires et tronculaires:</a:t>
            </a:r>
          </a:p>
          <a:p>
            <a:pPr marL="514350" indent="-514350"/>
            <a:r>
              <a:rPr lang="fr-FR" dirty="0" smtClean="0"/>
              <a:t>Symptômes: </a:t>
            </a:r>
            <a:r>
              <a:rPr lang="fr-FR" dirty="0" smtClean="0">
                <a:solidFill>
                  <a:srgbClr val="FF0000"/>
                </a:solidFill>
              </a:rPr>
              <a:t>Diplopie </a:t>
            </a:r>
            <a:r>
              <a:rPr lang="fr-FR" dirty="0" smtClean="0"/>
              <a:t>c’est la vision double d’un objet unique, disparait quand le patient ferme un œil, elle peut être horizontale (atteinte du VI) ou verticale (atteinte du III ou IV)</a:t>
            </a:r>
          </a:p>
          <a:p>
            <a:pPr marL="514350" indent="-514350"/>
            <a:r>
              <a:rPr lang="fr-FR" dirty="0" smtClean="0"/>
              <a:t>Signes cliniques: </a:t>
            </a:r>
            <a:r>
              <a:rPr lang="fr-FR" dirty="0" smtClean="0">
                <a:solidFill>
                  <a:srgbClr val="FF0000"/>
                </a:solidFill>
              </a:rPr>
              <a:t>Strabisme </a:t>
            </a:r>
            <a:r>
              <a:rPr lang="fr-FR" dirty="0" smtClean="0"/>
              <a:t>(déviation du globe oculaire), limitation de la course d’un globe oculaire lors des mouvements de poursuite automatique ou sur commande</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28"/>
            <a:ext cx="8229600" cy="1066800"/>
          </a:xfrm>
        </p:spPr>
        <p:txBody>
          <a:bodyPr/>
          <a:lstStyle/>
          <a:p>
            <a:r>
              <a:rPr lang="fr-FR" dirty="0" smtClean="0"/>
              <a:t>Les oculomoteurs</a:t>
            </a:r>
            <a:endParaRPr lang="fr-FR" dirty="0"/>
          </a:p>
        </p:txBody>
      </p:sp>
      <p:sp>
        <p:nvSpPr>
          <p:cNvPr id="3" name="Espace réservé du contenu 2"/>
          <p:cNvSpPr>
            <a:spLocks noGrp="1"/>
          </p:cNvSpPr>
          <p:nvPr>
            <p:ph idx="1"/>
          </p:nvPr>
        </p:nvSpPr>
        <p:spPr>
          <a:xfrm>
            <a:off x="301752" y="1527048"/>
            <a:ext cx="8503920" cy="5045224"/>
          </a:xfrm>
        </p:spPr>
        <p:txBody>
          <a:bodyPr>
            <a:normAutofit fontScale="92500" lnSpcReduction="20000"/>
          </a:bodyPr>
          <a:lstStyle/>
          <a:p>
            <a:r>
              <a:rPr lang="fr-FR" dirty="0" smtClean="0"/>
              <a:t>Atteinte du III (noyau ou tronc)</a:t>
            </a:r>
          </a:p>
          <a:p>
            <a:pPr>
              <a:buFontTx/>
              <a:buChar char="-"/>
            </a:pPr>
            <a:r>
              <a:rPr lang="fr-FR" dirty="0" smtClean="0"/>
              <a:t>Un strabisme externe</a:t>
            </a:r>
          </a:p>
          <a:p>
            <a:pPr>
              <a:buFontTx/>
              <a:buChar char="-"/>
            </a:pPr>
            <a:r>
              <a:rPr lang="fr-FR" dirty="0" smtClean="0"/>
              <a:t>Limitation des mouvements oculaires en adduction, en haut et en bas</a:t>
            </a:r>
          </a:p>
          <a:p>
            <a:pPr>
              <a:buFontTx/>
              <a:buChar char="-"/>
            </a:pPr>
            <a:r>
              <a:rPr lang="fr-FR" dirty="0" smtClean="0"/>
              <a:t>Un ptosis (chute de la paupière supérieure)</a:t>
            </a:r>
          </a:p>
          <a:p>
            <a:pPr>
              <a:buFontTx/>
              <a:buChar char="-"/>
            </a:pPr>
            <a:r>
              <a:rPr lang="fr-FR" dirty="0" smtClean="0"/>
              <a:t>Une mydriase (dilatation de la pupille : le III comporte un contingent végétatif, parasympathique), qui peut être réactive à la lumière, ou </a:t>
            </a:r>
            <a:r>
              <a:rPr lang="fr-FR" dirty="0" err="1" smtClean="0"/>
              <a:t>aréactive</a:t>
            </a:r>
            <a:r>
              <a:rPr lang="fr-FR" dirty="0" smtClean="0"/>
              <a:t>. On parle d'oculomotricité intrinsèque pour l'innervation pupillaire et d'oculomotricité extrinsèque pour l'innervation des muscles oculomoteurs</a:t>
            </a:r>
          </a:p>
          <a:p>
            <a:pPr>
              <a:buNone/>
            </a:pPr>
            <a:r>
              <a:rPr lang="fr-FR" dirty="0" smtClean="0"/>
              <a:t>L'atteinte du III peut être complète (tous ces signes sont présents) ou incomplète (dissociée, seulement extrinsèque ou seulement intrinsèque)</a:t>
            </a:r>
          </a:p>
          <a:p>
            <a:pPr>
              <a:buFontTx/>
              <a:buChar char="-"/>
            </a:pP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66"/>
            <a:ext cx="8229600" cy="1066800"/>
          </a:xfrm>
        </p:spPr>
        <p:txBody>
          <a:bodyPr/>
          <a:lstStyle/>
          <a:p>
            <a:r>
              <a:rPr lang="fr-FR" dirty="0" smtClean="0"/>
              <a:t>Les oculomoteurs</a:t>
            </a:r>
            <a:endParaRPr lang="fr-FR" dirty="0"/>
          </a:p>
        </p:txBody>
      </p:sp>
      <p:sp>
        <p:nvSpPr>
          <p:cNvPr id="3" name="Espace réservé du contenu 2"/>
          <p:cNvSpPr>
            <a:spLocks noGrp="1"/>
          </p:cNvSpPr>
          <p:nvPr>
            <p:ph idx="1"/>
          </p:nvPr>
        </p:nvSpPr>
        <p:spPr>
          <a:xfrm>
            <a:off x="301752" y="1527048"/>
            <a:ext cx="8503920" cy="5116662"/>
          </a:xfrm>
        </p:spPr>
        <p:txBody>
          <a:bodyPr>
            <a:normAutofit/>
          </a:bodyPr>
          <a:lstStyle/>
          <a:p>
            <a:r>
              <a:rPr lang="fr-FR" dirty="0" smtClean="0"/>
              <a:t>Atteinte du VI (noyau ou tronc):</a:t>
            </a:r>
          </a:p>
          <a:p>
            <a:pPr>
              <a:buNone/>
            </a:pPr>
            <a:r>
              <a:rPr lang="fr-FR" dirty="0" smtClean="0"/>
              <a:t>se manifeste par :</a:t>
            </a:r>
          </a:p>
          <a:p>
            <a:pPr>
              <a:buNone/>
            </a:pPr>
            <a:r>
              <a:rPr lang="fr-FR" dirty="0" smtClean="0"/>
              <a:t>- Un strabisme interne (déviation de l'œil en adduction)</a:t>
            </a:r>
          </a:p>
          <a:p>
            <a:pPr>
              <a:buNone/>
            </a:pPr>
            <a:r>
              <a:rPr lang="fr-FR" dirty="0" smtClean="0"/>
              <a:t>- Impossibilité ou limitation des mouvements oculaires en abduction</a:t>
            </a:r>
          </a:p>
          <a:p>
            <a:r>
              <a:rPr lang="fr-FR" dirty="0" smtClean="0"/>
              <a:t>Atteinte </a:t>
            </a:r>
            <a:r>
              <a:rPr lang="fr-FR" smtClean="0"/>
              <a:t>du IV(noyau </a:t>
            </a:r>
            <a:r>
              <a:rPr lang="fr-FR" dirty="0" smtClean="0"/>
              <a:t>ou tronc)</a:t>
            </a:r>
          </a:p>
          <a:p>
            <a:pPr>
              <a:buFontTx/>
              <a:buChar char="-"/>
            </a:pPr>
            <a:r>
              <a:rPr lang="fr-FR" dirty="0" smtClean="0"/>
              <a:t>une limitation des mouvements oculaires vers le bas lorsque l'œil est en adduction </a:t>
            </a:r>
          </a:p>
          <a:p>
            <a:pPr>
              <a:buFontTx/>
              <a:buChar char="-"/>
            </a:pPr>
            <a:r>
              <a:rPr lang="fr-FR" dirty="0" smtClean="0"/>
              <a:t> parfois une inclinaison compensatoire de la tête vers l'épaule du côté sain.</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066800"/>
          </a:xfrm>
        </p:spPr>
        <p:txBody>
          <a:bodyPr/>
          <a:lstStyle/>
          <a:p>
            <a:r>
              <a:rPr lang="fr-FR" dirty="0" smtClean="0"/>
              <a:t>Les oculomoteurs</a:t>
            </a:r>
            <a:endParaRPr lang="fr-FR" dirty="0"/>
          </a:p>
        </p:txBody>
      </p:sp>
      <p:sp>
        <p:nvSpPr>
          <p:cNvPr id="3" name="Espace réservé du contenu 2"/>
          <p:cNvSpPr>
            <a:spLocks noGrp="1"/>
          </p:cNvSpPr>
          <p:nvPr>
            <p:ph idx="1"/>
          </p:nvPr>
        </p:nvSpPr>
        <p:spPr>
          <a:xfrm>
            <a:off x="301752" y="1527048"/>
            <a:ext cx="8503920" cy="5045224"/>
          </a:xfrm>
        </p:spPr>
        <p:txBody>
          <a:bodyPr>
            <a:normAutofit fontScale="92500" lnSpcReduction="10000"/>
          </a:bodyPr>
          <a:lstStyle/>
          <a:p>
            <a:pPr marL="514350" indent="-514350">
              <a:buFont typeface="+mj-lt"/>
              <a:buAutoNum type="arabicParenR" startAt="2"/>
            </a:pPr>
            <a:r>
              <a:rPr lang="fr-FR" dirty="0" smtClean="0"/>
              <a:t> Paralysies (ou </a:t>
            </a:r>
            <a:r>
              <a:rPr lang="fr-FR" dirty="0" err="1" smtClean="0"/>
              <a:t>ophtalmoplégies</a:t>
            </a:r>
            <a:r>
              <a:rPr lang="fr-FR" dirty="0" smtClean="0"/>
              <a:t>) supra-nucléaires</a:t>
            </a:r>
          </a:p>
          <a:p>
            <a:r>
              <a:rPr lang="fr-FR" dirty="0" smtClean="0"/>
              <a:t> paralysie de la latéralité </a:t>
            </a:r>
          </a:p>
          <a:p>
            <a:r>
              <a:rPr lang="fr-FR" dirty="0" smtClean="0"/>
              <a:t> paralysie de la verticalité souvent associée à  une paralysie de la convergence</a:t>
            </a:r>
          </a:p>
          <a:p>
            <a:pPr marL="514350" indent="-514350">
              <a:buFont typeface="+mj-lt"/>
              <a:buAutoNum type="arabicParenR" startAt="3"/>
            </a:pPr>
            <a:r>
              <a:rPr lang="fr-FR" dirty="0" smtClean="0"/>
              <a:t>Paralysie ou </a:t>
            </a:r>
            <a:r>
              <a:rPr lang="fr-FR" dirty="0" err="1" smtClean="0"/>
              <a:t>ophtalmoplegie</a:t>
            </a:r>
            <a:r>
              <a:rPr lang="fr-FR" dirty="0" smtClean="0"/>
              <a:t> internucléaire:</a:t>
            </a:r>
          </a:p>
          <a:p>
            <a:pPr marL="514350" indent="-514350"/>
            <a:r>
              <a:rPr lang="fr-FR" dirty="0" smtClean="0"/>
              <a:t>témoigne d'une atteinte du faisceau longitudinal médian. </a:t>
            </a:r>
          </a:p>
          <a:p>
            <a:pPr marL="514350" indent="-514350"/>
            <a:r>
              <a:rPr lang="fr-FR" dirty="0" smtClean="0"/>
              <a:t>Elle réalise une </a:t>
            </a:r>
            <a:r>
              <a:rPr lang="fr-FR" dirty="0" err="1" smtClean="0"/>
              <a:t>déconjugaison</a:t>
            </a:r>
            <a:r>
              <a:rPr lang="fr-FR" dirty="0" smtClean="0"/>
              <a:t> des yeux dans le regard latéral : l'œil en abduction est animé d'un nystagmus, tandis que l'autre œil ne passe pas la ligne médiane (mais les globes oculaires peuvent converger, ce qui témoigne de l'intégrité du noyau du III).</a:t>
            </a:r>
          </a:p>
          <a:p>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066800"/>
          </a:xfrm>
        </p:spPr>
        <p:txBody>
          <a:bodyPr/>
          <a:lstStyle/>
          <a:p>
            <a:r>
              <a:rPr lang="fr-FR" dirty="0" smtClean="0"/>
              <a:t>Nerf trijumeau V</a:t>
            </a:r>
            <a:endParaRPr lang="fr-FR" dirty="0"/>
          </a:p>
        </p:txBody>
      </p:sp>
      <p:sp>
        <p:nvSpPr>
          <p:cNvPr id="5" name="Espace réservé du contenu 4"/>
          <p:cNvSpPr>
            <a:spLocks noGrp="1"/>
          </p:cNvSpPr>
          <p:nvPr>
            <p:ph idx="1"/>
          </p:nvPr>
        </p:nvSpPr>
        <p:spPr>
          <a:xfrm>
            <a:off x="301752" y="1527048"/>
            <a:ext cx="8503920" cy="5142312"/>
          </a:xfrm>
        </p:spPr>
        <p:txBody>
          <a:bodyPr>
            <a:noAutofit/>
          </a:bodyPr>
          <a:lstStyle/>
          <a:p>
            <a:r>
              <a:rPr lang="fr-FR" sz="2400" dirty="0" smtClean="0"/>
              <a:t>Le V est un nerf mixte. Le contingent sensitif innerve la face et le contingent moteur les muscles masticateurs.</a:t>
            </a:r>
          </a:p>
          <a:p>
            <a:r>
              <a:rPr lang="fr-FR" sz="2400" dirty="0" smtClean="0"/>
              <a:t>Le contingent sensitif :</a:t>
            </a:r>
          </a:p>
          <a:p>
            <a:pPr>
              <a:buNone/>
            </a:pPr>
            <a:r>
              <a:rPr lang="fr-FR" sz="2400" dirty="0" smtClean="0"/>
              <a:t>Le V1 ou ophtalmique de Willis est formé de la réunion des nerfs nasal, frontal et lacrymal. La zone innervée par le V1 comprend le front, la région orbitaire, la cornée, la région temporale supérieure et antérieure, la racine du nez et la muqueuse nasale.</a:t>
            </a:r>
          </a:p>
          <a:p>
            <a:pPr>
              <a:buNone/>
            </a:pPr>
            <a:r>
              <a:rPr lang="fr-FR" sz="2400" dirty="0" smtClean="0"/>
              <a:t>Le V2 ou maxillaire supérieur reçoit des téguments de la lèvre supérieure, de la joue, de la paupière inférieure, de la région temporale, des gencives, de la cloison des fosses nasales, du palais et des 2/3 antérieurs du rhino-pharynx et de la muqueuse du sinus maxillaire.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28"/>
            <a:ext cx="8229600" cy="1066800"/>
          </a:xfrm>
        </p:spPr>
        <p:txBody>
          <a:bodyPr/>
          <a:lstStyle/>
          <a:p>
            <a:r>
              <a:rPr lang="fr-FR" dirty="0" smtClean="0"/>
              <a:t>Nerf trijumeau v</a:t>
            </a:r>
            <a:endParaRPr lang="fr-FR" dirty="0"/>
          </a:p>
        </p:txBody>
      </p:sp>
      <p:pic>
        <p:nvPicPr>
          <p:cNvPr id="5" name="Espace réservé du contenu 4" descr="Douleur_ORL_11.jpg"/>
          <p:cNvPicPr>
            <a:picLocks noGrp="1" noChangeAspect="1"/>
          </p:cNvPicPr>
          <p:nvPr>
            <p:ph idx="1"/>
          </p:nvPr>
        </p:nvPicPr>
        <p:blipFill>
          <a:blip r:embed="rId2" cstate="print"/>
          <a:stretch>
            <a:fillRect/>
          </a:stretch>
        </p:blipFill>
        <p:spPr>
          <a:xfrm>
            <a:off x="2590800" y="4510109"/>
            <a:ext cx="3962400" cy="1990725"/>
          </a:xfrm>
        </p:spPr>
      </p:pic>
      <p:sp>
        <p:nvSpPr>
          <p:cNvPr id="4" name="Rectangle 3"/>
          <p:cNvSpPr/>
          <p:nvPr/>
        </p:nvSpPr>
        <p:spPr>
          <a:xfrm>
            <a:off x="467544" y="1628800"/>
            <a:ext cx="8352928" cy="2677656"/>
          </a:xfrm>
          <a:prstGeom prst="rect">
            <a:avLst/>
          </a:prstGeom>
        </p:spPr>
        <p:txBody>
          <a:bodyPr wrap="square">
            <a:spAutoFit/>
          </a:bodyPr>
          <a:lstStyle/>
          <a:p>
            <a:pPr>
              <a:buNone/>
            </a:pPr>
            <a:r>
              <a:rPr lang="fr-FR" sz="2400" dirty="0" smtClean="0"/>
              <a:t>Le V3 ou nerf maxillaire inférieur reçoit des téguments de la tempe, du </a:t>
            </a:r>
          </a:p>
          <a:p>
            <a:pPr>
              <a:buNone/>
            </a:pPr>
            <a:r>
              <a:rPr lang="fr-FR" sz="2400" dirty="0" smtClean="0"/>
              <a:t>menton, des dents et gencives de la mâchoire inférieure, des 2/3 antérieurs </a:t>
            </a:r>
          </a:p>
          <a:p>
            <a:pPr>
              <a:buNone/>
            </a:pPr>
            <a:r>
              <a:rPr lang="fr-FR" sz="2400" dirty="0" smtClean="0"/>
              <a:t>de la langue et de la muqueuse buccale et des joues.</a:t>
            </a:r>
          </a:p>
          <a:p>
            <a:pPr>
              <a:buFont typeface="Arial" pitchFamily="34" charset="0"/>
              <a:buChar char="•"/>
            </a:pPr>
            <a:r>
              <a:rPr lang="fr-FR" sz="2400" dirty="0" smtClean="0">
                <a:solidFill>
                  <a:srgbClr val="FF0000"/>
                </a:solidFill>
              </a:rPr>
              <a:t> </a:t>
            </a:r>
            <a:r>
              <a:rPr lang="fr-FR" sz="2400" dirty="0" smtClean="0"/>
              <a:t>Le V moteur innerve les muscles masticateurs : temporal, masséter, ptérygoïdien.</a:t>
            </a:r>
            <a:endParaRPr lang="fr-FR"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Nerf trijumeau v</a:t>
            </a:r>
            <a:endParaRPr lang="fr-FR" dirty="0"/>
          </a:p>
        </p:txBody>
      </p:sp>
      <p:sp>
        <p:nvSpPr>
          <p:cNvPr id="5" name="Espace réservé du contenu 4"/>
          <p:cNvSpPr>
            <a:spLocks noGrp="1"/>
          </p:cNvSpPr>
          <p:nvPr>
            <p:ph idx="1"/>
          </p:nvPr>
        </p:nvSpPr>
        <p:spPr/>
        <p:txBody>
          <a:bodyPr>
            <a:normAutofit fontScale="92500" lnSpcReduction="20000"/>
          </a:bodyPr>
          <a:lstStyle/>
          <a:p>
            <a:r>
              <a:rPr lang="fr-FR" dirty="0" smtClean="0"/>
              <a:t>L’examen de la </a:t>
            </a:r>
            <a:r>
              <a:rPr lang="fr-FR" dirty="0" smtClean="0">
                <a:solidFill>
                  <a:schemeClr val="tx2">
                    <a:lumMod val="50000"/>
                  </a:schemeClr>
                </a:solidFill>
              </a:rPr>
              <a:t>sensibilité</a:t>
            </a:r>
            <a:r>
              <a:rPr lang="fr-FR" dirty="0" smtClean="0"/>
              <a:t> comporte non seulement l’examen des différentes sensibilités : </a:t>
            </a:r>
            <a:r>
              <a:rPr lang="fr-FR" dirty="0" smtClean="0">
                <a:solidFill>
                  <a:schemeClr val="tx2">
                    <a:lumMod val="50000"/>
                  </a:schemeClr>
                </a:solidFill>
              </a:rPr>
              <a:t>thermique, douloureuse, tactile </a:t>
            </a:r>
            <a:r>
              <a:rPr lang="fr-FR" dirty="0" smtClean="0"/>
              <a:t>des téguments innervés par le V sensitif, mais aussi la sensibilité cornéenne (</a:t>
            </a:r>
            <a:r>
              <a:rPr lang="fr-FR" dirty="0" smtClean="0">
                <a:solidFill>
                  <a:schemeClr val="tx2">
                    <a:lumMod val="50000"/>
                  </a:schemeClr>
                </a:solidFill>
              </a:rPr>
              <a:t>réflexe cornéen</a:t>
            </a:r>
            <a:r>
              <a:rPr lang="fr-FR" dirty="0" smtClean="0"/>
              <a:t>), la sensibilité des 2/3 antérieurs de la face de la langue, des gencives et de la face interne des joues. </a:t>
            </a:r>
          </a:p>
          <a:p>
            <a:endParaRPr lang="fr-FR" dirty="0" smtClean="0"/>
          </a:p>
          <a:p>
            <a:r>
              <a:rPr lang="fr-FR" dirty="0" smtClean="0"/>
              <a:t>L’examen de la motricité se recherche par la contraction du masséter à la mastication, en demandant au sujet de serrer les mâchoires sur un abaisse langue. </a:t>
            </a:r>
            <a:r>
              <a:rPr lang="fr-FR" dirty="0" err="1" smtClean="0">
                <a:solidFill>
                  <a:schemeClr val="tx2">
                    <a:lumMod val="50000"/>
                  </a:schemeClr>
                </a:solidFill>
              </a:rPr>
              <a:t>Trophicité</a:t>
            </a:r>
            <a:r>
              <a:rPr lang="fr-FR" dirty="0" smtClean="0">
                <a:solidFill>
                  <a:schemeClr val="tx2">
                    <a:lumMod val="50000"/>
                  </a:schemeClr>
                </a:solidFill>
              </a:rPr>
              <a:t>, contractilité, réflexe </a:t>
            </a:r>
            <a:r>
              <a:rPr lang="fr-FR" dirty="0" err="1" smtClean="0">
                <a:solidFill>
                  <a:schemeClr val="tx2">
                    <a:lumMod val="50000"/>
                  </a:schemeClr>
                </a:solidFill>
              </a:rPr>
              <a:t>masséterin</a:t>
            </a:r>
            <a:r>
              <a:rPr lang="fr-FR" dirty="0" smtClean="0">
                <a:solidFill>
                  <a:schemeClr val="tx2">
                    <a:lumMod val="50000"/>
                  </a:schemeClr>
                </a:solidFill>
              </a:rPr>
              <a:t>.</a:t>
            </a:r>
            <a:endParaRPr lang="fr-FR"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066800"/>
          </a:xfrm>
        </p:spPr>
        <p:txBody>
          <a:bodyPr/>
          <a:lstStyle/>
          <a:p>
            <a:pPr algn="ctr"/>
            <a:r>
              <a:rPr lang="fr-FR" dirty="0" smtClean="0"/>
              <a:t>V</a:t>
            </a:r>
            <a:endParaRPr lang="fr-FR" dirty="0"/>
          </a:p>
        </p:txBody>
      </p:sp>
      <p:sp>
        <p:nvSpPr>
          <p:cNvPr id="3" name="Espace réservé du contenu 2"/>
          <p:cNvSpPr>
            <a:spLocks noGrp="1"/>
          </p:cNvSpPr>
          <p:nvPr>
            <p:ph idx="1"/>
          </p:nvPr>
        </p:nvSpPr>
        <p:spPr>
          <a:xfrm>
            <a:off x="301752" y="1527048"/>
            <a:ext cx="8503920" cy="5116662"/>
          </a:xfrm>
        </p:spPr>
        <p:txBody>
          <a:bodyPr>
            <a:normAutofit fontScale="85000" lnSpcReduction="20000"/>
          </a:bodyPr>
          <a:lstStyle/>
          <a:p>
            <a:pPr>
              <a:buFont typeface="Wingdings" pitchFamily="2" charset="2"/>
              <a:buChar char="ü"/>
            </a:pPr>
            <a:r>
              <a:rPr lang="fr-FR" dirty="0" smtClean="0"/>
              <a:t>Les symptômes:</a:t>
            </a:r>
          </a:p>
          <a:p>
            <a:r>
              <a:rPr lang="fr-FR" dirty="0" smtClean="0"/>
              <a:t>La </a:t>
            </a:r>
            <a:r>
              <a:rPr lang="fr-FR" b="1" dirty="0" smtClean="0"/>
              <a:t>névralgie du trijumeau </a:t>
            </a:r>
            <a:r>
              <a:rPr lang="fr-FR" dirty="0" smtClean="0"/>
              <a:t>(ou névralgie faciale), se manifeste par une douleur:</a:t>
            </a:r>
          </a:p>
          <a:p>
            <a:pPr>
              <a:buNone/>
            </a:pPr>
            <a:r>
              <a:rPr lang="fr-FR" b="1" dirty="0" smtClean="0"/>
              <a:t>- fulgurante</a:t>
            </a:r>
            <a:r>
              <a:rPr lang="fr-FR" dirty="0" smtClean="0"/>
              <a:t>, survenant par </a:t>
            </a:r>
            <a:r>
              <a:rPr lang="fr-FR" b="1" dirty="0" smtClean="0"/>
              <a:t>décharges électriques</a:t>
            </a:r>
            <a:r>
              <a:rPr lang="fr-FR" dirty="0" smtClean="0"/>
              <a:t> qui sont souvent d'une intensité atroce, survenant en salves de quelques secondes.</a:t>
            </a:r>
          </a:p>
          <a:p>
            <a:pPr>
              <a:buNone/>
            </a:pPr>
            <a:r>
              <a:rPr lang="fr-FR" dirty="0" smtClean="0"/>
              <a:t>- qui peut être déclenchée par la parole, la mastication, le brossage des dents ou le simple contact par effleurement d'une </a:t>
            </a:r>
            <a:r>
              <a:rPr lang="fr-FR" b="1" dirty="0" smtClean="0"/>
              <a:t>zone gâchette</a:t>
            </a:r>
            <a:r>
              <a:rPr lang="fr-FR" dirty="0" smtClean="0"/>
              <a:t> (ou trigger-zone) : le sourcil pour le V l, le pli </a:t>
            </a:r>
            <a:r>
              <a:rPr lang="fr-FR" dirty="0" err="1" smtClean="0"/>
              <a:t>naso</a:t>
            </a:r>
            <a:r>
              <a:rPr lang="fr-FR" dirty="0" smtClean="0"/>
              <a:t>-génien pour le V 2, le menton pour le V 3 (la projection de la douleur au niveau des dents fait penser à tort à une affection </a:t>
            </a:r>
            <a:r>
              <a:rPr lang="fr-FR" dirty="0" err="1" smtClean="0"/>
              <a:t>odontologique</a:t>
            </a:r>
            <a:r>
              <a:rPr lang="fr-FR" dirty="0" smtClean="0"/>
              <a:t> : les avulsions dentaires sont inefficaces mais pourtant souvent réalisées).</a:t>
            </a:r>
          </a:p>
          <a:p>
            <a:r>
              <a:rPr lang="fr-FR" dirty="0" smtClean="0"/>
              <a:t>Des </a:t>
            </a:r>
            <a:r>
              <a:rPr lang="fr-FR" b="1" dirty="0" smtClean="0"/>
              <a:t>paresthésies ou une anesthésie</a:t>
            </a:r>
            <a:r>
              <a:rPr lang="fr-FR" dirty="0" smtClean="0"/>
              <a:t> de topographie variable </a:t>
            </a: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8229600" cy="1066800"/>
          </a:xfrm>
        </p:spPr>
        <p:txBody>
          <a:bodyPr/>
          <a:lstStyle/>
          <a:p>
            <a:r>
              <a:rPr lang="fr-FR" dirty="0" smtClean="0"/>
              <a:t>les 12 paires crâniennes   </a:t>
            </a:r>
            <a:endParaRPr lang="fr-FR" dirty="0"/>
          </a:p>
        </p:txBody>
      </p:sp>
      <p:graphicFrame>
        <p:nvGraphicFramePr>
          <p:cNvPr id="4" name="Espace réservé du contenu 3"/>
          <p:cNvGraphicFramePr>
            <a:graphicFrameLocks noGrp="1"/>
          </p:cNvGraphicFramePr>
          <p:nvPr>
            <p:ph idx="1"/>
          </p:nvPr>
        </p:nvGraphicFramePr>
        <p:xfrm>
          <a:off x="107504" y="1285860"/>
          <a:ext cx="8856983" cy="5212080"/>
        </p:xfrm>
        <a:graphic>
          <a:graphicData uri="http://schemas.openxmlformats.org/drawingml/2006/table">
            <a:tbl>
              <a:tblPr firstRow="1" bandRow="1">
                <a:tableStyleId>{69C7853C-536D-4A76-A0AE-DD22124D55A5}</a:tableStyleId>
              </a:tblPr>
              <a:tblGrid>
                <a:gridCol w="1277795"/>
                <a:gridCol w="3762765"/>
                <a:gridCol w="3816423"/>
              </a:tblGrid>
              <a:tr h="310033">
                <a:tc>
                  <a:txBody>
                    <a:bodyPr/>
                    <a:lstStyle/>
                    <a:p>
                      <a:r>
                        <a:rPr lang="fr-FR" dirty="0" smtClean="0"/>
                        <a:t>I</a:t>
                      </a:r>
                      <a:endParaRPr lang="fr-FR" dirty="0"/>
                    </a:p>
                  </a:txBody>
                  <a:tcPr/>
                </a:tc>
                <a:tc>
                  <a:txBody>
                    <a:bodyPr/>
                    <a:lstStyle/>
                    <a:p>
                      <a:r>
                        <a:rPr lang="fr-FR" dirty="0" smtClean="0"/>
                        <a:t>Nerf</a:t>
                      </a:r>
                      <a:r>
                        <a:rPr lang="fr-FR" baseline="0" dirty="0" smtClean="0"/>
                        <a:t> olfactif</a:t>
                      </a:r>
                      <a:endParaRPr lang="fr-FR" dirty="0"/>
                    </a:p>
                  </a:txBody>
                  <a:tcPr/>
                </a:tc>
                <a:tc>
                  <a:txBody>
                    <a:bodyPr/>
                    <a:lstStyle/>
                    <a:p>
                      <a:r>
                        <a:rPr lang="fr-FR" dirty="0" smtClean="0"/>
                        <a:t>Odorat </a:t>
                      </a:r>
                      <a:endParaRPr lang="fr-FR" dirty="0"/>
                    </a:p>
                  </a:txBody>
                  <a:tcPr/>
                </a:tc>
              </a:tr>
              <a:tr h="310033">
                <a:tc>
                  <a:txBody>
                    <a:bodyPr/>
                    <a:lstStyle/>
                    <a:p>
                      <a:r>
                        <a:rPr lang="fr-FR" dirty="0" smtClean="0"/>
                        <a:t>II</a:t>
                      </a:r>
                      <a:endParaRPr lang="fr-FR" dirty="0"/>
                    </a:p>
                  </a:txBody>
                  <a:tcPr/>
                </a:tc>
                <a:tc>
                  <a:txBody>
                    <a:bodyPr/>
                    <a:lstStyle/>
                    <a:p>
                      <a:r>
                        <a:rPr lang="fr-FR" dirty="0" smtClean="0"/>
                        <a:t>Nerf optique</a:t>
                      </a:r>
                      <a:endParaRPr lang="fr-FR" dirty="0"/>
                    </a:p>
                  </a:txBody>
                  <a:tcPr/>
                </a:tc>
                <a:tc>
                  <a:txBody>
                    <a:bodyPr/>
                    <a:lstStyle/>
                    <a:p>
                      <a:r>
                        <a:rPr lang="fr-FR" dirty="0" smtClean="0"/>
                        <a:t>Vision </a:t>
                      </a:r>
                      <a:endParaRPr lang="fr-FR" dirty="0"/>
                    </a:p>
                  </a:txBody>
                  <a:tcPr/>
                </a:tc>
              </a:tr>
              <a:tr h="542558">
                <a:tc>
                  <a:txBody>
                    <a:bodyPr/>
                    <a:lstStyle/>
                    <a:p>
                      <a:r>
                        <a:rPr lang="fr-FR" dirty="0" smtClean="0"/>
                        <a:t>III</a:t>
                      </a:r>
                      <a:endParaRPr lang="fr-FR" dirty="0"/>
                    </a:p>
                  </a:txBody>
                  <a:tcPr/>
                </a:tc>
                <a:tc>
                  <a:txBody>
                    <a:bodyPr/>
                    <a:lstStyle/>
                    <a:p>
                      <a:r>
                        <a:rPr lang="fr-FR" dirty="0" smtClean="0"/>
                        <a:t>Moteur oculaire commun</a:t>
                      </a:r>
                      <a:endParaRPr lang="fr-FR" dirty="0"/>
                    </a:p>
                  </a:txBody>
                  <a:tcPr/>
                </a:tc>
                <a:tc>
                  <a:txBody>
                    <a:bodyPr/>
                    <a:lstStyle/>
                    <a:p>
                      <a:r>
                        <a:rPr lang="fr-FR" dirty="0" smtClean="0"/>
                        <a:t>Oculomotricité,</a:t>
                      </a:r>
                      <a:r>
                        <a:rPr lang="fr-FR" baseline="0" dirty="0" smtClean="0"/>
                        <a:t> </a:t>
                      </a:r>
                      <a:r>
                        <a:rPr lang="fr-FR" dirty="0" smtClean="0"/>
                        <a:t>releveur de la paupière, constricteur de l’iris</a:t>
                      </a:r>
                      <a:endParaRPr lang="fr-FR" dirty="0"/>
                    </a:p>
                  </a:txBody>
                  <a:tcPr/>
                </a:tc>
              </a:tr>
              <a:tr h="310033">
                <a:tc>
                  <a:txBody>
                    <a:bodyPr/>
                    <a:lstStyle/>
                    <a:p>
                      <a:r>
                        <a:rPr lang="fr-FR" dirty="0" smtClean="0"/>
                        <a:t>IV</a:t>
                      </a:r>
                      <a:endParaRPr lang="fr-FR" dirty="0"/>
                    </a:p>
                  </a:txBody>
                  <a:tcPr/>
                </a:tc>
                <a:tc>
                  <a:txBody>
                    <a:bodyPr/>
                    <a:lstStyle/>
                    <a:p>
                      <a:r>
                        <a:rPr lang="fr-FR" dirty="0" smtClean="0"/>
                        <a:t>Pathétique </a:t>
                      </a:r>
                      <a:endParaRPr lang="fr-FR" dirty="0"/>
                    </a:p>
                  </a:txBody>
                  <a:tcPr/>
                </a:tc>
                <a:tc>
                  <a:txBody>
                    <a:bodyPr/>
                    <a:lstStyle/>
                    <a:p>
                      <a:r>
                        <a:rPr lang="fr-FR" dirty="0" smtClean="0"/>
                        <a:t>Oculomotricité </a:t>
                      </a:r>
                      <a:endParaRPr lang="fr-FR" dirty="0"/>
                    </a:p>
                  </a:txBody>
                  <a:tcPr/>
                </a:tc>
              </a:tr>
              <a:tr h="310033">
                <a:tc>
                  <a:txBody>
                    <a:bodyPr/>
                    <a:lstStyle/>
                    <a:p>
                      <a:r>
                        <a:rPr lang="fr-FR" dirty="0" smtClean="0"/>
                        <a:t>VI</a:t>
                      </a:r>
                      <a:endParaRPr lang="fr-FR" dirty="0"/>
                    </a:p>
                  </a:txBody>
                  <a:tcPr/>
                </a:tc>
                <a:tc>
                  <a:txBody>
                    <a:bodyPr/>
                    <a:lstStyle/>
                    <a:p>
                      <a:r>
                        <a:rPr lang="fr-FR" dirty="0" smtClean="0"/>
                        <a:t>Moteur oculaire externe</a:t>
                      </a:r>
                      <a:endParaRPr lang="fr-FR" dirty="0"/>
                    </a:p>
                  </a:txBody>
                  <a:tcPr/>
                </a:tc>
                <a:tc>
                  <a:txBody>
                    <a:bodyPr/>
                    <a:lstStyle/>
                    <a:p>
                      <a:r>
                        <a:rPr lang="fr-FR" dirty="0" smtClean="0"/>
                        <a:t>Oculomotricité </a:t>
                      </a:r>
                      <a:endParaRPr lang="fr-FR" dirty="0"/>
                    </a:p>
                  </a:txBody>
                  <a:tcPr/>
                </a:tc>
              </a:tr>
              <a:tr h="542558">
                <a:tc>
                  <a:txBody>
                    <a:bodyPr/>
                    <a:lstStyle/>
                    <a:p>
                      <a:r>
                        <a:rPr lang="fr-FR" dirty="0" smtClean="0"/>
                        <a:t>V</a:t>
                      </a:r>
                      <a:endParaRPr lang="fr-FR" dirty="0"/>
                    </a:p>
                  </a:txBody>
                  <a:tcPr/>
                </a:tc>
                <a:tc>
                  <a:txBody>
                    <a:bodyPr/>
                    <a:lstStyle/>
                    <a:p>
                      <a:r>
                        <a:rPr lang="fr-FR" dirty="0" smtClean="0"/>
                        <a:t>Trijumeau </a:t>
                      </a:r>
                      <a:endParaRPr lang="fr-FR" dirty="0"/>
                    </a:p>
                  </a:txBody>
                  <a:tcPr/>
                </a:tc>
                <a:tc>
                  <a:txBody>
                    <a:bodyPr/>
                    <a:lstStyle/>
                    <a:p>
                      <a:r>
                        <a:rPr lang="fr-FR" dirty="0" smtClean="0"/>
                        <a:t>Sensibilité de la face, cornée et gustation</a:t>
                      </a:r>
                      <a:endParaRPr lang="fr-FR" dirty="0"/>
                    </a:p>
                  </a:txBody>
                  <a:tcPr/>
                </a:tc>
              </a:tr>
              <a:tr h="310033">
                <a:tc>
                  <a:txBody>
                    <a:bodyPr/>
                    <a:lstStyle/>
                    <a:p>
                      <a:r>
                        <a:rPr lang="fr-FR" dirty="0" smtClean="0"/>
                        <a:t>VII</a:t>
                      </a:r>
                      <a:endParaRPr lang="fr-FR" dirty="0"/>
                    </a:p>
                  </a:txBody>
                  <a:tcPr/>
                </a:tc>
                <a:tc>
                  <a:txBody>
                    <a:bodyPr/>
                    <a:lstStyle/>
                    <a:p>
                      <a:r>
                        <a:rPr lang="fr-FR" dirty="0" smtClean="0"/>
                        <a:t>Facial </a:t>
                      </a:r>
                      <a:endParaRPr lang="fr-FR" dirty="0"/>
                    </a:p>
                  </a:txBody>
                  <a:tcPr/>
                </a:tc>
                <a:tc>
                  <a:txBody>
                    <a:bodyPr/>
                    <a:lstStyle/>
                    <a:p>
                      <a:r>
                        <a:rPr lang="fr-FR" dirty="0" smtClean="0"/>
                        <a:t>Motricité de la face et gustation</a:t>
                      </a:r>
                      <a:endParaRPr lang="fr-FR" dirty="0"/>
                    </a:p>
                  </a:txBody>
                  <a:tcPr/>
                </a:tc>
              </a:tr>
              <a:tr h="310033">
                <a:tc>
                  <a:txBody>
                    <a:bodyPr/>
                    <a:lstStyle/>
                    <a:p>
                      <a:r>
                        <a:rPr lang="fr-FR" dirty="0" smtClean="0"/>
                        <a:t>VIII</a:t>
                      </a:r>
                      <a:endParaRPr lang="fr-FR" dirty="0"/>
                    </a:p>
                  </a:txBody>
                  <a:tcPr/>
                </a:tc>
                <a:tc>
                  <a:txBody>
                    <a:bodyPr/>
                    <a:lstStyle/>
                    <a:p>
                      <a:r>
                        <a:rPr lang="fr-FR" dirty="0" err="1" smtClean="0"/>
                        <a:t>Cochléo</a:t>
                      </a:r>
                      <a:r>
                        <a:rPr lang="fr-FR" dirty="0" smtClean="0"/>
                        <a:t>-vestibulaire</a:t>
                      </a:r>
                      <a:endParaRPr lang="fr-FR" dirty="0"/>
                    </a:p>
                  </a:txBody>
                  <a:tcPr/>
                </a:tc>
                <a:tc>
                  <a:txBody>
                    <a:bodyPr/>
                    <a:lstStyle/>
                    <a:p>
                      <a:r>
                        <a:rPr lang="fr-FR" dirty="0" smtClean="0"/>
                        <a:t>Audition, équilibre</a:t>
                      </a:r>
                      <a:endParaRPr lang="fr-FR" dirty="0"/>
                    </a:p>
                  </a:txBody>
                  <a:tcPr/>
                </a:tc>
              </a:tr>
              <a:tr h="310033">
                <a:tc>
                  <a:txBody>
                    <a:bodyPr/>
                    <a:lstStyle/>
                    <a:p>
                      <a:r>
                        <a:rPr lang="fr-FR" dirty="0" smtClean="0"/>
                        <a:t>IX</a:t>
                      </a:r>
                      <a:endParaRPr lang="fr-FR" dirty="0"/>
                    </a:p>
                  </a:txBody>
                  <a:tcPr/>
                </a:tc>
                <a:tc>
                  <a:txBody>
                    <a:bodyPr/>
                    <a:lstStyle/>
                    <a:p>
                      <a:r>
                        <a:rPr lang="fr-FR" dirty="0" smtClean="0"/>
                        <a:t>Glosso-pharyngien</a:t>
                      </a:r>
                      <a:endParaRPr lang="fr-FR" dirty="0"/>
                    </a:p>
                  </a:txBody>
                  <a:tcPr/>
                </a:tc>
                <a:tc>
                  <a:txBody>
                    <a:bodyPr/>
                    <a:lstStyle/>
                    <a:p>
                      <a:r>
                        <a:rPr lang="fr-FR" dirty="0" smtClean="0"/>
                        <a:t>déglutition</a:t>
                      </a:r>
                      <a:endParaRPr lang="fr-FR" dirty="0"/>
                    </a:p>
                  </a:txBody>
                  <a:tcPr/>
                </a:tc>
              </a:tr>
              <a:tr h="542558">
                <a:tc>
                  <a:txBody>
                    <a:bodyPr/>
                    <a:lstStyle/>
                    <a:p>
                      <a:r>
                        <a:rPr lang="fr-FR" dirty="0" smtClean="0"/>
                        <a:t>X</a:t>
                      </a:r>
                      <a:endParaRPr lang="fr-FR" dirty="0"/>
                    </a:p>
                  </a:txBody>
                  <a:tcPr/>
                </a:tc>
                <a:tc>
                  <a:txBody>
                    <a:bodyPr/>
                    <a:lstStyle/>
                    <a:p>
                      <a:r>
                        <a:rPr lang="fr-FR" dirty="0" smtClean="0"/>
                        <a:t>Pneumogastrique </a:t>
                      </a:r>
                      <a:endParaRPr lang="fr-FR" dirty="0"/>
                    </a:p>
                  </a:txBody>
                  <a:tcPr/>
                </a:tc>
                <a:tc>
                  <a:txBody>
                    <a:bodyPr/>
                    <a:lstStyle/>
                    <a:p>
                      <a:r>
                        <a:rPr lang="fr-FR" dirty="0" smtClean="0"/>
                        <a:t>Phonation, fonction</a:t>
                      </a:r>
                      <a:r>
                        <a:rPr lang="fr-FR" baseline="0" dirty="0" smtClean="0"/>
                        <a:t> végétative</a:t>
                      </a:r>
                      <a:r>
                        <a:rPr lang="fr-FR" dirty="0" smtClean="0"/>
                        <a:t> cardiaque, bronchique</a:t>
                      </a:r>
                      <a:endParaRPr lang="fr-FR" dirty="0"/>
                    </a:p>
                  </a:txBody>
                  <a:tcPr/>
                </a:tc>
              </a:tr>
              <a:tr h="310033">
                <a:tc>
                  <a:txBody>
                    <a:bodyPr/>
                    <a:lstStyle/>
                    <a:p>
                      <a:r>
                        <a:rPr lang="fr-FR" dirty="0" smtClean="0"/>
                        <a:t>XI</a:t>
                      </a:r>
                      <a:endParaRPr lang="fr-FR" dirty="0"/>
                    </a:p>
                  </a:txBody>
                  <a:tcPr/>
                </a:tc>
                <a:tc>
                  <a:txBody>
                    <a:bodyPr/>
                    <a:lstStyle/>
                    <a:p>
                      <a:r>
                        <a:rPr lang="fr-FR" dirty="0" smtClean="0"/>
                        <a:t>Spinal </a:t>
                      </a:r>
                      <a:endParaRPr lang="fr-FR" dirty="0"/>
                    </a:p>
                  </a:txBody>
                  <a:tcPr/>
                </a:tc>
                <a:tc>
                  <a:txBody>
                    <a:bodyPr/>
                    <a:lstStyle/>
                    <a:p>
                      <a:r>
                        <a:rPr lang="fr-FR" dirty="0" smtClean="0"/>
                        <a:t>Musculature du cou</a:t>
                      </a:r>
                      <a:endParaRPr lang="fr-FR" dirty="0"/>
                    </a:p>
                  </a:txBody>
                  <a:tcPr/>
                </a:tc>
              </a:tr>
              <a:tr h="310033">
                <a:tc>
                  <a:txBody>
                    <a:bodyPr/>
                    <a:lstStyle/>
                    <a:p>
                      <a:r>
                        <a:rPr lang="fr-FR" dirty="0" smtClean="0"/>
                        <a:t>XII</a:t>
                      </a:r>
                      <a:endParaRPr lang="fr-FR" dirty="0"/>
                    </a:p>
                  </a:txBody>
                  <a:tcPr/>
                </a:tc>
                <a:tc>
                  <a:txBody>
                    <a:bodyPr/>
                    <a:lstStyle/>
                    <a:p>
                      <a:r>
                        <a:rPr lang="fr-FR" dirty="0" smtClean="0"/>
                        <a:t>Grand hypoglosse </a:t>
                      </a:r>
                      <a:endParaRPr lang="fr-FR" dirty="0"/>
                    </a:p>
                  </a:txBody>
                  <a:tcPr/>
                </a:tc>
                <a:tc>
                  <a:txBody>
                    <a:bodyPr/>
                    <a:lstStyle/>
                    <a:p>
                      <a:r>
                        <a:rPr lang="fr-FR" dirty="0" smtClean="0"/>
                        <a:t>Déglutition, motricité de la langue</a:t>
                      </a:r>
                      <a:endParaRPr lang="fr-FR" dirty="0"/>
                    </a:p>
                  </a:txBody>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V</a:t>
            </a:r>
            <a:endParaRPr lang="fr-FR" dirty="0"/>
          </a:p>
        </p:txBody>
      </p:sp>
      <p:sp>
        <p:nvSpPr>
          <p:cNvPr id="3" name="Espace réservé du contenu 2"/>
          <p:cNvSpPr>
            <a:spLocks noGrp="1"/>
          </p:cNvSpPr>
          <p:nvPr>
            <p:ph idx="1"/>
          </p:nvPr>
        </p:nvSpPr>
        <p:spPr/>
        <p:txBody>
          <a:bodyPr/>
          <a:lstStyle/>
          <a:p>
            <a:pPr>
              <a:buFont typeface="Wingdings" pitchFamily="2" charset="2"/>
              <a:buChar char="ü"/>
            </a:pPr>
            <a:r>
              <a:rPr lang="fr-FR" dirty="0" smtClean="0"/>
              <a:t>Les signes cliniques:</a:t>
            </a:r>
          </a:p>
          <a:p>
            <a:r>
              <a:rPr lang="fr-FR" dirty="0" smtClean="0"/>
              <a:t>Hypoesthésie ou anesthésie d'une ou de plusieurs branches du nerf </a:t>
            </a:r>
          </a:p>
          <a:p>
            <a:r>
              <a:rPr lang="fr-FR" dirty="0" smtClean="0"/>
              <a:t>Déficit de la contraction </a:t>
            </a:r>
            <a:r>
              <a:rPr lang="fr-FR" dirty="0" err="1" smtClean="0"/>
              <a:t>massétérine</a:t>
            </a:r>
            <a:r>
              <a:rPr lang="fr-FR" dirty="0" smtClean="0"/>
              <a:t> avec bouche oblique ovalaire </a:t>
            </a:r>
          </a:p>
          <a:p>
            <a:pPr>
              <a:buFont typeface="Arial" pitchFamily="34" charset="0"/>
              <a:buChar char="•"/>
            </a:pPr>
            <a:endParaRPr lang="fr-FR" dirty="0" smtClean="0"/>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61936"/>
            <a:ext cx="8229600" cy="1066800"/>
          </a:xfrm>
        </p:spPr>
        <p:txBody>
          <a:bodyPr/>
          <a:lstStyle/>
          <a:p>
            <a:r>
              <a:rPr lang="fr-FR" dirty="0" smtClean="0"/>
              <a:t>Nerf facial VII</a:t>
            </a:r>
            <a:endParaRPr lang="fr-FR" dirty="0"/>
          </a:p>
        </p:txBody>
      </p:sp>
      <p:sp>
        <p:nvSpPr>
          <p:cNvPr id="3" name="Espace réservé du contenu 2"/>
          <p:cNvSpPr>
            <a:spLocks noGrp="1"/>
          </p:cNvSpPr>
          <p:nvPr>
            <p:ph idx="1"/>
          </p:nvPr>
        </p:nvSpPr>
        <p:spPr>
          <a:xfrm>
            <a:off x="301752" y="1527048"/>
            <a:ext cx="8503920" cy="4854280"/>
          </a:xfrm>
        </p:spPr>
        <p:txBody>
          <a:bodyPr>
            <a:normAutofit/>
          </a:bodyPr>
          <a:lstStyle/>
          <a:p>
            <a:r>
              <a:rPr lang="fr-FR" sz="2400" dirty="0" smtClean="0"/>
              <a:t>Une branche motrice, la plus volumineuse, ou VII proprement dit, innervant tous les muscles de la face et le peaucier du cou.</a:t>
            </a:r>
          </a:p>
          <a:p>
            <a:r>
              <a:rPr lang="fr-FR" sz="2400" dirty="0" smtClean="0"/>
              <a:t>Une branche sensitive, sensorielle et sécrétoire, le VII bis ou intermédiaire de </a:t>
            </a:r>
            <a:r>
              <a:rPr lang="fr-FR" sz="2400" dirty="0" err="1" smtClean="0"/>
              <a:t>Wrisberg</a:t>
            </a:r>
            <a:r>
              <a:rPr lang="fr-FR" sz="2400" dirty="0" smtClean="0"/>
              <a:t>.</a:t>
            </a:r>
          </a:p>
          <a:p>
            <a:r>
              <a:rPr lang="fr-FR" sz="2400" dirty="0" smtClean="0"/>
              <a:t>On recherche une asymétrie de la face au repos, lors de la mimique spontanée et sur ordre (gonfler les joues, froncer les sourcils, fermer les yeux).</a:t>
            </a:r>
          </a:p>
          <a:p>
            <a:r>
              <a:rPr lang="fr-FR" sz="2400" dirty="0" smtClean="0"/>
              <a:t>Le VII bis s’explore par l’étude des sécrétions lacrymales et salivaires</a:t>
            </a:r>
            <a:r>
              <a:rPr lang="fr-FR" dirty="0" smtClean="0"/>
              <a:t>.</a:t>
            </a:r>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066800"/>
          </a:xfrm>
        </p:spPr>
        <p:txBody>
          <a:bodyPr/>
          <a:lstStyle/>
          <a:p>
            <a:pPr algn="ctr"/>
            <a:r>
              <a:rPr lang="fr-FR" dirty="0" smtClean="0"/>
              <a:t>VII</a:t>
            </a:r>
            <a:endParaRPr lang="fr-FR" dirty="0"/>
          </a:p>
        </p:txBody>
      </p:sp>
      <p:sp>
        <p:nvSpPr>
          <p:cNvPr id="3" name="Espace réservé du contenu 2"/>
          <p:cNvSpPr>
            <a:spLocks noGrp="1"/>
          </p:cNvSpPr>
          <p:nvPr>
            <p:ph idx="1"/>
          </p:nvPr>
        </p:nvSpPr>
        <p:spPr>
          <a:xfrm>
            <a:off x="301752" y="1357298"/>
            <a:ext cx="8503920" cy="5357850"/>
          </a:xfrm>
        </p:spPr>
        <p:txBody>
          <a:bodyPr>
            <a:normAutofit lnSpcReduction="10000"/>
          </a:bodyPr>
          <a:lstStyle/>
          <a:p>
            <a:pPr marL="514350" indent="-514350">
              <a:buFont typeface="+mj-lt"/>
              <a:buAutoNum type="arabicParenR"/>
            </a:pPr>
            <a:r>
              <a:rPr lang="fr-FR" dirty="0" smtClean="0"/>
              <a:t>La paralysie faciale périphérique:</a:t>
            </a:r>
            <a:r>
              <a:rPr lang="fr-FR" dirty="0" smtClean="0">
                <a:hlinkClick r:id="rId2"/>
              </a:rPr>
              <a:t> </a:t>
            </a:r>
            <a:endParaRPr lang="fr-FR" dirty="0" smtClean="0"/>
          </a:p>
          <a:p>
            <a:r>
              <a:rPr lang="fr-FR" dirty="0" smtClean="0"/>
              <a:t>Elle résulte d'une atteinte du noyau ou du nerf facial à un niveau quelconque de son trajet.</a:t>
            </a:r>
          </a:p>
          <a:p>
            <a:r>
              <a:rPr lang="fr-FR" b="1" dirty="0" smtClean="0"/>
              <a:t>Elle touche autant la partie supérieure que la partie inférieure du visage.</a:t>
            </a:r>
            <a:endParaRPr lang="fr-FR" dirty="0" smtClean="0"/>
          </a:p>
          <a:p>
            <a:r>
              <a:rPr lang="fr-FR" dirty="0" smtClean="0"/>
              <a:t>Son diagnostic, généralement évident, repose sur l'observation du visage :</a:t>
            </a:r>
          </a:p>
          <a:p>
            <a:pPr>
              <a:buFont typeface="Wingdings" pitchFamily="2" charset="2"/>
              <a:buChar char="ü"/>
            </a:pPr>
            <a:r>
              <a:rPr lang="fr-FR" dirty="0" smtClean="0"/>
              <a:t>au repos, il existe une asymétrie de la face dont témoignent, du côté atteint :</a:t>
            </a:r>
          </a:p>
          <a:p>
            <a:pPr lvl="1"/>
            <a:r>
              <a:rPr lang="fr-FR" dirty="0" smtClean="0">
                <a:solidFill>
                  <a:schemeClr val="tx1"/>
                </a:solidFill>
              </a:rPr>
              <a:t>l'effacement des rides du front</a:t>
            </a:r>
          </a:p>
          <a:p>
            <a:pPr lvl="1"/>
            <a:r>
              <a:rPr lang="fr-FR" dirty="0" smtClean="0">
                <a:solidFill>
                  <a:schemeClr val="tx1"/>
                </a:solidFill>
              </a:rPr>
              <a:t>l'élargissement de la fente palpébrale (lagophtalmie)</a:t>
            </a:r>
          </a:p>
          <a:p>
            <a:pPr lvl="1"/>
            <a:r>
              <a:rPr lang="fr-FR" dirty="0" smtClean="0">
                <a:solidFill>
                  <a:schemeClr val="tx1"/>
                </a:solidFill>
              </a:rPr>
              <a:t>l'effacement du pli </a:t>
            </a:r>
            <a:r>
              <a:rPr lang="fr-FR" dirty="0" err="1" smtClean="0">
                <a:solidFill>
                  <a:schemeClr val="tx1"/>
                </a:solidFill>
              </a:rPr>
              <a:t>naso</a:t>
            </a:r>
            <a:r>
              <a:rPr lang="fr-FR" dirty="0" smtClean="0">
                <a:solidFill>
                  <a:schemeClr val="tx1"/>
                </a:solidFill>
              </a:rPr>
              <a:t>-génien</a:t>
            </a:r>
          </a:p>
          <a:p>
            <a:pPr lvl="1"/>
            <a:r>
              <a:rPr lang="fr-FR" dirty="0" smtClean="0">
                <a:solidFill>
                  <a:schemeClr val="tx1"/>
                </a:solidFill>
              </a:rPr>
              <a:t>la chute de la commissure labiale.</a:t>
            </a:r>
          </a:p>
          <a:p>
            <a:pPr marL="514350" indent="-514350">
              <a:buFont typeface="+mj-lt"/>
              <a:buAutoNum type="arabicParenR"/>
            </a:pP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VII</a:t>
            </a:r>
            <a:endParaRPr lang="fr-FR" dirty="0"/>
          </a:p>
        </p:txBody>
      </p:sp>
      <p:sp>
        <p:nvSpPr>
          <p:cNvPr id="3" name="Espace réservé du contenu 2"/>
          <p:cNvSpPr>
            <a:spLocks noGrp="1"/>
          </p:cNvSpPr>
          <p:nvPr>
            <p:ph idx="1"/>
          </p:nvPr>
        </p:nvSpPr>
        <p:spPr/>
        <p:txBody>
          <a:bodyPr>
            <a:normAutofit fontScale="85000" lnSpcReduction="10000"/>
          </a:bodyPr>
          <a:lstStyle/>
          <a:p>
            <a:pPr>
              <a:buFont typeface="Wingdings" pitchFamily="2" charset="2"/>
              <a:buChar char="ü"/>
            </a:pPr>
            <a:r>
              <a:rPr lang="fr-FR" dirty="0" smtClean="0"/>
              <a:t>Aux mouvements volontaires, on constate, du côté atteint :</a:t>
            </a:r>
          </a:p>
          <a:p>
            <a:r>
              <a:rPr lang="fr-FR" dirty="0" smtClean="0"/>
              <a:t>l'occlusion incomplète de l'œil (</a:t>
            </a:r>
            <a:r>
              <a:rPr lang="fr-FR" b="1" dirty="0" smtClean="0"/>
              <a:t>signe de Charles Bell : </a:t>
            </a:r>
            <a:r>
              <a:rPr lang="fr-FR" dirty="0" smtClean="0"/>
              <a:t>on voit le globe oculaire se déplacer en haut et en dehors), menaçant la cornée (+++)</a:t>
            </a:r>
          </a:p>
          <a:p>
            <a:r>
              <a:rPr lang="fr-FR" dirty="0" smtClean="0"/>
              <a:t>dans les formes frustes, le </a:t>
            </a:r>
            <a:r>
              <a:rPr lang="fr-FR" b="1" dirty="0" smtClean="0"/>
              <a:t>signe des cils de Souques </a:t>
            </a:r>
            <a:r>
              <a:rPr lang="fr-FR" dirty="0" smtClean="0"/>
              <a:t>(cils mieux visibles du côté atteint lorsqu'on demande au malade de fermer les yeux très fort)</a:t>
            </a:r>
          </a:p>
          <a:p>
            <a:r>
              <a:rPr lang="fr-FR" dirty="0" smtClean="0"/>
              <a:t>la bouche ouverte est attirée vers le côté sain</a:t>
            </a:r>
          </a:p>
          <a:p>
            <a:r>
              <a:rPr lang="fr-FR" dirty="0" smtClean="0"/>
              <a:t>le patient ne peut ni souffler ni siffler.</a:t>
            </a:r>
          </a:p>
          <a:p>
            <a:r>
              <a:rPr lang="fr-FR" dirty="0" smtClean="0"/>
              <a:t>une PF peut gêner l'élocution (dysarthrie) et entraîner un écoulement salivaire</a:t>
            </a:r>
          </a:p>
          <a:p>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VII</a:t>
            </a:r>
            <a:endParaRPr lang="fr-FR" dirty="0"/>
          </a:p>
        </p:txBody>
      </p:sp>
      <p:sp>
        <p:nvSpPr>
          <p:cNvPr id="3" name="Espace réservé du contenu 2"/>
          <p:cNvSpPr>
            <a:spLocks noGrp="1"/>
          </p:cNvSpPr>
          <p:nvPr>
            <p:ph idx="1"/>
          </p:nvPr>
        </p:nvSpPr>
        <p:spPr/>
        <p:txBody>
          <a:bodyPr>
            <a:normAutofit fontScale="85000" lnSpcReduction="20000"/>
          </a:bodyPr>
          <a:lstStyle/>
          <a:p>
            <a:pPr marL="514350" indent="-514350">
              <a:buFont typeface="+mj-lt"/>
              <a:buAutoNum type="arabicParenR" startAt="2"/>
            </a:pPr>
            <a:r>
              <a:rPr lang="fr-FR" dirty="0" smtClean="0"/>
              <a:t>La paralysie faciale centrale (atteinte </a:t>
            </a:r>
            <a:r>
              <a:rPr lang="fr-FR" dirty="0" err="1" smtClean="0"/>
              <a:t>supranucléaire</a:t>
            </a:r>
            <a:r>
              <a:rPr lang="fr-FR" dirty="0" smtClean="0"/>
              <a:t>)</a:t>
            </a:r>
          </a:p>
          <a:p>
            <a:r>
              <a:rPr lang="fr-FR" dirty="0" smtClean="0"/>
              <a:t>Ce n'est pas une atteinte du nerf facial proprement dit, mais une atteinte de la commande </a:t>
            </a:r>
            <a:r>
              <a:rPr lang="fr-FR" dirty="0" err="1" smtClean="0"/>
              <a:t>supranucléaire</a:t>
            </a:r>
            <a:r>
              <a:rPr lang="fr-FR" dirty="0" smtClean="0"/>
              <a:t> de ce nerf. C'est en fait l'expression faciale du syndrome pyramidal, par atteinte du contingent de faisceau pyramidal (faisceau </a:t>
            </a:r>
            <a:r>
              <a:rPr lang="fr-FR" dirty="0" err="1" smtClean="0"/>
              <a:t>cortico</a:t>
            </a:r>
            <a:r>
              <a:rPr lang="fr-FR" dirty="0" smtClean="0"/>
              <a:t>-nucléaire) </a:t>
            </a:r>
          </a:p>
          <a:p>
            <a:r>
              <a:rPr lang="fr-FR" dirty="0" smtClean="0"/>
              <a:t> à noter que le territoire facial supérieur n’est pas atteint dans la paralysie faciale centrale (pas de signe de Charles Bell). </a:t>
            </a:r>
          </a:p>
          <a:p>
            <a:r>
              <a:rPr lang="fr-FR" dirty="0" smtClean="0"/>
              <a:t>En revanche, on peut observer une dissociation automatico-volontaire : paralysie lors de la commande volontaire, disparaissant lors de mouvements automatiques comme le rire.</a:t>
            </a: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Nerf facial :VII</a:t>
            </a:r>
            <a:endParaRPr lang="fr-FR" dirty="0"/>
          </a:p>
        </p:txBody>
      </p:sp>
      <p:sp>
        <p:nvSpPr>
          <p:cNvPr id="3" name="Espace réservé du contenu 2"/>
          <p:cNvSpPr>
            <a:spLocks noGrp="1"/>
          </p:cNvSpPr>
          <p:nvPr>
            <p:ph idx="1"/>
          </p:nvPr>
        </p:nvSpPr>
        <p:spPr>
          <a:xfrm>
            <a:off x="457200" y="1609416"/>
            <a:ext cx="7239000" cy="4962856"/>
          </a:xfrm>
        </p:spPr>
        <p:txBody>
          <a:bodyPr>
            <a:normAutofit/>
          </a:bodyPr>
          <a:lstStyle/>
          <a:p>
            <a:pPr>
              <a:buNone/>
            </a:pPr>
            <a:endParaRPr lang="fr-FR" dirty="0" smtClean="0"/>
          </a:p>
          <a:p>
            <a:pPr>
              <a:buNone/>
            </a:pPr>
            <a:endParaRPr lang="fr-FR" dirty="0"/>
          </a:p>
        </p:txBody>
      </p:sp>
      <p:pic>
        <p:nvPicPr>
          <p:cNvPr id="7" name="Image 6" descr="clindoeilgauche.jpg"/>
          <p:cNvPicPr>
            <a:picLocks noChangeAspect="1"/>
          </p:cNvPicPr>
          <p:nvPr/>
        </p:nvPicPr>
        <p:blipFill>
          <a:blip r:embed="rId2" cstate="print"/>
          <a:stretch>
            <a:fillRect/>
          </a:stretch>
        </p:blipFill>
        <p:spPr>
          <a:xfrm>
            <a:off x="4143372" y="1500174"/>
            <a:ext cx="3929090" cy="2786082"/>
          </a:xfrm>
          <a:prstGeom prst="rect">
            <a:avLst/>
          </a:prstGeom>
        </p:spPr>
      </p:pic>
      <p:pic>
        <p:nvPicPr>
          <p:cNvPr id="8" name="Image 7" descr="souffledroitdevant.jpg"/>
          <p:cNvPicPr>
            <a:picLocks noChangeAspect="1"/>
          </p:cNvPicPr>
          <p:nvPr/>
        </p:nvPicPr>
        <p:blipFill>
          <a:blip r:embed="rId3" cstate="print"/>
          <a:stretch>
            <a:fillRect/>
          </a:stretch>
        </p:blipFill>
        <p:spPr>
          <a:xfrm>
            <a:off x="214282" y="1500174"/>
            <a:ext cx="3857620" cy="2786082"/>
          </a:xfrm>
          <a:prstGeom prst="rect">
            <a:avLst/>
          </a:prstGeom>
        </p:spPr>
      </p:pic>
      <p:pic>
        <p:nvPicPr>
          <p:cNvPr id="9" name="Image 8" descr="PF22b.jpg"/>
          <p:cNvPicPr>
            <a:picLocks noChangeAspect="1"/>
          </p:cNvPicPr>
          <p:nvPr/>
        </p:nvPicPr>
        <p:blipFill>
          <a:blip r:embed="rId4" cstate="print"/>
          <a:stretch>
            <a:fillRect/>
          </a:stretch>
        </p:blipFill>
        <p:spPr>
          <a:xfrm>
            <a:off x="2357422" y="4357694"/>
            <a:ext cx="3714776" cy="2286016"/>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Nerf </a:t>
            </a:r>
            <a:r>
              <a:rPr lang="fr-FR" dirty="0" err="1" smtClean="0"/>
              <a:t>cochléo</a:t>
            </a:r>
            <a:r>
              <a:rPr lang="fr-FR" dirty="0" smtClean="0"/>
              <a:t>-vestibulaire VIII</a:t>
            </a:r>
            <a:endParaRPr lang="fr-FR" dirty="0"/>
          </a:p>
        </p:txBody>
      </p:sp>
      <p:sp>
        <p:nvSpPr>
          <p:cNvPr id="3" name="Espace réservé du contenu 2"/>
          <p:cNvSpPr>
            <a:spLocks noGrp="1"/>
          </p:cNvSpPr>
          <p:nvPr>
            <p:ph idx="1"/>
          </p:nvPr>
        </p:nvSpPr>
        <p:spPr/>
        <p:txBody>
          <a:bodyPr>
            <a:normAutofit/>
          </a:bodyPr>
          <a:lstStyle/>
          <a:p>
            <a:pPr marL="457200" indent="-457200">
              <a:buFont typeface="+mj-lt"/>
              <a:buAutoNum type="arabicParenR"/>
            </a:pPr>
            <a:r>
              <a:rPr lang="fr-FR" sz="2400" dirty="0" smtClean="0"/>
              <a:t>Nerf cochléaire : audition.</a:t>
            </a:r>
          </a:p>
          <a:p>
            <a:pPr>
              <a:buNone/>
            </a:pPr>
            <a:r>
              <a:rPr lang="fr-FR" sz="2400" dirty="0" smtClean="0">
                <a:solidFill>
                  <a:srgbClr val="FF0000"/>
                </a:solidFill>
              </a:rPr>
              <a:t>L’hypoacousie</a:t>
            </a:r>
            <a:r>
              <a:rPr lang="fr-FR" sz="2400" dirty="0" smtClean="0">
                <a:solidFill>
                  <a:schemeClr val="tx2">
                    <a:lumMod val="50000"/>
                  </a:schemeClr>
                </a:solidFill>
              </a:rPr>
              <a:t> </a:t>
            </a:r>
            <a:r>
              <a:rPr lang="fr-FR" sz="2400" dirty="0" smtClean="0"/>
              <a:t>: diminution de l’acuité auditive.</a:t>
            </a:r>
          </a:p>
          <a:p>
            <a:pPr>
              <a:buNone/>
            </a:pPr>
            <a:r>
              <a:rPr lang="fr-FR" sz="2400" dirty="0" smtClean="0">
                <a:solidFill>
                  <a:srgbClr val="FF0000"/>
                </a:solidFill>
              </a:rPr>
              <a:t>La surdité </a:t>
            </a:r>
            <a:r>
              <a:rPr lang="fr-FR" sz="2400" dirty="0" smtClean="0"/>
              <a:t>: absence de perception auditive.( à l'opposée de la surdité de transmission due à une atteinte de l’oreille)</a:t>
            </a:r>
          </a:p>
          <a:p>
            <a:pPr>
              <a:buNone/>
            </a:pPr>
            <a:r>
              <a:rPr lang="fr-FR" sz="2400" dirty="0" smtClean="0">
                <a:solidFill>
                  <a:srgbClr val="FF0000"/>
                </a:solidFill>
              </a:rPr>
              <a:t>Les acouphènes </a:t>
            </a:r>
            <a:r>
              <a:rPr lang="fr-FR" sz="2400" dirty="0" smtClean="0">
                <a:solidFill>
                  <a:schemeClr val="tx2">
                    <a:lumMod val="50000"/>
                  </a:schemeClr>
                </a:solidFill>
              </a:rPr>
              <a:t>: </a:t>
            </a:r>
            <a:r>
              <a:rPr lang="fr-FR" sz="2400" dirty="0" smtClean="0"/>
              <a:t>bruits surajoutés (bourdonnements).</a:t>
            </a:r>
          </a:p>
          <a:p>
            <a:pPr marL="457200" indent="-457200">
              <a:buFont typeface="+mj-lt"/>
              <a:buAutoNum type="arabicParenR" startAt="2"/>
            </a:pPr>
            <a:r>
              <a:rPr lang="fr-FR" sz="2400" dirty="0" smtClean="0"/>
              <a:t>Nerf vestibulaire: </a:t>
            </a:r>
          </a:p>
          <a:p>
            <a:pPr>
              <a:buNone/>
            </a:pPr>
            <a:endParaRPr lang="fr-FR" sz="2400" dirty="0" smtClean="0"/>
          </a:p>
          <a:p>
            <a:pPr>
              <a:buNone/>
            </a:pPr>
            <a:endParaRPr lang="fr-FR" sz="2400" dirty="0" smtClean="0"/>
          </a:p>
          <a:p>
            <a:pPr>
              <a:buNone/>
            </a:pPr>
            <a:endParaRPr lang="fr-FR" sz="2400" dirty="0" smtClean="0"/>
          </a:p>
          <a:p>
            <a:pPr>
              <a:buNone/>
            </a:pPr>
            <a:endParaRPr lang="fr-FR" sz="24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066800"/>
          </a:xfrm>
        </p:spPr>
        <p:txBody>
          <a:bodyPr>
            <a:normAutofit/>
          </a:bodyPr>
          <a:lstStyle/>
          <a:p>
            <a:r>
              <a:rPr lang="fr-FR" dirty="0" smtClean="0"/>
              <a:t>Nerf </a:t>
            </a:r>
            <a:r>
              <a:rPr lang="fr-FR" dirty="0" err="1" smtClean="0"/>
              <a:t>cochléo</a:t>
            </a:r>
            <a:r>
              <a:rPr lang="fr-FR" dirty="0" smtClean="0"/>
              <a:t>-vestibulaire VIII</a:t>
            </a:r>
            <a:endParaRPr lang="fr-FR" dirty="0"/>
          </a:p>
        </p:txBody>
      </p:sp>
      <p:sp>
        <p:nvSpPr>
          <p:cNvPr id="5" name="Espace réservé du contenu 4"/>
          <p:cNvSpPr>
            <a:spLocks noGrp="1"/>
          </p:cNvSpPr>
          <p:nvPr>
            <p:ph idx="1"/>
          </p:nvPr>
        </p:nvSpPr>
        <p:spPr>
          <a:xfrm>
            <a:off x="301752" y="1527048"/>
            <a:ext cx="8503920" cy="4998296"/>
          </a:xfrm>
        </p:spPr>
        <p:txBody>
          <a:bodyPr>
            <a:normAutofit fontScale="85000" lnSpcReduction="20000"/>
          </a:bodyPr>
          <a:lstStyle/>
          <a:p>
            <a:r>
              <a:rPr lang="fr-FR" dirty="0" smtClean="0"/>
              <a:t>Nerf vestibulaire : Equilibre.</a:t>
            </a:r>
          </a:p>
          <a:p>
            <a:pPr>
              <a:buNone/>
            </a:pPr>
            <a:r>
              <a:rPr lang="fr-FR" dirty="0" smtClean="0">
                <a:solidFill>
                  <a:srgbClr val="FF0000"/>
                </a:solidFill>
              </a:rPr>
              <a:t>Vertige </a:t>
            </a:r>
            <a:r>
              <a:rPr lang="fr-FR" dirty="0" smtClean="0">
                <a:solidFill>
                  <a:schemeClr val="tx2">
                    <a:lumMod val="50000"/>
                  </a:schemeClr>
                </a:solidFill>
              </a:rPr>
              <a:t>: </a:t>
            </a:r>
            <a:r>
              <a:rPr lang="fr-FR" dirty="0" smtClean="0"/>
              <a:t>grand vertige rotatoire (sensation erronée de déplacement des objets autour de soi ou déplacement du corps par rapport à l’environnement accompagnée de signes neurovégétatifs : nausées, vomissements, pâleur…) ou sensation vertigineuse.</a:t>
            </a:r>
          </a:p>
          <a:p>
            <a:pPr>
              <a:buNone/>
            </a:pPr>
            <a:r>
              <a:rPr lang="fr-FR" dirty="0" smtClean="0">
                <a:solidFill>
                  <a:srgbClr val="FF0000"/>
                </a:solidFill>
              </a:rPr>
              <a:t>Nystagmus</a:t>
            </a:r>
            <a:r>
              <a:rPr lang="fr-FR" dirty="0" smtClean="0">
                <a:solidFill>
                  <a:schemeClr val="tx2">
                    <a:lumMod val="50000"/>
                  </a:schemeClr>
                </a:solidFill>
              </a:rPr>
              <a:t> : </a:t>
            </a:r>
            <a:r>
              <a:rPr lang="fr-FR" dirty="0" smtClean="0"/>
              <a:t>C’est une oscillation rythmique et conjuguée des globes oculaires. Il comporte deux secousses : l’une rapide, l’autre lente. Le sens du nystagmus est défini par celui de la secousse rapide : on dit que le nystagmus « bat » de ce côté-là. Le plan dans lequel s’effectue le nystagmus peut être horizontal, vertical, rotatoire.</a:t>
            </a:r>
          </a:p>
          <a:p>
            <a:pPr>
              <a:buNone/>
            </a:pPr>
            <a:r>
              <a:rPr lang="fr-FR" dirty="0" smtClean="0">
                <a:solidFill>
                  <a:srgbClr val="FF0000"/>
                </a:solidFill>
              </a:rPr>
              <a:t>Déviation à l’épreuve des index</a:t>
            </a:r>
            <a:r>
              <a:rPr lang="fr-FR" dirty="0" smtClean="0">
                <a:solidFill>
                  <a:schemeClr val="tx2">
                    <a:lumMod val="50000"/>
                  </a:schemeClr>
                </a:solidFill>
              </a:rPr>
              <a:t>.</a:t>
            </a:r>
          </a:p>
          <a:p>
            <a:pPr>
              <a:buNone/>
            </a:pPr>
            <a:r>
              <a:rPr lang="fr-FR" dirty="0" err="1" smtClean="0">
                <a:solidFill>
                  <a:srgbClr val="FF0000"/>
                </a:solidFill>
              </a:rPr>
              <a:t>Romberg</a:t>
            </a:r>
            <a:r>
              <a:rPr lang="fr-FR" dirty="0" smtClean="0">
                <a:solidFill>
                  <a:srgbClr val="FF0000"/>
                </a:solidFill>
              </a:rPr>
              <a:t> </a:t>
            </a:r>
            <a:r>
              <a:rPr lang="fr-FR" dirty="0" smtClean="0">
                <a:solidFill>
                  <a:schemeClr val="tx2">
                    <a:lumMod val="50000"/>
                  </a:schemeClr>
                </a:solidFill>
              </a:rPr>
              <a:t>latéralisé labyrinthique.</a:t>
            </a:r>
          </a:p>
          <a:p>
            <a:pPr>
              <a:buNone/>
            </a:pPr>
            <a:r>
              <a:rPr lang="fr-FR" dirty="0" smtClean="0">
                <a:solidFill>
                  <a:srgbClr val="FF0000"/>
                </a:solidFill>
              </a:rPr>
              <a:t>Marche en étoile</a:t>
            </a:r>
            <a:r>
              <a:rPr lang="fr-FR" dirty="0" smtClean="0">
                <a:solidFill>
                  <a:schemeClr val="tx2">
                    <a:lumMod val="50000"/>
                  </a:schemeClr>
                </a:solidFill>
              </a:rPr>
              <a:t>.</a:t>
            </a:r>
          </a:p>
          <a:p>
            <a:pPr>
              <a:buNone/>
            </a:pPr>
            <a:endParaRPr lang="fr-FR" dirty="0" smtClean="0"/>
          </a:p>
          <a:p>
            <a:pPr>
              <a:buNone/>
            </a:pPr>
            <a:endParaRPr lang="fr-FR" dirty="0" smtClean="0"/>
          </a:p>
          <a:p>
            <a:pPr>
              <a:buNone/>
            </a:pPr>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VIII</a:t>
            </a:r>
            <a:endParaRPr lang="fr-FR" dirty="0"/>
          </a:p>
        </p:txBody>
      </p:sp>
      <p:sp>
        <p:nvSpPr>
          <p:cNvPr id="3" name="Espace réservé du contenu 2"/>
          <p:cNvSpPr>
            <a:spLocks noGrp="1"/>
          </p:cNvSpPr>
          <p:nvPr>
            <p:ph idx="1"/>
          </p:nvPr>
        </p:nvSpPr>
        <p:spPr/>
        <p:txBody>
          <a:bodyPr>
            <a:normAutofit fontScale="85000" lnSpcReduction="10000"/>
          </a:bodyPr>
          <a:lstStyle/>
          <a:p>
            <a:pPr>
              <a:buFont typeface="Wingdings" pitchFamily="2" charset="2"/>
              <a:buChar char="ü"/>
            </a:pPr>
            <a:r>
              <a:rPr lang="fr-FR" dirty="0" smtClean="0"/>
              <a:t>Syndrome vestibulaire périphérique:</a:t>
            </a:r>
          </a:p>
          <a:p>
            <a:r>
              <a:rPr lang="fr-FR" dirty="0" smtClean="0"/>
              <a:t>Grande crise rotatoire, clouant le malade au lit, avec vomissements et anxiété</a:t>
            </a:r>
          </a:p>
          <a:p>
            <a:r>
              <a:rPr lang="fr-FR" dirty="0" smtClean="0"/>
              <a:t>Séméiologie cochléaire souvent présente : acouphènes (bourdonnements d'oreilles), hypoacousie.</a:t>
            </a:r>
          </a:p>
          <a:p>
            <a:r>
              <a:rPr lang="fr-FR" dirty="0" smtClean="0"/>
              <a:t>Le signe de </a:t>
            </a:r>
            <a:r>
              <a:rPr lang="fr-FR" dirty="0" err="1" smtClean="0"/>
              <a:t>Romberg</a:t>
            </a:r>
            <a:r>
              <a:rPr lang="fr-FR" dirty="0" smtClean="0"/>
              <a:t> labyrinthique, la déviation des index, les </a:t>
            </a:r>
            <a:r>
              <a:rPr lang="fr-FR" dirty="0" err="1" smtClean="0"/>
              <a:t>latéropulsions</a:t>
            </a:r>
            <a:r>
              <a:rPr lang="fr-FR" dirty="0" smtClean="0"/>
              <a:t> à la marche, se font du côté lésé, du même côté que la secousse lente du nystagmus. C'est pourquoi le syndrome vestibulaire est dit « harmonieux ».</a:t>
            </a:r>
          </a:p>
          <a:p>
            <a:r>
              <a:rPr lang="fr-FR" dirty="0" smtClean="0"/>
              <a:t>L'audiogramme où les potentiels évoqués auditifs peuvent être perturbés.</a:t>
            </a:r>
          </a:p>
          <a:p>
            <a:pPr>
              <a:buNone/>
            </a:pPr>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066800"/>
          </a:xfrm>
        </p:spPr>
        <p:txBody>
          <a:bodyPr/>
          <a:lstStyle/>
          <a:p>
            <a:pPr algn="ctr"/>
            <a:r>
              <a:rPr lang="fr-FR" dirty="0" smtClean="0"/>
              <a:t>VIII</a:t>
            </a:r>
            <a:endParaRPr lang="fr-FR" dirty="0"/>
          </a:p>
        </p:txBody>
      </p:sp>
      <p:sp>
        <p:nvSpPr>
          <p:cNvPr id="3" name="Espace réservé du contenu 2"/>
          <p:cNvSpPr>
            <a:spLocks noGrp="1"/>
          </p:cNvSpPr>
          <p:nvPr>
            <p:ph idx="1"/>
          </p:nvPr>
        </p:nvSpPr>
        <p:spPr>
          <a:xfrm>
            <a:off x="301752" y="1527048"/>
            <a:ext cx="8503920" cy="4688034"/>
          </a:xfrm>
        </p:spPr>
        <p:txBody>
          <a:bodyPr>
            <a:normAutofit fontScale="92500" lnSpcReduction="20000"/>
          </a:bodyPr>
          <a:lstStyle/>
          <a:p>
            <a:pPr>
              <a:buFont typeface="Wingdings" pitchFamily="2" charset="2"/>
              <a:buChar char="ü"/>
            </a:pPr>
            <a:r>
              <a:rPr lang="fr-FR" dirty="0" smtClean="0"/>
              <a:t>Syndrome vestibulaire central:</a:t>
            </a:r>
          </a:p>
          <a:p>
            <a:r>
              <a:rPr lang="fr-FR" dirty="0" smtClean="0"/>
              <a:t>Les troubles de l'équilibre sont au premier plan par rapport aux vertiges, modérés ou absents.</a:t>
            </a:r>
          </a:p>
          <a:p>
            <a:r>
              <a:rPr lang="fr-FR" dirty="0" smtClean="0"/>
              <a:t>En contraste avec la discrétion du vertige, le nystagmus est volontiers franc, et parfois localisateur : rotatoire (lésion bulbaire) ou vertical (lésion </a:t>
            </a:r>
            <a:r>
              <a:rPr lang="fr-FR" dirty="0" err="1" smtClean="0"/>
              <a:t>mésencéphalique</a:t>
            </a:r>
            <a:r>
              <a:rPr lang="fr-FR" dirty="0" smtClean="0"/>
              <a:t>). Les autres anomalies d'examen (signe de </a:t>
            </a:r>
            <a:r>
              <a:rPr lang="fr-FR" dirty="0" err="1" smtClean="0"/>
              <a:t>Romberg</a:t>
            </a:r>
            <a:r>
              <a:rPr lang="fr-FR" dirty="0" smtClean="0"/>
              <a:t>, déviation des index) sont ou absentes ou non systématisées. Le syndrome est dit « </a:t>
            </a:r>
            <a:r>
              <a:rPr lang="fr-FR" dirty="0" err="1" smtClean="0"/>
              <a:t>dysharmonieux</a:t>
            </a:r>
            <a:r>
              <a:rPr lang="fr-FR" dirty="0" smtClean="0"/>
              <a:t> ».</a:t>
            </a:r>
          </a:p>
          <a:p>
            <a:r>
              <a:rPr lang="fr-FR" dirty="0" smtClean="0"/>
              <a:t>Il n'existe habituellement pas de signes cochléaires</a:t>
            </a:r>
          </a:p>
          <a:p>
            <a:r>
              <a:rPr lang="fr-FR" dirty="0" smtClean="0"/>
              <a:t>Il existe fréquemment de signes neurologiques associés d'atteinte du tronc cérébral.</a:t>
            </a:r>
          </a:p>
          <a:p>
            <a:pPr>
              <a:buNone/>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Rappel anatomique </a:t>
            </a:r>
            <a:endParaRPr lang="fr-FR" dirty="0"/>
          </a:p>
        </p:txBody>
      </p:sp>
      <p:pic>
        <p:nvPicPr>
          <p:cNvPr id="6" name="Espace réservé du contenu 5" descr="NC.JPG"/>
          <p:cNvPicPr>
            <a:picLocks noGrp="1" noChangeAspect="1"/>
          </p:cNvPicPr>
          <p:nvPr>
            <p:ph idx="1"/>
          </p:nvPr>
        </p:nvPicPr>
        <p:blipFill>
          <a:blip r:embed="rId2" cstate="print"/>
          <a:stretch>
            <a:fillRect/>
          </a:stretch>
        </p:blipFill>
        <p:spPr>
          <a:xfrm>
            <a:off x="857225" y="2214555"/>
            <a:ext cx="7572428" cy="428628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571480"/>
            <a:ext cx="8534400" cy="758952"/>
          </a:xfrm>
        </p:spPr>
        <p:txBody>
          <a:bodyPr>
            <a:noAutofit/>
          </a:bodyPr>
          <a:lstStyle/>
          <a:p>
            <a:r>
              <a:rPr lang="fr-FR" sz="3200" dirty="0" smtClean="0"/>
              <a:t>Les nerfs IX (</a:t>
            </a:r>
            <a:r>
              <a:rPr lang="fr-FR" sz="3200" dirty="0" err="1" smtClean="0"/>
              <a:t>glosso-phrayngien</a:t>
            </a:r>
            <a:r>
              <a:rPr lang="fr-FR" sz="3200" dirty="0" smtClean="0"/>
              <a:t>), X (vague), XI (spinal)</a:t>
            </a:r>
            <a:endParaRPr lang="fr-FR" sz="3200" dirty="0"/>
          </a:p>
        </p:txBody>
      </p:sp>
      <p:sp>
        <p:nvSpPr>
          <p:cNvPr id="3" name="Espace réservé du contenu 2"/>
          <p:cNvSpPr>
            <a:spLocks noGrp="1"/>
          </p:cNvSpPr>
          <p:nvPr>
            <p:ph idx="1"/>
          </p:nvPr>
        </p:nvSpPr>
        <p:spPr>
          <a:xfrm>
            <a:off x="301752" y="1571612"/>
            <a:ext cx="8503920" cy="5286412"/>
          </a:xfrm>
        </p:spPr>
        <p:txBody>
          <a:bodyPr>
            <a:normAutofit fontScale="85000" lnSpcReduction="20000"/>
          </a:bodyPr>
          <a:lstStyle/>
          <a:p>
            <a:r>
              <a:rPr lang="fr-FR" dirty="0" smtClean="0"/>
              <a:t>Ces nerfs mixtes sont avant tout les nerfs de la déglutition et la phonation. Mais ils ont aussi d'autres fonctions, sensorielles, sensitives et végétatives.</a:t>
            </a:r>
          </a:p>
          <a:p>
            <a:r>
              <a:rPr lang="fr-FR" dirty="0" smtClean="0"/>
              <a:t>Le IX,  X et  XI bulbaire sont souvent atteints ensemble (atteinte de leurs noyaux dans le bulbe, ou à leur émergence du bulbe)</a:t>
            </a:r>
          </a:p>
          <a:p>
            <a:r>
              <a:rPr lang="fr-FR" dirty="0" smtClean="0"/>
              <a:t>Cette atteinte donne lieu à :</a:t>
            </a:r>
          </a:p>
          <a:p>
            <a:pPr lvl="1"/>
            <a:r>
              <a:rPr lang="fr-FR" dirty="0" smtClean="0">
                <a:solidFill>
                  <a:schemeClr val="tx1"/>
                </a:solidFill>
              </a:rPr>
              <a:t>des troubles de la déglutition (fausses routes alimentaires, menaçant de pneumopathie de déglutition, qui peut être gravissime)</a:t>
            </a:r>
          </a:p>
          <a:p>
            <a:pPr lvl="1"/>
            <a:r>
              <a:rPr lang="fr-FR" dirty="0" smtClean="0">
                <a:solidFill>
                  <a:schemeClr val="tx1"/>
                </a:solidFill>
              </a:rPr>
              <a:t>des troubles de la phonation : voix nasonnée (par paralysie du voile du palais, qui n'occlut plus les fosses nasales)</a:t>
            </a:r>
          </a:p>
          <a:p>
            <a:pPr lvl="1"/>
            <a:r>
              <a:rPr lang="fr-FR" dirty="0" smtClean="0">
                <a:solidFill>
                  <a:schemeClr val="tx1"/>
                </a:solidFill>
              </a:rPr>
              <a:t>un signe du rideau : déplacement vers le haut et le côté sain de la paroi postérieure du pharynx lorsque le patient prononce la lettre « A »</a:t>
            </a:r>
          </a:p>
          <a:p>
            <a:pPr lvl="1"/>
            <a:r>
              <a:rPr lang="fr-FR" dirty="0" smtClean="0">
                <a:solidFill>
                  <a:schemeClr val="tx1"/>
                </a:solidFill>
              </a:rPr>
              <a:t>une abolition du réflexe du voile</a:t>
            </a:r>
          </a:p>
          <a:p>
            <a:endParaRPr lang="fr-FR"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IX X XI</a:t>
            </a:r>
            <a:endParaRPr lang="fr-FR" dirty="0"/>
          </a:p>
        </p:txBody>
      </p:sp>
      <p:sp>
        <p:nvSpPr>
          <p:cNvPr id="3" name="Espace réservé du contenu 2"/>
          <p:cNvSpPr>
            <a:spLocks noGrp="1"/>
          </p:cNvSpPr>
          <p:nvPr>
            <p:ph idx="1"/>
          </p:nvPr>
        </p:nvSpPr>
        <p:spPr/>
        <p:txBody>
          <a:bodyPr/>
          <a:lstStyle/>
          <a:p>
            <a:r>
              <a:rPr lang="fr-FR" dirty="0" smtClean="0"/>
              <a:t>Atteinte du XI spinal :faiblesse de la rotation de la tête vers le côté sain (mieux appréciée lors du mouvement contrarié) et faiblesse de l'élévation de l'épaule</a:t>
            </a:r>
          </a:p>
          <a:p>
            <a:pPr>
              <a:buNone/>
            </a:pPr>
            <a:endParaRPr lang="fr-FR" dirty="0"/>
          </a:p>
        </p:txBody>
      </p:sp>
      <p:pic>
        <p:nvPicPr>
          <p:cNvPr id="4" name="Espace réservé du contenu 3" descr="sommeil_ronflement_traitement_amygdales.jpg"/>
          <p:cNvPicPr>
            <a:picLocks noChangeAspect="1"/>
          </p:cNvPicPr>
          <p:nvPr/>
        </p:nvPicPr>
        <p:blipFill>
          <a:blip r:embed="rId2" cstate="print"/>
          <a:stretch>
            <a:fillRect/>
          </a:stretch>
        </p:blipFill>
        <p:spPr>
          <a:xfrm>
            <a:off x="2786050" y="4019570"/>
            <a:ext cx="2857500" cy="2481264"/>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066800"/>
          </a:xfrm>
        </p:spPr>
        <p:txBody>
          <a:bodyPr/>
          <a:lstStyle/>
          <a:p>
            <a:r>
              <a:rPr lang="fr-FR" dirty="0" smtClean="0"/>
              <a:t>Nerf grand hypoglosse (XII)</a:t>
            </a:r>
            <a:endParaRPr lang="fr-FR" dirty="0"/>
          </a:p>
        </p:txBody>
      </p:sp>
      <p:sp>
        <p:nvSpPr>
          <p:cNvPr id="3" name="Espace réservé du contenu 2"/>
          <p:cNvSpPr>
            <a:spLocks noGrp="1"/>
          </p:cNvSpPr>
          <p:nvPr>
            <p:ph idx="1"/>
          </p:nvPr>
        </p:nvSpPr>
        <p:spPr>
          <a:xfrm>
            <a:off x="301752" y="1527048"/>
            <a:ext cx="8503920" cy="4998296"/>
          </a:xfrm>
        </p:spPr>
        <p:txBody>
          <a:bodyPr>
            <a:normAutofit/>
          </a:bodyPr>
          <a:lstStyle/>
          <a:p>
            <a:endParaRPr lang="fr-FR" sz="2400" dirty="0" smtClean="0"/>
          </a:p>
          <a:p>
            <a:r>
              <a:rPr lang="fr-FR" sz="2400" dirty="0" smtClean="0"/>
              <a:t>C'est le nerf moteur de la langue.</a:t>
            </a:r>
          </a:p>
          <a:p>
            <a:r>
              <a:rPr lang="fr-FR" sz="2400" dirty="0" smtClean="0"/>
              <a:t>Son atteinte entraîne :</a:t>
            </a:r>
          </a:p>
          <a:p>
            <a:pPr>
              <a:buFont typeface="Wingdings" pitchFamily="2" charset="2"/>
              <a:buChar char="ü"/>
            </a:pPr>
            <a:r>
              <a:rPr lang="fr-FR" sz="2400" dirty="0" smtClean="0"/>
              <a:t>une déviation de la langue vers le côté paralysé, lors de la </a:t>
            </a:r>
            <a:r>
              <a:rPr lang="fr-FR" sz="2400" dirty="0" err="1" smtClean="0"/>
              <a:t>protraction</a:t>
            </a:r>
            <a:r>
              <a:rPr lang="fr-FR" sz="2400" dirty="0" smtClean="0"/>
              <a:t> (le nerf « pousse » la langue et le côté sain est le seul à pousser), vers le côté sain quand elle est dans la bouche.</a:t>
            </a:r>
          </a:p>
          <a:p>
            <a:pPr>
              <a:buFont typeface="Wingdings" pitchFamily="2" charset="2"/>
              <a:buChar char="ü"/>
            </a:pPr>
            <a:r>
              <a:rPr lang="fr-FR" sz="2400" dirty="0" smtClean="0"/>
              <a:t>une amyotrophie de l'</a:t>
            </a:r>
            <a:r>
              <a:rPr lang="fr-FR" sz="2400" dirty="0" err="1" smtClean="0"/>
              <a:t>hémilangue</a:t>
            </a:r>
            <a:r>
              <a:rPr lang="fr-FR" sz="2400" dirty="0" smtClean="0"/>
              <a:t> et des fasciculations peuvent s'observer, lorsque l'atteinte est sévère.</a:t>
            </a:r>
          </a:p>
          <a:p>
            <a:endParaRPr lang="fr-FR"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endParaRPr lang="fr-FR" dirty="0" smtClean="0"/>
          </a:p>
          <a:p>
            <a:pPr>
              <a:buNone/>
            </a:pPr>
            <a:endParaRPr lang="fr-FR" dirty="0" smtClean="0"/>
          </a:p>
          <a:p>
            <a:pPr>
              <a:buNone/>
            </a:pPr>
            <a:endParaRPr lang="fr-FR" dirty="0" smtClean="0"/>
          </a:p>
          <a:p>
            <a:pPr algn="ctr">
              <a:buNone/>
            </a:pPr>
            <a:r>
              <a:rPr lang="fr-FR" sz="3600" dirty="0" smtClean="0">
                <a:solidFill>
                  <a:schemeClr val="tx2">
                    <a:lumMod val="50000"/>
                  </a:schemeClr>
                </a:solidFill>
              </a:rPr>
              <a:t>Merci pour votre attention</a:t>
            </a:r>
            <a:endParaRPr lang="fr-FR" sz="3600" dirty="0">
              <a:solidFill>
                <a:schemeClr val="tx2">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066800"/>
          </a:xfrm>
        </p:spPr>
        <p:txBody>
          <a:bodyPr/>
          <a:lstStyle/>
          <a:p>
            <a:r>
              <a:rPr lang="fr-FR" dirty="0" smtClean="0"/>
              <a:t>Nerf Olfactif I</a:t>
            </a:r>
            <a:endParaRPr lang="fr-FR" dirty="0"/>
          </a:p>
        </p:txBody>
      </p:sp>
      <p:sp>
        <p:nvSpPr>
          <p:cNvPr id="3" name="Espace réservé du contenu 2"/>
          <p:cNvSpPr>
            <a:spLocks noGrp="1"/>
          </p:cNvSpPr>
          <p:nvPr>
            <p:ph idx="1"/>
          </p:nvPr>
        </p:nvSpPr>
        <p:spPr>
          <a:xfrm>
            <a:off x="301752" y="1527048"/>
            <a:ext cx="8503920" cy="4926288"/>
          </a:xfrm>
        </p:spPr>
        <p:txBody>
          <a:bodyPr>
            <a:normAutofit/>
          </a:bodyPr>
          <a:lstStyle/>
          <a:p>
            <a:r>
              <a:rPr lang="fr-FR" dirty="0" smtClean="0"/>
              <a:t>Le sujet ayant les yeux fermés, on présente successivement devant chaque narine (l'autre étant obstruée) des substances odorantes non irritantes (tabac, savon…).</a:t>
            </a:r>
          </a:p>
          <a:p>
            <a:pPr>
              <a:buNone/>
            </a:pPr>
            <a:endParaRPr lang="fr-FR" dirty="0" smtClean="0"/>
          </a:p>
          <a:p>
            <a:pPr>
              <a:buNone/>
            </a:pPr>
            <a:r>
              <a:rPr lang="fr-FR" dirty="0" smtClean="0"/>
              <a:t>– Une diminution de l’odorat : </a:t>
            </a:r>
            <a:r>
              <a:rPr lang="fr-FR" dirty="0" err="1" smtClean="0">
                <a:solidFill>
                  <a:schemeClr val="accent1">
                    <a:lumMod val="50000"/>
                  </a:schemeClr>
                </a:solidFill>
              </a:rPr>
              <a:t>hyposmie</a:t>
            </a:r>
            <a:endParaRPr lang="fr-FR" dirty="0" smtClean="0"/>
          </a:p>
          <a:p>
            <a:pPr>
              <a:buNone/>
            </a:pPr>
            <a:r>
              <a:rPr lang="fr-FR" dirty="0" smtClean="0"/>
              <a:t>_ Une perte de l’odorat:  </a:t>
            </a:r>
            <a:r>
              <a:rPr lang="fr-FR" dirty="0" smtClean="0">
                <a:solidFill>
                  <a:schemeClr val="accent1">
                    <a:lumMod val="50000"/>
                  </a:schemeClr>
                </a:solidFill>
              </a:rPr>
              <a:t>anosmie</a:t>
            </a:r>
            <a:r>
              <a:rPr lang="fr-FR" dirty="0" smtClean="0"/>
              <a:t>.</a:t>
            </a:r>
          </a:p>
          <a:p>
            <a:pPr>
              <a:buNone/>
            </a:pPr>
            <a:r>
              <a:rPr lang="fr-FR" dirty="0" smtClean="0"/>
              <a:t>– L’exagération de la perception olfactive est plus rare : </a:t>
            </a:r>
            <a:r>
              <a:rPr lang="fr-FR" dirty="0" smtClean="0">
                <a:solidFill>
                  <a:schemeClr val="accent1">
                    <a:lumMod val="50000"/>
                  </a:schemeClr>
                </a:solidFill>
              </a:rPr>
              <a:t>hyperosmie</a:t>
            </a:r>
            <a:r>
              <a:rPr lang="fr-FR" dirty="0" smtClean="0"/>
              <a:t>.</a:t>
            </a:r>
          </a:p>
          <a:p>
            <a:pPr>
              <a:buNone/>
            </a:pP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66"/>
            <a:ext cx="8229600" cy="1066800"/>
          </a:xfrm>
        </p:spPr>
        <p:txBody>
          <a:bodyPr/>
          <a:lstStyle/>
          <a:p>
            <a:r>
              <a:rPr lang="fr-FR" dirty="0" smtClean="0"/>
              <a:t>Nerf optique II</a:t>
            </a:r>
            <a:endParaRPr lang="fr-FR" dirty="0"/>
          </a:p>
        </p:txBody>
      </p:sp>
      <p:sp>
        <p:nvSpPr>
          <p:cNvPr id="3" name="Espace réservé du contenu 2"/>
          <p:cNvSpPr>
            <a:spLocks noGrp="1"/>
          </p:cNvSpPr>
          <p:nvPr>
            <p:ph idx="1"/>
          </p:nvPr>
        </p:nvSpPr>
        <p:spPr>
          <a:xfrm>
            <a:off x="251520" y="1455040"/>
            <a:ext cx="8503920" cy="5214320"/>
          </a:xfrm>
        </p:spPr>
        <p:txBody>
          <a:bodyPr>
            <a:normAutofit/>
          </a:bodyPr>
          <a:lstStyle/>
          <a:p>
            <a:endParaRPr lang="fr-FR" u="sng" dirty="0" smtClean="0"/>
          </a:p>
          <a:p>
            <a:r>
              <a:rPr lang="fr-FR" u="sng" dirty="0" smtClean="0"/>
              <a:t>Acuité visuelle </a:t>
            </a:r>
            <a:r>
              <a:rPr lang="fr-FR" dirty="0" smtClean="0"/>
              <a:t>: à 5m, présenter un certain nombre de doigts, œil par œil :</a:t>
            </a:r>
          </a:p>
          <a:p>
            <a:pPr>
              <a:buNone/>
            </a:pPr>
            <a:r>
              <a:rPr lang="fr-FR" dirty="0" smtClean="0">
                <a:solidFill>
                  <a:srgbClr val="FF0000"/>
                </a:solidFill>
              </a:rPr>
              <a:t>     Amblyopie</a:t>
            </a:r>
            <a:r>
              <a:rPr lang="fr-FR" dirty="0" smtClean="0"/>
              <a:t>: Baisse de l’acuité visuelle</a:t>
            </a:r>
          </a:p>
          <a:p>
            <a:pPr>
              <a:buNone/>
            </a:pPr>
            <a:r>
              <a:rPr lang="fr-FR" dirty="0" smtClean="0">
                <a:solidFill>
                  <a:srgbClr val="FF0000"/>
                </a:solidFill>
              </a:rPr>
              <a:t>     Amaurose: </a:t>
            </a:r>
            <a:r>
              <a:rPr lang="fr-FR" dirty="0" smtClean="0"/>
              <a:t>Absence de toute perception lumineuse</a:t>
            </a:r>
          </a:p>
          <a:p>
            <a:pPr>
              <a:buNone/>
            </a:pPr>
            <a:r>
              <a:rPr lang="fr-FR" dirty="0" smtClean="0"/>
              <a:t>     </a:t>
            </a:r>
            <a:r>
              <a:rPr lang="fr-FR" dirty="0" smtClean="0">
                <a:solidFill>
                  <a:srgbClr val="FF0000"/>
                </a:solidFill>
              </a:rPr>
              <a:t>Cécité: </a:t>
            </a:r>
            <a:r>
              <a:rPr lang="fr-FR" dirty="0" smtClean="0"/>
              <a:t>Absence définitive et </a:t>
            </a:r>
            <a:r>
              <a:rPr lang="fr-FR" dirty="0" err="1" smtClean="0"/>
              <a:t>compléte</a:t>
            </a:r>
            <a:r>
              <a:rPr lang="fr-FR" dirty="0" smtClean="0"/>
              <a:t> de la vision d’un œil ou des 2 yeux</a:t>
            </a:r>
          </a:p>
          <a:p>
            <a:pPr>
              <a:buNone/>
            </a:pPr>
            <a:r>
              <a:rPr lang="fr-FR" dirty="0" smtClean="0">
                <a:solidFill>
                  <a:srgbClr val="FF0000"/>
                </a:solidFill>
              </a:rPr>
              <a:t>     Dyschromatopsie: </a:t>
            </a:r>
            <a:r>
              <a:rPr lang="fr-FR" dirty="0" smtClean="0"/>
              <a:t>trouble de la perception des couleurs</a:t>
            </a:r>
            <a:endParaRPr lang="fr-FR" dirty="0" smtClean="0">
              <a:solidFill>
                <a:srgbClr val="FF0000"/>
              </a:solidFill>
            </a:endParaRPr>
          </a:p>
          <a:p>
            <a:pPr>
              <a:buNone/>
            </a:pP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fr-FR" u="sng" dirty="0" smtClean="0"/>
              <a:t>Champ visuel </a:t>
            </a:r>
            <a:r>
              <a:rPr lang="fr-FR" dirty="0" smtClean="0"/>
              <a:t>: </a:t>
            </a:r>
          </a:p>
          <a:p>
            <a:pPr>
              <a:buNone/>
            </a:pPr>
            <a:r>
              <a:rPr lang="fr-FR" dirty="0" smtClean="0"/>
              <a:t>Le champ visuel au doigt: le malade fixe le nez de l’examinateur, ce dernier fait mouvoir ses doigts dans les différents méridiens et demande au patient de saisir le doigt qui bouge</a:t>
            </a:r>
          </a:p>
          <a:p>
            <a:pPr>
              <a:buFont typeface="Wingdings" pitchFamily="2" charset="2"/>
              <a:buChar char="ü"/>
            </a:pPr>
            <a:r>
              <a:rPr lang="fr-FR" dirty="0" smtClean="0">
                <a:solidFill>
                  <a:schemeClr val="accent1">
                    <a:lumMod val="50000"/>
                  </a:schemeClr>
                </a:solidFill>
              </a:rPr>
              <a:t> Hémianopsies: </a:t>
            </a:r>
            <a:r>
              <a:rPr lang="fr-FR" dirty="0" smtClean="0"/>
              <a:t>perte de la vision dans un </a:t>
            </a:r>
            <a:r>
              <a:rPr lang="fr-FR" dirty="0" err="1" smtClean="0"/>
              <a:t>hémichamp</a:t>
            </a:r>
            <a:endParaRPr lang="fr-FR" dirty="0" smtClean="0"/>
          </a:p>
          <a:p>
            <a:pPr>
              <a:buNone/>
            </a:pPr>
            <a:r>
              <a:rPr lang="fr-FR" dirty="0" smtClean="0">
                <a:solidFill>
                  <a:schemeClr val="accent1">
                    <a:lumMod val="50000"/>
                  </a:schemeClr>
                </a:solidFill>
              </a:rPr>
              <a:t>      - hémianopsie altitudinale: </a:t>
            </a:r>
            <a:r>
              <a:rPr lang="fr-FR" dirty="0" err="1" smtClean="0"/>
              <a:t>tres</a:t>
            </a:r>
            <a:r>
              <a:rPr lang="fr-FR" dirty="0" smtClean="0"/>
              <a:t> rare, le sujet ne voit pas dans l’</a:t>
            </a:r>
            <a:r>
              <a:rPr lang="fr-FR" dirty="0" err="1" smtClean="0"/>
              <a:t>hémichamp</a:t>
            </a:r>
            <a:r>
              <a:rPr lang="fr-FR" dirty="0" smtClean="0"/>
              <a:t> visuel inférieur ou supérieur</a:t>
            </a:r>
            <a:endParaRPr lang="fr-FR" dirty="0" smtClean="0">
              <a:solidFill>
                <a:schemeClr val="accent1">
                  <a:lumMod val="50000"/>
                </a:schemeClr>
              </a:solidFill>
            </a:endParaRPr>
          </a:p>
          <a:p>
            <a:pPr>
              <a:buNone/>
            </a:pPr>
            <a:r>
              <a:rPr lang="fr-FR" dirty="0" smtClean="0">
                <a:solidFill>
                  <a:schemeClr val="accent1">
                    <a:lumMod val="50000"/>
                  </a:schemeClr>
                </a:solidFill>
              </a:rPr>
              <a:t>      - hémianopsie latérale: </a:t>
            </a:r>
            <a:r>
              <a:rPr lang="fr-FR" dirty="0" smtClean="0"/>
              <a:t>la limite entre les 2 </a:t>
            </a:r>
            <a:r>
              <a:rPr lang="fr-FR" dirty="0" err="1" smtClean="0"/>
              <a:t>hémichamps</a:t>
            </a:r>
            <a:r>
              <a:rPr lang="fr-FR" dirty="0" smtClean="0"/>
              <a:t> est verticale</a:t>
            </a:r>
          </a:p>
          <a:p>
            <a:pPr>
              <a:buNone/>
            </a:pPr>
            <a:r>
              <a:rPr lang="fr-FR" dirty="0" smtClean="0">
                <a:solidFill>
                  <a:schemeClr val="accent1">
                    <a:lumMod val="50000"/>
                  </a:schemeClr>
                </a:solidFill>
              </a:rPr>
              <a:t>            * homonyme (HLH): </a:t>
            </a:r>
            <a:r>
              <a:rPr lang="fr-FR" dirty="0" smtClean="0"/>
              <a:t>atteinte des 2 </a:t>
            </a:r>
            <a:r>
              <a:rPr lang="fr-FR" dirty="0" err="1" smtClean="0"/>
              <a:t>hémichamps</a:t>
            </a:r>
            <a:r>
              <a:rPr lang="fr-FR" dirty="0" smtClean="0"/>
              <a:t> droits ou gauches</a:t>
            </a:r>
          </a:p>
          <a:p>
            <a:pPr>
              <a:buNone/>
            </a:pPr>
            <a:r>
              <a:rPr lang="fr-FR" dirty="0" smtClean="0">
                <a:solidFill>
                  <a:schemeClr val="accent1">
                    <a:lumMod val="50000"/>
                  </a:schemeClr>
                </a:solidFill>
              </a:rPr>
              <a:t>            * hétéronyme: </a:t>
            </a:r>
            <a:r>
              <a:rPr lang="fr-FR" dirty="0" smtClean="0"/>
              <a:t>peut être </a:t>
            </a:r>
            <a:r>
              <a:rPr lang="fr-FR" dirty="0" smtClean="0">
                <a:solidFill>
                  <a:schemeClr val="accent1">
                    <a:lumMod val="50000"/>
                  </a:schemeClr>
                </a:solidFill>
              </a:rPr>
              <a:t> </a:t>
            </a:r>
            <a:r>
              <a:rPr lang="fr-FR" dirty="0" smtClean="0"/>
              <a:t>bitemporale ou bi nasale</a:t>
            </a:r>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356"/>
            <a:ext cx="8229600" cy="1066800"/>
          </a:xfrm>
        </p:spPr>
        <p:txBody>
          <a:bodyPr/>
          <a:lstStyle/>
          <a:p>
            <a:pPr algn="ctr"/>
            <a:r>
              <a:rPr lang="fr-FR" dirty="0" smtClean="0"/>
              <a:t>II</a:t>
            </a:r>
            <a:endParaRPr lang="fr-FR" dirty="0"/>
          </a:p>
        </p:txBody>
      </p:sp>
      <p:sp>
        <p:nvSpPr>
          <p:cNvPr id="3" name="Espace réservé du contenu 2"/>
          <p:cNvSpPr>
            <a:spLocks noGrp="1"/>
          </p:cNvSpPr>
          <p:nvPr>
            <p:ph idx="1"/>
          </p:nvPr>
        </p:nvSpPr>
        <p:spPr/>
        <p:txBody>
          <a:bodyPr/>
          <a:lstStyle/>
          <a:p>
            <a:pPr>
              <a:buFont typeface="Wingdings 2" pitchFamily="18" charset="2"/>
              <a:buChar char=""/>
            </a:pPr>
            <a:r>
              <a:rPr lang="fr-FR" dirty="0" smtClean="0">
                <a:solidFill>
                  <a:schemeClr val="accent1">
                    <a:lumMod val="75000"/>
                  </a:schemeClr>
                </a:solidFill>
              </a:rPr>
              <a:t>Les scotomes</a:t>
            </a:r>
            <a:r>
              <a:rPr lang="fr-FR" dirty="0" smtClean="0"/>
              <a:t>: une lacune centrale au niveau du champ visuel, la lecture est vite altérée.</a:t>
            </a:r>
          </a:p>
          <a:p>
            <a:pPr>
              <a:buFont typeface="Wingdings 2" pitchFamily="18" charset="2"/>
              <a:buChar char=""/>
            </a:pPr>
            <a:r>
              <a:rPr lang="fr-FR" dirty="0" err="1" smtClean="0">
                <a:solidFill>
                  <a:schemeClr val="accent1">
                    <a:lumMod val="75000"/>
                  </a:schemeClr>
                </a:solidFill>
              </a:rPr>
              <a:t>Rétrecissement</a:t>
            </a:r>
            <a:r>
              <a:rPr lang="fr-FR" dirty="0" smtClean="0">
                <a:solidFill>
                  <a:schemeClr val="accent1">
                    <a:lumMod val="75000"/>
                  </a:schemeClr>
                </a:solidFill>
              </a:rPr>
              <a:t> périphérique du champ visuel</a:t>
            </a:r>
          </a:p>
          <a:p>
            <a:pPr>
              <a:buFont typeface="Wingdings 2" pitchFamily="18" charset="2"/>
              <a:buChar char=""/>
            </a:pPr>
            <a:r>
              <a:rPr lang="fr-FR" dirty="0" smtClean="0">
                <a:solidFill>
                  <a:schemeClr val="accent1">
                    <a:lumMod val="75000"/>
                  </a:schemeClr>
                </a:solidFill>
              </a:rPr>
              <a:t>Cécité corticale: </a:t>
            </a:r>
            <a:r>
              <a:rPr lang="fr-FR" dirty="0" err="1" smtClean="0"/>
              <a:t>dù</a:t>
            </a:r>
            <a:r>
              <a:rPr lang="fr-FR" dirty="0" smtClean="0"/>
              <a:t> à une lésion corticale bilatérale, le reflexe </a:t>
            </a:r>
            <a:r>
              <a:rPr lang="fr-FR" dirty="0" err="1" smtClean="0"/>
              <a:t>photomoteur</a:t>
            </a:r>
            <a:r>
              <a:rPr lang="fr-FR" dirty="0" smtClean="0"/>
              <a:t> est conservé</a:t>
            </a:r>
          </a:p>
          <a:p>
            <a:pPr>
              <a:buFont typeface="Wingdings 2" pitchFamily="18" charset="2"/>
              <a:buChar char=""/>
            </a:pPr>
            <a:r>
              <a:rPr lang="fr-FR" dirty="0" smtClean="0">
                <a:solidFill>
                  <a:schemeClr val="accent1">
                    <a:lumMod val="75000"/>
                  </a:schemeClr>
                </a:solidFill>
              </a:rPr>
              <a:t>Agnosie visuelle: </a:t>
            </a:r>
            <a:r>
              <a:rPr lang="fr-FR" dirty="0" smtClean="0"/>
              <a:t>Le patient ne reconnait pas visuellement l’objet par contre il le reconnait par la palpation</a:t>
            </a:r>
          </a:p>
          <a:p>
            <a:pPr>
              <a:buFont typeface="Wingdings 2" pitchFamily="18" charset="2"/>
              <a:buChar char=""/>
            </a:pPr>
            <a:r>
              <a:rPr lang="fr-FR" dirty="0" err="1" smtClean="0">
                <a:solidFill>
                  <a:schemeClr val="accent1">
                    <a:lumMod val="75000"/>
                  </a:schemeClr>
                </a:solidFill>
              </a:rPr>
              <a:t>Métamorphopsie</a:t>
            </a:r>
            <a:r>
              <a:rPr lang="fr-FR" dirty="0" smtClean="0">
                <a:solidFill>
                  <a:schemeClr val="accent1">
                    <a:lumMod val="75000"/>
                  </a:schemeClr>
                </a:solidFill>
              </a:rPr>
              <a:t>: </a:t>
            </a:r>
            <a:r>
              <a:rPr lang="fr-FR" dirty="0" smtClean="0"/>
              <a:t>Déformation de l’objet perçu</a:t>
            </a:r>
            <a:endParaRPr lang="fr-FR"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66"/>
            <a:ext cx="8229600" cy="1066800"/>
          </a:xfrm>
        </p:spPr>
        <p:txBody>
          <a:bodyPr/>
          <a:lstStyle/>
          <a:p>
            <a:r>
              <a:rPr lang="fr-FR" dirty="0" smtClean="0"/>
              <a:t>Les voies optiques</a:t>
            </a:r>
            <a:endParaRPr lang="fr-FR" dirty="0"/>
          </a:p>
        </p:txBody>
      </p:sp>
      <p:pic>
        <p:nvPicPr>
          <p:cNvPr id="6" name="Espace réservé du contenu 5" descr="images_10.jpg"/>
          <p:cNvPicPr>
            <a:picLocks noGrp="1" noChangeAspect="1"/>
          </p:cNvPicPr>
          <p:nvPr>
            <p:ph idx="1"/>
          </p:nvPr>
        </p:nvPicPr>
        <p:blipFill>
          <a:blip r:embed="rId2"/>
          <a:stretch>
            <a:fillRect/>
          </a:stretch>
        </p:blipFill>
        <p:spPr>
          <a:xfrm>
            <a:off x="357158" y="1428736"/>
            <a:ext cx="4467225" cy="4929222"/>
          </a:xfrm>
        </p:spPr>
      </p:pic>
      <p:pic>
        <p:nvPicPr>
          <p:cNvPr id="7" name="Image 6" descr="images_11.jpg"/>
          <p:cNvPicPr>
            <a:picLocks noChangeAspect="1"/>
          </p:cNvPicPr>
          <p:nvPr/>
        </p:nvPicPr>
        <p:blipFill>
          <a:blip r:embed="rId3"/>
          <a:stretch>
            <a:fillRect/>
          </a:stretch>
        </p:blipFill>
        <p:spPr>
          <a:xfrm>
            <a:off x="4857752" y="1428736"/>
            <a:ext cx="4048127" cy="4857784"/>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II</a:t>
            </a:r>
            <a:endParaRPr lang="fr-FR" dirty="0"/>
          </a:p>
        </p:txBody>
      </p:sp>
      <p:sp>
        <p:nvSpPr>
          <p:cNvPr id="3" name="Espace réservé du contenu 2"/>
          <p:cNvSpPr>
            <a:spLocks noGrp="1"/>
          </p:cNvSpPr>
          <p:nvPr>
            <p:ph idx="1"/>
          </p:nvPr>
        </p:nvSpPr>
        <p:spPr/>
        <p:txBody>
          <a:bodyPr/>
          <a:lstStyle/>
          <a:p>
            <a:endParaRPr lang="fr-FR" u="sng" dirty="0" smtClean="0"/>
          </a:p>
          <a:p>
            <a:r>
              <a:rPr lang="fr-FR" u="sng" dirty="0" smtClean="0"/>
              <a:t>Fond d’</a:t>
            </a:r>
            <a:r>
              <a:rPr lang="fr-FR" u="sng" dirty="0" err="1" smtClean="0"/>
              <a:t>oeil</a:t>
            </a:r>
            <a:r>
              <a:rPr lang="fr-FR" u="sng" dirty="0" smtClean="0"/>
              <a:t> </a:t>
            </a:r>
            <a:r>
              <a:rPr lang="fr-FR" dirty="0" smtClean="0"/>
              <a:t>: A l’état normal, la papille présente des bords nets et elle est de couleur blanche légèrement rosée </a:t>
            </a:r>
          </a:p>
          <a:p>
            <a:pPr>
              <a:buFont typeface="Wingdings" pitchFamily="2" charset="2"/>
              <a:buChar char="ü"/>
            </a:pPr>
            <a:r>
              <a:rPr lang="fr-FR" dirty="0" smtClean="0">
                <a:solidFill>
                  <a:schemeClr val="accent1">
                    <a:lumMod val="50000"/>
                  </a:schemeClr>
                </a:solidFill>
              </a:rPr>
              <a:t>Œdème papillaire</a:t>
            </a:r>
            <a:r>
              <a:rPr lang="fr-FR" dirty="0" smtClean="0"/>
              <a:t> à différents stades (bords moins nets, anomalies vasculaire)</a:t>
            </a:r>
          </a:p>
          <a:p>
            <a:pPr>
              <a:buFont typeface="Wingdings" pitchFamily="2" charset="2"/>
              <a:buChar char="ü"/>
            </a:pPr>
            <a:r>
              <a:rPr lang="fr-FR" dirty="0" smtClean="0"/>
              <a:t> évolue vers </a:t>
            </a:r>
            <a:r>
              <a:rPr lang="fr-FR" dirty="0" smtClean="0">
                <a:solidFill>
                  <a:schemeClr val="accent1">
                    <a:lumMod val="50000"/>
                  </a:schemeClr>
                </a:solidFill>
              </a:rPr>
              <a:t>l’atrophie optique</a:t>
            </a:r>
            <a:r>
              <a:rPr lang="fr-FR" dirty="0" smtClean="0"/>
              <a:t>= </a:t>
            </a:r>
            <a:r>
              <a:rPr lang="fr-FR" dirty="0" smtClean="0">
                <a:solidFill>
                  <a:schemeClr val="accent1">
                    <a:lumMod val="50000"/>
                  </a:schemeClr>
                </a:solidFill>
              </a:rPr>
              <a:t>La pâleur papillaire</a:t>
            </a:r>
            <a:r>
              <a:rPr lang="fr-FR" dirty="0" smtClean="0"/>
              <a:t>.</a:t>
            </a:r>
          </a:p>
          <a:p>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in">
  <a:themeElements>
    <a:clrScheme name="Urbai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i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738</TotalTime>
  <Words>1800</Words>
  <Application>Microsoft Office PowerPoint</Application>
  <PresentationFormat>Affichage à l'écran (4:3)</PresentationFormat>
  <Paragraphs>210</Paragraphs>
  <Slides>33</Slides>
  <Notes>0</Notes>
  <HiddenSlides>0</HiddenSlides>
  <MMClips>0</MMClips>
  <ScaleCrop>false</ScaleCrop>
  <HeadingPairs>
    <vt:vector size="4" baseType="variant">
      <vt:variant>
        <vt:lpstr>Thème</vt:lpstr>
      </vt:variant>
      <vt:variant>
        <vt:i4>1</vt:i4>
      </vt:variant>
      <vt:variant>
        <vt:lpstr>Titres des diapositives</vt:lpstr>
      </vt:variant>
      <vt:variant>
        <vt:i4>33</vt:i4>
      </vt:variant>
    </vt:vector>
  </HeadingPairs>
  <TitlesOfParts>
    <vt:vector size="34" baseType="lpstr">
      <vt:lpstr>Urbain</vt:lpstr>
      <vt:lpstr>Nerfs crâniens     Dr S.Bourokba</vt:lpstr>
      <vt:lpstr>les 12 paires crâniennes   </vt:lpstr>
      <vt:lpstr>Rappel anatomique </vt:lpstr>
      <vt:lpstr>Nerf Olfactif I</vt:lpstr>
      <vt:lpstr>Nerf optique II</vt:lpstr>
      <vt:lpstr>Diapositive 6</vt:lpstr>
      <vt:lpstr>II</vt:lpstr>
      <vt:lpstr>Les voies optiques</vt:lpstr>
      <vt:lpstr>II</vt:lpstr>
      <vt:lpstr>Fond d’œil</vt:lpstr>
      <vt:lpstr>Nerfs oculomoteurs III, IV, VI</vt:lpstr>
      <vt:lpstr>Oculomoteurs</vt:lpstr>
      <vt:lpstr>Les oculomoteurs</vt:lpstr>
      <vt:lpstr>Les oculomoteurs</vt:lpstr>
      <vt:lpstr>Les oculomoteurs</vt:lpstr>
      <vt:lpstr>Nerf trijumeau V</vt:lpstr>
      <vt:lpstr>Nerf trijumeau v</vt:lpstr>
      <vt:lpstr>Nerf trijumeau v</vt:lpstr>
      <vt:lpstr>V</vt:lpstr>
      <vt:lpstr>V</vt:lpstr>
      <vt:lpstr>Nerf facial VII</vt:lpstr>
      <vt:lpstr>VII</vt:lpstr>
      <vt:lpstr>VII</vt:lpstr>
      <vt:lpstr>VII</vt:lpstr>
      <vt:lpstr>Nerf facial :VII</vt:lpstr>
      <vt:lpstr>Nerf cochléo-vestibulaire VIII</vt:lpstr>
      <vt:lpstr>Nerf cochléo-vestibulaire VIII</vt:lpstr>
      <vt:lpstr>VIII</vt:lpstr>
      <vt:lpstr>VIII</vt:lpstr>
      <vt:lpstr>Les nerfs IX (glosso-phrayngien), X (vague), XI (spinal)</vt:lpstr>
      <vt:lpstr>IX X XI</vt:lpstr>
      <vt:lpstr>Nerf grand hypoglosse (XII)</vt:lpstr>
      <vt:lpstr>Diapositive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Nerfs Crâniens</dc:title>
  <dc:creator>Mounia</dc:creator>
  <cp:lastModifiedBy>Start</cp:lastModifiedBy>
  <cp:revision>72</cp:revision>
  <dcterms:created xsi:type="dcterms:W3CDTF">2010-01-19T17:43:09Z</dcterms:created>
  <dcterms:modified xsi:type="dcterms:W3CDTF">2020-04-06T21:38:00Z</dcterms:modified>
</cp:coreProperties>
</file>