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8" r:id="rId21"/>
    <p:sldId id="27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0066"/>
    <a:srgbClr val="FFFF99"/>
    <a:srgbClr val="CC3399"/>
    <a:srgbClr val="FF3399"/>
    <a:srgbClr val="FF7C80"/>
    <a:srgbClr val="660066"/>
    <a:srgbClr val="800080"/>
    <a:srgbClr val="FF99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01" autoAdjust="0"/>
  </p:normalViewPr>
  <p:slideViewPr>
    <p:cSldViewPr>
      <p:cViewPr>
        <p:scale>
          <a:sx n="66" d="100"/>
          <a:sy n="66" d="100"/>
        </p:scale>
        <p:origin x="-120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17AF03-319B-4557-812B-AF253B7F7AE6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6101D6-620D-4697-BAA0-6E71B8F4CDA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62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(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6101D6-620D-4697-BAA0-6E71B8F4CDA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469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556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09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789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1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64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149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013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583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435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837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661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54586-238B-4C1A-89BE-FE1521A6B67E}" type="datetimeFigureOut">
              <a:rPr lang="fr-FR" smtClean="0"/>
              <a:t>14/04/2020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28C88-96D9-420D-B2F8-73687012A99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450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3.wdp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45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4677" y="1268760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867" y="1988840"/>
            <a:ext cx="825445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Les circonstances de découverte </a:t>
            </a:r>
          </a:p>
          <a:p>
            <a:pPr lvl="1">
              <a:defRPr/>
            </a:pPr>
            <a:r>
              <a:rPr lang="fr-FR" sz="2400" dirty="0"/>
              <a:t>Hémorragie abondante, anémie </a:t>
            </a:r>
            <a:r>
              <a:rPr lang="fr-FR" sz="2400" dirty="0" smtClean="0"/>
              <a:t>ferriprive, trouble du cycle, stérilité</a:t>
            </a:r>
            <a:endParaRPr lang="fr-FR" sz="2400" dirty="0"/>
          </a:p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2800" b="1" dirty="0">
                <a:solidFill>
                  <a:schemeClr val="accent6">
                    <a:lumMod val="75000"/>
                  </a:schemeClr>
                </a:solidFill>
              </a:rPr>
              <a:t>Interrogatoire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FR" sz="2400" dirty="0"/>
              <a:t>L’</a:t>
            </a:r>
            <a:r>
              <a:rPr lang="fr-FR" sz="2400" dirty="0">
                <a:solidFill>
                  <a:srgbClr val="7030A0"/>
                </a:solidFill>
              </a:rPr>
              <a:t>âge</a:t>
            </a:r>
            <a:r>
              <a:rPr lang="fr-FR" sz="2400" dirty="0"/>
              <a:t> de la patiente </a:t>
            </a:r>
            <a:r>
              <a:rPr lang="fr-FR" sz="2400" dirty="0" smtClean="0"/>
              <a:t>situant la période de la vie génitale: puberté, activité génitale , ménopause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FR" sz="2400" dirty="0" smtClean="0"/>
              <a:t>Antécédents personnels médico-chirurgicaux et familiaux  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FR" sz="2400" dirty="0" smtClean="0"/>
              <a:t>Caractéristique du cycle menstruel: l'âge des premières règles, régularité des cycles, durée et abondance des règles, date des dernières règles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FR" sz="2400" dirty="0" smtClean="0"/>
              <a:t>Notion </a:t>
            </a:r>
            <a:r>
              <a:rPr lang="fr-FR" sz="2400" dirty="0"/>
              <a:t>de prise </a:t>
            </a:r>
            <a:r>
              <a:rPr lang="fr-FR" sz="2400" dirty="0">
                <a:solidFill>
                  <a:srgbClr val="7030A0"/>
                </a:solidFill>
              </a:rPr>
              <a:t>médicament</a:t>
            </a:r>
            <a:r>
              <a:rPr lang="fr-FR" sz="2400" dirty="0"/>
              <a:t> (COC, THS, </a:t>
            </a:r>
            <a:r>
              <a:rPr lang="fr-FR" sz="2400" dirty="0" err="1"/>
              <a:t>anticoag</a:t>
            </a:r>
            <a:r>
              <a:rPr lang="fr-FR" sz="2400" dirty="0" smtClean="0"/>
              <a:t>)</a:t>
            </a:r>
            <a:endParaRPr lang="fr-FR" sz="2400" dirty="0"/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fr-FR" sz="2400" dirty="0"/>
              <a:t>La </a:t>
            </a:r>
            <a:r>
              <a:rPr lang="fr-FR" sz="2400" dirty="0">
                <a:solidFill>
                  <a:srgbClr val="7030A0"/>
                </a:solidFill>
              </a:rPr>
              <a:t>nature</a:t>
            </a:r>
            <a:r>
              <a:rPr lang="fr-FR" sz="2400" dirty="0"/>
              <a:t> du trouble </a:t>
            </a:r>
            <a:r>
              <a:rPr lang="fr-FR" sz="2400" dirty="0" smtClean="0"/>
              <a:t>+++ et son mode d’installation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4938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644" y="1124744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2238925" y="1683052"/>
            <a:ext cx="4356484" cy="62036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2800" b="0" dirty="0" smtClean="0">
                <a:solidFill>
                  <a:prstClr val="white">
                    <a:lumMod val="50000"/>
                  </a:prstClr>
                </a:solidFill>
                <a:latin typeface="Trebuchet MS" pitchFamily="34" charset="0"/>
              </a:rPr>
              <a:t>Caractères sémiologiques</a:t>
            </a:r>
            <a:endParaRPr lang="fr-FR" sz="2800" b="0" dirty="0">
              <a:solidFill>
                <a:prstClr val="white">
                  <a:lumMod val="50000"/>
                </a:prstClr>
              </a:solidFill>
              <a:latin typeface="Trebuchet MS" pitchFamily="34" charset="0"/>
            </a:endParaRPr>
          </a:p>
        </p:txBody>
      </p:sp>
      <p:cxnSp>
        <p:nvCxnSpPr>
          <p:cNvPr id="12" name="Connecteur droit 32"/>
          <p:cNvCxnSpPr/>
          <p:nvPr/>
        </p:nvCxnSpPr>
        <p:spPr>
          <a:xfrm flipV="1">
            <a:off x="6696236" y="1992446"/>
            <a:ext cx="1211507" cy="789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43"/>
          <p:cNvCxnSpPr/>
          <p:nvPr/>
        </p:nvCxnSpPr>
        <p:spPr>
          <a:xfrm>
            <a:off x="7907743" y="1992446"/>
            <a:ext cx="0" cy="554871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32"/>
          <p:cNvCxnSpPr/>
          <p:nvPr/>
        </p:nvCxnSpPr>
        <p:spPr>
          <a:xfrm>
            <a:off x="827584" y="1993235"/>
            <a:ext cx="1317157" cy="789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43"/>
          <p:cNvCxnSpPr/>
          <p:nvPr/>
        </p:nvCxnSpPr>
        <p:spPr>
          <a:xfrm>
            <a:off x="827584" y="1990182"/>
            <a:ext cx="0" cy="554871"/>
          </a:xfrm>
          <a:prstGeom prst="line">
            <a:avLst/>
          </a:prstGeom>
          <a:ln w="63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86696" y="2547317"/>
            <a:ext cx="4104456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defTabSz="623888">
              <a:spcAft>
                <a:spcPts val="600"/>
              </a:spcAft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 pitchFamily="34" charset="0"/>
              </a:rPr>
              <a:t>      Saignement 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cs typeface="Calibri" pitchFamily="34" charset="0"/>
              </a:rPr>
              <a:t>mode d’installation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cs typeface="Calibri" pitchFamily="34" charset="0"/>
              </a:rPr>
              <a:t>Spontané ou provoqué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cs typeface="Calibri" pitchFamily="34" charset="0"/>
              </a:rPr>
              <a:t>Abondance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cs typeface="Calibri" pitchFamily="34" charset="0"/>
              </a:rPr>
              <a:t>Durée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>
                <a:cs typeface="Calibri" pitchFamily="34" charset="0"/>
              </a:rPr>
              <a:t>Caractère cycle et situation        par rapport au règle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Signes d’accompagnement (douleur, ecchymoses…)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dirty="0" smtClean="0"/>
              <a:t>Evaluation  de son retentissement 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/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Calibri" pitchFamily="34" charset="0"/>
            </a:endParaRP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11960" y="2550781"/>
            <a:ext cx="4968552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 algn="just" defTabSz="623888">
              <a:spcAft>
                <a:spcPts val="600"/>
              </a:spcAft>
            </a:pP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Calibri" pitchFamily="34" charset="0"/>
              </a:rPr>
              <a:t>                  Douleur pelvienne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La date et les circonstances d’apparition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Mode de début ; brutal ou insidieux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Type , rythme dans le nycthémère et dans l’année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Siège , irradiations  et intensité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Allure évolutive, périodique ou continue avec ou sans paroxysme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Facteurs déclenchant, d’aggravation, position antalgique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Symptômes associées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Les antalgiques déjà prescrit 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r>
              <a:rPr lang="fr-FR" sz="1600" dirty="0" smtClean="0">
                <a:latin typeface="+mj-lt"/>
                <a:cs typeface="Calibri" pitchFamily="34" charset="0"/>
              </a:rPr>
              <a:t>Son rapport avec le cycle menstruel (dysménorrhée) ainsi que son </a:t>
            </a:r>
            <a:r>
              <a:rPr lang="fr-FR" sz="1600" dirty="0" err="1" smtClean="0">
                <a:latin typeface="+mj-lt"/>
                <a:cs typeface="Calibri" pitchFamily="34" charset="0"/>
              </a:rPr>
              <a:t>rytme</a:t>
            </a:r>
            <a:r>
              <a:rPr lang="fr-FR" sz="1600" dirty="0" smtClean="0">
                <a:latin typeface="+mj-lt"/>
                <a:cs typeface="Calibri" pitchFamily="34" charset="0"/>
              </a:rPr>
              <a:t> par rapport aux règles                     ( </a:t>
            </a:r>
            <a:r>
              <a:rPr lang="fr-FR" sz="1600" dirty="0" err="1" smtClean="0">
                <a:latin typeface="+mj-lt"/>
                <a:cs typeface="Calibri" pitchFamily="34" charset="0"/>
              </a:rPr>
              <a:t>protoméniales</a:t>
            </a:r>
            <a:r>
              <a:rPr lang="fr-FR" sz="1600" dirty="0" smtClean="0">
                <a:latin typeface="+mj-lt"/>
                <a:cs typeface="Calibri" pitchFamily="34" charset="0"/>
              </a:rPr>
              <a:t>, </a:t>
            </a:r>
            <a:r>
              <a:rPr lang="fr-FR" sz="1600" dirty="0" err="1" smtClean="0">
                <a:latin typeface="+mj-lt"/>
                <a:cs typeface="Calibri" pitchFamily="34" charset="0"/>
              </a:rPr>
              <a:t>holoméniales</a:t>
            </a:r>
            <a:r>
              <a:rPr lang="fr-FR" sz="1600" dirty="0" smtClean="0">
                <a:latin typeface="+mj-lt"/>
                <a:cs typeface="Calibri" pitchFamily="34" charset="0"/>
              </a:rPr>
              <a:t> ou </a:t>
            </a:r>
            <a:r>
              <a:rPr lang="fr-FR" sz="1600" dirty="0" err="1" smtClean="0">
                <a:latin typeface="+mj-lt"/>
                <a:cs typeface="Calibri" pitchFamily="34" charset="0"/>
              </a:rPr>
              <a:t>téléméniales</a:t>
            </a:r>
            <a:r>
              <a:rPr lang="fr-FR" sz="1600" dirty="0" smtClean="0">
                <a:latin typeface="+mj-lt"/>
                <a:cs typeface="Calibri" pitchFamily="34" charset="0"/>
              </a:rPr>
              <a:t>)</a:t>
            </a: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>
              <a:latin typeface="Trebuchet MS" pitchFamily="34" charset="0"/>
              <a:cs typeface="Calibri" pitchFamily="34" charset="0"/>
            </a:endParaRP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>
              <a:latin typeface="Trebuchet MS" pitchFamily="34" charset="0"/>
              <a:cs typeface="Calibri" pitchFamily="34" charset="0"/>
            </a:endParaRPr>
          </a:p>
          <a:p>
            <a:pPr marL="342900" lvl="1" indent="-342900" algn="just" defTabSz="623888">
              <a:spcAft>
                <a:spcPts val="600"/>
              </a:spcAft>
              <a:buFont typeface="Arial" pitchFamily="34" charset="0"/>
              <a:buChar char="•"/>
            </a:pPr>
            <a:endParaRPr lang="fr-FR" dirty="0" smtClean="0"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20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35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85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35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7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745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55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35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75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69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00"/>
                            </p:stCondLst>
                            <p:childTnLst>
                              <p:par>
                                <p:cTn id="1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935"/>
                            </p:stCondLst>
                            <p:childTnLst>
                              <p:par>
                                <p:cTn id="1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54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uiExpand="1" build="p"/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55576" y="1268760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817" y="2204864"/>
            <a:ext cx="825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3200" b="1" dirty="0" smtClean="0">
                <a:solidFill>
                  <a:schemeClr val="accent6">
                    <a:lumMod val="75000"/>
                  </a:schemeClr>
                </a:solidFill>
              </a:rPr>
              <a:t>Examen physique </a:t>
            </a:r>
            <a:r>
              <a:rPr lang="fr-FR" sz="3200" dirty="0" smtClean="0"/>
              <a:t>:</a:t>
            </a:r>
          </a:p>
          <a:p>
            <a:pPr marL="1428750" lvl="2" indent="-514350">
              <a:buFont typeface="+mj-lt"/>
              <a:buAutoNum type="arabicPeriod"/>
              <a:defRPr/>
            </a:pPr>
            <a:r>
              <a:rPr lang="fr-FR" sz="3200" b="1" dirty="0" smtClean="0">
                <a:solidFill>
                  <a:srgbClr val="CC3399"/>
                </a:solidFill>
              </a:rPr>
              <a:t>General: </a:t>
            </a:r>
          </a:p>
          <a:p>
            <a:pPr lvl="2">
              <a:defRPr/>
            </a:pPr>
            <a:r>
              <a:rPr lang="fr-FR" sz="2000" dirty="0"/>
              <a:t>-</a:t>
            </a:r>
            <a:r>
              <a:rPr lang="fr-FR" sz="3200" b="1" dirty="0">
                <a:solidFill>
                  <a:srgbClr val="CC3399"/>
                </a:solidFill>
              </a:rPr>
              <a:t> </a:t>
            </a:r>
            <a:r>
              <a:rPr lang="fr-FR" sz="2000" dirty="0"/>
              <a:t>Taille, poids: IMC</a:t>
            </a:r>
          </a:p>
          <a:p>
            <a:pPr lvl="2">
              <a:defRPr/>
            </a:pPr>
            <a:r>
              <a:rPr lang="fr-FR" sz="2000" dirty="0"/>
              <a:t>- Morphotype</a:t>
            </a:r>
          </a:p>
          <a:p>
            <a:pPr lvl="2">
              <a:defRPr/>
            </a:pPr>
            <a:r>
              <a:rPr lang="fr-FR" sz="2000" dirty="0"/>
              <a:t>- Caractères sexuels secondaires</a:t>
            </a:r>
          </a:p>
          <a:p>
            <a:pPr lvl="2">
              <a:defRPr/>
            </a:pPr>
            <a:r>
              <a:rPr lang="fr-FR" sz="2000" dirty="0"/>
              <a:t>- Répartition des graisses: tour de hanches, tour de </a:t>
            </a:r>
          </a:p>
          <a:p>
            <a:pPr lvl="2">
              <a:defRPr/>
            </a:pPr>
            <a:r>
              <a:rPr lang="fr-FR" sz="2000" dirty="0"/>
              <a:t>taille</a:t>
            </a:r>
          </a:p>
          <a:p>
            <a:pPr marL="1200150" lvl="2" indent="-285750">
              <a:buFontTx/>
              <a:buChar char="-"/>
              <a:defRPr/>
            </a:pPr>
            <a:r>
              <a:rPr lang="fr-FR" sz="2000" dirty="0" smtClean="0"/>
              <a:t>Pilosité</a:t>
            </a:r>
            <a:r>
              <a:rPr lang="fr-FR" sz="2000" dirty="0"/>
              <a:t>: importance et </a:t>
            </a:r>
            <a:r>
              <a:rPr lang="fr-FR" sz="2000" dirty="0" smtClean="0"/>
              <a:t>répartition</a:t>
            </a:r>
          </a:p>
          <a:p>
            <a:pPr marL="1200150" lvl="2" indent="-285750">
              <a:buFontTx/>
              <a:buChar char="-"/>
              <a:defRPr/>
            </a:pPr>
            <a:r>
              <a:rPr lang="fr-FR" sz="2000" dirty="0" smtClean="0"/>
              <a:t>Recherche syndrome </a:t>
            </a:r>
            <a:r>
              <a:rPr lang="fr-FR" sz="2000" dirty="0" err="1" smtClean="0"/>
              <a:t>hgique</a:t>
            </a:r>
            <a:r>
              <a:rPr lang="fr-FR" sz="2000" dirty="0" smtClean="0"/>
              <a:t>, signes d’anémie </a:t>
            </a:r>
          </a:p>
        </p:txBody>
      </p:sp>
    </p:spTree>
    <p:extLst>
      <p:ext uri="{BB962C8B-B14F-4D97-AF65-F5344CB8AC3E}">
        <p14:creationId xmlns:p14="http://schemas.microsoft.com/office/powerpoint/2010/main" val="37595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644" y="1124744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867" y="1713486"/>
            <a:ext cx="82544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Examen physique </a:t>
            </a:r>
            <a:r>
              <a:rPr lang="fr-FR" sz="2800" dirty="0" smtClean="0"/>
              <a:t>:</a:t>
            </a:r>
          </a:p>
          <a:p>
            <a:pPr marL="1257300" lvl="2" indent="-342900">
              <a:buFont typeface="+mj-lt"/>
              <a:buAutoNum type="arabicPeriod" startAt="2"/>
              <a:defRPr/>
            </a:pPr>
            <a:r>
              <a:rPr lang="fr-FR" sz="2800" b="1" dirty="0" smtClean="0">
                <a:solidFill>
                  <a:srgbClr val="CC3399"/>
                </a:solidFill>
              </a:rPr>
              <a:t>Local :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Abdominal: 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B050"/>
                </a:solidFill>
              </a:rPr>
              <a:t>Inspection </a:t>
            </a:r>
            <a:r>
              <a:rPr lang="fr-FR" b="1" dirty="0" err="1" smtClean="0">
                <a:solidFill>
                  <a:srgbClr val="00B050"/>
                </a:solidFill>
              </a:rPr>
              <a:t>abd</a:t>
            </a:r>
            <a:r>
              <a:rPr lang="fr-FR" b="1" dirty="0" smtClean="0">
                <a:solidFill>
                  <a:srgbClr val="00B050"/>
                </a:solidFill>
              </a:rPr>
              <a:t>: </a:t>
            </a:r>
            <a:r>
              <a:rPr lang="fr-FR" dirty="0" smtClean="0"/>
              <a:t>recherche déformation </a:t>
            </a:r>
            <a:r>
              <a:rPr lang="fr-FR" dirty="0" err="1" smtClean="0"/>
              <a:t>add</a:t>
            </a:r>
            <a:endParaRPr lang="fr-FR" dirty="0" smtClean="0"/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B050"/>
                </a:solidFill>
              </a:rPr>
              <a:t>palpation</a:t>
            </a:r>
            <a:r>
              <a:rPr lang="fr-FR" dirty="0" smtClean="0">
                <a:solidFill>
                  <a:srgbClr val="CC3399"/>
                </a:solidFill>
              </a:rPr>
              <a:t>: </a:t>
            </a:r>
            <a:r>
              <a:rPr lang="fr-FR" dirty="0" smtClean="0"/>
              <a:t>douleur, défense ou contracture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B050"/>
                </a:solidFill>
              </a:rPr>
              <a:t>Percussion</a:t>
            </a:r>
            <a:r>
              <a:rPr lang="fr-FR" dirty="0" smtClean="0">
                <a:solidFill>
                  <a:srgbClr val="00B050"/>
                </a:solidFill>
              </a:rPr>
              <a:t>: </a:t>
            </a:r>
            <a:r>
              <a:rPr lang="fr-FR" dirty="0" smtClean="0"/>
              <a:t>météorisme, matité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endParaRPr lang="fr-FR" dirty="0" smtClean="0"/>
          </a:p>
          <a:p>
            <a:pPr marL="1200150" lvl="2" indent="-285750">
              <a:buFont typeface="Wingdings" pitchFamily="2" charset="2"/>
              <a:buChar char="ü"/>
              <a:defRPr/>
            </a:pPr>
            <a:r>
              <a:rPr lang="fr-FR" sz="2800" b="1" dirty="0" smtClean="0">
                <a:solidFill>
                  <a:srgbClr val="FF0000"/>
                </a:solidFill>
              </a:rPr>
              <a:t>Gynécologique</a:t>
            </a:r>
          </a:p>
          <a:p>
            <a:pPr marL="1200150" lvl="2" indent="-285750">
              <a:buFont typeface="Arial" pitchFamily="34" charset="0"/>
              <a:buChar char="•"/>
              <a:defRPr/>
            </a:pPr>
            <a:r>
              <a:rPr lang="fr-FR" b="1" dirty="0" smtClean="0">
                <a:solidFill>
                  <a:srgbClr val="00B050"/>
                </a:solidFill>
              </a:rPr>
              <a:t>Examen sous speculum  , TV ( si femme en activité sexuelle) : </a:t>
            </a:r>
          </a:p>
          <a:p>
            <a:pPr lvl="2">
              <a:defRPr/>
            </a:pPr>
            <a:r>
              <a:rPr lang="fr-FR" b="1" dirty="0" smtClean="0"/>
              <a:t>Examen du col , état de l’ utérus et annexes , aspect de la glaire cervicale ainsi que l’origine du saignement</a:t>
            </a:r>
          </a:p>
          <a:p>
            <a:pPr lvl="2">
              <a:defRPr/>
            </a:pPr>
            <a:endParaRPr lang="fr-FR" b="1" dirty="0" smtClean="0"/>
          </a:p>
          <a:p>
            <a:pPr marL="1200150" lvl="2" indent="-285750">
              <a:buFont typeface="Wingdings" pitchFamily="2" charset="2"/>
              <a:buChar char="ü"/>
              <a:defRPr/>
            </a:pPr>
            <a:r>
              <a:rPr lang="fr-FR" sz="2800" b="1" dirty="0">
                <a:solidFill>
                  <a:srgbClr val="FF0000"/>
                </a:solidFill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</a:rPr>
              <a:t>autres appareils</a:t>
            </a:r>
          </a:p>
          <a:p>
            <a:pPr>
              <a:defRPr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9817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644" y="1124744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8867" y="1916832"/>
            <a:ext cx="82544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Examen para clinique  </a:t>
            </a:r>
            <a:r>
              <a:rPr lang="fr-FR" sz="2800" dirty="0" smtClean="0"/>
              <a:t>: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400" b="1" dirty="0" smtClean="0">
                <a:solidFill>
                  <a:schemeClr val="accent6">
                    <a:lumMod val="50000"/>
                  </a:schemeClr>
                </a:solidFill>
              </a:rPr>
              <a:t>Courbe de T°: renseigne sur la compétence du corps jaune et sa durée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03" y="3429000"/>
            <a:ext cx="8509844" cy="300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0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4644" y="1124744"/>
            <a:ext cx="4277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fr-FR" sz="3200" b="1" dirty="0">
                <a:solidFill>
                  <a:srgbClr val="C00000"/>
                </a:solidFill>
              </a:rPr>
              <a:t>A - DIAGNOSTIC POSITIF</a:t>
            </a:r>
            <a:endParaRPr lang="fr-FR" sz="32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1713486"/>
            <a:ext cx="896448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v"/>
              <a:defRPr/>
            </a:pPr>
            <a:r>
              <a:rPr lang="fr-FR" sz="2800" b="1" dirty="0" smtClean="0">
                <a:solidFill>
                  <a:schemeClr val="accent6">
                    <a:lumMod val="75000"/>
                  </a:schemeClr>
                </a:solidFill>
              </a:rPr>
              <a:t>Examen para clinique  </a:t>
            </a:r>
            <a:r>
              <a:rPr lang="fr-FR" sz="2800" dirty="0" smtClean="0"/>
              <a:t>: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400" b="1" dirty="0" smtClean="0"/>
              <a:t>FCV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400" b="1" dirty="0" smtClean="0"/>
              <a:t>Echographie sus pubienne , </a:t>
            </a:r>
            <a:r>
              <a:rPr lang="fr-FR" sz="2400" b="1" dirty="0" err="1" smtClean="0"/>
              <a:t>endo</a:t>
            </a:r>
            <a:r>
              <a:rPr lang="fr-FR" sz="2400" b="1" dirty="0" smtClean="0"/>
              <a:t> vaginale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400" b="1" dirty="0" smtClean="0"/>
              <a:t>Biopsie de l’ endomètre</a:t>
            </a:r>
          </a:p>
          <a:p>
            <a:pPr marL="1371600" lvl="2" indent="-457200">
              <a:buFont typeface="Wingdings" pitchFamily="2" charset="2"/>
              <a:buChar char="ü"/>
              <a:defRPr/>
            </a:pPr>
            <a:r>
              <a:rPr lang="fr-FR" sz="2400" b="1" dirty="0" smtClean="0"/>
              <a:t>Dosages hormonaux:  FSH, LH, E2, PROLACTINE ( j2 cycle)</a:t>
            </a:r>
          </a:p>
          <a:p>
            <a:pPr lvl="2">
              <a:defRPr/>
            </a:pPr>
            <a:r>
              <a:rPr lang="fr-FR" sz="2400" b="1" dirty="0"/>
              <a:t> </a:t>
            </a:r>
            <a:r>
              <a:rPr lang="fr-FR" sz="2400" b="1" dirty="0" smtClean="0"/>
              <a:t>                                               progestérone ( j22 cycle)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fr-FR" sz="2400" b="1" dirty="0" smtClean="0"/>
              <a:t>Hystérosalpingographie 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fr-FR" sz="2400" b="1" dirty="0" smtClean="0"/>
              <a:t> </a:t>
            </a:r>
            <a:r>
              <a:rPr lang="fr-FR" sz="2400" b="1" dirty="0" err="1" smtClean="0"/>
              <a:t>hysterosonographie</a:t>
            </a:r>
            <a:endParaRPr lang="fr-FR" sz="2400" b="1" dirty="0" smtClean="0"/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fr-FR" sz="2400" b="1" dirty="0" smtClean="0"/>
              <a:t>Hystéroscopie diagnostic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fr-FR" sz="2400" b="1" dirty="0" smtClean="0"/>
              <a:t>Radiographie de la selle turcique, TDM, IRM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r>
              <a:rPr lang="fr-FR" sz="2400" b="1" dirty="0"/>
              <a:t>Examens biologiques :</a:t>
            </a:r>
            <a:r>
              <a:rPr lang="fr-FR" sz="2400" b="1" dirty="0" smtClean="0"/>
              <a:t>NFS</a:t>
            </a:r>
            <a:r>
              <a:rPr lang="fr-FR" sz="2400" b="1" dirty="0"/>
              <a:t>, Dosage ferritine et fer sérique, </a:t>
            </a:r>
            <a:r>
              <a:rPr lang="fr-FR" sz="2400" b="1" dirty="0" smtClean="0"/>
              <a:t>b HCG, Un </a:t>
            </a:r>
            <a:r>
              <a:rPr lang="fr-FR" sz="2400" b="1" dirty="0"/>
              <a:t>bilan endocrinien, hépatique…</a:t>
            </a:r>
          </a:p>
          <a:p>
            <a:pPr marL="1257300" lvl="2" indent="-342900">
              <a:buFont typeface="Wingdings" pitchFamily="2" charset="2"/>
              <a:buChar char="ü"/>
              <a:defRPr/>
            </a:pPr>
            <a:endParaRPr lang="fr-FR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469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9623" y="1473277"/>
            <a:ext cx="806489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fr-FR" sz="2800" b="1" dirty="0" smtClean="0">
                <a:solidFill>
                  <a:srgbClr val="C00000"/>
                </a:solidFill>
              </a:rPr>
              <a:t>B - DIAGNOSTIC DIFFERENTIEL</a:t>
            </a:r>
          </a:p>
          <a:p>
            <a:pPr>
              <a:buFontTx/>
              <a:buNone/>
            </a:pPr>
            <a:endParaRPr lang="fr-FR" sz="2800" dirty="0" smtClean="0">
              <a:solidFill>
                <a:srgbClr val="C0000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/>
              <a:t>Hémorragie du premier trimestre de la grossesse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/>
              <a:t>Cycles courts de moins de 21 jours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800" dirty="0" smtClean="0"/>
              <a:t>Rectorragies cataméniales qui doivent faire éliminer une fistule recto-utérine.</a:t>
            </a:r>
          </a:p>
        </p:txBody>
      </p:sp>
    </p:spTree>
    <p:extLst>
      <p:ext uri="{BB962C8B-B14F-4D97-AF65-F5344CB8AC3E}">
        <p14:creationId xmlns:p14="http://schemas.microsoft.com/office/powerpoint/2010/main" val="2082966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clinique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1281" y="1756170"/>
            <a:ext cx="691276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rgbClr val="C00000"/>
                </a:solidFill>
              </a:rPr>
              <a:t>C - </a:t>
            </a:r>
            <a:r>
              <a:rPr lang="fr-FR" sz="4000" b="1" dirty="0" smtClean="0">
                <a:solidFill>
                  <a:srgbClr val="C00000"/>
                </a:solidFill>
              </a:rPr>
              <a:t>DIAGNOTIC ETIOLOGIQUE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4704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123405"/>
              </p:ext>
            </p:extLst>
          </p:nvPr>
        </p:nvGraphicFramePr>
        <p:xfrm>
          <a:off x="0" y="0"/>
          <a:ext cx="9144000" cy="721726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791098"/>
                <a:gridCol w="3452147"/>
                <a:gridCol w="2900755"/>
              </a:tblGrid>
              <a:tr h="1080120">
                <a:tc>
                  <a:txBody>
                    <a:bodyPr/>
                    <a:lstStyle/>
                    <a:p>
                      <a:pPr marL="63500" algn="ctr" ea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</a:rPr>
                        <a:t>En période pubertaire 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/>
                        <a:cs typeface="Arial"/>
                      </a:endParaRPr>
                    </a:p>
                  </a:txBody>
                  <a:tcPr marL="137160" marR="137160" marT="137160" marB="137160" anchor="ctr">
                    <a:solidFill>
                      <a:srgbClr val="26262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/>
                          <a:cs typeface="Arial"/>
                        </a:rPr>
                        <a:t>En</a:t>
                      </a:r>
                      <a:r>
                        <a:rPr lang="fr-FR" sz="1400" baseline="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/>
                          <a:cs typeface="Arial"/>
                        </a:rPr>
                        <a:t> période d’activité génitale</a:t>
                      </a:r>
                      <a:endParaRPr lang="fr-FR" sz="1600" dirty="0" smtClean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/>
                        <a:cs typeface="Arial"/>
                      </a:endParaRPr>
                    </a:p>
                  </a:txBody>
                  <a:tcPr marL="137160" marR="137160" marT="137160" marB="137160" anchor="ctr">
                    <a:solidFill>
                      <a:srgbClr val="262626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ea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/>
                          <a:cs typeface="Arial"/>
                        </a:rPr>
                        <a:t>Cas particuliers :en période de ménopause/ </a:t>
                      </a:r>
                      <a:r>
                        <a:rPr lang="fr-FR" sz="1400" dirty="0" err="1" smtClean="0">
                          <a:solidFill>
                            <a:schemeClr val="bg1"/>
                          </a:solidFill>
                          <a:effectLst/>
                          <a:latin typeface="Trebuchet MS" pitchFamily="34" charset="0"/>
                          <a:ea typeface="Calibri"/>
                          <a:cs typeface="Arial"/>
                        </a:rPr>
                        <a:t>perimenopause</a:t>
                      </a:r>
                      <a:endParaRPr lang="fr-FR" sz="1400" dirty="0" smtClean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/>
                        <a:cs typeface="Arial"/>
                      </a:endParaRPr>
                    </a:p>
                    <a:p>
                      <a:pPr algn="ctr" eaLnBrk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Trebuchet MS" pitchFamily="34" charset="0"/>
                        <a:ea typeface="Calibri"/>
                        <a:cs typeface="Arial"/>
                      </a:endParaRPr>
                    </a:p>
                  </a:txBody>
                  <a:tcPr marL="137160" marR="137160" marT="137160" marB="137160" anchor="ctr">
                    <a:solidFill>
                      <a:srgbClr val="262626">
                        <a:alpha val="69804"/>
                      </a:srgbClr>
                    </a:solidFill>
                  </a:tcPr>
                </a:tc>
              </a:tr>
              <a:tr h="5276859">
                <a:tc>
                  <a:txBody>
                    <a:bodyPr/>
                    <a:lstStyle/>
                    <a:p>
                      <a:pPr marL="156210" marR="127635" indent="0" algn="just" eaLnBrk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Arial" pitchFamily="34" charset="0"/>
                        <a:buNone/>
                      </a:pPr>
                      <a:r>
                        <a:rPr lang="fr-FR" sz="1600" b="1" u="sng" dirty="0" smtClean="0">
                          <a:effectLst/>
                        </a:rPr>
                        <a:t>Causes</a:t>
                      </a:r>
                      <a:r>
                        <a:rPr lang="fr-FR" sz="1600" b="1" u="sng" baseline="0" dirty="0" smtClean="0">
                          <a:effectLst/>
                        </a:rPr>
                        <a:t> </a:t>
                      </a:r>
                      <a:r>
                        <a:rPr lang="fr-FR" sz="1600" b="1" u="sng" dirty="0" smtClean="0">
                          <a:effectLst/>
                        </a:rPr>
                        <a:t>organiques</a:t>
                      </a:r>
                    </a:p>
                    <a:p>
                      <a:pPr marL="441960" marR="127635" indent="-285750" algn="just" eaLnBrk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Trouble de l’hémostase</a:t>
                      </a:r>
                    </a:p>
                    <a:p>
                      <a:pPr marL="441960" marR="127635" indent="-285750" algn="just" eaLnBrk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Troubles endocriniens, atteinte de l’axe </a:t>
                      </a:r>
                      <a:r>
                        <a:rPr lang="fr-FR" sz="1400" dirty="0" err="1" smtClean="0">
                          <a:effectLst/>
                        </a:rPr>
                        <a:t>hypothalamo-hypohysaire</a:t>
                      </a:r>
                      <a:endParaRPr lang="fr-FR" sz="1400" dirty="0" smtClean="0">
                        <a:effectLst/>
                      </a:endParaRPr>
                    </a:p>
                    <a:p>
                      <a:pPr marL="441960" marR="127635" indent="-285750" algn="just" eaLnBrk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Tumeur ovarienne, apport exogène d’</a:t>
                      </a:r>
                      <a:r>
                        <a:rPr lang="fr-FR" sz="1400" dirty="0" err="1" smtClean="0">
                          <a:effectLst/>
                        </a:rPr>
                        <a:t>oestroprogestatifs</a:t>
                      </a:r>
                      <a:endParaRPr lang="fr-FR" sz="1400" dirty="0" smtClean="0">
                        <a:effectLst/>
                      </a:endParaRPr>
                    </a:p>
                    <a:p>
                      <a:pPr marL="441960" marR="127635" indent="-285750" algn="just" eaLnBrk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Corps étranger au niveau des organes génitaux </a:t>
                      </a:r>
                    </a:p>
                    <a:p>
                      <a:pPr marL="156210" marR="12763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fr-FR" sz="1600" b="1" i="0" u="sng" dirty="0" smtClean="0">
                          <a:effectLst/>
                        </a:rPr>
                        <a:t>Causes fonctionnelles </a:t>
                      </a:r>
                    </a:p>
                    <a:p>
                      <a:pPr marL="441960" marR="127635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Insuffisance lutéale</a:t>
                      </a:r>
                    </a:p>
                    <a:p>
                      <a:pPr marL="441960" marR="127635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Immaturité du Système nerveux central</a:t>
                      </a:r>
                    </a:p>
                    <a:p>
                      <a:pPr marL="441960" marR="127635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</a:rPr>
                        <a:t>Immaturité de l’axe </a:t>
                      </a:r>
                      <a:r>
                        <a:rPr lang="fr-FR" sz="1400" dirty="0" err="1" smtClean="0">
                          <a:effectLst/>
                        </a:rPr>
                        <a:t>hypothalamo</a:t>
                      </a:r>
                      <a:r>
                        <a:rPr lang="fr-FR" sz="1400" dirty="0" smtClean="0">
                          <a:effectLst/>
                        </a:rPr>
                        <a:t>-hypophysaire</a:t>
                      </a:r>
                    </a:p>
                    <a:p>
                      <a:pPr marL="156210" marR="12763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endParaRPr lang="fr-FR" sz="1400" dirty="0">
                        <a:effectLst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0" marR="120650" lvl="0" indent="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Calibri"/>
                        <a:buNone/>
                      </a:pPr>
                      <a:r>
                        <a:rPr lang="fr-FR" sz="14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</a:t>
                      </a:r>
                      <a:r>
                        <a:rPr lang="fr-FR" sz="16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uses organiques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Grossesse extra utérine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Endométriose 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Infections génitales (cervicites à chlamydiae)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Malformations artério-veineuses</a:t>
                      </a:r>
                    </a:p>
                    <a:p>
                      <a:pPr marL="0" marR="120650" lvl="0" indent="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Calibri"/>
                        <a:buNone/>
                      </a:pPr>
                      <a:r>
                        <a:rPr lang="fr-FR" sz="16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Causes tumorales : 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b="1" u="sng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600" b="0" u="none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fibrome utérin, </a:t>
                      </a:r>
                      <a:r>
                        <a:rPr lang="fr-FR" sz="1600" b="0" u="none" baseline="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kc</a:t>
                      </a:r>
                      <a:r>
                        <a:rPr lang="fr-FR" sz="1600" b="0" u="none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endomètre, </a:t>
                      </a:r>
                      <a:r>
                        <a:rPr lang="fr-FR" sz="1600" b="0" u="none" baseline="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kc</a:t>
                      </a:r>
                      <a:r>
                        <a:rPr lang="fr-FR" sz="1600" b="0" u="none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du col, polype accouché par le col, </a:t>
                      </a:r>
                      <a:endParaRPr lang="fr-FR" sz="1600" b="0" u="none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120650" lvl="0" indent="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None/>
                      </a:pPr>
                      <a:r>
                        <a:rPr lang="fr-FR" sz="1400" b="1" i="0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Causes iatrogènes 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par apport exogène</a:t>
                      </a:r>
                      <a:r>
                        <a:rPr lang="fr-FR" sz="1400" baseline="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d’hormones (</a:t>
                      </a:r>
                      <a:r>
                        <a:rPr lang="fr-FR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oestroprogestatifs</a:t>
                      </a: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), DIU, anabolisant , anticoagulant</a:t>
                      </a:r>
                    </a:p>
                    <a:p>
                      <a:pPr marL="0" marR="120650" lvl="0" indent="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Calibri"/>
                        <a:buNone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 </a:t>
                      </a:r>
                      <a:r>
                        <a:rPr lang="fr-FR" sz="16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Causes</a:t>
                      </a: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6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fonctionnelles</a:t>
                      </a:r>
                      <a:endParaRPr lang="fr-FR" sz="1400" b="1" u="sng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Ovulation : « règles » du 14ème jour, 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Corps jaune court ou inadéquat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Hyperplasie simple de l’endomètre</a:t>
                      </a:r>
                    </a:p>
                    <a:p>
                      <a:pPr marL="285750" marR="120650" lvl="0" indent="-28575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4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Dysovulation</a:t>
                      </a:r>
                      <a:endParaRPr lang="fr-FR" sz="14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0" marR="120650" lvl="0" indent="0" algn="just" rtl="0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Calibri"/>
                        <a:buNone/>
                      </a:pPr>
                      <a:endParaRPr lang="fr-FR" sz="1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7160" marR="137160" marT="137160" marB="137160"/>
                </a:tc>
                <a:tc>
                  <a:txBody>
                    <a:bodyPr/>
                    <a:lstStyle/>
                    <a:p>
                      <a:pPr marL="174625" marR="111125" lvl="0" indent="-17462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fr-FR" sz="20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Causes organiques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Tumorales malignes (endomètre, col , ovaire)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Tumorales bénignes (fibrome, polype utérin, </a:t>
                      </a:r>
                      <a:r>
                        <a:rPr lang="fr-FR" sz="16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adénomyose</a:t>
                      </a: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 +++)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Infections génitales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Iatrogènes : DIU, utilisation d’œstrogène, ou d’anticoagulant</a:t>
                      </a:r>
                    </a:p>
                    <a:p>
                      <a:pPr marL="174625" marR="111125" lvl="0" indent="-17462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fr-FR" sz="2000" b="1" u="sng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Causes fonctionnelles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Atrophie de l’endomètre</a:t>
                      </a:r>
                    </a:p>
                    <a:p>
                      <a:pPr marL="285750" marR="111125" lvl="0" indent="-285750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Wingdings" pitchFamily="2" charset="2"/>
                        <a:buChar char="ü"/>
                      </a:pPr>
                      <a:r>
                        <a:rPr lang="fr-FR" sz="1600" dirty="0" smtClean="0">
                          <a:effectLst/>
                          <a:latin typeface="+mn-lt"/>
                          <a:ea typeface="Calibri"/>
                          <a:cs typeface="Arial"/>
                        </a:rPr>
                        <a:t>Insuffisances lutéale de la </a:t>
                      </a:r>
                      <a:r>
                        <a:rPr lang="fr-FR" sz="1600" dirty="0" err="1" smtClean="0">
                          <a:effectLst/>
                          <a:latin typeface="+mn-lt"/>
                          <a:ea typeface="Calibri"/>
                          <a:cs typeface="Arial"/>
                        </a:rPr>
                        <a:t>périménopause</a:t>
                      </a:r>
                      <a:endParaRPr lang="fr-FR" sz="16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174625" marR="111125" lvl="0" indent="-17462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fr-FR" sz="1300" dirty="0" smtClean="0">
                        <a:effectLst/>
                        <a:latin typeface="+mn-lt"/>
                        <a:ea typeface="Calibri"/>
                        <a:cs typeface="Arial"/>
                      </a:endParaRPr>
                    </a:p>
                    <a:p>
                      <a:pPr marL="174625" marR="111125" lvl="0" indent="-174625" algn="just" eaLnBrk="0">
                        <a:lnSpc>
                          <a:spcPct val="11500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fr-FR" sz="13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7160" marR="137160" marT="137160" marB="1371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74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conduite à tenir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15268" y="1228404"/>
            <a:ext cx="3384375" cy="92635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2589231" y="1436814"/>
            <a:ext cx="3459568" cy="5133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rgbClr val="C00000"/>
                </a:solidFill>
                <a:latin typeface="Trebuchet MS" pitchFamily="34" charset="0"/>
                <a:cs typeface="Calibri" pitchFamily="34" charset="0"/>
              </a:rPr>
              <a:t>Trouble du cycle </a:t>
            </a:r>
            <a:endParaRPr lang="fr-FR" sz="2400" dirty="0">
              <a:solidFill>
                <a:srgbClr val="C0000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15" name="Rectangle à coins arrondis 14"/>
          <p:cNvSpPr/>
          <p:nvPr/>
        </p:nvSpPr>
        <p:spPr>
          <a:xfrm>
            <a:off x="155957" y="3222279"/>
            <a:ext cx="3797186" cy="724803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Troubles des </a:t>
            </a:r>
            <a:r>
              <a:rPr lang="fr-FR" dirty="0" err="1" smtClean="0">
                <a:solidFill>
                  <a:schemeClr val="tx1"/>
                </a:solidFill>
              </a:rPr>
              <a:t>régles</a:t>
            </a:r>
            <a:r>
              <a:rPr lang="fr-FR" dirty="0" smtClean="0">
                <a:solidFill>
                  <a:schemeClr val="tx1"/>
                </a:solidFill>
              </a:rPr>
              <a:t> 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624" y="4618110"/>
            <a:ext cx="4374831" cy="1119884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>
            <a:off x="42820" y="4639251"/>
            <a:ext cx="4354681" cy="1109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 defTabSz="623888">
              <a:lnSpc>
                <a:spcPct val="114000"/>
              </a:lnSpc>
              <a:buFont typeface="Arial" pitchFamily="34" charset="0"/>
              <a:buChar char="•"/>
            </a:pPr>
            <a:r>
              <a:rPr lang="fr-FR" dirty="0" smtClean="0">
                <a:latin typeface="Trebuchet MS" pitchFamily="34" charset="0"/>
                <a:cs typeface="Calibri" pitchFamily="34" charset="0"/>
              </a:rPr>
              <a:t>Examen clinique complet</a:t>
            </a:r>
          </a:p>
          <a:p>
            <a:pPr marL="342900" indent="-342900" algn="ctr" defTabSz="623888">
              <a:lnSpc>
                <a:spcPct val="114000"/>
              </a:lnSpc>
              <a:buFont typeface="Arial" pitchFamily="34" charset="0"/>
              <a:buChar char="•"/>
            </a:pPr>
            <a:r>
              <a:rPr lang="fr-FR" dirty="0" smtClean="0">
                <a:latin typeface="Trebuchet MS" pitchFamily="34" charset="0"/>
                <a:cs typeface="Calibri" pitchFamily="34" charset="0"/>
              </a:rPr>
              <a:t>Examen complémentaire</a:t>
            </a:r>
          </a:p>
          <a:p>
            <a:pPr algn="ctr" defTabSz="623888">
              <a:lnSpc>
                <a:spcPct val="114000"/>
              </a:lnSpc>
            </a:pPr>
            <a:r>
              <a:rPr lang="fr-FR" sz="2200" dirty="0" smtClean="0">
                <a:latin typeface="Trebuchet MS" pitchFamily="34" charset="0"/>
                <a:cs typeface="Calibri" pitchFamily="34" charset="0"/>
              </a:rPr>
              <a:t>    </a:t>
            </a:r>
            <a:r>
              <a:rPr lang="fr-FR" sz="2200" dirty="0" smtClean="0">
                <a:solidFill>
                  <a:schemeClr val="accent6">
                    <a:lumMod val="75000"/>
                  </a:schemeClr>
                </a:solidFill>
                <a:latin typeface="Trebuchet MS" pitchFamily="34" charset="0"/>
                <a:cs typeface="Calibri" pitchFamily="34" charset="0"/>
              </a:rPr>
              <a:t>recherche étiologique</a:t>
            </a:r>
            <a:endParaRPr lang="fr-FR" sz="2200" dirty="0">
              <a:solidFill>
                <a:schemeClr val="accent6">
                  <a:lumMod val="75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28" name="Connecteur droit 27"/>
          <p:cNvCxnSpPr>
            <a:stCxn id="20" idx="0"/>
          </p:cNvCxnSpPr>
          <p:nvPr/>
        </p:nvCxnSpPr>
        <p:spPr>
          <a:xfrm flipH="1" flipV="1">
            <a:off x="2188917" y="3982023"/>
            <a:ext cx="3123" cy="636087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à coins arrondis 29"/>
          <p:cNvSpPr/>
          <p:nvPr/>
        </p:nvSpPr>
        <p:spPr>
          <a:xfrm>
            <a:off x="505194" y="6089728"/>
            <a:ext cx="3269641" cy="52290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Rectangle 30"/>
          <p:cNvSpPr/>
          <p:nvPr/>
        </p:nvSpPr>
        <p:spPr>
          <a:xfrm>
            <a:off x="776938" y="6108471"/>
            <a:ext cx="2665894" cy="44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200" dirty="0" smtClean="0">
                <a:latin typeface="Trebuchet MS" pitchFamily="34" charset="0"/>
                <a:cs typeface="Calibri" pitchFamily="34" charset="0"/>
              </a:rPr>
              <a:t>Traitement </a:t>
            </a:r>
            <a:endParaRPr lang="fr-FR" sz="2200" dirty="0">
              <a:solidFill>
                <a:srgbClr val="002060"/>
              </a:solidFill>
              <a:latin typeface="Trebuchet MS" pitchFamily="34" charset="0"/>
              <a:cs typeface="Calibri" pitchFamily="34" charset="0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901475" y="1693487"/>
            <a:ext cx="1" cy="1305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>
            <a:off x="5968022" y="1682992"/>
            <a:ext cx="1727496" cy="78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>
            <a:off x="7686247" y="1682992"/>
            <a:ext cx="16309" cy="453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à coins arrondis 37"/>
          <p:cNvSpPr/>
          <p:nvPr/>
        </p:nvSpPr>
        <p:spPr>
          <a:xfrm>
            <a:off x="5436097" y="2186613"/>
            <a:ext cx="3598142" cy="57519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5436096" y="2243572"/>
            <a:ext cx="3632624" cy="478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200" dirty="0" smtClean="0">
                <a:latin typeface="Trebuchet MS" pitchFamily="34" charset="0"/>
                <a:cs typeface="Calibri" pitchFamily="34" charset="0"/>
              </a:rPr>
              <a:t>Métrorragie, aménorrhée </a:t>
            </a:r>
            <a:endParaRPr lang="fr-FR" sz="2200" dirty="0">
              <a:solidFill>
                <a:srgbClr val="00206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4" name="Parenthèse ouvrante 43"/>
          <p:cNvSpPr/>
          <p:nvPr/>
        </p:nvSpPr>
        <p:spPr>
          <a:xfrm rot="16200000">
            <a:off x="2329828" y="3909557"/>
            <a:ext cx="112261" cy="277111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" name="Connecteur droit 44"/>
          <p:cNvCxnSpPr/>
          <p:nvPr/>
        </p:nvCxnSpPr>
        <p:spPr>
          <a:xfrm flipV="1">
            <a:off x="2108002" y="5812623"/>
            <a:ext cx="0" cy="2771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à coins arrondis 45"/>
          <p:cNvSpPr/>
          <p:nvPr/>
        </p:nvSpPr>
        <p:spPr>
          <a:xfrm>
            <a:off x="5663075" y="2941990"/>
            <a:ext cx="3286875" cy="57519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Taux</a:t>
            </a:r>
            <a:r>
              <a:rPr lang="fr-FR" dirty="0" smtClean="0"/>
              <a:t>  </a:t>
            </a:r>
            <a:r>
              <a:rPr lang="fr-FR" dirty="0" smtClean="0">
                <a:solidFill>
                  <a:schemeClr val="tx1"/>
                </a:solidFill>
              </a:rPr>
              <a:t>de BHCG plasmatique</a:t>
            </a:r>
            <a:endParaRPr lang="fr-FR" dirty="0"/>
          </a:p>
        </p:txBody>
      </p:sp>
      <p:sp>
        <p:nvSpPr>
          <p:cNvPr id="47" name="Rectangle 46"/>
          <p:cNvSpPr/>
          <p:nvPr/>
        </p:nvSpPr>
        <p:spPr>
          <a:xfrm>
            <a:off x="5712696" y="2998949"/>
            <a:ext cx="3271736" cy="4466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200" dirty="0" smtClean="0">
                <a:latin typeface="Trebuchet MS" pitchFamily="34" charset="0"/>
                <a:cs typeface="Calibri" pitchFamily="34" charset="0"/>
              </a:rPr>
              <a:t> </a:t>
            </a:r>
            <a:endParaRPr lang="fr-FR" sz="2200" dirty="0">
              <a:solidFill>
                <a:srgbClr val="002060"/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8" name="Rectangle à coins arrondis 47"/>
          <p:cNvSpPr/>
          <p:nvPr/>
        </p:nvSpPr>
        <p:spPr>
          <a:xfrm>
            <a:off x="5749859" y="4134555"/>
            <a:ext cx="1707656" cy="604649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>
                <a:solidFill>
                  <a:schemeClr val="tx1"/>
                </a:solidFill>
              </a:rPr>
              <a:t>Négatif:  </a:t>
            </a:r>
            <a:r>
              <a:rPr lang="fr-FR" sz="1600" dirty="0" smtClean="0">
                <a:solidFill>
                  <a:schemeClr val="tx1"/>
                </a:solidFill>
              </a:rPr>
              <a:t>pas de grossesse </a:t>
            </a:r>
            <a:endParaRPr lang="fr-FR" sz="2800" b="1" dirty="0">
              <a:solidFill>
                <a:schemeClr val="tx1"/>
              </a:solidFill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7613371" y="3537719"/>
            <a:ext cx="0" cy="2771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7252408" y="2721844"/>
            <a:ext cx="0" cy="277105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>
            <a:off x="6437125" y="3799186"/>
            <a:ext cx="11762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>
            <a:off x="6437125" y="3814824"/>
            <a:ext cx="0" cy="31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66"/>
          <p:cNvCxnSpPr/>
          <p:nvPr/>
        </p:nvCxnSpPr>
        <p:spPr>
          <a:xfrm>
            <a:off x="7613372" y="3799186"/>
            <a:ext cx="1371060" cy="29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 flipH="1">
            <a:off x="8984431" y="3831742"/>
            <a:ext cx="1" cy="3399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à coins arrondis 69"/>
          <p:cNvSpPr/>
          <p:nvPr/>
        </p:nvSpPr>
        <p:spPr>
          <a:xfrm>
            <a:off x="7483641" y="4145838"/>
            <a:ext cx="1707656" cy="604649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Positif: grossesse </a:t>
            </a:r>
            <a:endParaRPr lang="fr-FR" dirty="0"/>
          </a:p>
        </p:txBody>
      </p:sp>
      <p:cxnSp>
        <p:nvCxnSpPr>
          <p:cNvPr id="5" name="Connecteur droit 4"/>
          <p:cNvCxnSpPr>
            <a:stCxn id="12" idx="1"/>
          </p:cNvCxnSpPr>
          <p:nvPr/>
        </p:nvCxnSpPr>
        <p:spPr>
          <a:xfrm flipH="1">
            <a:off x="901476" y="1691579"/>
            <a:ext cx="1713792" cy="19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2220160" y="4279887"/>
            <a:ext cx="3465967" cy="211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arenthèse ouvrante 18"/>
          <p:cNvSpPr/>
          <p:nvPr/>
        </p:nvSpPr>
        <p:spPr>
          <a:xfrm>
            <a:off x="4564568" y="4739204"/>
            <a:ext cx="367472" cy="2002164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4703407" y="5078566"/>
            <a:ext cx="446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1600" dirty="0" smtClean="0"/>
              <a:t>Si cause organique :  traitement  </a:t>
            </a:r>
            <a:r>
              <a:rPr lang="fr-FR" sz="1600" dirty="0" err="1" smtClean="0"/>
              <a:t>med</a:t>
            </a:r>
            <a:r>
              <a:rPr lang="fr-FR" sz="1600" dirty="0" smtClean="0"/>
              <a:t> – </a:t>
            </a:r>
            <a:r>
              <a:rPr lang="fr-FR" sz="1600" dirty="0" err="1" smtClean="0"/>
              <a:t>chir</a:t>
            </a:r>
            <a:r>
              <a:rPr lang="fr-FR" sz="1600" dirty="0" smtClean="0"/>
              <a:t> de la cause ( fibrome utérin , </a:t>
            </a:r>
            <a:r>
              <a:rPr lang="fr-FR" sz="1600" dirty="0" err="1" smtClean="0"/>
              <a:t>kc</a:t>
            </a:r>
            <a:r>
              <a:rPr lang="fr-FR" sz="1600" dirty="0" smtClean="0"/>
              <a:t> de l’</a:t>
            </a:r>
            <a:r>
              <a:rPr lang="fr-FR" sz="1600" dirty="0" err="1" smtClean="0"/>
              <a:t>endometre</a:t>
            </a:r>
            <a:r>
              <a:rPr lang="fr-FR" sz="1600" dirty="0" smtClean="0"/>
              <a:t>, du col…..)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dirty="0" smtClean="0"/>
              <a:t>Si cause fonctionnelle 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/>
              <a:t>Progestérone de synthèse du 16éme -25 </a:t>
            </a:r>
            <a:r>
              <a:rPr lang="fr-FR" sz="1600" dirty="0" err="1"/>
              <a:t>é</a:t>
            </a:r>
            <a:r>
              <a:rPr lang="fr-FR" sz="1600" dirty="0" err="1" smtClean="0"/>
              <a:t>me</a:t>
            </a:r>
            <a:r>
              <a:rPr lang="fr-FR" sz="1600" dirty="0" smtClean="0"/>
              <a:t> j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sz="1600" dirty="0" smtClean="0"/>
              <a:t>Œstrogène de synthèse du 10 </a:t>
            </a:r>
            <a:r>
              <a:rPr lang="fr-FR" sz="1600" dirty="0" err="1" smtClean="0"/>
              <a:t>éme</a:t>
            </a:r>
            <a:r>
              <a:rPr lang="fr-FR" sz="1600" dirty="0" smtClean="0"/>
              <a:t> – 16 </a:t>
            </a:r>
            <a:r>
              <a:rPr lang="fr-FR" sz="1600" dirty="0" err="1" smtClean="0"/>
              <a:t>éme</a:t>
            </a:r>
            <a:r>
              <a:rPr lang="fr-FR" sz="1600" dirty="0" smtClean="0"/>
              <a:t> j  </a:t>
            </a:r>
            <a:endParaRPr lang="fr-FR" sz="1600" dirty="0"/>
          </a:p>
        </p:txBody>
      </p:sp>
      <p:sp>
        <p:nvSpPr>
          <p:cNvPr id="41" name="Flèche droite 40"/>
          <p:cNvSpPr/>
          <p:nvPr/>
        </p:nvSpPr>
        <p:spPr>
          <a:xfrm>
            <a:off x="3874655" y="6120241"/>
            <a:ext cx="512960" cy="33719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250"/>
                            </p:stCondLst>
                            <p:childTnLst>
                              <p:par>
                                <p:cTn id="1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12" grpId="0" animBg="1"/>
      <p:bldP spid="13" grpId="0"/>
      <p:bldP spid="15" grpId="0" animBg="1"/>
      <p:bldP spid="20" grpId="0" animBg="1"/>
      <p:bldP spid="27" grpId="0"/>
      <p:bldP spid="30" grpId="0" animBg="1"/>
      <p:bldP spid="31" grpId="0"/>
      <p:bldP spid="38" grpId="0" animBg="1"/>
      <p:bldP spid="39" grpId="0"/>
      <p:bldP spid="44" grpId="0" animBg="1"/>
      <p:bldP spid="46" grpId="0" animBg="1"/>
      <p:bldP spid="47" grpId="0"/>
      <p:bldP spid="48" grpId="0" animBg="1"/>
      <p:bldP spid="70" grpId="0" animBg="1"/>
      <p:bldP spid="19" grpId="0" animBg="1"/>
      <p:bldP spid="29" grpId="0"/>
      <p:bldP spid="4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208019"/>
            <a:ext cx="7772400" cy="1470025"/>
          </a:xfrm>
        </p:spPr>
        <p:txBody>
          <a:bodyPr>
            <a:noAutofit/>
          </a:bodyPr>
          <a:lstStyle/>
          <a:p>
            <a:r>
              <a:rPr lang="fr-FR" sz="72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à tenir devant un </a:t>
            </a:r>
            <a:endParaRPr lang="fr-FR" sz="7200" b="1" dirty="0">
              <a:gradFill flip="none" rotWithShape="1">
                <a:gsLst>
                  <a:gs pos="0">
                    <a:srgbClr val="660066"/>
                  </a:gs>
                  <a:gs pos="50000">
                    <a:srgbClr val="FF7C80"/>
                  </a:gs>
                  <a:gs pos="100000">
                    <a:srgbClr val="FF3399"/>
                  </a:gs>
                </a:gsLst>
                <a:lin ang="16200000" scaled="1"/>
                <a:tileRect/>
              </a:gradFill>
              <a:latin typeface="Edwardian Script ITC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922418"/>
            <a:ext cx="7628384" cy="1752600"/>
          </a:xfrm>
        </p:spPr>
        <p:txBody>
          <a:bodyPr>
            <a:noAutofit/>
          </a:bodyPr>
          <a:lstStyle/>
          <a:p>
            <a:r>
              <a:rPr lang="fr-FR" sz="167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T</a:t>
            </a:r>
            <a:r>
              <a:rPr lang="fr-FR" sz="60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ro</a:t>
            </a:r>
            <a:r>
              <a:rPr lang="fr-FR" sz="72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uble du cycle menstruel </a:t>
            </a:r>
            <a:endParaRPr lang="fr-FR" sz="6000" b="1" dirty="0">
              <a:gradFill flip="none" rotWithShape="1">
                <a:gsLst>
                  <a:gs pos="0">
                    <a:srgbClr val="660066"/>
                  </a:gs>
                  <a:gs pos="50000">
                    <a:srgbClr val="FF7C80"/>
                  </a:gs>
                  <a:gs pos="100000">
                    <a:srgbClr val="FF3399"/>
                  </a:gs>
                </a:gsLst>
                <a:lin ang="16200000" scaled="1"/>
                <a:tileRect/>
              </a:gradFill>
              <a:latin typeface="Edwardian Script ITC" pitchFamily="66" charset="0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395536" y="2348880"/>
            <a:ext cx="7772400" cy="147002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67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C</a:t>
            </a:r>
            <a:r>
              <a:rPr lang="fr-FR" sz="72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onduite  </a:t>
            </a:r>
            <a:r>
              <a:rPr lang="fr-FR" sz="6000" b="1" dirty="0" smtClean="0">
                <a:gradFill flip="none" rotWithShape="1">
                  <a:gsLst>
                    <a:gs pos="0">
                      <a:srgbClr val="660066"/>
                    </a:gs>
                    <a:gs pos="50000">
                      <a:srgbClr val="FF7C80"/>
                    </a:gs>
                    <a:gs pos="100000">
                      <a:srgbClr val="FF3399"/>
                    </a:gs>
                  </a:gsLst>
                  <a:lin ang="16200000" scaled="1"/>
                  <a:tileRect/>
                </a:gradFill>
                <a:latin typeface="Edwardian Script ITC" pitchFamily="66" charset="0"/>
              </a:rPr>
              <a:t>          </a:t>
            </a:r>
            <a:endParaRPr lang="fr-FR" sz="6000" b="1" dirty="0">
              <a:gradFill flip="none" rotWithShape="1">
                <a:gsLst>
                  <a:gs pos="0">
                    <a:srgbClr val="660066"/>
                  </a:gs>
                  <a:gs pos="50000">
                    <a:srgbClr val="FF7C80"/>
                  </a:gs>
                  <a:gs pos="100000">
                    <a:srgbClr val="FF3399"/>
                  </a:gs>
                </a:gsLst>
                <a:lin ang="16200000" scaled="1"/>
                <a:tileRect/>
              </a:gradFill>
              <a:latin typeface="Edwardian Script ITC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11560" y="1268760"/>
            <a:ext cx="7556376" cy="707886"/>
          </a:xfrm>
          <a:prstGeom prst="rect">
            <a:avLst/>
          </a:prstGeom>
          <a:solidFill>
            <a:srgbClr val="FF99FF">
              <a:alpha val="3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TD des 5 </a:t>
            </a:r>
            <a:r>
              <a:rPr lang="fr-FR" sz="2000" dirty="0" err="1" smtClean="0">
                <a:latin typeface="Arial" pitchFamily="34" charset="0"/>
                <a:cs typeface="Arial" pitchFamily="34" charset="0"/>
              </a:rPr>
              <a:t>éme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 année médecine</a:t>
            </a:r>
          </a:p>
          <a:p>
            <a:pPr algn="ctr"/>
            <a:r>
              <a:rPr lang="fr-FR" sz="2000" dirty="0" smtClean="0">
                <a:latin typeface="Arial" pitchFamily="34" charset="0"/>
                <a:cs typeface="Arial" pitchFamily="34" charset="0"/>
              </a:rPr>
              <a:t>Module de gynécologie - obstétrique </a:t>
            </a:r>
            <a:endParaRPr lang="fr-FR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52120" y="6237312"/>
            <a:ext cx="3384376" cy="461665"/>
          </a:xfrm>
          <a:prstGeom prst="rect">
            <a:avLst/>
          </a:prstGeom>
          <a:solidFill>
            <a:srgbClr val="FF99FF">
              <a:alpha val="45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0066"/>
                </a:solidFill>
                <a:latin typeface="Bookman Old Style" pitchFamily="18" charset="0"/>
                <a:cs typeface="Arial" pitchFamily="34" charset="0"/>
              </a:rPr>
              <a:t>DR. TAAMALLAH</a:t>
            </a:r>
            <a:endParaRPr lang="fr-FR" sz="2400" b="1" dirty="0">
              <a:solidFill>
                <a:srgbClr val="FF0066"/>
              </a:solidFill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055" y="22357"/>
            <a:ext cx="189621" cy="983649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6192" y="239736"/>
            <a:ext cx="32811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</a:pPr>
            <a:r>
              <a:rPr lang="fr-FR" sz="1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UNIVERSITÉ BADJI MOKHTAR . ANNABA</a:t>
            </a:r>
          </a:p>
          <a:p>
            <a:pPr algn="ctr"/>
            <a:r>
              <a:rPr lang="fr-FR" sz="14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FACULTÉ DE MÉDECINE</a:t>
            </a:r>
          </a:p>
          <a:p>
            <a:pPr algn="ctr"/>
            <a:r>
              <a:rPr lang="fr-FR" sz="16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w Cen MT" pitchFamily="34" charset="0"/>
              </a:rPr>
              <a:t>DÉPARTEMENT DE MÉDECINE</a:t>
            </a:r>
            <a:endParaRPr lang="fr-FR" sz="16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latin typeface="Tw Cen MT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680" y="190645"/>
            <a:ext cx="1008112" cy="815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9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  <p:bldP spid="6" grpId="0" animBg="1"/>
      <p:bldP spid="7" grpId="0" animBg="1"/>
      <p:bldP spid="8" grpId="0" animBg="1"/>
      <p:bldP spid="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857250" indent="-857250">
              <a:buFont typeface="+mj-lt"/>
              <a:buAutoNum type="romanUcPeriod" startAt="4"/>
            </a:pP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 La conduite à tenir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15268" y="1228404"/>
            <a:ext cx="4044964" cy="926350"/>
          </a:xfrm>
          <a:prstGeom prst="roundRect">
            <a:avLst>
              <a:gd name="adj" fmla="val 50000"/>
            </a:avLst>
          </a:prstGeom>
          <a:solidFill>
            <a:srgbClr val="EAEAEA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09600" indent="-609600">
              <a:buFontTx/>
              <a:buNone/>
            </a:pPr>
            <a:r>
              <a:rPr lang="fr-FR" sz="2000" b="1" dirty="0" smtClean="0">
                <a:solidFill>
                  <a:schemeClr val="accent2"/>
                </a:solidFill>
              </a:rPr>
              <a:t>Dysménorrhée =  </a:t>
            </a:r>
            <a:r>
              <a:rPr lang="fr-FR" sz="2000" b="1" dirty="0" err="1" smtClean="0">
                <a:solidFill>
                  <a:schemeClr val="accent2"/>
                </a:solidFill>
              </a:rPr>
              <a:t>algoménorrhée</a:t>
            </a:r>
            <a:endParaRPr lang="fr-FR" sz="2000" b="1" dirty="0" smtClean="0">
              <a:solidFill>
                <a:srgbClr val="FF3399"/>
              </a:solidFill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414938" y="2420888"/>
            <a:ext cx="8229600" cy="277988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0" lvl="1" indent="-533400"/>
            <a:r>
              <a:rPr lang="fr-FR" b="1" dirty="0" smtClean="0"/>
              <a:t>Dysménorrhée primaire :</a:t>
            </a:r>
            <a:r>
              <a:rPr lang="fr-FR" dirty="0" smtClean="0"/>
              <a:t> symptomatique</a:t>
            </a:r>
          </a:p>
          <a:p>
            <a:pPr marL="1371600" lvl="2" indent="-457200"/>
            <a:r>
              <a:rPr lang="fr-FR" dirty="0" smtClean="0"/>
              <a:t>Antispasmodiques </a:t>
            </a:r>
          </a:p>
          <a:p>
            <a:pPr marL="1371600" lvl="2" indent="-457200"/>
            <a:r>
              <a:rPr lang="fr-FR" dirty="0" smtClean="0"/>
              <a:t>AINS </a:t>
            </a:r>
          </a:p>
          <a:p>
            <a:pPr marL="1371600" lvl="2" indent="-457200"/>
            <a:r>
              <a:rPr lang="fr-FR" dirty="0" smtClean="0"/>
              <a:t>Progestatifs naturels ou de synthèse</a:t>
            </a:r>
          </a:p>
          <a:p>
            <a:pPr marL="990600" lvl="1" indent="-533400"/>
            <a:r>
              <a:rPr lang="fr-FR" b="1" dirty="0" smtClean="0"/>
              <a:t>Dysménorrhée secondaire :</a:t>
            </a:r>
            <a:r>
              <a:rPr lang="fr-FR" dirty="0" smtClean="0"/>
              <a:t> traitement étiologique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915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15536" y="301833"/>
            <a:ext cx="252000" cy="2459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74336" y="167272"/>
            <a:ext cx="396044" cy="38656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CCFF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13171" y="614566"/>
            <a:ext cx="252000" cy="245966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15536" y="630310"/>
            <a:ext cx="494904" cy="598421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2510440" y="630310"/>
            <a:ext cx="216024" cy="5984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3037679" y="62942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990099"/>
                </a:solidFill>
                <a:latin typeface="Trebuchet MS" pitchFamily="34" charset="0"/>
              </a:rPr>
              <a:t>Conclusion</a:t>
            </a:r>
            <a:r>
              <a:rPr lang="fr-FR" sz="3600" b="1" dirty="0" smtClean="0">
                <a:solidFill>
                  <a:schemeClr val="accent1"/>
                </a:solidFill>
                <a:latin typeface="Trebuchet MS" pitchFamily="34" charset="0"/>
              </a:rPr>
              <a:t> </a:t>
            </a:r>
            <a:endParaRPr lang="fr-FR" sz="3600" b="1" dirty="0">
              <a:solidFill>
                <a:schemeClr val="accent1"/>
              </a:solidFill>
              <a:latin typeface="Trebuchet MS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83290" y="1700808"/>
            <a:ext cx="8748464" cy="3349058"/>
          </a:xfrm>
          <a:prstGeom prst="rect">
            <a:avLst/>
          </a:prstGeom>
          <a:solidFill>
            <a:srgbClr val="FF99FF">
              <a:alpha val="11000"/>
            </a:srgbClr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smtClean="0">
                <a:latin typeface="Georgia" pitchFamily="18" charset="0"/>
              </a:rPr>
              <a:t>La démarche diagnostique devant un trouble du cycle repose avant tout sur la qualité de l’interrogatoire et l’examen clinique. 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v"/>
            </a:pPr>
            <a:r>
              <a:rPr lang="fr-FR" sz="2400" dirty="0" smtClean="0">
                <a:latin typeface="Georgia" pitchFamily="18" charset="0"/>
              </a:rPr>
              <a:t>Des bilans complémentaires ciblés interviennent en deuxième intention pour confirmer le diagnostic et ajuster au mieux le traitement.</a:t>
            </a:r>
            <a:endParaRPr lang="fr-FR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81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34514 -0.004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57" y="-23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7" grpId="1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317609" y="241455"/>
            <a:ext cx="252000" cy="2459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76409" y="106894"/>
            <a:ext cx="396044" cy="386561"/>
          </a:xfrm>
          <a:prstGeom prst="rect">
            <a:avLst/>
          </a:prstGeom>
          <a:solidFill>
            <a:srgbClr val="FF3399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15244" y="554188"/>
            <a:ext cx="252000" cy="24596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12" name="Title 3"/>
          <p:cNvSpPr txBox="1">
            <a:spLocks noChangeAspect="1"/>
          </p:cNvSpPr>
          <p:nvPr/>
        </p:nvSpPr>
        <p:spPr>
          <a:xfrm>
            <a:off x="2015716" y="2754584"/>
            <a:ext cx="2862582" cy="6617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lnSpc>
                <a:spcPct val="75000"/>
              </a:lnSpc>
            </a:pPr>
            <a:endParaRPr lang="fr-FR" sz="2000" b="0" dirty="0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13" name="Title 3"/>
          <p:cNvSpPr txBox="1">
            <a:spLocks noChangeAspect="1"/>
          </p:cNvSpPr>
          <p:nvPr/>
        </p:nvSpPr>
        <p:spPr>
          <a:xfrm>
            <a:off x="5381826" y="2796409"/>
            <a:ext cx="2862582" cy="661787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>
              <a:lnSpc>
                <a:spcPct val="75000"/>
              </a:lnSpc>
            </a:pPr>
            <a:endParaRPr lang="fr-FR" sz="2000" b="0" dirty="0">
              <a:solidFill>
                <a:srgbClr val="9BBB59"/>
              </a:solidFill>
              <a:latin typeface="Trebuchet MS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17609" y="569932"/>
            <a:ext cx="494904" cy="598421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1812513" y="569932"/>
            <a:ext cx="216024" cy="598421"/>
          </a:xfrm>
          <a:prstGeom prst="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2784904" y="554188"/>
            <a:ext cx="38341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660066"/>
                </a:solidFill>
                <a:latin typeface="Trebuchet MS" pitchFamily="34" charset="0"/>
              </a:rPr>
              <a:t>Plan</a:t>
            </a:r>
            <a:r>
              <a:rPr lang="fr-FR" sz="32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endParaRPr lang="fr-FR" sz="40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317608" y="1313314"/>
            <a:ext cx="6638767" cy="5236662"/>
          </a:xfrm>
          <a:prstGeom prst="rect">
            <a:avLst/>
          </a:prstGeom>
          <a:solidFill>
            <a:srgbClr val="FFCCFF">
              <a:alpha val="53000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 smtClean="0">
              <a:ln>
                <a:prstDash val="solid"/>
              </a:ln>
              <a:solidFill>
                <a:srgbClr val="1F497D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w Cen MT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1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- DEFINITION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2.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RAPPEL physiologique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3. L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es différentes types des troubles du cycle 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4.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la clinique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Diagnostic positif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Diagnostic différentiel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lphaLcParenR"/>
            </a:pP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Diagnostic étiologique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5. 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Conduite à tenir</a:t>
            </a:r>
          </a:p>
          <a:p>
            <a:pPr>
              <a:lnSpc>
                <a:spcPct val="150000"/>
              </a:lnSpc>
            </a:pPr>
            <a:r>
              <a:rPr lang="fr-FR" sz="2000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6.</a:t>
            </a:r>
            <a:r>
              <a:rPr lang="fr-FR" sz="20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+mj-lt"/>
                <a:cs typeface="Times New Roman" pitchFamily="18" charset="0"/>
              </a:rPr>
              <a:t>CONCLUSION</a:t>
            </a:r>
          </a:p>
          <a:p>
            <a:endParaRPr lang="fr-FR" sz="1600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w Cen MT" pitchFamily="34" charset="0"/>
            </a:endParaRPr>
          </a:p>
          <a:p>
            <a:endParaRPr lang="fr-FR" sz="1600" dirty="0" smtClean="0">
              <a:ln>
                <a:prstDash val="solid"/>
              </a:ln>
              <a:solidFill>
                <a:srgbClr val="1F497D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w Cen MT" pitchFamily="34" charset="0"/>
            </a:endParaRPr>
          </a:p>
          <a:p>
            <a:pPr algn="ctr"/>
            <a:endParaRPr lang="fr-FR" sz="1600" dirty="0">
              <a:ln>
                <a:prstDash val="solid"/>
              </a:ln>
              <a:solidFill>
                <a:srgbClr val="1F497D"/>
              </a:solidFill>
              <a:effectLst>
                <a:outerShdw blurRad="88000" dist="50800" dir="5040000" algn="tl">
                  <a:srgbClr val="8064A2">
                    <a:tint val="80000"/>
                    <a:satMod val="250000"/>
                    <a:alpha val="45000"/>
                  </a:srgbClr>
                </a:outerShdw>
              </a:effectLst>
              <a:latin typeface="Tw Cen MT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867741" y="1264992"/>
            <a:ext cx="88636" cy="5284984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/>
          <p:cNvSpPr/>
          <p:nvPr/>
        </p:nvSpPr>
        <p:spPr>
          <a:xfrm>
            <a:off x="1267244" y="1313314"/>
            <a:ext cx="45719" cy="5236662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1312963" y="1275973"/>
            <a:ext cx="6577805" cy="96640"/>
          </a:xfrm>
          <a:prstGeom prst="rect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64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65226 0.0057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04" y="278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7.40741E-7 L 0.00121 0.7636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  <p:bldP spid="15" grpId="0" animBg="1"/>
      <p:bldP spid="15" grpId="1" animBg="1"/>
      <p:bldP spid="16" grpId="0"/>
      <p:bldP spid="17" grpId="0" animBg="1"/>
      <p:bldP spid="18" grpId="0" animBg="1"/>
      <p:bldP spid="19" grpId="0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6885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59818" y="202871"/>
            <a:ext cx="3867870" cy="434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I. DEFINITION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59630" y="1818205"/>
            <a:ext cx="5856846" cy="754087"/>
          </a:xfrm>
          <a:prstGeom prst="rect">
            <a:avLst/>
          </a:prstGeom>
          <a:solidFill>
            <a:schemeClr val="accent2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9" name="Group 59"/>
          <p:cNvGrpSpPr/>
          <p:nvPr/>
        </p:nvGrpSpPr>
        <p:grpSpPr>
          <a:xfrm>
            <a:off x="-144857" y="1818203"/>
            <a:ext cx="3880018" cy="754087"/>
            <a:chOff x="5131903" y="1580932"/>
            <a:chExt cx="4006134" cy="322579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5378366" y="1580932"/>
              <a:ext cx="3178931" cy="322579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>
                <a:solidFill>
                  <a:prstClr val="white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131903" y="1616971"/>
              <a:ext cx="4006134" cy="21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23888"/>
              <a:r>
                <a:rPr lang="fr-FR" sz="3200" b="1" dirty="0" smtClean="0">
                  <a:solidFill>
                    <a:srgbClr val="C00000"/>
                  </a:solidFill>
                  <a:latin typeface="Trebuchet MS" pitchFamily="34" charset="0"/>
                  <a:cs typeface="Calibri" pitchFamily="34" charset="0"/>
                </a:rPr>
                <a:t>MENARCHE</a:t>
              </a:r>
              <a:endParaRPr lang="fr-FR" sz="3200" b="1" dirty="0">
                <a:solidFill>
                  <a:srgbClr val="C0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3474715" y="1874280"/>
            <a:ext cx="5114089" cy="698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3888">
              <a:lnSpc>
                <a:spcPct val="114000"/>
              </a:lnSpc>
              <a:spcAft>
                <a:spcPts val="600"/>
              </a:spcAft>
              <a:buClr>
                <a:srgbClr val="8064A2">
                  <a:lumMod val="75000"/>
                </a:srgbClr>
              </a:buClr>
            </a:pPr>
            <a:r>
              <a:rPr lang="fr-FR" dirty="0" smtClean="0">
                <a:latin typeface="Trebuchet MS" pitchFamily="34" charset="0"/>
                <a:cs typeface="Calibri" pitchFamily="34" charset="0"/>
              </a:rPr>
              <a:t>apparition des premières règles à la fin de la période pubertaire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259452" y="2723480"/>
            <a:ext cx="5856846" cy="1961178"/>
          </a:xfrm>
          <a:prstGeom prst="rect">
            <a:avLst/>
          </a:prstGeom>
          <a:solidFill>
            <a:schemeClr val="accent2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4" name="Group 59"/>
          <p:cNvGrpSpPr/>
          <p:nvPr/>
        </p:nvGrpSpPr>
        <p:grpSpPr>
          <a:xfrm>
            <a:off x="-205528" y="3164007"/>
            <a:ext cx="3880018" cy="1080121"/>
            <a:chOff x="5325254" y="1462196"/>
            <a:chExt cx="4006134" cy="403107"/>
          </a:xfrm>
        </p:grpSpPr>
        <p:sp>
          <p:nvSpPr>
            <p:cNvPr id="35" name="Rectangle à coins arrondis 34"/>
            <p:cNvSpPr/>
            <p:nvPr/>
          </p:nvSpPr>
          <p:spPr>
            <a:xfrm>
              <a:off x="5600988" y="1462196"/>
              <a:ext cx="3454665" cy="40310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>
                <a:solidFill>
                  <a:prstClr val="white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25254" y="1510406"/>
              <a:ext cx="4006134" cy="21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23888"/>
              <a:r>
                <a:rPr lang="fr-FR" sz="3200" b="1" dirty="0" smtClean="0">
                  <a:solidFill>
                    <a:srgbClr val="C00000"/>
                  </a:solidFill>
                  <a:latin typeface="Trebuchet MS" pitchFamily="34" charset="0"/>
                  <a:cs typeface="Calibri" pitchFamily="34" charset="0"/>
                </a:rPr>
                <a:t>Cycle menstruel</a:t>
              </a:r>
              <a:endParaRPr lang="fr-FR" sz="3200" b="1" dirty="0">
                <a:solidFill>
                  <a:srgbClr val="C0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3474715" y="2723479"/>
            <a:ext cx="5426320" cy="1961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3888">
              <a:lnSpc>
                <a:spcPct val="114000"/>
              </a:lnSpc>
              <a:spcAft>
                <a:spcPts val="600"/>
              </a:spcAft>
              <a:buClr>
                <a:srgbClr val="8064A2">
                  <a:lumMod val="75000"/>
                </a:srgbClr>
              </a:buClr>
            </a:pPr>
            <a:r>
              <a:rPr lang="fr-FR" dirty="0" smtClean="0">
                <a:latin typeface="Trebuchet MS" pitchFamily="34" charset="0"/>
                <a:cs typeface="Calibri" pitchFamily="34" charset="0"/>
              </a:rPr>
              <a:t>activité cyclique de la fonction endocrine de l’ovaire qui se traduit par l’écoulement des règles qui dure 6 à 7 jours répété de manière rythmique avec un intervalle de 21 à 35 jours. Le premier jour du cycle menstruel est le premier jour des règles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75857" y="4817069"/>
            <a:ext cx="5856846" cy="2197525"/>
          </a:xfrm>
          <a:prstGeom prst="rect">
            <a:avLst/>
          </a:prstGeom>
          <a:solidFill>
            <a:schemeClr val="accent2">
              <a:alpha val="2196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 59"/>
          <p:cNvGrpSpPr/>
          <p:nvPr/>
        </p:nvGrpSpPr>
        <p:grpSpPr>
          <a:xfrm>
            <a:off x="-173635" y="5200144"/>
            <a:ext cx="3880018" cy="1368151"/>
            <a:chOff x="5325254" y="1462196"/>
            <a:chExt cx="4006134" cy="403107"/>
          </a:xfrm>
        </p:grpSpPr>
        <p:sp>
          <p:nvSpPr>
            <p:cNvPr id="40" name="Rectangle à coins arrondis 39"/>
            <p:cNvSpPr/>
            <p:nvPr/>
          </p:nvSpPr>
          <p:spPr>
            <a:xfrm>
              <a:off x="5431478" y="1462196"/>
              <a:ext cx="3624176" cy="403107"/>
            </a:xfrm>
            <a:prstGeom prst="roundRect">
              <a:avLst>
                <a:gd name="adj" fmla="val 50000"/>
              </a:avLst>
            </a:prstGeom>
            <a:ln>
              <a:solidFill>
                <a:schemeClr val="accent2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050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5325254" y="1510406"/>
              <a:ext cx="4006134" cy="24484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623888"/>
              <a:r>
                <a:rPr lang="fr-FR" sz="2400" b="1" dirty="0" smtClean="0">
                  <a:solidFill>
                    <a:srgbClr val="C00000"/>
                  </a:solidFill>
                  <a:latin typeface="Trebuchet MS" pitchFamily="34" charset="0"/>
                  <a:cs typeface="Calibri" pitchFamily="34" charset="0"/>
                </a:rPr>
                <a:t>Règles, menstruation, ménorrhée</a:t>
              </a:r>
              <a:endParaRPr lang="fr-FR" sz="2400" b="1" dirty="0">
                <a:solidFill>
                  <a:srgbClr val="C00000"/>
                </a:solidFill>
                <a:latin typeface="Trebuchet MS" pitchFamily="34" charset="0"/>
                <a:cs typeface="Calibri" pitchFamily="34" charset="0"/>
              </a:endParaRPr>
            </a:p>
          </p:txBody>
        </p:sp>
      </p:grpSp>
      <p:sp>
        <p:nvSpPr>
          <p:cNvPr id="42" name="Rectangle 41"/>
          <p:cNvSpPr/>
          <p:nvPr/>
        </p:nvSpPr>
        <p:spPr>
          <a:xfrm>
            <a:off x="3603503" y="4817069"/>
            <a:ext cx="5216969" cy="2134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23888">
              <a:lnSpc>
                <a:spcPct val="114000"/>
              </a:lnSpc>
              <a:spcAft>
                <a:spcPts val="600"/>
              </a:spcAft>
              <a:buClr>
                <a:srgbClr val="8064A2">
                  <a:lumMod val="75000"/>
                </a:srgbClr>
              </a:buClr>
            </a:pPr>
            <a:r>
              <a:rPr lang="fr-FR" sz="1600" dirty="0" smtClean="0">
                <a:latin typeface="Trebuchet MS" pitchFamily="34" charset="0"/>
                <a:cs typeface="Calibri" pitchFamily="34" charset="0"/>
              </a:rPr>
              <a:t>Ecoulement sanguin cyclique physiologique d’origine utérine de 10 à 25 ml de sang incoagulable survenant à la fin de la puberté et se prolongeant jusqu’à la ménopause : il s’agit des règles physiologiques.</a:t>
            </a:r>
          </a:p>
          <a:p>
            <a:pPr algn="just" defTabSz="623888">
              <a:lnSpc>
                <a:spcPct val="114000"/>
              </a:lnSpc>
              <a:spcAft>
                <a:spcPts val="600"/>
              </a:spcAft>
              <a:buClr>
                <a:srgbClr val="8064A2">
                  <a:lumMod val="75000"/>
                </a:srgbClr>
              </a:buClr>
            </a:pPr>
            <a:r>
              <a:rPr lang="fr-FR" sz="1600" dirty="0" smtClean="0">
                <a:latin typeface="Trebuchet MS" pitchFamily="34" charset="0"/>
                <a:cs typeface="Calibri" pitchFamily="34" charset="0"/>
              </a:rPr>
              <a:t> Lorsqu’il s’agit de règles provoquées par un traitement hormonal substitutif, il s’agit de règles artificielles ou induites. </a:t>
            </a: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2630630" y="473028"/>
            <a:ext cx="386787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PHYSIOLOGIQUE</a:t>
            </a:r>
            <a:endParaRPr lang="fr-FR" sz="2400" b="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76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6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00"/>
                            </p:stCondLst>
                            <p:childTnLst>
                              <p:par>
                                <p:cTn id="9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28" grpId="0" animBg="1"/>
      <p:bldP spid="32" grpId="0" build="p"/>
      <p:bldP spid="33" grpId="0" animBg="1"/>
      <p:bldP spid="37" grpId="0" build="p"/>
      <p:bldP spid="38" grpId="0" animBg="1"/>
      <p:bldP spid="42" grpId="0" build="p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6885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59818" y="202871"/>
            <a:ext cx="3867870" cy="4342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I. DEFINITION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43" name="Title 3"/>
          <p:cNvSpPr txBox="1">
            <a:spLocks/>
          </p:cNvSpPr>
          <p:nvPr/>
        </p:nvSpPr>
        <p:spPr>
          <a:xfrm>
            <a:off x="2630630" y="473028"/>
            <a:ext cx="3867870" cy="5040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24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rebuchet MS" pitchFamily="34" charset="0"/>
              </a:rPr>
              <a:t>pathologique</a:t>
            </a:r>
            <a:endParaRPr lang="fr-FR" sz="2400" b="0" dirty="0">
              <a:solidFill>
                <a:schemeClr val="tx1">
                  <a:lumMod val="50000"/>
                  <a:lumOff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27" name="Rectangle à coins arrondis 27"/>
          <p:cNvSpPr/>
          <p:nvPr/>
        </p:nvSpPr>
        <p:spPr>
          <a:xfrm>
            <a:off x="1275784" y="1823453"/>
            <a:ext cx="7606863" cy="1800200"/>
          </a:xfrm>
          <a:prstGeom prst="roundRect">
            <a:avLst>
              <a:gd name="adj" fmla="val 0"/>
            </a:avLst>
          </a:prstGeom>
          <a:solidFill>
            <a:srgbClr val="DBE7C3"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val 3"/>
          <p:cNvSpPr/>
          <p:nvPr/>
        </p:nvSpPr>
        <p:spPr>
          <a:xfrm>
            <a:off x="0" y="1628800"/>
            <a:ext cx="2041688" cy="1994653"/>
          </a:xfrm>
          <a:prstGeom prst="ellipse">
            <a:avLst/>
          </a:prstGeom>
          <a:solidFill>
            <a:srgbClr val="DBE7C3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5" name="Title 3"/>
          <p:cNvSpPr txBox="1">
            <a:spLocks/>
          </p:cNvSpPr>
          <p:nvPr/>
        </p:nvSpPr>
        <p:spPr>
          <a:xfrm>
            <a:off x="53791" y="2304640"/>
            <a:ext cx="1934105" cy="64144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Tunga" pitchFamily="2"/>
              </a:rPr>
              <a:t>Trouble</a:t>
            </a:r>
            <a:r>
              <a:rPr kumimoji="0" lang="fr-FR" sz="2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Tunga" pitchFamily="2"/>
              </a:rPr>
              <a:t> du cycle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+mj-ea"/>
              <a:cs typeface="Tunga" pitchFamily="2"/>
            </a:endParaRPr>
          </a:p>
        </p:txBody>
      </p:sp>
      <p:sp>
        <p:nvSpPr>
          <p:cNvPr id="46" name="Rectangle à coins arrondis 27"/>
          <p:cNvSpPr/>
          <p:nvPr/>
        </p:nvSpPr>
        <p:spPr>
          <a:xfrm>
            <a:off x="241688" y="3721795"/>
            <a:ext cx="7704857" cy="1783697"/>
          </a:xfrm>
          <a:prstGeom prst="roundRect">
            <a:avLst>
              <a:gd name="adj" fmla="val 0"/>
            </a:avLst>
          </a:prstGeom>
          <a:solidFill>
            <a:srgbClr val="C0504D">
              <a:lumMod val="20000"/>
              <a:lumOff val="80000"/>
              <a:alpha val="50196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7" name="Oval 3"/>
          <p:cNvSpPr/>
          <p:nvPr/>
        </p:nvSpPr>
        <p:spPr>
          <a:xfrm>
            <a:off x="7082648" y="3721796"/>
            <a:ext cx="1800000" cy="1800000"/>
          </a:xfrm>
          <a:prstGeom prst="ellipse">
            <a:avLst/>
          </a:prstGeom>
          <a:solidFill>
            <a:srgbClr val="FF7C80">
              <a:alpha val="6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Title 3"/>
          <p:cNvSpPr txBox="1">
            <a:spLocks/>
          </p:cNvSpPr>
          <p:nvPr/>
        </p:nvSpPr>
        <p:spPr>
          <a:xfrm>
            <a:off x="7102112" y="4301221"/>
            <a:ext cx="1799414" cy="6399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ebuchet MS" pitchFamily="34" charset="0"/>
                <a:ea typeface="+mj-ea"/>
                <a:cs typeface="Tunga" pitchFamily="2"/>
              </a:rPr>
              <a:t>Trouble des règles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 pitchFamily="34" charset="0"/>
              <a:ea typeface="+mj-ea"/>
              <a:cs typeface="Tunga" pitchFamily="2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393816" y="3767669"/>
            <a:ext cx="5453879" cy="1645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5113" indent="-265113" algn="just" defTabSz="623888" rtl="1">
              <a:lnSpc>
                <a:spcPct val="114000"/>
              </a:lnSpc>
              <a:buClr>
                <a:srgbClr val="C00000"/>
              </a:buClr>
              <a:buFont typeface="Arial" pitchFamily="34" charset="0"/>
              <a:buChar char="•"/>
            </a:pPr>
            <a:r>
              <a:rPr lang="fr-FR" dirty="0" smtClean="0"/>
              <a:t>modification anormale et persistante des caractéristiques physiques qualitatives et/ou quantitatives de l’écoulement sanglant qui constitue la menstruation</a:t>
            </a:r>
            <a:endParaRPr lang="fr-FR" dirty="0" smtClean="0">
              <a:latin typeface="Trebuchet MS" pitchFamily="34" charset="0"/>
              <a:cs typeface="Calibri" pitchFamily="34" charset="0"/>
            </a:endParaRPr>
          </a:p>
          <a:p>
            <a:pPr marL="265113" indent="-265113" algn="just" defTabSz="623888" rtl="1">
              <a:lnSpc>
                <a:spcPct val="114000"/>
              </a:lnSpc>
              <a:buClr>
                <a:srgbClr val="C00000"/>
              </a:buClr>
              <a:buFont typeface="Arial" pitchFamily="34" charset="0"/>
              <a:buChar char="•"/>
            </a:pPr>
            <a:endParaRPr lang="fr-FR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643936" y="1843117"/>
            <a:ext cx="6238712" cy="1987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 defTabSz="623888">
              <a:lnSpc>
                <a:spcPct val="114000"/>
              </a:lnSpc>
              <a:buClr>
                <a:srgbClr val="9BBB59">
                  <a:lumMod val="75000"/>
                </a:srgbClr>
              </a:buClr>
              <a:buFont typeface="Wingdings" pitchFamily="2" charset="2"/>
              <a:buChar char="ü"/>
            </a:pPr>
            <a:r>
              <a:rPr lang="fr-FR" dirty="0" smtClean="0"/>
              <a:t>perturbation	de	la	régularité menstruelle, dus	à	une	anomalie	de  l’ovulation	(le plus	souvent),	à	un fonctionnement ovarien anormal	ou  à  une	perturbation	de	la commande </a:t>
            </a:r>
            <a:r>
              <a:rPr lang="fr-FR" dirty="0" err="1" smtClean="0"/>
              <a:t>hypothalamo</a:t>
            </a:r>
            <a:r>
              <a:rPr lang="fr-FR" dirty="0" smtClean="0"/>
              <a:t>-hypophysaire; </a:t>
            </a:r>
          </a:p>
          <a:p>
            <a:pPr marL="457200" indent="-457200" algn="just" defTabSz="623888">
              <a:lnSpc>
                <a:spcPct val="114000"/>
              </a:lnSpc>
              <a:buClr>
                <a:srgbClr val="9BBB59">
                  <a:lumMod val="75000"/>
                </a:srgbClr>
              </a:buClr>
              <a:buFont typeface="Wingdings" pitchFamily="2" charset="2"/>
              <a:buChar char="ü"/>
            </a:pPr>
            <a:endParaRPr lang="fr-FR" dirty="0" smtClean="0"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60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8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243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813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7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3" grpId="0"/>
      <p:bldP spid="27" grpId="0" animBg="1"/>
      <p:bldP spid="44" grpId="0" animBg="1"/>
      <p:bldP spid="45" grpId="0"/>
      <p:bldP spid="46" grpId="0" animBg="1"/>
      <p:bldP spid="47" grpId="0" animBg="1"/>
      <p:bldP spid="48" grpId="0"/>
      <p:bldP spid="49" grpId="0" build="p"/>
      <p:bldP spid="5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6885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59818" y="65114"/>
            <a:ext cx="5928406" cy="6669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II. Rappel physiologique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19619"/>
            <a:ext cx="4026796" cy="57429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66906"/>
          <a:stretch/>
        </p:blipFill>
        <p:spPr>
          <a:xfrm>
            <a:off x="5111532" y="965369"/>
            <a:ext cx="3960440" cy="1787844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87" t="31920" r="50187" b="35511"/>
          <a:stretch/>
        </p:blipFill>
        <p:spPr>
          <a:xfrm>
            <a:off x="5111532" y="2603236"/>
            <a:ext cx="4053165" cy="1601102"/>
          </a:xfrm>
          <a:prstGeom prst="rect">
            <a:avLst/>
          </a:prstGeom>
        </p:spPr>
      </p:pic>
      <p:pic>
        <p:nvPicPr>
          <p:cNvPr id="28" name="Image 27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839" t="27683" r="734" b="32571"/>
          <a:stretch/>
        </p:blipFill>
        <p:spPr>
          <a:xfrm>
            <a:off x="5265024" y="3991099"/>
            <a:ext cx="3852847" cy="1690254"/>
          </a:xfrm>
          <a:prstGeom prst="rect">
            <a:avLst/>
          </a:prstGeom>
        </p:spPr>
      </p:pic>
      <p:pic>
        <p:nvPicPr>
          <p:cNvPr id="29" name="Image 28"/>
          <p:cNvPicPr/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633" t="64489" r="735"/>
          <a:stretch/>
        </p:blipFill>
        <p:spPr>
          <a:xfrm>
            <a:off x="5265024" y="5486300"/>
            <a:ext cx="3915488" cy="1402563"/>
          </a:xfrm>
          <a:prstGeom prst="rect">
            <a:avLst/>
          </a:prstGeom>
        </p:spPr>
      </p:pic>
      <p:sp>
        <p:nvSpPr>
          <p:cNvPr id="30" name="Forme libre 29"/>
          <p:cNvSpPr/>
          <p:nvPr/>
        </p:nvSpPr>
        <p:spPr>
          <a:xfrm rot="17338978">
            <a:off x="3397614" y="1558018"/>
            <a:ext cx="1473373" cy="1560035"/>
          </a:xfrm>
          <a:custGeom>
            <a:avLst/>
            <a:gdLst>
              <a:gd name="connsiteX0" fmla="*/ 0 w 1828800"/>
              <a:gd name="connsiteY0" fmla="*/ 0 h 787496"/>
              <a:gd name="connsiteX1" fmla="*/ 135466 w 1828800"/>
              <a:gd name="connsiteY1" fmla="*/ 270933 h 787496"/>
              <a:gd name="connsiteX2" fmla="*/ 756355 w 1828800"/>
              <a:gd name="connsiteY2" fmla="*/ 462844 h 787496"/>
              <a:gd name="connsiteX3" fmla="*/ 914400 w 1828800"/>
              <a:gd name="connsiteY3" fmla="*/ 756356 h 787496"/>
              <a:gd name="connsiteX4" fmla="*/ 1828800 w 1828800"/>
              <a:gd name="connsiteY4" fmla="*/ 778933 h 787496"/>
              <a:gd name="connsiteX5" fmla="*/ 1828800 w 1828800"/>
              <a:gd name="connsiteY5" fmla="*/ 778933 h 7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787496">
                <a:moveTo>
                  <a:pt x="0" y="0"/>
                </a:moveTo>
                <a:cubicBezTo>
                  <a:pt x="4703" y="96896"/>
                  <a:pt x="9407" y="193792"/>
                  <a:pt x="135466" y="270933"/>
                </a:cubicBezTo>
                <a:cubicBezTo>
                  <a:pt x="261525" y="348074"/>
                  <a:pt x="626533" y="381940"/>
                  <a:pt x="756355" y="462844"/>
                </a:cubicBezTo>
                <a:cubicBezTo>
                  <a:pt x="886177" y="543748"/>
                  <a:pt x="735659" y="703675"/>
                  <a:pt x="914400" y="756356"/>
                </a:cubicBezTo>
                <a:cubicBezTo>
                  <a:pt x="1093141" y="809037"/>
                  <a:pt x="1828800" y="778933"/>
                  <a:pt x="1828800" y="778933"/>
                </a:cubicBezTo>
                <a:lnTo>
                  <a:pt x="1828800" y="778933"/>
                </a:lnTo>
              </a:path>
            </a:pathLst>
          </a:custGeom>
          <a:ln w="19050">
            <a:solidFill>
              <a:srgbClr val="DD0969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orme libre 30"/>
          <p:cNvSpPr/>
          <p:nvPr/>
        </p:nvSpPr>
        <p:spPr>
          <a:xfrm rot="18269567">
            <a:off x="3095003" y="3760456"/>
            <a:ext cx="2232085" cy="1277868"/>
          </a:xfrm>
          <a:custGeom>
            <a:avLst/>
            <a:gdLst>
              <a:gd name="connsiteX0" fmla="*/ 0 w 1828800"/>
              <a:gd name="connsiteY0" fmla="*/ 0 h 787496"/>
              <a:gd name="connsiteX1" fmla="*/ 135466 w 1828800"/>
              <a:gd name="connsiteY1" fmla="*/ 270933 h 787496"/>
              <a:gd name="connsiteX2" fmla="*/ 756355 w 1828800"/>
              <a:gd name="connsiteY2" fmla="*/ 462844 h 787496"/>
              <a:gd name="connsiteX3" fmla="*/ 914400 w 1828800"/>
              <a:gd name="connsiteY3" fmla="*/ 756356 h 787496"/>
              <a:gd name="connsiteX4" fmla="*/ 1828800 w 1828800"/>
              <a:gd name="connsiteY4" fmla="*/ 778933 h 787496"/>
              <a:gd name="connsiteX5" fmla="*/ 1828800 w 1828800"/>
              <a:gd name="connsiteY5" fmla="*/ 778933 h 787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787496">
                <a:moveTo>
                  <a:pt x="0" y="0"/>
                </a:moveTo>
                <a:cubicBezTo>
                  <a:pt x="4703" y="96896"/>
                  <a:pt x="9407" y="193792"/>
                  <a:pt x="135466" y="270933"/>
                </a:cubicBezTo>
                <a:cubicBezTo>
                  <a:pt x="261525" y="348074"/>
                  <a:pt x="626533" y="381940"/>
                  <a:pt x="756355" y="462844"/>
                </a:cubicBezTo>
                <a:cubicBezTo>
                  <a:pt x="886177" y="543748"/>
                  <a:pt x="735659" y="703675"/>
                  <a:pt x="914400" y="756356"/>
                </a:cubicBezTo>
                <a:cubicBezTo>
                  <a:pt x="1093141" y="809037"/>
                  <a:pt x="1828800" y="778933"/>
                  <a:pt x="1828800" y="778933"/>
                </a:cubicBezTo>
                <a:lnTo>
                  <a:pt x="1828800" y="778933"/>
                </a:lnTo>
              </a:path>
            </a:pathLst>
          </a:custGeom>
          <a:ln w="19050">
            <a:solidFill>
              <a:srgbClr val="DD0969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714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918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III. Les différentes types des troubles du cycle 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2145" y="1196752"/>
            <a:ext cx="418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1. Troubles du cycle menstruel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10999" r="87717" b="87901"/>
          <a:stretch/>
        </p:blipFill>
        <p:spPr bwMode="auto">
          <a:xfrm>
            <a:off x="-26028" y="1442830"/>
            <a:ext cx="504000" cy="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/>
        </p:nvCxnSpPr>
        <p:spPr>
          <a:xfrm flipV="1">
            <a:off x="231215" y="1531615"/>
            <a:ext cx="0" cy="4273649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268660" y="4437112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648616" y="1727369"/>
            <a:ext cx="5495384" cy="2133680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851920" y="1682278"/>
            <a:ext cx="5112568" cy="20859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Absence du flux menstruel chez une femme en âge d'être r Absence du flux menstruel chez une femme en âge d'être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réglée.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 primaire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: Absence d'apparition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des premières règles à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partir de l'âge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17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(16)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ans. 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 secondaire : Arrêt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des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règles </a:t>
            </a:r>
            <a:r>
              <a:rPr lang="fr-FR" sz="1600" b="0" dirty="0">
                <a:solidFill>
                  <a:schemeClr val="tx1"/>
                </a:solidFill>
                <a:latin typeface="Trebuchet MS" pitchFamily="34" charset="0"/>
              </a:rPr>
              <a:t>depuis plus de 3 mois chez une femme </a:t>
            </a:r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antérieurement réglée.</a:t>
            </a:r>
            <a:endParaRPr lang="fr-FR" sz="16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241127" y="2725226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937928" y="2332806"/>
            <a:ext cx="2716425" cy="784843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8660" y="2448772"/>
            <a:ext cx="2703914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800" dirty="0" smtClean="0">
                <a:solidFill>
                  <a:srgbClr val="C00000"/>
                </a:solidFill>
              </a:rPr>
              <a:t>Aménorrhées</a:t>
            </a:r>
            <a:endParaRPr lang="fr-FR" sz="28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838602" y="3973730"/>
            <a:ext cx="2716425" cy="92676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38602" y="4186946"/>
            <a:ext cx="2703914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800" dirty="0" smtClean="0">
                <a:solidFill>
                  <a:srgbClr val="C00000"/>
                </a:solidFill>
              </a:rPr>
              <a:t>Les métrorragies</a:t>
            </a:r>
            <a:endParaRPr lang="fr-FR" sz="28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614757" y="3973730"/>
            <a:ext cx="5495384" cy="926766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3767783" y="4027155"/>
            <a:ext cx="5112568" cy="873341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2000" b="0" dirty="0">
                <a:solidFill>
                  <a:schemeClr val="tx1"/>
                </a:solidFill>
              </a:rPr>
              <a:t>saignements anormaux provenant de l’utérus et en dehors des règles</a:t>
            </a:r>
            <a:endParaRPr lang="fr-FR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H="1">
            <a:off x="241127" y="5803628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907252" y="5341881"/>
            <a:ext cx="2716425" cy="92676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00293" y="5247832"/>
            <a:ext cx="2703914" cy="90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rgbClr val="C00000"/>
                </a:solidFill>
              </a:rPr>
              <a:t>Les syndromes inter menstruels</a:t>
            </a:r>
            <a:endParaRPr lang="fr-FR" sz="2400" dirty="0"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683407" y="5229200"/>
            <a:ext cx="5495384" cy="1628800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3874815" y="5247832"/>
            <a:ext cx="5112568" cy="1516119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lvl="1"/>
            <a:r>
              <a:rPr lang="fr-FR" sz="1600" dirty="0" smtClean="0">
                <a:ea typeface="+mn-ea"/>
                <a:cs typeface="+mn-cs"/>
              </a:rPr>
              <a:t>phénomènes douloureux et hémorragiques mineures consécutifs à la rupture du follicule mature (ovulation)</a:t>
            </a:r>
          </a:p>
          <a:p>
            <a:pPr marL="0" lvl="1"/>
            <a:r>
              <a:rPr lang="fr-FR" sz="1600" dirty="0" smtClean="0">
                <a:ea typeface="+mn-ea"/>
                <a:cs typeface="+mn-cs"/>
              </a:rPr>
              <a:t>Il survient en  période ovulatoire, et se traduit  par une triade: douleur pelvienne,  petit saignement       ( règle de quinzaine) et gonflement  </a:t>
            </a:r>
            <a:r>
              <a:rPr lang="fr-FR" sz="1600" dirty="0" err="1" smtClean="0">
                <a:ea typeface="+mn-ea"/>
                <a:cs typeface="+mn-cs"/>
              </a:rPr>
              <a:t>abdomino</a:t>
            </a:r>
            <a:r>
              <a:rPr lang="fr-FR" sz="1600" dirty="0" smtClean="0">
                <a:ea typeface="+mn-ea"/>
                <a:cs typeface="+mn-cs"/>
              </a:rPr>
              <a:t> - pelvien.  . </a:t>
            </a:r>
          </a:p>
        </p:txBody>
      </p:sp>
    </p:spTree>
    <p:extLst>
      <p:ext uri="{BB962C8B-B14F-4D97-AF65-F5344CB8AC3E}">
        <p14:creationId xmlns:p14="http://schemas.microsoft.com/office/powerpoint/2010/main" val="4652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" grpId="0"/>
      <p:bldP spid="19" grpId="0" animBg="1"/>
      <p:bldP spid="20" grpId="0"/>
      <p:bldP spid="33" grpId="0" animBg="1"/>
      <p:bldP spid="34" grpId="0"/>
      <p:bldP spid="35" grpId="0" animBg="1"/>
      <p:bldP spid="36" grpId="0"/>
      <p:bldP spid="43" grpId="0" animBg="1"/>
      <p:bldP spid="44" grpId="0"/>
      <p:bldP spid="47" grpId="0" animBg="1"/>
      <p:bldP spid="48" grpId="0"/>
      <p:bldP spid="49" grpId="0" animBg="1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III. Les différentes types des troubles du cycle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2145" y="1196752"/>
            <a:ext cx="4182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</a:rPr>
              <a:t>1. Troubles du cycle menstruel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10999" r="87717" b="87901"/>
          <a:stretch/>
        </p:blipFill>
        <p:spPr bwMode="auto">
          <a:xfrm>
            <a:off x="-26028" y="1442830"/>
            <a:ext cx="504000" cy="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/>
        </p:nvCxnSpPr>
        <p:spPr>
          <a:xfrm flipV="1">
            <a:off x="231215" y="1531616"/>
            <a:ext cx="0" cy="2163232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563889" y="1531616"/>
            <a:ext cx="5616624" cy="4633687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800573" y="1872467"/>
            <a:ext cx="5451947" cy="36447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Ensemble </a:t>
            </a:r>
            <a:r>
              <a:rPr lang="fr-FR" sz="2000" b="0" dirty="0" err="1">
                <a:solidFill>
                  <a:schemeClr val="tx1"/>
                </a:solidFill>
                <a:latin typeface="Trebuchet MS" pitchFamily="34" charset="0"/>
              </a:rPr>
              <a:t>polysymptomatique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de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signes 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psychologiques et/ou  physiques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survenant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électivement </a:t>
            </a:r>
            <a:r>
              <a:rPr lang="fr-FR" sz="2000" b="0" dirty="0" err="1" smtClean="0">
                <a:solidFill>
                  <a:schemeClr val="tx1"/>
                </a:solidFill>
                <a:latin typeface="Trebuchet MS" pitchFamily="34" charset="0"/>
              </a:rPr>
              <a:t>réguligèrement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 avant les règles et cédant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avec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celles-ci.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Pour parler de  .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SPM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, il faut que les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troubles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surviennent pendant 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plusieurs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cycles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consécutifs et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que leur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intensité entraîne </a:t>
            </a:r>
            <a:r>
              <a:rPr lang="fr-FR" sz="2000" b="0" dirty="0">
                <a:solidFill>
                  <a:schemeClr val="tx1"/>
                </a:solidFill>
                <a:latin typeface="Trebuchet MS" pitchFamily="34" charset="0"/>
              </a:rPr>
              <a:t>une  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gêne notable. Il associe des manifestations congestives, </a:t>
            </a:r>
            <a:r>
              <a:rPr lang="fr-FR" sz="2000" b="0" dirty="0" err="1" smtClean="0">
                <a:solidFill>
                  <a:schemeClr val="tx1"/>
                </a:solidFill>
                <a:latin typeface="Trebuchet MS" pitchFamily="34" charset="0"/>
              </a:rPr>
              <a:t>oedemateuses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 et </a:t>
            </a:r>
            <a:r>
              <a:rPr lang="fr-FR" sz="2000" b="0" dirty="0" err="1" smtClean="0">
                <a:solidFill>
                  <a:schemeClr val="tx1"/>
                </a:solidFill>
                <a:latin typeface="Trebuchet MS" pitchFamily="34" charset="0"/>
              </a:rPr>
              <a:t>svt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 douloureuses des seins, de l’abdomen, du pelvis et des extrémités et des troubles </a:t>
            </a:r>
            <a:r>
              <a:rPr lang="fr-FR" sz="2000" b="0" dirty="0" err="1" smtClean="0">
                <a:solidFill>
                  <a:schemeClr val="tx1"/>
                </a:solidFill>
                <a:latin typeface="Trebuchet MS" pitchFamily="34" charset="0"/>
              </a:rPr>
              <a:t>psychocomportementaux</a:t>
            </a:r>
            <a:r>
              <a:rPr lang="fr-FR" sz="2000" b="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fr-FR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225972" y="3694849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872647" y="3302427"/>
            <a:ext cx="2716425" cy="784843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Syndrome prémenstruel</a:t>
            </a:r>
            <a:endParaRPr lang="fr-FR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88660" y="2448772"/>
            <a:ext cx="2703914" cy="552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endParaRPr lang="fr-FR" sz="2800" dirty="0">
              <a:latin typeface="Trebuchet MS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33" grpId="0" animBg="1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86530" r="43433" b="598"/>
          <a:stretch/>
        </p:blipFill>
        <p:spPr bwMode="auto">
          <a:xfrm flipH="1">
            <a:off x="-267398" y="697760"/>
            <a:ext cx="9663933" cy="22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61497" r="43433" b="13470"/>
          <a:stretch/>
        </p:blipFill>
        <p:spPr bwMode="auto">
          <a:xfrm flipH="1">
            <a:off x="-269328" y="278860"/>
            <a:ext cx="9663933" cy="446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E:\Images\_medium_bg_twix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t="42611" r="43433" b="38500"/>
          <a:stretch/>
        </p:blipFill>
        <p:spPr bwMode="auto">
          <a:xfrm flipH="1">
            <a:off x="-267401" y="-22820"/>
            <a:ext cx="9663933" cy="336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necteur droit 23"/>
          <p:cNvCxnSpPr/>
          <p:nvPr/>
        </p:nvCxnSpPr>
        <p:spPr>
          <a:xfrm>
            <a:off x="-55234" y="923558"/>
            <a:ext cx="9235746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306175" y="-22820"/>
            <a:ext cx="305385" cy="100811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6" name="Title 3"/>
          <p:cNvSpPr txBox="1">
            <a:spLocks/>
          </p:cNvSpPr>
          <p:nvPr/>
        </p:nvSpPr>
        <p:spPr>
          <a:xfrm>
            <a:off x="624677" y="0"/>
            <a:ext cx="8088646" cy="10081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III. </a:t>
            </a:r>
            <a:r>
              <a:rPr lang="fr-FR" sz="3600" b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Les </a:t>
            </a: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différentes types </a:t>
            </a:r>
            <a:r>
              <a:rPr lang="fr-FR" sz="3600" b="0" dirty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des  </a:t>
            </a:r>
            <a:r>
              <a:rPr lang="fr-FR" sz="3600" b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rebuchet MS" pitchFamily="34" charset="0"/>
              </a:rPr>
              <a:t>troubles du cycle</a:t>
            </a:r>
            <a:endParaRPr lang="fr-FR" sz="3600" b="0" dirty="0">
              <a:solidFill>
                <a:prstClr val="black">
                  <a:lumMod val="75000"/>
                  <a:lumOff val="25000"/>
                </a:prstClr>
              </a:solidFill>
              <a:latin typeface="Trebuchet MS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37952" y="1069703"/>
            <a:ext cx="3056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C00000"/>
                </a:solidFill>
              </a:rPr>
              <a:t>2</a:t>
            </a:r>
            <a:r>
              <a:rPr lang="fr-FR" sz="2400" b="1" dirty="0" smtClean="0">
                <a:solidFill>
                  <a:srgbClr val="C00000"/>
                </a:solidFill>
              </a:rPr>
              <a:t>. Troubles des règles </a:t>
            </a:r>
            <a:r>
              <a:rPr lang="fr-FR" dirty="0" smtClean="0"/>
              <a:t>:</a:t>
            </a:r>
            <a:endParaRPr lang="fr-FR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7" t="10999" r="87717" b="87901"/>
          <a:stretch/>
        </p:blipFill>
        <p:spPr bwMode="auto">
          <a:xfrm>
            <a:off x="-26028" y="1306451"/>
            <a:ext cx="504000" cy="8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Connecteur droit 16"/>
          <p:cNvCxnSpPr/>
          <p:nvPr/>
        </p:nvCxnSpPr>
        <p:spPr>
          <a:xfrm flipV="1">
            <a:off x="306175" y="1658417"/>
            <a:ext cx="0" cy="495585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301241" y="3567240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à coins arrondis 18"/>
          <p:cNvSpPr/>
          <p:nvPr/>
        </p:nvSpPr>
        <p:spPr>
          <a:xfrm>
            <a:off x="3582112" y="1461133"/>
            <a:ext cx="5495384" cy="1319795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0" name="Title 3"/>
          <p:cNvSpPr txBox="1">
            <a:spLocks/>
          </p:cNvSpPr>
          <p:nvPr/>
        </p:nvSpPr>
        <p:spPr>
          <a:xfrm>
            <a:off x="3527316" y="1720033"/>
            <a:ext cx="5112568" cy="126691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1200150" lvl="2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rgbClr val="C00000"/>
                </a:solidFill>
              </a:rPr>
              <a:t>Hyperménorrhée, </a:t>
            </a:r>
            <a:r>
              <a:rPr lang="fr-FR" dirty="0" smtClean="0"/>
              <a:t>menstruations  de durée &gt;  8 jours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Hypoménorrhée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smtClean="0"/>
              <a:t>Menstruations de durée &lt; 2 jours</a:t>
            </a:r>
          </a:p>
          <a:p>
            <a:r>
              <a:rPr lang="fr-FR" sz="1600" b="0" dirty="0" smtClean="0">
                <a:solidFill>
                  <a:schemeClr val="tx1"/>
                </a:solidFill>
                <a:latin typeface="Trebuchet MS" pitchFamily="34" charset="0"/>
              </a:rPr>
              <a:t> </a:t>
            </a:r>
            <a:endParaRPr lang="fr-FR" sz="16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>
            <a:off x="306175" y="2126480"/>
            <a:ext cx="711956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à coins arrondis 32"/>
          <p:cNvSpPr/>
          <p:nvPr/>
        </p:nvSpPr>
        <p:spPr>
          <a:xfrm>
            <a:off x="925417" y="1658417"/>
            <a:ext cx="2716425" cy="784843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7928" y="1672414"/>
            <a:ext cx="2703914" cy="90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Les troubles de la durée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789322" y="2923999"/>
            <a:ext cx="2716425" cy="92676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82052" y="2986948"/>
            <a:ext cx="2703914" cy="90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Les Troubles de l’abondance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3" name="Rectangle à coins arrondis 42"/>
          <p:cNvSpPr/>
          <p:nvPr/>
        </p:nvSpPr>
        <p:spPr>
          <a:xfrm>
            <a:off x="3582112" y="2892485"/>
            <a:ext cx="5495384" cy="1266851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4" name="Title 3"/>
          <p:cNvSpPr txBox="1">
            <a:spLocks/>
          </p:cNvSpPr>
          <p:nvPr/>
        </p:nvSpPr>
        <p:spPr>
          <a:xfrm>
            <a:off x="3428816" y="2986948"/>
            <a:ext cx="5625485" cy="1656184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1200150" lvl="2" indent="-285750"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Oligoménorrhée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err="1" smtClean="0"/>
              <a:t>Menst</a:t>
            </a:r>
            <a:r>
              <a:rPr lang="fr-FR" dirty="0" smtClean="0"/>
              <a:t>. très peu abondantes &lt;10ml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Polyménorrhée</a:t>
            </a:r>
            <a:r>
              <a:rPr lang="fr-FR" dirty="0" smtClean="0">
                <a:solidFill>
                  <a:srgbClr val="C00000"/>
                </a:solidFill>
              </a:rPr>
              <a:t>, </a:t>
            </a:r>
            <a:r>
              <a:rPr lang="fr-FR" dirty="0" err="1" smtClean="0"/>
              <a:t>Menst</a:t>
            </a:r>
            <a:r>
              <a:rPr lang="fr-FR" dirty="0" smtClean="0"/>
              <a:t>. trop abondantes  &gt; 80 ml</a:t>
            </a:r>
          </a:p>
          <a:p>
            <a:pPr lvl="2">
              <a:buFontTx/>
              <a:buNone/>
            </a:pPr>
            <a:endParaRPr lang="fr-FR" dirty="0" smtClean="0"/>
          </a:p>
          <a:p>
            <a:endParaRPr lang="fr-FR" sz="2000" b="0" dirty="0">
              <a:solidFill>
                <a:schemeClr val="tx1"/>
              </a:solidFill>
              <a:latin typeface="Trebuchet MS" pitchFamily="34" charset="0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 flipH="1">
            <a:off x="312415" y="4781437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à coins arrondis 46"/>
          <p:cNvSpPr/>
          <p:nvPr/>
        </p:nvSpPr>
        <p:spPr>
          <a:xfrm>
            <a:off x="805957" y="4295654"/>
            <a:ext cx="2716425" cy="92676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79112" y="4314286"/>
            <a:ext cx="2703914" cy="908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</a:rPr>
              <a:t>Les Troubles du rythme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9" name="Rectangle à coins arrondis 48"/>
          <p:cNvSpPr/>
          <p:nvPr/>
        </p:nvSpPr>
        <p:spPr>
          <a:xfrm>
            <a:off x="3582112" y="4182973"/>
            <a:ext cx="5495384" cy="1243575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50" name="Title 3"/>
          <p:cNvSpPr txBox="1">
            <a:spLocks/>
          </p:cNvSpPr>
          <p:nvPr/>
        </p:nvSpPr>
        <p:spPr>
          <a:xfrm>
            <a:off x="3423738" y="4316440"/>
            <a:ext cx="5112568" cy="1421528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1200150" lvl="2" indent="-285750">
              <a:buFont typeface="Wingdings" pitchFamily="2" charset="2"/>
              <a:buChar char="ü"/>
            </a:pPr>
            <a:r>
              <a:rPr lang="fr-FR" dirty="0" err="1" smtClean="0">
                <a:solidFill>
                  <a:srgbClr val="C00000"/>
                </a:solidFill>
              </a:rPr>
              <a:t>Pollakiménorrhée</a:t>
            </a:r>
            <a:r>
              <a:rPr lang="fr-FR" dirty="0" smtClean="0">
                <a:solidFill>
                  <a:srgbClr val="C00000"/>
                </a:solidFill>
              </a:rPr>
              <a:t> : </a:t>
            </a:r>
            <a:r>
              <a:rPr lang="fr-FR" dirty="0" err="1" smtClean="0"/>
              <a:t>Menst</a:t>
            </a:r>
            <a:r>
              <a:rPr lang="fr-FR" dirty="0" smtClean="0"/>
              <a:t>. trop fréquente cycle &lt; 21 jrs</a:t>
            </a:r>
          </a:p>
          <a:p>
            <a:pPr marL="1200150" lvl="2" indent="-285750">
              <a:buFont typeface="Wingdings" pitchFamily="2" charset="2"/>
              <a:buChar char="ü"/>
            </a:pPr>
            <a:r>
              <a:rPr lang="fr-FR" dirty="0" smtClean="0">
                <a:solidFill>
                  <a:srgbClr val="C00000"/>
                </a:solidFill>
              </a:rPr>
              <a:t>Spanioménorrhée </a:t>
            </a:r>
            <a:r>
              <a:rPr lang="fr-FR" dirty="0" smtClean="0"/>
              <a:t>: </a:t>
            </a:r>
            <a:r>
              <a:rPr lang="fr-FR" dirty="0" err="1" smtClean="0"/>
              <a:t>Menst</a:t>
            </a:r>
            <a:r>
              <a:rPr lang="fr-FR" dirty="0" smtClean="0"/>
              <a:t> trop espacées  cycle &gt; 45j</a:t>
            </a:r>
          </a:p>
          <a:p>
            <a:pPr marL="0" lvl="1"/>
            <a:endParaRPr lang="fr-FR" dirty="0" smtClean="0">
              <a:ea typeface="+mn-ea"/>
              <a:cs typeface="+mn-cs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H="1">
            <a:off x="313572" y="5779741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à coins arrondis 28"/>
          <p:cNvSpPr/>
          <p:nvPr/>
        </p:nvSpPr>
        <p:spPr>
          <a:xfrm>
            <a:off x="1050715" y="5426548"/>
            <a:ext cx="2476601" cy="59692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90709" y="5417451"/>
            <a:ext cx="2703914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ménorragies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31" name="Rectangle à coins arrondis 30"/>
          <p:cNvSpPr/>
          <p:nvPr/>
        </p:nvSpPr>
        <p:spPr>
          <a:xfrm>
            <a:off x="3606679" y="5546802"/>
            <a:ext cx="5495384" cy="476672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7" name="Title 3"/>
          <p:cNvSpPr txBox="1">
            <a:spLocks/>
          </p:cNvSpPr>
          <p:nvPr/>
        </p:nvSpPr>
        <p:spPr>
          <a:xfrm>
            <a:off x="3798087" y="5665939"/>
            <a:ext cx="5112568" cy="314903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lvl="1"/>
            <a:r>
              <a:rPr lang="fr-FR" dirty="0" smtClean="0"/>
              <a:t>hyperménorrhée + </a:t>
            </a:r>
            <a:r>
              <a:rPr lang="fr-FR" dirty="0" err="1" smtClean="0"/>
              <a:t>polyménorrhée</a:t>
            </a:r>
            <a:endParaRPr lang="fr-FR" dirty="0" smtClean="0">
              <a:ea typeface="+mn-ea"/>
              <a:cs typeface="+mn-cs"/>
            </a:endParaRPr>
          </a:p>
        </p:txBody>
      </p:sp>
      <p:cxnSp>
        <p:nvCxnSpPr>
          <p:cNvPr id="38" name="Connecteur droit 37"/>
          <p:cNvCxnSpPr/>
          <p:nvPr/>
        </p:nvCxnSpPr>
        <p:spPr>
          <a:xfrm flipH="1">
            <a:off x="618060" y="7415321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>
            <a:off x="348280" y="6610632"/>
            <a:ext cx="720000" cy="1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à coins arrondis 39"/>
          <p:cNvSpPr/>
          <p:nvPr/>
        </p:nvSpPr>
        <p:spPr>
          <a:xfrm>
            <a:off x="1085423" y="6257439"/>
            <a:ext cx="2476601" cy="59692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25417" y="6248342"/>
            <a:ext cx="2703914" cy="4787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23888">
              <a:lnSpc>
                <a:spcPct val="114000"/>
              </a:lnSpc>
            </a:pPr>
            <a:r>
              <a:rPr lang="fr-FR" sz="2400" dirty="0" smtClean="0">
                <a:solidFill>
                  <a:schemeClr val="accent6">
                    <a:lumMod val="50000"/>
                  </a:schemeClr>
                </a:solidFill>
                <a:latin typeface="Trebuchet MS" pitchFamily="34" charset="0"/>
                <a:cs typeface="Calibri" pitchFamily="34" charset="0"/>
              </a:rPr>
              <a:t>dysménorrhée</a:t>
            </a:r>
            <a:endParaRPr lang="fr-FR" sz="2400" dirty="0">
              <a:solidFill>
                <a:schemeClr val="accent6">
                  <a:lumMod val="50000"/>
                </a:schemeClr>
              </a:solidFill>
              <a:latin typeface="Trebuchet MS" pitchFamily="34" charset="0"/>
              <a:cs typeface="Calibri" pitchFamily="34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3641387" y="6257439"/>
            <a:ext cx="5495384" cy="569365"/>
          </a:xfrm>
          <a:prstGeom prst="roundRect">
            <a:avLst>
              <a:gd name="adj" fmla="val 39291"/>
            </a:avLst>
          </a:prstGeom>
          <a:solidFill>
            <a:schemeClr val="accent3">
              <a:lumMod val="75000"/>
              <a:alpha val="4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46" name="Title 3"/>
          <p:cNvSpPr txBox="1">
            <a:spLocks/>
          </p:cNvSpPr>
          <p:nvPr/>
        </p:nvSpPr>
        <p:spPr>
          <a:xfrm>
            <a:off x="3832795" y="6379215"/>
            <a:ext cx="5112568" cy="478785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lvl="1"/>
            <a:r>
              <a:rPr lang="fr-FR" dirty="0" smtClean="0">
                <a:ea typeface="+mn-ea"/>
                <a:cs typeface="+mn-cs"/>
              </a:rPr>
              <a:t>Douleurs pelviennes cycliques au moment des règles. </a:t>
            </a:r>
          </a:p>
        </p:txBody>
      </p:sp>
    </p:spTree>
    <p:extLst>
      <p:ext uri="{BB962C8B-B14F-4D97-AF65-F5344CB8AC3E}">
        <p14:creationId xmlns:p14="http://schemas.microsoft.com/office/powerpoint/2010/main" val="1076545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5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6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150"/>
                            </p:stCondLst>
                            <p:childTnLst>
                              <p:par>
                                <p:cTn id="4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65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1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  <p:bldP spid="4" grpId="0"/>
      <p:bldP spid="19" grpId="0" animBg="1"/>
      <p:bldP spid="20" grpId="0"/>
      <p:bldP spid="33" grpId="0" animBg="1"/>
      <p:bldP spid="34" grpId="0"/>
      <p:bldP spid="35" grpId="0" animBg="1"/>
      <p:bldP spid="36" grpId="0"/>
      <p:bldP spid="43" grpId="0" animBg="1"/>
      <p:bldP spid="44" grpId="0"/>
      <p:bldP spid="47" grpId="0" animBg="1"/>
      <p:bldP spid="48" grpId="0"/>
      <p:bldP spid="49" grpId="0" animBg="1"/>
      <p:bldP spid="50" grpId="0"/>
      <p:bldP spid="29" grpId="0" animBg="1"/>
      <p:bldP spid="30" grpId="0"/>
      <p:bldP spid="31" grpId="0" animBg="1"/>
      <p:bldP spid="37" grpId="0"/>
      <p:bldP spid="40" grpId="0" animBg="1"/>
      <p:bldP spid="41" grpId="0"/>
      <p:bldP spid="42" grpId="0" animBg="1"/>
      <p:bldP spid="46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10102</TotalTime>
  <Words>1196</Words>
  <Application>Microsoft Office PowerPoint</Application>
  <PresentationFormat>Affichage à l'écran (4:3)</PresentationFormat>
  <Paragraphs>212</Paragraphs>
  <Slides>21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2" baseType="lpstr">
      <vt:lpstr>Thème Office</vt:lpstr>
      <vt:lpstr>Présentation PowerPoint</vt:lpstr>
      <vt:lpstr>à tenir devant un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joujou</dc:creator>
  <cp:lastModifiedBy>Asus</cp:lastModifiedBy>
  <cp:revision>69</cp:revision>
  <dcterms:created xsi:type="dcterms:W3CDTF">2019-09-28T10:38:11Z</dcterms:created>
  <dcterms:modified xsi:type="dcterms:W3CDTF">2020-04-14T16:35:36Z</dcterms:modified>
</cp:coreProperties>
</file>