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1"/>
  </p:notesMasterIdLst>
  <p:sldIdLst>
    <p:sldId id="256" r:id="rId2"/>
    <p:sldId id="304" r:id="rId3"/>
    <p:sldId id="257" r:id="rId4"/>
    <p:sldId id="258" r:id="rId5"/>
    <p:sldId id="259" r:id="rId6"/>
    <p:sldId id="306" r:id="rId7"/>
    <p:sldId id="260" r:id="rId8"/>
    <p:sldId id="261" r:id="rId9"/>
    <p:sldId id="262" r:id="rId10"/>
    <p:sldId id="272" r:id="rId11"/>
    <p:sldId id="265" r:id="rId12"/>
    <p:sldId id="266" r:id="rId13"/>
    <p:sldId id="303" r:id="rId14"/>
    <p:sldId id="263" r:id="rId15"/>
    <p:sldId id="273" r:id="rId16"/>
    <p:sldId id="267" r:id="rId17"/>
    <p:sldId id="268" r:id="rId18"/>
    <p:sldId id="269" r:id="rId19"/>
    <p:sldId id="276" r:id="rId20"/>
    <p:sldId id="277" r:id="rId21"/>
    <p:sldId id="278" r:id="rId22"/>
    <p:sldId id="275" r:id="rId23"/>
    <p:sldId id="270" r:id="rId24"/>
    <p:sldId id="271" r:id="rId25"/>
    <p:sldId id="274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300" r:id="rId36"/>
    <p:sldId id="301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B4F61-A5A0-48F3-8553-682BD058F53F}" type="doc">
      <dgm:prSet loTypeId="urn:microsoft.com/office/officeart/2005/8/layout/process2" loCatId="process" qsTypeId="urn:microsoft.com/office/officeart/2005/8/quickstyle/3d3" qsCatId="3D" csTypeId="urn:microsoft.com/office/officeart/2005/8/colors/accent3_5" csCatId="accent3" phldr="1"/>
      <dgm:spPr/>
    </dgm:pt>
    <dgm:pt modelId="{945712E0-E8A4-48A6-93A5-B04ADFD5E2CA}">
      <dgm:prSet phldrT="[Texte]"/>
      <dgm:spPr/>
      <dgm:t>
        <a:bodyPr/>
        <a:lstStyle/>
        <a:p>
          <a:r>
            <a:rPr lang="fr-FR" dirty="0" smtClean="0"/>
            <a:t>Apport</a:t>
          </a:r>
          <a:r>
            <a:rPr lang="fr-FR" dirty="0" smtClean="0">
              <a:latin typeface="Times New Roman"/>
              <a:cs typeface="Times New Roman"/>
            </a:rPr>
            <a:t>&gt;2mg/j</a:t>
          </a:r>
          <a:endParaRPr lang="fr-FR" dirty="0"/>
        </a:p>
      </dgm:t>
    </dgm:pt>
    <dgm:pt modelId="{2CA844C5-0042-4A9E-A396-34871CFA7EA5}" type="parTrans" cxnId="{B9DE44C2-98DA-4229-9620-CAE698F0C096}">
      <dgm:prSet/>
      <dgm:spPr/>
      <dgm:t>
        <a:bodyPr/>
        <a:lstStyle/>
        <a:p>
          <a:endParaRPr lang="fr-FR"/>
        </a:p>
      </dgm:t>
    </dgm:pt>
    <dgm:pt modelId="{0FAC8FC0-71F9-45EB-887C-85A0C7BFCEBC}" type="sibTrans" cxnId="{B9DE44C2-98DA-4229-9620-CAE698F0C096}">
      <dgm:prSet/>
      <dgm:spPr/>
      <dgm:t>
        <a:bodyPr/>
        <a:lstStyle/>
        <a:p>
          <a:endParaRPr lang="fr-FR"/>
        </a:p>
      </dgm:t>
    </dgm:pt>
    <dgm:pt modelId="{7BCFDCC1-08EB-4BD3-B94F-007ADFBDED57}">
      <dgm:prSet phldrT="[Texte]"/>
      <dgm:spPr/>
      <dgm:t>
        <a:bodyPr/>
        <a:lstStyle/>
        <a:p>
          <a:r>
            <a:rPr lang="fr-FR" dirty="0" smtClean="0"/>
            <a:t>Arrêt de la synthèse</a:t>
          </a:r>
          <a:endParaRPr lang="fr-FR" dirty="0"/>
        </a:p>
      </dgm:t>
    </dgm:pt>
    <dgm:pt modelId="{DB5DC6F6-3F9A-4818-8180-70BBF6AE8DA4}" type="parTrans" cxnId="{1F62C330-7705-4258-9AF2-A0A4711893CA}">
      <dgm:prSet/>
      <dgm:spPr/>
      <dgm:t>
        <a:bodyPr/>
        <a:lstStyle/>
        <a:p>
          <a:endParaRPr lang="fr-FR"/>
        </a:p>
      </dgm:t>
    </dgm:pt>
    <dgm:pt modelId="{B9261FD3-A4CA-488C-9CE4-3E7985186660}" type="sibTrans" cxnId="{1F62C330-7705-4258-9AF2-A0A4711893CA}">
      <dgm:prSet/>
      <dgm:spPr/>
      <dgm:t>
        <a:bodyPr/>
        <a:lstStyle/>
        <a:p>
          <a:endParaRPr lang="fr-FR"/>
        </a:p>
      </dgm:t>
    </dgm:pt>
    <dgm:pt modelId="{835D89E2-21ED-49A3-B47C-55E8E4E4E290}" type="pres">
      <dgm:prSet presAssocID="{42DB4F61-A5A0-48F3-8553-682BD058F53F}" presName="linearFlow" presStyleCnt="0">
        <dgm:presLayoutVars>
          <dgm:resizeHandles val="exact"/>
        </dgm:presLayoutVars>
      </dgm:prSet>
      <dgm:spPr/>
    </dgm:pt>
    <dgm:pt modelId="{5A68DA74-D4D8-4779-A324-1A6FE038F018}" type="pres">
      <dgm:prSet presAssocID="{945712E0-E8A4-48A6-93A5-B04ADFD5E2CA}" presName="node" presStyleLbl="node1" presStyleIdx="0" presStyleCnt="2" custLinFactNeighborX="3066" custLinFactNeighborY="-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1BF1EBC-FBE5-4522-BED9-B8A3AEB8E68C}" type="pres">
      <dgm:prSet presAssocID="{0FAC8FC0-71F9-45EB-887C-85A0C7BFCEBC}" presName="sibTrans" presStyleLbl="sibTrans2D1" presStyleIdx="0" presStyleCnt="1"/>
      <dgm:spPr/>
      <dgm:t>
        <a:bodyPr/>
        <a:lstStyle/>
        <a:p>
          <a:endParaRPr lang="fr-FR"/>
        </a:p>
      </dgm:t>
    </dgm:pt>
    <dgm:pt modelId="{FDE2B0BE-F5FD-4910-9288-9DF0C80493FC}" type="pres">
      <dgm:prSet presAssocID="{0FAC8FC0-71F9-45EB-887C-85A0C7BFCEBC}" presName="connectorText" presStyleLbl="sibTrans2D1" presStyleIdx="0" presStyleCnt="1"/>
      <dgm:spPr/>
      <dgm:t>
        <a:bodyPr/>
        <a:lstStyle/>
        <a:p>
          <a:endParaRPr lang="fr-FR"/>
        </a:p>
      </dgm:t>
    </dgm:pt>
    <dgm:pt modelId="{DE295E46-EDA0-4073-B0FB-7A43598155E6}" type="pres">
      <dgm:prSet presAssocID="{7BCFDCC1-08EB-4BD3-B94F-007ADFBDED5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F08127B-F13E-4D4D-BF50-8F917F24EC18}" type="presOf" srcId="{0FAC8FC0-71F9-45EB-887C-85A0C7BFCEBC}" destId="{01BF1EBC-FBE5-4522-BED9-B8A3AEB8E68C}" srcOrd="0" destOrd="0" presId="urn:microsoft.com/office/officeart/2005/8/layout/process2"/>
    <dgm:cxn modelId="{5F3C9BA1-85DA-4258-BC1F-A2F652E2AED6}" type="presOf" srcId="{945712E0-E8A4-48A6-93A5-B04ADFD5E2CA}" destId="{5A68DA74-D4D8-4779-A324-1A6FE038F018}" srcOrd="0" destOrd="0" presId="urn:microsoft.com/office/officeart/2005/8/layout/process2"/>
    <dgm:cxn modelId="{C0AF4B24-B1DE-42FD-9468-0FC071A9712B}" type="presOf" srcId="{42DB4F61-A5A0-48F3-8553-682BD058F53F}" destId="{835D89E2-21ED-49A3-B47C-55E8E4E4E290}" srcOrd="0" destOrd="0" presId="urn:microsoft.com/office/officeart/2005/8/layout/process2"/>
    <dgm:cxn modelId="{1F62C330-7705-4258-9AF2-A0A4711893CA}" srcId="{42DB4F61-A5A0-48F3-8553-682BD058F53F}" destId="{7BCFDCC1-08EB-4BD3-B94F-007ADFBDED57}" srcOrd="1" destOrd="0" parTransId="{DB5DC6F6-3F9A-4818-8180-70BBF6AE8DA4}" sibTransId="{B9261FD3-A4CA-488C-9CE4-3E7985186660}"/>
    <dgm:cxn modelId="{EBE128D3-11A9-4CF4-B5E2-2A86AD8828B4}" type="presOf" srcId="{7BCFDCC1-08EB-4BD3-B94F-007ADFBDED57}" destId="{DE295E46-EDA0-4073-B0FB-7A43598155E6}" srcOrd="0" destOrd="0" presId="urn:microsoft.com/office/officeart/2005/8/layout/process2"/>
    <dgm:cxn modelId="{B9DE44C2-98DA-4229-9620-CAE698F0C096}" srcId="{42DB4F61-A5A0-48F3-8553-682BD058F53F}" destId="{945712E0-E8A4-48A6-93A5-B04ADFD5E2CA}" srcOrd="0" destOrd="0" parTransId="{2CA844C5-0042-4A9E-A396-34871CFA7EA5}" sibTransId="{0FAC8FC0-71F9-45EB-887C-85A0C7BFCEBC}"/>
    <dgm:cxn modelId="{CF2D3986-DA35-438A-B912-AA8A3E45548D}" type="presOf" srcId="{0FAC8FC0-71F9-45EB-887C-85A0C7BFCEBC}" destId="{FDE2B0BE-F5FD-4910-9288-9DF0C80493FC}" srcOrd="1" destOrd="0" presId="urn:microsoft.com/office/officeart/2005/8/layout/process2"/>
    <dgm:cxn modelId="{4E9D187B-BCB6-46E1-85E0-BA95700D4BD4}" type="presParOf" srcId="{835D89E2-21ED-49A3-B47C-55E8E4E4E290}" destId="{5A68DA74-D4D8-4779-A324-1A6FE038F018}" srcOrd="0" destOrd="0" presId="urn:microsoft.com/office/officeart/2005/8/layout/process2"/>
    <dgm:cxn modelId="{AB2D3BA8-F4FF-4F24-AC00-F6AFDC278430}" type="presParOf" srcId="{835D89E2-21ED-49A3-B47C-55E8E4E4E290}" destId="{01BF1EBC-FBE5-4522-BED9-B8A3AEB8E68C}" srcOrd="1" destOrd="0" presId="urn:microsoft.com/office/officeart/2005/8/layout/process2"/>
    <dgm:cxn modelId="{B84FC40A-5947-46E2-A237-8DCB0F6CE153}" type="presParOf" srcId="{01BF1EBC-FBE5-4522-BED9-B8A3AEB8E68C}" destId="{FDE2B0BE-F5FD-4910-9288-9DF0C80493FC}" srcOrd="0" destOrd="0" presId="urn:microsoft.com/office/officeart/2005/8/layout/process2"/>
    <dgm:cxn modelId="{8DD97022-02A5-4C4C-943F-3422D8EFE706}" type="presParOf" srcId="{835D89E2-21ED-49A3-B47C-55E8E4E4E290}" destId="{DE295E46-EDA0-4073-B0FB-7A43598155E6}" srcOrd="2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74E9D-A7B0-42B9-9CEC-16D3B86F7B20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2E26C-4F95-4F5C-A6A4-555B18FE70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E26C-4F95-4F5C-A6A4-555B18FE70A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2E26C-4F95-4F5C-A6A4-555B18FE70AE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051BCF9-0C30-4387-9192-6EC99206724A}" type="datetimeFigureOut">
              <a:rPr lang="fr-FR" smtClean="0"/>
              <a:pPr/>
              <a:t>24/04/2018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485785-711A-46F9-A7D4-0F91E90C2A8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Physiologie de La  glande thyroïde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</a:t>
            </a:r>
            <a:r>
              <a:rPr lang="fr-FR" dirty="0" err="1" smtClean="0"/>
              <a:t>anatomo</a:t>
            </a:r>
            <a:r>
              <a:rPr lang="fr-FR" dirty="0" smtClean="0"/>
              <a:t>-histologique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 descr="C:\Users\zimam computer\Pictures\images (4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800105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2 éléments indispensables à la Biosynthèse des hormones thyroïdiennes: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fr-FR" sz="4000" dirty="0" smtClean="0"/>
          </a:p>
          <a:p>
            <a:pPr marL="514350" indent="-514350">
              <a:buAutoNum type="arabicParenR"/>
            </a:pPr>
            <a:r>
              <a:rPr lang="fr-FR" sz="4000" dirty="0" smtClean="0"/>
              <a:t>Iodure ou iode inorganique (I)</a:t>
            </a:r>
          </a:p>
          <a:p>
            <a:pPr marL="514350" indent="-514350">
              <a:buAutoNum type="arabicParenR"/>
            </a:pPr>
            <a:endParaRPr lang="fr-FR" sz="4000" dirty="0" smtClean="0"/>
          </a:p>
          <a:p>
            <a:pPr marL="514350" indent="-514350">
              <a:buAutoNum type="arabicParenR"/>
            </a:pPr>
            <a:r>
              <a:rPr lang="fr-FR" sz="4000" dirty="0" smtClean="0"/>
              <a:t>Thyroglobuline (TG)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marL="914400" indent="-914400">
              <a:buFont typeface="+mj-lt"/>
              <a:buAutoNum type="arabicParenR"/>
            </a:pPr>
            <a:r>
              <a:rPr lang="fr-FR" dirty="0" smtClean="0"/>
              <a:t>Iodure ou iode inorganique (I)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72032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Alimentaire: </a:t>
            </a:r>
            <a:r>
              <a:rPr lang="fr-FR" dirty="0" smtClean="0"/>
              <a:t>iode organique </a:t>
            </a:r>
          </a:p>
          <a:p>
            <a:pPr>
              <a:buNone/>
            </a:pPr>
            <a:r>
              <a:rPr lang="fr-FR" dirty="0" smtClean="0"/>
              <a:t>- Apport alimentaire minimal en iode chez l’adulte</a:t>
            </a:r>
          </a:p>
          <a:p>
            <a:pPr>
              <a:buNone/>
            </a:pPr>
            <a:r>
              <a:rPr lang="fr-FR" dirty="0" smtClean="0"/>
              <a:t>Est de </a:t>
            </a:r>
            <a:r>
              <a:rPr lang="fr-FR" b="1" dirty="0" smtClean="0"/>
              <a:t>150 µg/jour</a:t>
            </a:r>
          </a:p>
          <a:p>
            <a:pPr>
              <a:buNone/>
            </a:pPr>
            <a:r>
              <a:rPr lang="fr-FR" sz="2800" dirty="0" smtClean="0"/>
              <a:t>- Poissons, crustacés, laitages et sels iodés.</a:t>
            </a:r>
          </a:p>
          <a:p>
            <a:pPr>
              <a:buNone/>
            </a:pPr>
            <a:r>
              <a:rPr lang="fr-FR" sz="2800" dirty="0" smtClean="0"/>
              <a:t>- Les réserves sont faibles dans l'organisme (10 à 20 mg dans la thyroïde).</a:t>
            </a:r>
            <a:endParaRPr lang="fr-FR" b="1" dirty="0" smtClean="0"/>
          </a:p>
          <a:p>
            <a:r>
              <a:rPr lang="fr-FR" b="1" dirty="0" smtClean="0"/>
              <a:t>Endogène:</a:t>
            </a:r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 err="1" smtClean="0"/>
              <a:t>Désiodation</a:t>
            </a:r>
            <a:r>
              <a:rPr lang="fr-FR" dirty="0" smtClean="0"/>
              <a:t> périphérique de T3 et T4</a:t>
            </a:r>
          </a:p>
          <a:p>
            <a:pPr>
              <a:buNone/>
            </a:pPr>
            <a:r>
              <a:rPr lang="fr-FR" dirty="0" smtClean="0"/>
              <a:t>- </a:t>
            </a:r>
            <a:r>
              <a:rPr lang="fr-FR" dirty="0" err="1" smtClean="0"/>
              <a:t>Désiodation</a:t>
            </a:r>
            <a:r>
              <a:rPr lang="fr-FR" dirty="0" smtClean="0"/>
              <a:t> intra thyroïdienne des </a:t>
            </a:r>
            <a:r>
              <a:rPr lang="fr-FR" dirty="0" err="1" smtClean="0"/>
              <a:t>iodothyrosines</a:t>
            </a:r>
            <a:r>
              <a:rPr lang="fr-FR" dirty="0" smtClean="0"/>
              <a:t> par les </a:t>
            </a:r>
            <a:r>
              <a:rPr lang="fr-FR" dirty="0" err="1" smtClean="0"/>
              <a:t>iodothyrosines</a:t>
            </a:r>
            <a:r>
              <a:rPr lang="fr-FR" dirty="0" smtClean="0"/>
              <a:t> </a:t>
            </a:r>
            <a:r>
              <a:rPr lang="fr-FR" dirty="0" err="1" smtClean="0"/>
              <a:t>désiodase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357430"/>
            <a:ext cx="3133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2) Thyroglobuline(TG):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Glycoprotéine </a:t>
            </a:r>
          </a:p>
          <a:p>
            <a:r>
              <a:rPr lang="fr-FR" dirty="0" smtClean="0"/>
              <a:t>Formée par des glucides + </a:t>
            </a:r>
            <a:r>
              <a:rPr lang="fr-FR" b="1" dirty="0" smtClean="0"/>
              <a:t>tyrosine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Elle est stockée dans des vésicules d’</a:t>
            </a:r>
            <a:r>
              <a:rPr lang="fr-FR" dirty="0" err="1" smtClean="0"/>
              <a:t>exocytose</a:t>
            </a:r>
            <a:r>
              <a:rPr lang="fr-FR" dirty="0" smtClean="0"/>
              <a:t> au niveau du p</a:t>
            </a:r>
            <a:r>
              <a:rPr lang="fr-FR" dirty="0" smtClean="0">
                <a:latin typeface="Calibri"/>
              </a:rPr>
              <a:t>ô</a:t>
            </a:r>
            <a:r>
              <a:rPr lang="fr-FR" dirty="0" smtClean="0"/>
              <a:t>le apical des </a:t>
            </a:r>
            <a:r>
              <a:rPr lang="fr-FR" dirty="0" err="1" smtClean="0"/>
              <a:t>thyréocytes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Biosynthèse des hormones thyroïdiennes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Principales hormones sécrétées par la thyroïde sont:</a:t>
            </a:r>
          </a:p>
          <a:p>
            <a:pPr>
              <a:buFontTx/>
              <a:buChar char="-"/>
            </a:pPr>
            <a:r>
              <a:rPr lang="fr-FR" dirty="0" smtClean="0"/>
              <a:t>T4 (thyroxine ou </a:t>
            </a:r>
            <a:r>
              <a:rPr lang="fr-FR" dirty="0" err="1" smtClean="0"/>
              <a:t>tétraiodothyronine</a:t>
            </a:r>
            <a:r>
              <a:rPr lang="fr-FR" dirty="0" smtClean="0"/>
              <a:t>)</a:t>
            </a:r>
          </a:p>
          <a:p>
            <a:pPr>
              <a:buFontTx/>
              <a:buChar char="-"/>
            </a:pPr>
            <a:r>
              <a:rPr lang="fr-FR" dirty="0" smtClean="0"/>
              <a:t>T3 (</a:t>
            </a:r>
            <a:r>
              <a:rPr lang="fr-FR" dirty="0" err="1" smtClean="0"/>
              <a:t>triiodothyronine</a:t>
            </a:r>
            <a:r>
              <a:rPr lang="fr-FR" dirty="0" smtClean="0"/>
              <a:t>) </a:t>
            </a:r>
          </a:p>
          <a:p>
            <a:pPr>
              <a:buNone/>
            </a:pPr>
            <a:r>
              <a:rPr lang="fr-FR" dirty="0" smtClean="0"/>
              <a:t>Ce sont des acides aminés contenant de l’iode</a:t>
            </a:r>
            <a:endParaRPr lang="fr-FR" dirty="0"/>
          </a:p>
        </p:txBody>
      </p:sp>
      <p:pic>
        <p:nvPicPr>
          <p:cNvPr id="4099" name="Picture 3" descr="C:\Users\zimam computer\Pictures\20983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464347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C:\Users\zimam computer\Pictures\1c4aff03ed39777769415bc031fce0d7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66442" y="1935163"/>
            <a:ext cx="5411116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Biosynthèse des hormones thyroïdiennes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Comprend 5 étapes: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Captage de l’iode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Oxydation et </a:t>
            </a:r>
            <a:r>
              <a:rPr lang="fr-FR" dirty="0" err="1" smtClean="0"/>
              <a:t>organification</a:t>
            </a:r>
            <a:r>
              <a:rPr lang="fr-FR" dirty="0" smtClean="0"/>
              <a:t> de l’iode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Condensation des </a:t>
            </a:r>
            <a:r>
              <a:rPr lang="fr-FR" dirty="0" err="1" smtClean="0"/>
              <a:t>iodothyrosines</a:t>
            </a:r>
            <a:endParaRPr lang="fr-FR" dirty="0" smtClean="0"/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Stockage</a:t>
            </a:r>
          </a:p>
          <a:p>
            <a:pPr marL="514350" indent="-514350">
              <a:buFont typeface="+mj-lt"/>
              <a:buAutoNum type="arabicParenR"/>
            </a:pPr>
            <a:r>
              <a:rPr lang="fr-FR" dirty="0" smtClean="0"/>
              <a:t>Protéolyse de la thyroglobuline iodée et sécrétion de T3 et T4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</a:rPr>
              <a:t>1) Captage de l’iode</a:t>
            </a:r>
            <a:r>
              <a:rPr lang="fr-FR" b="1" i="1" dirty="0" smtClean="0">
                <a:solidFill>
                  <a:srgbClr val="FF0000"/>
                </a:solidFill>
              </a:rPr>
              <a:t>:</a:t>
            </a:r>
            <a:br>
              <a:rPr lang="fr-FR" b="1" i="1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fr-FR" dirty="0" smtClean="0"/>
              <a:t>p</a:t>
            </a:r>
            <a:r>
              <a:rPr lang="fr-FR" dirty="0" smtClean="0">
                <a:latin typeface="Calibri"/>
              </a:rPr>
              <a:t>ô</a:t>
            </a:r>
            <a:r>
              <a:rPr lang="fr-FR" dirty="0" smtClean="0"/>
              <a:t>le </a:t>
            </a:r>
            <a:r>
              <a:rPr lang="fr-FR" dirty="0" err="1" smtClean="0"/>
              <a:t>basolatéral</a:t>
            </a:r>
            <a:r>
              <a:rPr lang="fr-FR" dirty="0" smtClean="0"/>
              <a:t> des cellules épithéliales</a:t>
            </a:r>
          </a:p>
          <a:p>
            <a:pPr marL="514350" indent="-514350"/>
            <a:r>
              <a:rPr lang="fr-FR" dirty="0" smtClean="0"/>
              <a:t>Capté activement </a:t>
            </a:r>
          </a:p>
          <a:p>
            <a:pPr marL="514350" indent="-514350"/>
            <a:r>
              <a:rPr lang="fr-FR" b="1" dirty="0" smtClean="0"/>
              <a:t>Transport active secondaire</a:t>
            </a:r>
            <a:r>
              <a:rPr lang="fr-FR" dirty="0" smtClean="0"/>
              <a:t> avec du Na</a:t>
            </a:r>
            <a:r>
              <a:rPr lang="fr-FR" dirty="0" smtClean="0">
                <a:latin typeface="Calibri"/>
              </a:rPr>
              <a:t>⁺(2</a:t>
            </a:r>
            <a:r>
              <a:rPr lang="fr-FR" dirty="0" smtClean="0"/>
              <a:t> Na⁺ et 1 I</a:t>
            </a:r>
            <a:r>
              <a:rPr lang="fr-FR" dirty="0" smtClean="0">
                <a:latin typeface="Calibri"/>
              </a:rPr>
              <a:t>⁻)</a:t>
            </a:r>
          </a:p>
          <a:p>
            <a:pPr marL="514350" indent="-514350"/>
            <a:r>
              <a:rPr lang="fr-FR" dirty="0" smtClean="0">
                <a:latin typeface="Calibri"/>
              </a:rPr>
              <a:t>Grace au </a:t>
            </a:r>
            <a:r>
              <a:rPr lang="fr-FR" dirty="0" err="1" smtClean="0">
                <a:latin typeface="Calibri"/>
              </a:rPr>
              <a:t>symporteur</a:t>
            </a:r>
            <a:r>
              <a:rPr lang="fr-FR" dirty="0" smtClean="0">
                <a:latin typeface="Calibri"/>
              </a:rPr>
              <a:t> du </a:t>
            </a:r>
            <a:r>
              <a:rPr lang="fr-FR" dirty="0" smtClean="0"/>
              <a:t>Na⁺ et I⁻ (</a:t>
            </a:r>
            <a:r>
              <a:rPr lang="fr-FR" b="1" dirty="0" smtClean="0"/>
              <a:t>NIS</a:t>
            </a:r>
            <a:r>
              <a:rPr lang="fr-FR" dirty="0" smtClean="0"/>
              <a:t>)</a:t>
            </a:r>
          </a:p>
          <a:p>
            <a:pPr marL="514350" indent="-514350"/>
            <a:r>
              <a:rPr lang="fr-FR" dirty="0" smtClean="0"/>
              <a:t>Gradient du Na⁺ est assurée par Na⁺-K</a:t>
            </a:r>
            <a:r>
              <a:rPr lang="fr-FR" dirty="0" smtClean="0">
                <a:latin typeface="Calibri"/>
              </a:rPr>
              <a:t>⁺ </a:t>
            </a:r>
            <a:r>
              <a:rPr lang="fr-FR" dirty="0" err="1" smtClean="0">
                <a:latin typeface="Calibri"/>
              </a:rPr>
              <a:t>ATPase</a:t>
            </a:r>
            <a:endParaRPr lang="fr-FR" dirty="0" smtClean="0">
              <a:latin typeface="Calibri"/>
            </a:endParaRPr>
          </a:p>
          <a:p>
            <a:pPr marL="514350" indent="-514350"/>
            <a:r>
              <a:rPr lang="fr-FR" dirty="0" smtClean="0"/>
              <a:t>I</a:t>
            </a:r>
            <a:r>
              <a:rPr lang="fr-FR" dirty="0" smtClean="0"/>
              <a:t>⁻ sort de  la cellule par </a:t>
            </a:r>
            <a:r>
              <a:rPr lang="fr-FR" b="1" dirty="0" smtClean="0"/>
              <a:t>la </a:t>
            </a:r>
            <a:r>
              <a:rPr lang="fr-FR" b="1" dirty="0" err="1" smtClean="0"/>
              <a:t>pendrine</a:t>
            </a:r>
            <a:r>
              <a:rPr lang="fr-FR" dirty="0" smtClean="0"/>
              <a:t>(un échangeur  Cl</a:t>
            </a:r>
            <a:r>
              <a:rPr lang="fr-FR" dirty="0" smtClean="0">
                <a:latin typeface="Calibri"/>
              </a:rPr>
              <a:t>⁻</a:t>
            </a:r>
            <a:r>
              <a:rPr lang="fr-FR" dirty="0" smtClean="0"/>
              <a:t>/I⁻ )</a:t>
            </a:r>
          </a:p>
          <a:p>
            <a:pPr marL="514350" indent="-514350">
              <a:buNone/>
            </a:pPr>
            <a:endParaRPr lang="fr-FR" dirty="0"/>
          </a:p>
        </p:txBody>
      </p:sp>
      <p:pic>
        <p:nvPicPr>
          <p:cNvPr id="8193" name="Picture 1" descr="C:\Users\zimam computer\Pictures\La-maladie-de-Basedow-rle-du-systeme-immunitaire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3572"/>
          <a:stretch>
            <a:fillRect/>
          </a:stretch>
        </p:blipFill>
        <p:spPr bwMode="auto">
          <a:xfrm>
            <a:off x="4572000" y="1428736"/>
            <a:ext cx="4429156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</a:rPr>
              <a:t>2) Oxydation et </a:t>
            </a:r>
            <a:r>
              <a:rPr lang="fr-FR" b="1" i="1" u="sng" dirty="0" err="1" smtClean="0">
                <a:solidFill>
                  <a:srgbClr val="FF0000"/>
                </a:solidFill>
              </a:rPr>
              <a:t>organification</a:t>
            </a:r>
            <a:r>
              <a:rPr lang="fr-FR" b="1" i="1" u="sng" dirty="0" smtClean="0">
                <a:solidFill>
                  <a:srgbClr val="FF0000"/>
                </a:solidFill>
              </a:rPr>
              <a:t> de l’iode:</a:t>
            </a:r>
            <a:endParaRPr lang="fr-FR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282" y="1643050"/>
            <a:ext cx="4429156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fr-FR" dirty="0" smtClean="0"/>
              <a:t>interface p</a:t>
            </a:r>
            <a:r>
              <a:rPr lang="fr-FR" dirty="0" smtClean="0">
                <a:latin typeface="Calibri"/>
              </a:rPr>
              <a:t>ô</a:t>
            </a:r>
            <a:r>
              <a:rPr lang="fr-FR" dirty="0" smtClean="0"/>
              <a:t>le apical-</a:t>
            </a:r>
            <a:r>
              <a:rPr lang="fr-FR" dirty="0" err="1" smtClean="0"/>
              <a:t>colloide</a:t>
            </a:r>
            <a:r>
              <a:rPr lang="fr-FR" dirty="0" smtClean="0"/>
              <a:t> </a:t>
            </a:r>
          </a:p>
          <a:p>
            <a:pPr marL="514350" indent="-514350"/>
            <a:r>
              <a:rPr lang="fr-FR" dirty="0" smtClean="0"/>
              <a:t>Oxydation de l’iode et son incorporation dans la molécule de thyroglobuline</a:t>
            </a:r>
          </a:p>
          <a:p>
            <a:pPr marL="514350" indent="-514350"/>
            <a:r>
              <a:rPr lang="fr-FR" dirty="0" smtClean="0"/>
              <a:t>Aboutissent à la formation des </a:t>
            </a:r>
            <a:r>
              <a:rPr lang="fr-FR" b="1" dirty="0" smtClean="0"/>
              <a:t>MIT</a:t>
            </a:r>
            <a:r>
              <a:rPr lang="fr-FR" dirty="0" smtClean="0"/>
              <a:t> et </a:t>
            </a:r>
            <a:r>
              <a:rPr lang="fr-FR" b="1" dirty="0" smtClean="0"/>
              <a:t>DIT</a:t>
            </a:r>
          </a:p>
          <a:p>
            <a:pPr marL="514350" indent="-514350"/>
            <a:r>
              <a:rPr lang="fr-FR" dirty="0" smtClean="0"/>
              <a:t>Ont pour intermédiaire </a:t>
            </a:r>
            <a:r>
              <a:rPr lang="fr-FR" b="1" dirty="0" smtClean="0"/>
              <a:t>TPO</a:t>
            </a:r>
            <a:r>
              <a:rPr lang="fr-FR" dirty="0" smtClean="0"/>
              <a:t>(</a:t>
            </a:r>
            <a:r>
              <a:rPr lang="fr-FR" dirty="0" err="1" smtClean="0"/>
              <a:t>thyroperoxydase</a:t>
            </a:r>
            <a:r>
              <a:rPr lang="fr-FR" dirty="0" smtClean="0"/>
              <a:t> ou peroxydase thyroïdienne)</a:t>
            </a:r>
          </a:p>
          <a:p>
            <a:pPr marL="514350" indent="-514350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9179" t="23044" r="7404" b="1192"/>
          <a:stretch>
            <a:fillRect/>
          </a:stretch>
        </p:blipFill>
        <p:spPr bwMode="auto">
          <a:xfrm>
            <a:off x="4643438" y="1928802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275" y="428604"/>
            <a:ext cx="31337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214291"/>
            <a:ext cx="7215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: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Introduction de l‘ I° </a:t>
            </a:r>
            <a:endParaRPr lang="fr-FR" sz="2800" strike="sngStrike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Dans les positions 3 et 5 des tyrosines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5" descr="5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428868"/>
            <a:ext cx="30241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6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30956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14282" y="3286124"/>
            <a:ext cx="16430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Formant:</a:t>
            </a:r>
            <a:endParaRPr lang="fr-FR" sz="2800" dirty="0"/>
          </a:p>
        </p:txBody>
      </p:sp>
      <p:sp>
        <p:nvSpPr>
          <p:cNvPr id="12" name="Accolade ouvrante 11"/>
          <p:cNvSpPr/>
          <p:nvPr/>
        </p:nvSpPr>
        <p:spPr>
          <a:xfrm>
            <a:off x="2000232" y="3357562"/>
            <a:ext cx="1428760" cy="2214578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00034" y="500042"/>
            <a:ext cx="50720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Organification</a:t>
            </a:r>
            <a:r>
              <a:rPr lang="fr-FR" sz="2800" dirty="0" smtClean="0"/>
              <a:t> de l’iode</a:t>
            </a:r>
          </a:p>
          <a:p>
            <a:r>
              <a:rPr lang="fr-FR" sz="2800" dirty="0" smtClean="0"/>
              <a:t>Introduction de l’iode</a:t>
            </a:r>
            <a:endParaRPr lang="fr-FR" sz="2800" dirty="0" smtClean="0">
              <a:solidFill>
                <a:schemeClr val="bg1"/>
              </a:solidFill>
            </a:endParaRPr>
          </a:p>
          <a:p>
            <a:r>
              <a:rPr lang="fr-FR" sz="2800" dirty="0" smtClean="0"/>
              <a:t>les positions 3 et 5 des tyrosines</a:t>
            </a:r>
          </a:p>
          <a:p>
            <a:endParaRPr lang="fr-FR" sz="2800" dirty="0" smtClean="0">
              <a:solidFill>
                <a:schemeClr val="bg1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cours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Introduction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Rappel </a:t>
            </a:r>
            <a:r>
              <a:rPr lang="fr-FR" dirty="0" err="1" smtClean="0"/>
              <a:t>anatomo</a:t>
            </a:r>
            <a:r>
              <a:rPr lang="fr-FR" dirty="0" smtClean="0"/>
              <a:t>-histologique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Biosynthèse des hormones thyroïdiennes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Métabolisme des hormones thyroïdiennes</a:t>
            </a:r>
          </a:p>
          <a:p>
            <a:pPr marL="571500" indent="-571500">
              <a:buFont typeface="+mj-lt"/>
              <a:buAutoNum type="romanUcPeriod"/>
            </a:pPr>
            <a:r>
              <a:rPr lang="fr-FR" dirty="0" smtClean="0"/>
              <a:t>Régulation </a:t>
            </a:r>
          </a:p>
          <a:p>
            <a:pPr marL="571500" indent="-571500">
              <a:buNone/>
            </a:pPr>
            <a:endParaRPr lang="fr-FR" dirty="0" smtClean="0"/>
          </a:p>
          <a:p>
            <a:pPr marL="571500" indent="-571500">
              <a:buFont typeface="+mj-lt"/>
              <a:buAutoNum type="romanUcPeriod"/>
            </a:pPr>
            <a:endParaRPr lang="fr-FR" dirty="0" smtClean="0"/>
          </a:p>
          <a:p>
            <a:pPr marL="571500" indent="-571500">
              <a:buFont typeface="+mj-lt"/>
              <a:buAutoNum type="romanUcPeriod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6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0956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8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4429132"/>
            <a:ext cx="500066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5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42918"/>
            <a:ext cx="30241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000496" y="928670"/>
            <a:ext cx="1285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+</a:t>
            </a:r>
            <a:endParaRPr lang="fr-FR" sz="9600" dirty="0"/>
          </a:p>
        </p:txBody>
      </p:sp>
      <p:sp>
        <p:nvSpPr>
          <p:cNvPr id="6" name="Accolade ouvrante 5"/>
          <p:cNvSpPr/>
          <p:nvPr/>
        </p:nvSpPr>
        <p:spPr>
          <a:xfrm rot="16200000">
            <a:off x="3607587" y="1609235"/>
            <a:ext cx="1428760" cy="3929090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0" y="142852"/>
            <a:ext cx="96440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i="1" u="sng" dirty="0" smtClean="0">
                <a:solidFill>
                  <a:srgbClr val="FF0000"/>
                </a:solidFill>
              </a:rPr>
              <a:t>3)Condensation des </a:t>
            </a:r>
            <a:r>
              <a:rPr lang="fr-FR" sz="4400" b="1" i="1" u="sng" dirty="0" err="1" smtClean="0">
                <a:solidFill>
                  <a:srgbClr val="FF0000"/>
                </a:solidFill>
              </a:rPr>
              <a:t>iodotyrosines</a:t>
            </a:r>
            <a:r>
              <a:rPr lang="fr-FR" sz="4400" b="1" i="1" u="sng" dirty="0" smtClean="0">
                <a:solidFill>
                  <a:srgbClr val="FF0000"/>
                </a:solidFill>
              </a:rPr>
              <a:t>:</a:t>
            </a:r>
            <a:endParaRPr lang="fr-FR" sz="4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9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256"/>
            <a:ext cx="6000792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6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714356"/>
            <a:ext cx="30956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6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642918"/>
            <a:ext cx="3095625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000496" y="928670"/>
            <a:ext cx="1428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dirty="0" smtClean="0"/>
              <a:t>+</a:t>
            </a:r>
            <a:endParaRPr lang="fr-FR" sz="9600" dirty="0"/>
          </a:p>
        </p:txBody>
      </p:sp>
      <p:sp>
        <p:nvSpPr>
          <p:cNvPr id="7" name="Accolade ouvrante 6"/>
          <p:cNvSpPr/>
          <p:nvPr/>
        </p:nvSpPr>
        <p:spPr>
          <a:xfrm rot="16200000">
            <a:off x="3679025" y="1178703"/>
            <a:ext cx="1428760" cy="4643470"/>
          </a:xfrm>
          <a:prstGeom prst="leftBrace">
            <a:avLst>
              <a:gd name="adj1" fmla="val 8333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79" t="23044" r="7404" b="1192"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u="sng" dirty="0" smtClean="0">
                <a:solidFill>
                  <a:srgbClr val="FF0000"/>
                </a:solidFill>
              </a:rPr>
              <a:t>4) Stockage:</a:t>
            </a:r>
            <a:br>
              <a:rPr lang="fr-FR" b="1" u="sng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038600" cy="4434840"/>
          </a:xfrm>
        </p:spPr>
        <p:txBody>
          <a:bodyPr>
            <a:normAutofit/>
          </a:bodyPr>
          <a:lstStyle/>
          <a:p>
            <a:pPr marL="514350" indent="-514350">
              <a:buAutoNum type="arabicParenR" startAt="3"/>
            </a:pPr>
            <a:endParaRPr lang="fr-FR" u="sng" dirty="0" smtClean="0"/>
          </a:p>
          <a:p>
            <a:pPr marL="514350" indent="-514350"/>
            <a:r>
              <a:rPr lang="fr-FR" dirty="0" smtClean="0"/>
              <a:t>Colloïde (réserve)</a:t>
            </a:r>
          </a:p>
          <a:p>
            <a:pPr marL="514350" indent="-514350"/>
            <a:r>
              <a:rPr lang="fr-FR" dirty="0" smtClean="0"/>
              <a:t>MIT, DIT, T3, T4 couplées à la thyroglobuline(TG iodée) ==</a:t>
            </a:r>
            <a:r>
              <a:rPr lang="fr-FR" dirty="0" smtClean="0">
                <a:latin typeface="Calibri"/>
              </a:rPr>
              <a:t>˃ forme de stockage des HT</a:t>
            </a:r>
          </a:p>
          <a:p>
            <a:pPr marL="514350" indent="-514350">
              <a:buNone/>
            </a:pPr>
            <a:r>
              <a:rPr lang="fr-FR" dirty="0" smtClean="0">
                <a:latin typeface="Calibri"/>
              </a:rPr>
              <a:t>       (T3, T4)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9179" t="23044" r="7404" b="1192"/>
          <a:stretch>
            <a:fillRect/>
          </a:stretch>
        </p:blipFill>
        <p:spPr bwMode="auto">
          <a:xfrm>
            <a:off x="4429124" y="1857364"/>
            <a:ext cx="471487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5)</a:t>
            </a:r>
            <a:r>
              <a:rPr lang="fr-FR" dirty="0" smtClean="0"/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Protéolyse de la thyroglobuline iodée et sécrétion de T3 et T4:</a:t>
            </a:r>
            <a:br>
              <a:rPr lang="fr-FR" b="1" u="sng" dirty="0" smtClean="0">
                <a:solidFill>
                  <a:srgbClr val="FF0000"/>
                </a:solidFill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smtClean="0"/>
              <a:t>TG iodée </a:t>
            </a:r>
            <a:r>
              <a:rPr lang="fr-FR" dirty="0" smtClean="0"/>
              <a:t>est transférée dans la </a:t>
            </a:r>
            <a:r>
              <a:rPr lang="fr-FR" dirty="0" err="1" smtClean="0"/>
              <a:t>thyréocyte</a:t>
            </a:r>
            <a:r>
              <a:rPr lang="fr-FR" dirty="0" smtClean="0"/>
              <a:t> par </a:t>
            </a:r>
            <a:r>
              <a:rPr lang="fr-FR" b="1" dirty="0" smtClean="0"/>
              <a:t>pinocytose</a:t>
            </a:r>
          </a:p>
          <a:p>
            <a:r>
              <a:rPr lang="fr-FR" dirty="0" smtClean="0"/>
              <a:t>Dans la cellule(lysosomes) riches en protéases et peptidases</a:t>
            </a:r>
          </a:p>
          <a:p>
            <a:r>
              <a:rPr lang="fr-FR" dirty="0" smtClean="0"/>
              <a:t>La protéolyse de la TG entraine la production et la sécrétion dans le sang: </a:t>
            </a:r>
          </a:p>
          <a:p>
            <a:pPr>
              <a:buNone/>
            </a:pPr>
            <a:r>
              <a:rPr lang="fr-FR" dirty="0" smtClean="0"/>
              <a:t>T4, T3, rT3, MIT et DIT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5" name="Picture 1" descr="C:\Users\zimam computer\Pictures\La-maladie-de-Basedow-rle-du-systeme-immunitaire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3572"/>
          <a:stretch>
            <a:fillRect/>
          </a:stretch>
        </p:blipFill>
        <p:spPr bwMode="auto">
          <a:xfrm>
            <a:off x="4572000" y="1928802"/>
            <a:ext cx="42862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5)</a:t>
            </a:r>
            <a:r>
              <a:rPr lang="fr-FR" dirty="0" smtClean="0"/>
              <a:t> </a:t>
            </a:r>
            <a:r>
              <a:rPr lang="fr-FR" b="1" u="sng" dirty="0" smtClean="0">
                <a:solidFill>
                  <a:srgbClr val="FF0000"/>
                </a:solidFill>
              </a:rPr>
              <a:t>Protéolyse de la thyroglobuline iodée et sécrétion de T3 et T4: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err="1" smtClean="0"/>
              <a:t>Désiodation</a:t>
            </a:r>
            <a:r>
              <a:rPr lang="fr-FR" dirty="0" smtClean="0"/>
              <a:t> de MIT et DIT (</a:t>
            </a:r>
            <a:r>
              <a:rPr lang="fr-FR" dirty="0" err="1" smtClean="0"/>
              <a:t>iodotyrosine</a:t>
            </a:r>
            <a:r>
              <a:rPr lang="fr-FR" dirty="0" smtClean="0"/>
              <a:t> </a:t>
            </a:r>
            <a:r>
              <a:rPr lang="fr-FR" dirty="0" err="1" smtClean="0"/>
              <a:t>désiodase</a:t>
            </a:r>
            <a:r>
              <a:rPr lang="fr-FR" dirty="0" smtClean="0"/>
              <a:t>)</a:t>
            </a:r>
          </a:p>
          <a:p>
            <a:r>
              <a:rPr lang="fr-FR" dirty="0" smtClean="0"/>
              <a:t>La plus grande partie de l’iode est réutilisée par la cellule</a:t>
            </a:r>
          </a:p>
          <a:p>
            <a:endParaRPr lang="fr-FR" dirty="0"/>
          </a:p>
        </p:txBody>
      </p:sp>
      <p:pic>
        <p:nvPicPr>
          <p:cNvPr id="11" name="Picture 2" descr="C:\Users\zimam computer\Pictures\c45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286279" cy="4071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Métabolisme des hormones thyroïdiennes </a:t>
            </a:r>
            <a:endParaRPr lang="fr-FR" dirty="0"/>
          </a:p>
        </p:txBody>
      </p:sp>
      <p:pic>
        <p:nvPicPr>
          <p:cNvPr id="4" name="Picture 2" descr="C:\Users\zimam computer\Pictures\Métabolisme+des+hormones+thyroïdienn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757" t="48930" r="21245" b="5296"/>
          <a:stretch>
            <a:fillRect/>
          </a:stretch>
        </p:blipFill>
        <p:spPr bwMode="auto">
          <a:xfrm>
            <a:off x="642910" y="1714488"/>
            <a:ext cx="7786742" cy="4214842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1571604" y="3857628"/>
            <a:ext cx="714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(30-40 µg/j</a:t>
            </a:r>
            <a:endParaRPr lang="fr-FR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Métabolisme des hormones thyroïdiennes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T3 est plus active que T4</a:t>
            </a:r>
          </a:p>
          <a:p>
            <a:r>
              <a:rPr lang="fr-FR" dirty="0" smtClean="0"/>
              <a:t>La sécrétion de T4 est exclusivement thyroïdienne </a:t>
            </a:r>
          </a:p>
          <a:p>
            <a:r>
              <a:rPr lang="fr-FR" dirty="0" smtClean="0"/>
              <a:t>Seulement 20% de T3 sont sécrètes par la thyroïde, le reste (80%) provient de </a:t>
            </a:r>
            <a:r>
              <a:rPr lang="fr-FR" b="1" dirty="0" smtClean="0"/>
              <a:t>la </a:t>
            </a:r>
            <a:r>
              <a:rPr lang="fr-FR" b="1" dirty="0" err="1" smtClean="0"/>
              <a:t>désiodation</a:t>
            </a:r>
            <a:r>
              <a:rPr lang="fr-FR" b="1" dirty="0" smtClean="0"/>
              <a:t> périphérique de T4  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Métabolisme des hormones thyroïdiennes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majeure partie de T3, T4 se trouvent dans la circulation sanguine sous forme liés à des protéines(99,98% pour T4, 99,7% pour T3) </a:t>
            </a:r>
          </a:p>
          <a:p>
            <a:r>
              <a:rPr lang="fr-FR" dirty="0" smtClean="0"/>
              <a:t>Seulement la fraction libre de ces hormones est biologiquement active et peut pénétrer dans les cellules(0,02 pour T4, 0,3 pour T3)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Protéines de liaisons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TBG(Thyroxine-</a:t>
            </a:r>
            <a:r>
              <a:rPr lang="fr-FR" dirty="0" err="1" smtClean="0"/>
              <a:t>Binding</a:t>
            </a:r>
            <a:r>
              <a:rPr lang="fr-FR" dirty="0" smtClean="0"/>
              <a:t> Globulin)</a:t>
            </a:r>
          </a:p>
          <a:p>
            <a:r>
              <a:rPr lang="fr-FR" dirty="0" smtClean="0"/>
              <a:t>TBPA(Thyroxine-</a:t>
            </a:r>
            <a:r>
              <a:rPr lang="fr-FR" dirty="0" err="1" smtClean="0"/>
              <a:t>Binding</a:t>
            </a:r>
            <a:r>
              <a:rPr lang="fr-FR" dirty="0" smtClean="0"/>
              <a:t> </a:t>
            </a:r>
            <a:r>
              <a:rPr lang="fr-FR" dirty="0" err="1" smtClean="0"/>
              <a:t>Pre</a:t>
            </a:r>
            <a:r>
              <a:rPr lang="fr-FR" dirty="0" smtClean="0"/>
              <a:t>-Albumine) </a:t>
            </a:r>
          </a:p>
          <a:p>
            <a:r>
              <a:rPr lang="fr-FR" dirty="0" smtClean="0"/>
              <a:t>Albumine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jouent un rôle de stockage et de tampon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protègent les tissus de variations importantes des concentrations des HT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L’une des plus grosses glandes endocrines du corps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2 fonctions:</a:t>
            </a:r>
          </a:p>
          <a:p>
            <a:pPr>
              <a:buFontTx/>
              <a:buChar char="-"/>
            </a:pPr>
            <a:r>
              <a:rPr lang="fr-FR" dirty="0" smtClean="0"/>
              <a:t>Sécrétion des hormones thyroïdiennes</a:t>
            </a:r>
          </a:p>
          <a:p>
            <a:pPr>
              <a:buFontTx/>
              <a:buChar char="-"/>
            </a:pPr>
            <a:r>
              <a:rPr lang="fr-FR" dirty="0" smtClean="0"/>
              <a:t>Sécrétion de calcitonine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Métabolisme des hormones thyroïdiennes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Désiodases</a:t>
            </a:r>
            <a:r>
              <a:rPr lang="fr-FR" dirty="0" smtClean="0"/>
              <a:t> jouent un rôle physiologique important dans le métabolisme des HT</a:t>
            </a:r>
          </a:p>
          <a:p>
            <a:r>
              <a:rPr lang="fr-FR" dirty="0" smtClean="0"/>
              <a:t>3 types:</a:t>
            </a:r>
          </a:p>
          <a:p>
            <a:pPr>
              <a:buNone/>
            </a:pPr>
            <a:r>
              <a:rPr lang="fr-FR" b="1" u="sng" dirty="0" err="1" smtClean="0"/>
              <a:t>Désiodase</a:t>
            </a:r>
            <a:r>
              <a:rPr lang="fr-FR" b="1" u="sng" dirty="0" smtClean="0"/>
              <a:t> type 1: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                 T4</a:t>
            </a:r>
          </a:p>
          <a:p>
            <a:pPr>
              <a:buNone/>
            </a:pPr>
            <a:r>
              <a:rPr lang="fr-FR" dirty="0" smtClean="0"/>
              <a:t>              5’ </a:t>
            </a:r>
            <a:r>
              <a:rPr lang="fr-FR" dirty="0" err="1" smtClean="0"/>
              <a:t>désiodase</a:t>
            </a:r>
            <a:r>
              <a:rPr lang="fr-FR" dirty="0" smtClean="0"/>
              <a:t>        5 </a:t>
            </a:r>
            <a:r>
              <a:rPr lang="fr-FR" dirty="0" err="1" smtClean="0"/>
              <a:t>désiodase</a:t>
            </a: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        </a:t>
            </a:r>
          </a:p>
          <a:p>
            <a:pPr>
              <a:buNone/>
            </a:pPr>
            <a:r>
              <a:rPr lang="fr-FR" dirty="0" smtClean="0"/>
              <a:t>            T3                                              rT3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1785918" y="4143380"/>
            <a:ext cx="207170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857620" y="4143380"/>
            <a:ext cx="207170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Métabolisme des hormones thyroïdiennes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zimam computer\Pictures\Métabolisme+des+hormones+thyroïdiennes.jpg"/>
          <p:cNvPicPr>
            <a:picLocks noChangeAspect="1" noChangeArrowheads="1"/>
          </p:cNvPicPr>
          <p:nvPr/>
        </p:nvPicPr>
        <p:blipFill>
          <a:blip r:embed="rId2"/>
          <a:srcRect l="6250" t="27083" r="3906"/>
          <a:stretch>
            <a:fillRect/>
          </a:stretch>
        </p:blipFill>
        <p:spPr bwMode="auto">
          <a:xfrm>
            <a:off x="500034" y="1643050"/>
            <a:ext cx="8215370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Double fonctions sur les anneaux </a:t>
            </a:r>
            <a:r>
              <a:rPr lang="fr-FR" dirty="0" err="1" smtClean="0"/>
              <a:t>int</a:t>
            </a:r>
            <a:r>
              <a:rPr lang="fr-FR" dirty="0" smtClean="0"/>
              <a:t> et </a:t>
            </a:r>
            <a:r>
              <a:rPr lang="fr-FR" dirty="0" err="1" smtClean="0"/>
              <a:t>ext</a:t>
            </a:r>
            <a:r>
              <a:rPr lang="fr-FR" dirty="0" smtClean="0"/>
              <a:t> de T4</a:t>
            </a:r>
          </a:p>
          <a:p>
            <a:r>
              <a:rPr lang="fr-FR" dirty="0" smtClean="0"/>
              <a:t>Foie, reins, glande thyroïde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Métabolisme des hormones thyroïdiennes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u="sng" dirty="0" err="1" smtClean="0"/>
              <a:t>Désiodase</a:t>
            </a:r>
            <a:r>
              <a:rPr lang="fr-FR" b="1" u="sng" dirty="0" smtClean="0"/>
              <a:t> type 2: </a:t>
            </a:r>
          </a:p>
          <a:p>
            <a:pPr>
              <a:buNone/>
            </a:pPr>
            <a:r>
              <a:rPr lang="fr-FR" dirty="0" smtClean="0"/>
              <a:t>Ne catalyse la </a:t>
            </a:r>
            <a:r>
              <a:rPr lang="fr-FR" dirty="0" err="1" smtClean="0"/>
              <a:t>désiodation</a:t>
            </a:r>
            <a:r>
              <a:rPr lang="fr-FR" dirty="0" smtClean="0"/>
              <a:t> qu’en 5’</a:t>
            </a:r>
          </a:p>
          <a:p>
            <a:pPr>
              <a:buNone/>
            </a:pPr>
            <a:r>
              <a:rPr lang="fr-FR" dirty="0" smtClean="0"/>
              <a:t>           T4                          T3</a:t>
            </a:r>
          </a:p>
          <a:p>
            <a:r>
              <a:rPr lang="fr-FR" dirty="0" smtClean="0"/>
              <a:t>Antéhypophyse, cerveau, thyroïde, tissu adipeux, placenta, cœur, muscle squelettique</a:t>
            </a:r>
          </a:p>
          <a:p>
            <a:pPr>
              <a:buNone/>
            </a:pPr>
            <a:r>
              <a:rPr lang="fr-FR" dirty="0" smtClean="0"/>
              <a:t>Cerveau: elle facilite la protection du SNC contre les variations des HT 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000232" y="3143248"/>
            <a:ext cx="164307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Métabolisme des hormones thyroïdiennes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u="sng" dirty="0" err="1" smtClean="0"/>
              <a:t>Désiodase</a:t>
            </a:r>
            <a:r>
              <a:rPr lang="fr-FR" b="1" u="sng" dirty="0" smtClean="0"/>
              <a:t> type 3:</a:t>
            </a:r>
          </a:p>
          <a:p>
            <a:pPr>
              <a:buNone/>
            </a:pPr>
            <a:r>
              <a:rPr lang="fr-FR" dirty="0" smtClean="0"/>
              <a:t>Ne catalyse la </a:t>
            </a:r>
            <a:r>
              <a:rPr lang="fr-FR" dirty="0" err="1" smtClean="0"/>
              <a:t>désiodation</a:t>
            </a:r>
            <a:r>
              <a:rPr lang="fr-FR" dirty="0" smtClean="0"/>
              <a:t> qu’en 5</a:t>
            </a:r>
          </a:p>
          <a:p>
            <a:pPr>
              <a:buNone/>
            </a:pPr>
            <a:r>
              <a:rPr lang="fr-FR" dirty="0" smtClean="0"/>
              <a:t>T4             rT3           DIT</a:t>
            </a:r>
          </a:p>
          <a:p>
            <a:r>
              <a:rPr lang="fr-FR" dirty="0" smtClean="0"/>
              <a:t>Placenta, cerveau, peau</a:t>
            </a:r>
          </a:p>
          <a:p>
            <a:pPr>
              <a:buNone/>
            </a:pPr>
            <a:r>
              <a:rPr lang="fr-FR" dirty="0" smtClean="0"/>
              <a:t>Placenta:</a:t>
            </a:r>
          </a:p>
          <a:p>
            <a:pPr>
              <a:buNone/>
            </a:pPr>
            <a:r>
              <a:rPr lang="fr-FR" dirty="0" smtClean="0"/>
              <a:t>Dégrade T4 en rT3 ==</a:t>
            </a:r>
            <a:r>
              <a:rPr lang="fr-FR" dirty="0" smtClean="0">
                <a:latin typeface="Calibri"/>
              </a:rPr>
              <a:t>˃ fœtus est relativement peu influencé par les HT maternelles</a:t>
            </a:r>
            <a:r>
              <a:rPr lang="fr-FR" dirty="0" smtClean="0"/>
              <a:t>             </a:t>
            </a:r>
          </a:p>
          <a:p>
            <a:pPr>
              <a:buNone/>
            </a:pPr>
            <a:endParaRPr lang="fr-FR" b="1" u="sng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1000100" y="3143248"/>
            <a:ext cx="85725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2571736" y="3143248"/>
            <a:ext cx="71438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4500562" y="3714752"/>
            <a:ext cx="1071570" cy="6429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500562" y="3714752"/>
            <a:ext cx="121444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357686" y="3714752"/>
            <a:ext cx="142876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REGULATION</a:t>
            </a:r>
            <a:br>
              <a:rPr lang="fr-FR" dirty="0" smtClean="0"/>
            </a:br>
            <a:r>
              <a:rPr lang="fr-FR" dirty="0" smtClean="0"/>
              <a:t>A- L’axe thyréotrope </a:t>
            </a:r>
            <a:endParaRPr lang="fr-FR" dirty="0"/>
          </a:p>
        </p:txBody>
      </p:sp>
      <p:pic>
        <p:nvPicPr>
          <p:cNvPr id="4" name="Picture 2" descr="C:\Users\zimam computer\Desktop\TRH, TSH et hormones thyroïdiennes, antithyroïdiens de synthèse – Pharmacorama_files\Hormones_TRH_TSH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935163"/>
            <a:ext cx="4786345" cy="492283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072066" y="4429132"/>
            <a:ext cx="2857520" cy="500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REGULATION</a:t>
            </a:r>
            <a:br>
              <a:rPr lang="fr-FR" dirty="0" smtClean="0"/>
            </a:br>
            <a:r>
              <a:rPr lang="fr-FR" dirty="0" smtClean="0"/>
              <a:t>A- L’axe thyréotrope </a:t>
            </a:r>
            <a:endParaRPr lang="fr-FR" dirty="0"/>
          </a:p>
        </p:txBody>
      </p:sp>
      <p:pic>
        <p:nvPicPr>
          <p:cNvPr id="4" name="Picture 2" descr="C:\Users\zimam computer\Desktop\TRH, TSH et hormones thyroïdiennes, antithyroïdiens de synthèse – Pharmacorama_files\Hormones_TRH_TSH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935163"/>
            <a:ext cx="4643469" cy="4637109"/>
          </a:xfrm>
          <a:prstGeom prst="rect">
            <a:avLst/>
          </a:prstGeom>
          <a:noFill/>
        </p:spPr>
      </p:pic>
      <p:sp>
        <p:nvSpPr>
          <p:cNvPr id="5" name="Oval 15"/>
          <p:cNvSpPr>
            <a:spLocks noChangeArrowheads="1"/>
          </p:cNvSpPr>
          <p:nvPr/>
        </p:nvSpPr>
        <p:spPr bwMode="auto">
          <a:xfrm>
            <a:off x="4857752" y="3071810"/>
            <a:ext cx="500066" cy="4572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00FF00"/>
                </a:solidFill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5000628" y="4286256"/>
            <a:ext cx="2714644" cy="5715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5000628" y="4357694"/>
            <a:ext cx="428628" cy="500066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00FF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http://www.pharmacorama.com/Rubriques/Output/images/Hormones_TRH_TSHa.png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785918" y="1643050"/>
            <a:ext cx="5643602" cy="5214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000628" y="4286256"/>
            <a:ext cx="292892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857752" y="4429132"/>
            <a:ext cx="112871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4714876" y="2928934"/>
            <a:ext cx="461962" cy="4572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00FF00"/>
                </a:solidFill>
              </a:rPr>
              <a:t>+</a:t>
            </a: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auto">
          <a:xfrm>
            <a:off x="4786314" y="4286256"/>
            <a:ext cx="533400" cy="4572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00FF00"/>
                </a:solidFill>
              </a:rPr>
              <a:t>+</a:t>
            </a: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6786578" y="3714752"/>
            <a:ext cx="533400" cy="457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57161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0" y="50004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SN Sympathique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643702" y="571480"/>
            <a:ext cx="2500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Somatostatine 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358082" y="2285992"/>
            <a:ext cx="1785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Dopamine 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7643834" y="3214686"/>
            <a:ext cx="1500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cortisol</a:t>
            </a:r>
            <a:endParaRPr lang="fr-FR" sz="24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357422" y="92867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0800000" flipV="1">
            <a:off x="5000628" y="928670"/>
            <a:ext cx="150019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0800000">
            <a:off x="4857752" y="2000242"/>
            <a:ext cx="1785950" cy="57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10800000" flipV="1">
            <a:off x="5000628" y="2571744"/>
            <a:ext cx="1571636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0800000">
            <a:off x="5143504" y="3571876"/>
            <a:ext cx="242889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endCxn id="19" idx="1"/>
          </p:cNvCxnSpPr>
          <p:nvPr/>
        </p:nvCxnSpPr>
        <p:spPr>
          <a:xfrm flipV="1">
            <a:off x="6572264" y="2516825"/>
            <a:ext cx="785818" cy="54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19"/>
          <p:cNvSpPr>
            <a:spLocks noChangeArrowheads="1"/>
          </p:cNvSpPr>
          <p:nvPr/>
        </p:nvSpPr>
        <p:spPr bwMode="auto">
          <a:xfrm>
            <a:off x="6072198" y="1071546"/>
            <a:ext cx="533400" cy="457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56" name="Oval 19"/>
          <p:cNvSpPr>
            <a:spLocks noChangeArrowheads="1"/>
          </p:cNvSpPr>
          <p:nvPr/>
        </p:nvSpPr>
        <p:spPr bwMode="auto">
          <a:xfrm>
            <a:off x="6858016" y="2643182"/>
            <a:ext cx="533400" cy="4572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hlink"/>
                </a:solidFill>
              </a:rPr>
              <a:t>-</a:t>
            </a:r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2643174" y="714356"/>
            <a:ext cx="533400" cy="4572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 dirty="0">
                <a:solidFill>
                  <a:srgbClr val="00FF00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7" grpId="0" build="p"/>
      <p:bldP spid="18" grpId="0" build="p"/>
      <p:bldP spid="19" grpId="0" build="p"/>
      <p:bldP spid="20" grpId="0" build="p"/>
      <p:bldP spid="55" grpId="0" build="p" animBg="1"/>
      <p:bldP spid="56" grpId="0" build="p" animBg="1"/>
      <p:bldP spid="58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214313"/>
            <a:ext cx="9144000" cy="6643687"/>
          </a:xfrm>
        </p:spPr>
        <p:txBody>
          <a:bodyPr/>
          <a:lstStyle/>
          <a:p>
            <a:r>
              <a:rPr lang="fr-FR" dirty="0" smtClean="0"/>
              <a:t>La production des hormones est proportionnelle à l’apport en I</a:t>
            </a:r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Diagramme 3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2494658"/>
            <a:ext cx="2714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Effet</a:t>
            </a:r>
          </a:p>
          <a:p>
            <a:pPr algn="ctr"/>
            <a:r>
              <a:rPr lang="fr-FR" sz="3200" b="1" dirty="0" smtClean="0"/>
              <a:t>Wolff</a:t>
            </a:r>
          </a:p>
          <a:p>
            <a:pPr algn="ctr"/>
            <a:r>
              <a:rPr lang="fr-FR" sz="3200" b="1" dirty="0" err="1" smtClean="0"/>
              <a:t>Chaikoff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68DA74-D4D8-4779-A324-1A6FE038F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A68DA74-D4D8-4779-A324-1A6FE038F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BF1EBC-FBE5-4522-BED9-B8A3AEB8E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01BF1EBC-FBE5-4522-BED9-B8A3AEB8E6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295E46-EDA0-4073-B0FB-7A4359815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DE295E46-EDA0-4073-B0FB-7A4359815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/>
              <a:t>B- L’autorégulation thyroïdienne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Complète l’axe thyréotrope et correspond à des mécanismes transitoires permettant :</a:t>
            </a:r>
          </a:p>
          <a:p>
            <a:pPr>
              <a:buNone/>
            </a:pPr>
            <a:r>
              <a:rPr lang="fr-FR" dirty="0" smtClean="0"/>
              <a:t>- Un excès d'iode &gt;2mg/j </a:t>
            </a:r>
            <a:r>
              <a:rPr lang="fr-FR" dirty="0" smtClean="0">
                <a:latin typeface="Times New Roman"/>
                <a:cs typeface="Times New Roman"/>
              </a:rPr>
              <a:t>→ </a:t>
            </a:r>
            <a:r>
              <a:rPr lang="fr-FR" dirty="0" smtClean="0"/>
              <a:t>un blocage de l’iodation et de la sécrétion (effet </a:t>
            </a:r>
            <a:r>
              <a:rPr lang="fr-FR" dirty="0" err="1" smtClean="0"/>
              <a:t>Wollf</a:t>
            </a:r>
            <a:r>
              <a:rPr lang="fr-FR" dirty="0" smtClean="0"/>
              <a:t>-</a:t>
            </a:r>
            <a:r>
              <a:rPr lang="fr-FR" dirty="0" err="1" smtClean="0"/>
              <a:t>Chaikoff</a:t>
            </a:r>
            <a:r>
              <a:rPr lang="fr-FR" dirty="0" smtClean="0"/>
              <a:t>)</a:t>
            </a:r>
          </a:p>
          <a:p>
            <a:pPr>
              <a:buNone/>
            </a:pPr>
            <a:r>
              <a:rPr lang="fr-FR" dirty="0" smtClean="0"/>
              <a:t>- Une carence en iode </a:t>
            </a:r>
            <a:r>
              <a:rPr lang="fr-FR" dirty="0" smtClean="0">
                <a:latin typeface="Times New Roman"/>
                <a:cs typeface="Times New Roman"/>
              </a:rPr>
              <a:t>→ </a:t>
            </a:r>
            <a:r>
              <a:rPr lang="fr-FR" dirty="0" smtClean="0"/>
              <a:t>une augmentation de la sensibilité des thyréocytes à l'action de la TSH .</a:t>
            </a:r>
          </a:p>
          <a:p>
            <a:pPr>
              <a:buNone/>
            </a:pPr>
            <a:r>
              <a:rPr lang="fr-FR" dirty="0" smtClean="0"/>
              <a:t>la captation d’iode est d'autant plus forte et plus prolongée que la glande est pauvre en iode et inversement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tx1"/>
                </a:solidFill>
              </a:rPr>
              <a:t>Hormones thyroïdiennes(HT)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Sont indispensables:</a:t>
            </a:r>
          </a:p>
          <a:p>
            <a:r>
              <a:rPr lang="fr-FR" dirty="0" smtClean="0"/>
              <a:t>Maturation du cerveau</a:t>
            </a:r>
          </a:p>
          <a:p>
            <a:r>
              <a:rPr lang="fr-FR" dirty="0" smtClean="0"/>
              <a:t>Croissance des enfants</a:t>
            </a:r>
          </a:p>
          <a:p>
            <a:r>
              <a:rPr lang="fr-FR" dirty="0" smtClean="0"/>
              <a:t>Régulations métaboliques chez les adultes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La synthèse et le sécrétion des HT sont maintenus dans des limites étroites par des mécanismes de régulation très sensibles </a:t>
            </a:r>
          </a:p>
          <a:p>
            <a:pPr algn="ctr">
              <a:buNone/>
            </a:pPr>
            <a:r>
              <a:rPr lang="fr-FR" sz="3900" b="1" dirty="0" smtClean="0"/>
              <a:t>Calcitonine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Hormone qui régule les niveaux circulants du calcium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Pathologies thyroïdiennes:</a:t>
            </a:r>
          </a:p>
          <a:p>
            <a:pPr>
              <a:buNone/>
            </a:pPr>
            <a:r>
              <a:rPr lang="fr-FR" dirty="0" smtClean="0"/>
              <a:t>       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Altérations morphologies: nodules, goitres</a:t>
            </a:r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</a:t>
            </a:r>
          </a:p>
          <a:p>
            <a:pPr>
              <a:buNone/>
            </a:pPr>
            <a:r>
              <a:rPr lang="fr-FR" dirty="0" smtClean="0"/>
              <a:t>           </a:t>
            </a:r>
            <a:r>
              <a:rPr lang="fr-FR" dirty="0"/>
              <a:t>M</a:t>
            </a:r>
            <a:r>
              <a:rPr lang="fr-FR" dirty="0" smtClean="0"/>
              <a:t>odifications des sécrétions hormonales: hypo ou hyperthyroïdies (sont les plus fréquentes)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500034" y="3071810"/>
            <a:ext cx="78581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500034" y="4071942"/>
            <a:ext cx="85725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 descr="http://www.memobio.fr/images/bioc/phys_thyr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Rappel </a:t>
            </a:r>
            <a:r>
              <a:rPr lang="fr-FR" dirty="0" err="1" smtClean="0"/>
              <a:t>anatomo</a:t>
            </a:r>
            <a:r>
              <a:rPr lang="fr-FR" dirty="0" smtClean="0"/>
              <a:t>-histologique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Elle est située à la base du cou, plaquée sur la face antérieur de la trachée</a:t>
            </a:r>
          </a:p>
          <a:p>
            <a:r>
              <a:rPr lang="fr-FR" dirty="0" smtClean="0"/>
              <a:t>Son poids chez l’adulte: </a:t>
            </a:r>
          </a:p>
          <a:p>
            <a:pPr>
              <a:buNone/>
            </a:pPr>
            <a:r>
              <a:rPr lang="fr-FR" dirty="0" smtClean="0"/>
              <a:t>20 - 25 g </a:t>
            </a:r>
          </a:p>
          <a:p>
            <a:r>
              <a:rPr lang="fr-FR" dirty="0" smtClean="0"/>
              <a:t>Comprend 2 lobes reliés par un isthme  </a:t>
            </a:r>
          </a:p>
          <a:p>
            <a:r>
              <a:rPr lang="fr-FR" dirty="0" smtClean="0"/>
              <a:t>Possède un potentiel de croissance élevé</a:t>
            </a:r>
          </a:p>
          <a:p>
            <a:r>
              <a:rPr lang="fr-FR" dirty="0" smtClean="0"/>
              <a:t>Très vascularisée(débit sanguin 4-6 ml/min/g)                              </a:t>
            </a:r>
            <a:endParaRPr lang="fr-FR" dirty="0"/>
          </a:p>
        </p:txBody>
      </p:sp>
      <p:pic>
        <p:nvPicPr>
          <p:cNvPr id="1026" name="Picture 2" descr="C:\Users\zimam computer\Pictures\69a133_08e3a34a16e243ae953c189b42b8ce9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4357686" y="2214554"/>
            <a:ext cx="4572032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imam computer\Pictures\18-endocrine-system-31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785926"/>
            <a:ext cx="5000628" cy="4572032"/>
          </a:xfrm>
          <a:prstGeom prst="rect">
            <a:avLst/>
          </a:prstGeom>
          <a:noFill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fr-FR" dirty="0" smtClean="0"/>
              <a:t>Rappel </a:t>
            </a:r>
            <a:r>
              <a:rPr lang="fr-FR" dirty="0" err="1" smtClean="0"/>
              <a:t>anatomo</a:t>
            </a:r>
            <a:r>
              <a:rPr lang="fr-FR" dirty="0" smtClean="0"/>
              <a:t>-histologique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43050"/>
            <a:ext cx="4038600" cy="471187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Elle est formée de multiples follicules arrondis (acinus)= </a:t>
            </a:r>
            <a:r>
              <a:rPr lang="fr-FR" b="1" dirty="0" smtClean="0"/>
              <a:t>unité fonctionnelle</a:t>
            </a:r>
          </a:p>
          <a:p>
            <a:r>
              <a:rPr lang="fr-FR" dirty="0" smtClean="0"/>
              <a:t>Qui sont composés  de:</a:t>
            </a:r>
          </a:p>
          <a:p>
            <a:pPr>
              <a:buFontTx/>
              <a:buChar char="-"/>
            </a:pPr>
            <a:r>
              <a:rPr lang="fr-FR" b="1" u="sng" dirty="0" smtClean="0"/>
              <a:t>Cellules épithéliales(</a:t>
            </a:r>
            <a:r>
              <a:rPr lang="fr-FR" b="1" u="sng" dirty="0" err="1" smtClean="0"/>
              <a:t>thyréocytes</a:t>
            </a:r>
            <a:r>
              <a:rPr lang="fr-FR" b="1" u="sng" dirty="0" smtClean="0"/>
              <a:t>) </a:t>
            </a:r>
            <a:r>
              <a:rPr lang="fr-FR" dirty="0" smtClean="0"/>
              <a:t>polarisées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</a:t>
            </a:r>
            <a:r>
              <a:rPr lang="fr-FR" dirty="0" smtClean="0">
                <a:latin typeface="Calibri"/>
              </a:rPr>
              <a:t>ô</a:t>
            </a:r>
            <a:r>
              <a:rPr lang="fr-FR" dirty="0" smtClean="0"/>
              <a:t>le basal: tapisse l’extérieur des follicules, siège du </a:t>
            </a:r>
            <a:r>
              <a:rPr lang="fr-FR" b="1" dirty="0" smtClean="0"/>
              <a:t>transport actif de l’iodure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</a:t>
            </a:r>
            <a:r>
              <a:rPr lang="fr-FR" dirty="0" smtClean="0">
                <a:latin typeface="Calibri"/>
              </a:rPr>
              <a:t>ô</a:t>
            </a:r>
            <a:r>
              <a:rPr lang="fr-FR" dirty="0" smtClean="0"/>
              <a:t>le apical: microvillosités en contact avec la colloïde</a:t>
            </a:r>
          </a:p>
          <a:p>
            <a:pPr>
              <a:buFontTx/>
              <a:buChar char="-"/>
            </a:pPr>
            <a:r>
              <a:rPr lang="fr-FR" b="1" u="sng" dirty="0" smtClean="0"/>
              <a:t>Colloïde</a:t>
            </a:r>
            <a:r>
              <a:rPr lang="fr-FR" b="1" u="sng" dirty="0" smtClean="0"/>
              <a:t>:</a:t>
            </a:r>
            <a:r>
              <a:rPr lang="fr-FR" dirty="0" smtClean="0"/>
              <a:t> est formée essentiellement  de </a:t>
            </a:r>
          </a:p>
          <a:p>
            <a:pPr>
              <a:buNone/>
            </a:pPr>
            <a:r>
              <a:rPr lang="fr-FR" b="1" dirty="0" smtClean="0"/>
              <a:t>     la thyroglobuline(TG)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Rappel </a:t>
            </a:r>
            <a:r>
              <a:rPr lang="fr-FR" dirty="0" err="1" smtClean="0"/>
              <a:t>anatomo</a:t>
            </a:r>
            <a:r>
              <a:rPr lang="fr-FR" dirty="0" smtClean="0"/>
              <a:t>-histologique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Elle contient aussi des cellules C ou </a:t>
            </a:r>
            <a:r>
              <a:rPr lang="fr-FR" dirty="0" err="1" smtClean="0"/>
              <a:t>parafolliculaires</a:t>
            </a:r>
            <a:r>
              <a:rPr lang="fr-FR" dirty="0" smtClean="0"/>
              <a:t> sécrétant la calcitonine (2% de l’ensemble des cellules thyroïdiennes)</a:t>
            </a:r>
            <a:endParaRPr lang="fr-FR" dirty="0"/>
          </a:p>
        </p:txBody>
      </p:sp>
      <p:pic>
        <p:nvPicPr>
          <p:cNvPr id="7" name="Picture 4" descr="follicule thyroi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71678"/>
            <a:ext cx="4038600" cy="3571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1109</TotalTime>
  <Words>1061</Words>
  <Application>Microsoft Office PowerPoint</Application>
  <PresentationFormat>Affichage à l'écran (4:3)</PresentationFormat>
  <Paragraphs>193</Paragraphs>
  <Slides>39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Débit</vt:lpstr>
      <vt:lpstr>Physiologie de La  glande thyroïde </vt:lpstr>
      <vt:lpstr>Plan du cours</vt:lpstr>
      <vt:lpstr>Introduction </vt:lpstr>
      <vt:lpstr>Hormones thyroïdiennes(HT)</vt:lpstr>
      <vt:lpstr>Introduction </vt:lpstr>
      <vt:lpstr>Diapositive 6</vt:lpstr>
      <vt:lpstr>Rappel anatomo-histologique </vt:lpstr>
      <vt:lpstr>Rappel anatomo-histologique </vt:lpstr>
      <vt:lpstr>Rappel anatomo-histologique </vt:lpstr>
      <vt:lpstr>Rappel anatomo-histologique </vt:lpstr>
      <vt:lpstr>2 éléments indispensables à la Biosynthèse des hormones thyroïdiennes:</vt:lpstr>
      <vt:lpstr>Iodure ou iode inorganique (I) </vt:lpstr>
      <vt:lpstr>2) Thyroglobuline(TG):</vt:lpstr>
      <vt:lpstr>Biosynthèse des hormones thyroïdiennes</vt:lpstr>
      <vt:lpstr>Diapositive 15</vt:lpstr>
      <vt:lpstr>Biosynthèse des hormones thyroïdiennes</vt:lpstr>
      <vt:lpstr>1) Captage de l’iode: </vt:lpstr>
      <vt:lpstr>2) Oxydation et organification de l’iode:</vt:lpstr>
      <vt:lpstr>Diapositive 19</vt:lpstr>
      <vt:lpstr>Diapositive 20</vt:lpstr>
      <vt:lpstr>Diapositive 21</vt:lpstr>
      <vt:lpstr>Diapositive 22</vt:lpstr>
      <vt:lpstr>4) Stockage: </vt:lpstr>
      <vt:lpstr>5) Protéolyse de la thyroglobuline iodée et sécrétion de T3 et T4: </vt:lpstr>
      <vt:lpstr>5) Protéolyse de la thyroglobuline iodée et sécrétion de T3 et T4:</vt:lpstr>
      <vt:lpstr>Métabolisme des hormones thyroïdiennes </vt:lpstr>
      <vt:lpstr>Métabolisme des hormones thyroïdiennes </vt:lpstr>
      <vt:lpstr>Métabolisme des hormones thyroïdiennes </vt:lpstr>
      <vt:lpstr>Protéines de liaisons</vt:lpstr>
      <vt:lpstr>Métabolisme des hormones thyroïdiennes </vt:lpstr>
      <vt:lpstr>Métabolisme des hormones thyroïdiennes </vt:lpstr>
      <vt:lpstr>Diapositive 32</vt:lpstr>
      <vt:lpstr>Métabolisme des hormones thyroïdiennes </vt:lpstr>
      <vt:lpstr>Métabolisme des hormones thyroïdiennes </vt:lpstr>
      <vt:lpstr>REGULATION A- L’axe thyréotrope </vt:lpstr>
      <vt:lpstr>REGULATION A- L’axe thyréotrope </vt:lpstr>
      <vt:lpstr>Diapositive 37</vt:lpstr>
      <vt:lpstr>Diapositive 38</vt:lpstr>
      <vt:lpstr>B- L’autorégulation thyroïdienne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glande thyroïde </dc:title>
  <dc:creator>mohamed</dc:creator>
  <cp:lastModifiedBy>mohamed</cp:lastModifiedBy>
  <cp:revision>54</cp:revision>
  <dcterms:created xsi:type="dcterms:W3CDTF">2018-04-12T10:39:39Z</dcterms:created>
  <dcterms:modified xsi:type="dcterms:W3CDTF">2018-04-24T10:19:06Z</dcterms:modified>
</cp:coreProperties>
</file>