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73" r:id="rId10"/>
    <p:sldId id="272" r:id="rId11"/>
    <p:sldId id="266" r:id="rId12"/>
    <p:sldId id="268" r:id="rId13"/>
    <p:sldId id="270" r:id="rId14"/>
    <p:sldId id="271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4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47B7EA-3399-4C44-B3F8-DDF909585574}" type="datetimeFigureOut">
              <a:rPr lang="fr-FR" smtClean="0"/>
              <a:pPr/>
              <a:t>23/06/2019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E845D2-80FA-48D1-8C76-77A3CBE8C9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Crise de tétanie </a:t>
            </a:r>
            <a:r>
              <a:rPr lang="fr-FR" dirty="0" smtClean="0"/>
              <a:t>: elle commence par des fourmillements au niveau de la face, de la région péribuccale pour s’ étendre au niveau des bras et des avant-bras, apparait ensuite une tension musculaire +/- douloureuse aboutissant à la contracture tétanique .</a:t>
            </a:r>
          </a:p>
          <a:p>
            <a:pPr>
              <a:buNone/>
            </a:pPr>
            <a:r>
              <a:rPr lang="fr-FR" dirty="0" smtClean="0"/>
              <a:t>- Au niveau de la main : la main de l’ accoucheur avec flexion irréductible du pouce et de la main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E845D2-80FA-48D1-8C76-77A3CBE8C92F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Hypoparathyroidies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primitives :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Absence congénitale des parathyroïdes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Agénésie isolée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Syndrome de Di-George: associe l’ agénésie du thymus à celle des parathyroïdes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fr-FR" dirty="0" err="1" smtClean="0"/>
              <a:t>Hypoparathyroidies</a:t>
            </a:r>
            <a:r>
              <a:rPr lang="fr-FR" dirty="0" smtClean="0"/>
              <a:t> associées à d’ autres    </a:t>
            </a:r>
            <a:r>
              <a:rPr lang="fr-FR" dirty="0" err="1" smtClean="0"/>
              <a:t>endocrinopathies</a:t>
            </a:r>
            <a:r>
              <a:rPr lang="fr-FR" dirty="0" smtClean="0"/>
              <a:t> auto- immunes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fr-FR" dirty="0" err="1" smtClean="0"/>
              <a:t>Hypoparathyroidie</a:t>
            </a:r>
            <a:r>
              <a:rPr lang="fr-FR" dirty="0" smtClean="0"/>
              <a:t> idiopathique</a:t>
            </a:r>
          </a:p>
          <a:p>
            <a:r>
              <a:rPr lang="fr-F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Hypoparathyroidies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secondaires :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  </a:t>
            </a:r>
            <a:r>
              <a:rPr lang="fr-FR" dirty="0" err="1" smtClean="0"/>
              <a:t>hypoparathyroidie</a:t>
            </a:r>
            <a:r>
              <a:rPr lang="fr-FR" dirty="0" smtClean="0"/>
              <a:t> post- opératoire : la + fréquente , secondaire à une chirurgie de la thyroïde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fr-FR" dirty="0" err="1" smtClean="0"/>
              <a:t>Hypoparathyroidie</a:t>
            </a:r>
            <a:r>
              <a:rPr lang="fr-FR" dirty="0" smtClean="0"/>
              <a:t> post –</a:t>
            </a:r>
            <a:r>
              <a:rPr lang="fr-FR" dirty="0" err="1" smtClean="0"/>
              <a:t>radique</a:t>
            </a: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 </a:t>
            </a:r>
            <a:r>
              <a:rPr lang="fr-FR" dirty="0" err="1" smtClean="0"/>
              <a:t>Hypoparathyroidie</a:t>
            </a:r>
            <a:r>
              <a:rPr lang="fr-FR" dirty="0" smtClean="0"/>
              <a:t> par infiltration néoplasique ou de surcharge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E845D2-80FA-48D1-8C76-77A3CBE8C92F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PSEUDO-HYPOPARARTHYROIDIES</a:t>
            </a:r>
            <a:endParaRPr lang="fr-FR" dirty="0" smtClean="0"/>
          </a:p>
          <a:p>
            <a:r>
              <a:rPr lang="fr-FR" dirty="0" smtClean="0"/>
              <a:t>Résultent d’une insensibilité des récepteurs          à l’ hormone parathyroïdienne .</a:t>
            </a:r>
          </a:p>
          <a:p>
            <a:r>
              <a:rPr lang="fr-FR" dirty="0" smtClean="0"/>
              <a:t>Pathologie souvent familiale , elle associe :</a:t>
            </a:r>
          </a:p>
          <a:p>
            <a:pPr>
              <a:buNone/>
            </a:pPr>
            <a:r>
              <a:rPr lang="fr-FR" dirty="0" smtClean="0"/>
              <a:t> 		* des signes de tétanie avec des troubles trophiques.</a:t>
            </a:r>
          </a:p>
          <a:p>
            <a:pPr>
              <a:buNone/>
            </a:pPr>
            <a:r>
              <a:rPr lang="fr-FR" dirty="0" smtClean="0"/>
              <a:t> 		* Syndrome </a:t>
            </a:r>
            <a:r>
              <a:rPr lang="fr-FR" dirty="0" err="1" smtClean="0"/>
              <a:t>dysmorphique</a:t>
            </a:r>
            <a:r>
              <a:rPr lang="fr-FR" dirty="0" smtClean="0"/>
              <a:t> très caractéristique: petite taille –obésité-facies arrondi- </a:t>
            </a:r>
            <a:r>
              <a:rPr lang="fr-FR" dirty="0" err="1" smtClean="0"/>
              <a:t>brachymétacarpie</a:t>
            </a:r>
            <a:r>
              <a:rPr lang="fr-FR" dirty="0" smtClean="0"/>
              <a:t> et </a:t>
            </a:r>
            <a:r>
              <a:rPr lang="fr-FR" dirty="0" err="1" smtClean="0"/>
              <a:t>brachymétatarsie</a:t>
            </a:r>
            <a:r>
              <a:rPr lang="fr-FR" dirty="0" smtClean="0"/>
              <a:t>(mains et pieds petits et trapus) – calcifications sous-cutanée et légère débilité.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E845D2-80FA-48D1-8C76-77A3CBE8C92F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Traitement de la crise </a:t>
            </a:r>
            <a:r>
              <a:rPr lang="fr-FR" dirty="0" smtClean="0"/>
              <a:t>: </a:t>
            </a:r>
          </a:p>
          <a:p>
            <a:r>
              <a:rPr lang="fr-FR" dirty="0" smtClean="0"/>
              <a:t>injection IV d’ une ampoule de calcium  10 ml= 90 mg , suffit en règle à faire disparaitre la symptomatologie </a:t>
            </a:r>
          </a:p>
          <a:p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Traitement de fond :</a:t>
            </a:r>
          </a:p>
          <a:p>
            <a:pPr>
              <a:buNone/>
            </a:pPr>
            <a:r>
              <a:rPr lang="fr-FR" dirty="0" smtClean="0"/>
              <a:t>  TRT </a:t>
            </a:r>
            <a:r>
              <a:rPr lang="fr-FR" dirty="0" err="1" smtClean="0"/>
              <a:t>vitamino</a:t>
            </a:r>
            <a:r>
              <a:rPr lang="fr-FR" dirty="0" smtClean="0"/>
              <a:t>- calcique </a:t>
            </a:r>
          </a:p>
          <a:p>
            <a:pPr>
              <a:buNone/>
            </a:pPr>
            <a:r>
              <a:rPr lang="fr-FR" dirty="0" smtClean="0"/>
              <a:t> Calcium Sandoz 1 CP 3/j</a:t>
            </a:r>
          </a:p>
          <a:p>
            <a:pPr>
              <a:buNone/>
            </a:pPr>
            <a:r>
              <a:rPr lang="fr-FR" dirty="0" smtClean="0"/>
              <a:t> VIT D  sous forme de gouttes 01 goutte = 400 UI</a:t>
            </a:r>
          </a:p>
          <a:p>
            <a:pPr>
              <a:buNone/>
            </a:pPr>
            <a:r>
              <a:rPr lang="fr-FR" dirty="0" smtClean="0"/>
              <a:t>   Ampoule 10000 -20000 UI</a:t>
            </a:r>
          </a:p>
          <a:p>
            <a:pPr>
              <a:buNone/>
            </a:pPr>
            <a:r>
              <a:rPr lang="fr-FR" dirty="0" smtClean="0"/>
              <a:t>   Un Alfa  : 1-3 </a:t>
            </a:r>
            <a:r>
              <a:rPr lang="fr-FR" dirty="0" err="1" smtClean="0"/>
              <a:t>ug</a:t>
            </a:r>
            <a:r>
              <a:rPr lang="fr-FR" dirty="0" smtClean="0"/>
              <a:t>/j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E845D2-80FA-48D1-8C76-77A3CBE8C92F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>
              <a:buFontTx/>
              <a:buChar char="-"/>
            </a:pPr>
            <a:r>
              <a:rPr lang="fr-FR" u="sng" dirty="0" smtClean="0">
                <a:solidFill>
                  <a:srgbClr val="FF0000"/>
                </a:solidFill>
              </a:rPr>
              <a:t>SURVEILLANCE</a:t>
            </a:r>
          </a:p>
          <a:p>
            <a:pPr>
              <a:buFontTx/>
              <a:buChar char="-"/>
            </a:pPr>
            <a:r>
              <a:rPr lang="fr-FR" dirty="0" err="1" smtClean="0"/>
              <a:t>Eviter</a:t>
            </a:r>
            <a:r>
              <a:rPr lang="fr-FR" dirty="0" smtClean="0"/>
              <a:t> le surdosage : calcémie- </a:t>
            </a:r>
            <a:r>
              <a:rPr lang="fr-FR" dirty="0" err="1" smtClean="0"/>
              <a:t>phosphorémie</a:t>
            </a:r>
            <a:r>
              <a:rPr lang="fr-FR" dirty="0" smtClean="0"/>
              <a:t>-calciurie ,responsable de lithiases rénales et de </a:t>
            </a:r>
            <a:r>
              <a:rPr lang="fr-FR" dirty="0" err="1" smtClean="0"/>
              <a:t>néphrocalcinose</a:t>
            </a:r>
            <a:r>
              <a:rPr lang="fr-FR" dirty="0" smtClean="0"/>
              <a:t> </a:t>
            </a:r>
          </a:p>
          <a:p>
            <a:pPr>
              <a:buFontTx/>
              <a:buChar char="-"/>
            </a:pPr>
            <a:endParaRPr lang="fr-FR" dirty="0" smtClean="0"/>
          </a:p>
          <a:p>
            <a:pPr algn="ctr"/>
            <a:r>
              <a:rPr lang="fr-FR" u="sng" dirty="0" smtClean="0">
                <a:solidFill>
                  <a:srgbClr val="FF0000"/>
                </a:solidFill>
              </a:rPr>
              <a:t>Prévention:</a:t>
            </a:r>
          </a:p>
          <a:p>
            <a:pPr>
              <a:buNone/>
            </a:pPr>
            <a:r>
              <a:rPr lang="fr-FR" dirty="0" smtClean="0"/>
              <a:t> -Confier la  chirurgie du cou à un spécialiste</a:t>
            </a:r>
          </a:p>
          <a:p>
            <a:pPr>
              <a:buNone/>
            </a:pPr>
            <a:r>
              <a:rPr lang="fr-FR" dirty="0" smtClean="0"/>
              <a:t> - Autogreffe du tissu parathyroïdien de façon systématique afin de diminuer la fréquence des </a:t>
            </a:r>
            <a:r>
              <a:rPr lang="fr-FR" dirty="0" err="1" smtClean="0"/>
              <a:t>Hypoparathyroidies</a:t>
            </a:r>
            <a:r>
              <a:rPr lang="fr-FR" dirty="0" smtClean="0"/>
              <a:t> post -opératoires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E845D2-80FA-48D1-8C76-77A3CBE8C92F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F60C-3B3C-47A3-9ABA-66DBDEDB3E2E}" type="datetimeFigureOut">
              <a:rPr lang="fr-FR" smtClean="0"/>
              <a:pPr/>
              <a:t>23/06/2019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FC69-825C-48B2-9368-E25175BF0F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F60C-3B3C-47A3-9ABA-66DBDEDB3E2E}" type="datetimeFigureOut">
              <a:rPr lang="fr-FR" smtClean="0"/>
              <a:pPr/>
              <a:t>23/06/2019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FC69-825C-48B2-9368-E25175BF0F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F60C-3B3C-47A3-9ABA-66DBDEDB3E2E}" type="datetimeFigureOut">
              <a:rPr lang="fr-FR" smtClean="0"/>
              <a:pPr/>
              <a:t>23/06/2019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FC69-825C-48B2-9368-E25175BF0F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F60C-3B3C-47A3-9ABA-66DBDEDB3E2E}" type="datetimeFigureOut">
              <a:rPr lang="fr-FR" smtClean="0"/>
              <a:pPr/>
              <a:t>23/06/2019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FC69-825C-48B2-9368-E25175BF0F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F60C-3B3C-47A3-9ABA-66DBDEDB3E2E}" type="datetimeFigureOut">
              <a:rPr lang="fr-FR" smtClean="0"/>
              <a:pPr/>
              <a:t>23/06/2019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FC69-825C-48B2-9368-E25175BF0F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F60C-3B3C-47A3-9ABA-66DBDEDB3E2E}" type="datetimeFigureOut">
              <a:rPr lang="fr-FR" smtClean="0"/>
              <a:pPr/>
              <a:t>23/06/2019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FC69-825C-48B2-9368-E25175BF0F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F60C-3B3C-47A3-9ABA-66DBDEDB3E2E}" type="datetimeFigureOut">
              <a:rPr lang="fr-FR" smtClean="0"/>
              <a:pPr/>
              <a:t>23/06/2019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FC69-825C-48B2-9368-E25175BF0F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F60C-3B3C-47A3-9ABA-66DBDEDB3E2E}" type="datetimeFigureOut">
              <a:rPr lang="fr-FR" smtClean="0"/>
              <a:pPr/>
              <a:t>23/06/2019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FC69-825C-48B2-9368-E25175BF0F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F60C-3B3C-47A3-9ABA-66DBDEDB3E2E}" type="datetimeFigureOut">
              <a:rPr lang="fr-FR" smtClean="0"/>
              <a:pPr/>
              <a:t>23/06/2019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FC69-825C-48B2-9368-E25175BF0F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F60C-3B3C-47A3-9ABA-66DBDEDB3E2E}" type="datetimeFigureOut">
              <a:rPr lang="fr-FR" smtClean="0"/>
              <a:pPr/>
              <a:t>23/06/2019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FC69-825C-48B2-9368-E25175BF0F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6F60C-3B3C-47A3-9ABA-66DBDEDB3E2E}" type="datetimeFigureOut">
              <a:rPr lang="fr-FR" smtClean="0"/>
              <a:pPr/>
              <a:t>23/06/2019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BFC69-825C-48B2-9368-E25175BF0F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6F60C-3B3C-47A3-9ABA-66DBDEDB3E2E}" type="datetimeFigureOut">
              <a:rPr lang="fr-FR" smtClean="0"/>
              <a:pPr/>
              <a:t>23/06/2019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BFC69-825C-48B2-9368-E25175BF0F9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HYPOPARATHYROIDIE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</a:t>
            </a:r>
            <a:r>
              <a:rPr lang="fr-FR" dirty="0" err="1" smtClean="0"/>
              <a:t>Harbi</a:t>
            </a:r>
            <a:r>
              <a:rPr lang="fr-FR" dirty="0" smtClean="0"/>
              <a:t> A</a:t>
            </a:r>
          </a:p>
          <a:p>
            <a:r>
              <a:rPr lang="fr-FR" dirty="0" smtClean="0"/>
              <a:t>Service d’Endocrinologie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88640"/>
            <a:ext cx="8568952" cy="633670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fr-FR" sz="4100" dirty="0" smtClean="0">
              <a:solidFill>
                <a:srgbClr val="FF0000"/>
              </a:solidFill>
            </a:endParaRPr>
          </a:p>
          <a:p>
            <a:pPr algn="ctr"/>
            <a:r>
              <a:rPr lang="fr-FR" sz="12800" dirty="0" smtClean="0">
                <a:solidFill>
                  <a:srgbClr val="FF0000"/>
                </a:solidFill>
              </a:rPr>
              <a:t>LES HYPORARATHYROIDIES VRAIES</a:t>
            </a:r>
          </a:p>
          <a:p>
            <a:pPr algn="ctr"/>
            <a:endParaRPr lang="fr-FR" sz="12800" dirty="0" smtClean="0">
              <a:solidFill>
                <a:srgbClr val="00B050"/>
              </a:solidFill>
            </a:endParaRPr>
          </a:p>
          <a:p>
            <a:r>
              <a:rPr lang="fr-FR" sz="12800" dirty="0" smtClean="0">
                <a:solidFill>
                  <a:srgbClr val="00B050"/>
                </a:solidFill>
              </a:rPr>
              <a:t> </a:t>
            </a:r>
            <a:r>
              <a:rPr lang="fr-FR" sz="1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Hypoparathyroidies primitives :</a:t>
            </a:r>
          </a:p>
          <a:p>
            <a:pPr>
              <a:buFont typeface="Wingdings" pitchFamily="2" charset="2"/>
              <a:buChar char="Ø"/>
            </a:pPr>
            <a:r>
              <a:rPr lang="fr-FR" sz="12800" dirty="0"/>
              <a:t> </a:t>
            </a:r>
            <a:r>
              <a:rPr lang="fr-FR" sz="12800" dirty="0" smtClean="0"/>
              <a:t>Absence congénitale des parathyroïdes(Agénésie isolée/Syndrome de Di-George: agénésie du thymus et des parathyroïdes)</a:t>
            </a:r>
          </a:p>
          <a:p>
            <a:pPr>
              <a:buFont typeface="Wingdings" pitchFamily="2" charset="2"/>
              <a:buChar char="Ø"/>
            </a:pPr>
            <a:r>
              <a:rPr lang="fr-FR" sz="12800" dirty="0"/>
              <a:t> </a:t>
            </a:r>
            <a:r>
              <a:rPr lang="fr-FR" sz="12800" dirty="0" err="1" smtClean="0"/>
              <a:t>Endocrinopathies</a:t>
            </a:r>
            <a:r>
              <a:rPr lang="fr-FR" sz="12800" dirty="0" smtClean="0"/>
              <a:t> auto- immunes</a:t>
            </a:r>
          </a:p>
          <a:p>
            <a:pPr>
              <a:buFont typeface="Wingdings" pitchFamily="2" charset="2"/>
              <a:buChar char="Ø"/>
            </a:pPr>
            <a:r>
              <a:rPr lang="fr-FR" sz="12800" dirty="0"/>
              <a:t> </a:t>
            </a:r>
            <a:r>
              <a:rPr lang="fr-FR" sz="12800" dirty="0" smtClean="0"/>
              <a:t>Hypoparathyroidie idiopathique</a:t>
            </a:r>
          </a:p>
          <a:p>
            <a:r>
              <a:rPr lang="fr-FR" sz="128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Hypoparathyroidies</a:t>
            </a:r>
            <a:r>
              <a:rPr lang="fr-FR" sz="1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secondaires :</a:t>
            </a:r>
          </a:p>
          <a:p>
            <a:pPr>
              <a:buFont typeface="Wingdings" pitchFamily="2" charset="2"/>
              <a:buChar char="Ø"/>
            </a:pPr>
            <a:r>
              <a:rPr lang="fr-FR" sz="12800" dirty="0"/>
              <a:t> </a:t>
            </a:r>
            <a:r>
              <a:rPr lang="fr-FR" sz="12800" dirty="0" smtClean="0"/>
              <a:t>Post- opératoire</a:t>
            </a:r>
          </a:p>
          <a:p>
            <a:pPr>
              <a:buFont typeface="Wingdings" pitchFamily="2" charset="2"/>
              <a:buChar char="Ø"/>
            </a:pPr>
            <a:r>
              <a:rPr lang="fr-FR" sz="12800" dirty="0"/>
              <a:t> </a:t>
            </a:r>
            <a:r>
              <a:rPr lang="fr-FR" sz="12800" dirty="0" smtClean="0"/>
              <a:t>Post –radique</a:t>
            </a:r>
          </a:p>
          <a:p>
            <a:pPr>
              <a:buFont typeface="Wingdings" pitchFamily="2" charset="2"/>
              <a:buChar char="Ø"/>
            </a:pPr>
            <a:r>
              <a:rPr lang="fr-FR" sz="12800" dirty="0"/>
              <a:t> </a:t>
            </a:r>
            <a:r>
              <a:rPr lang="fr-FR" sz="12800" dirty="0" smtClean="0"/>
              <a:t>Maladie </a:t>
            </a:r>
            <a:r>
              <a:rPr lang="fr-FR" sz="12800" dirty="0" err="1" smtClean="0"/>
              <a:t>nfiltrative</a:t>
            </a:r>
            <a:r>
              <a:rPr lang="fr-FR" sz="12800" dirty="0" smtClean="0"/>
              <a:t>, néoplasique ou de surcharge</a:t>
            </a:r>
          </a:p>
          <a:p>
            <a:pPr>
              <a:buNone/>
            </a:pPr>
            <a:r>
              <a:rPr lang="fr-FR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256584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PSEUDO-HYPOPARARTHYROIDIES</a:t>
            </a:r>
            <a:endParaRPr lang="fr-FR" dirty="0" smtClean="0"/>
          </a:p>
          <a:p>
            <a:r>
              <a:rPr lang="fr-FR" dirty="0" smtClean="0"/>
              <a:t>Par insensibilité des récepteurs à la PTH.</a:t>
            </a:r>
          </a:p>
          <a:p>
            <a:r>
              <a:rPr lang="fr-FR" dirty="0" smtClean="0"/>
              <a:t>Pathologie souvent familiale , elle associe :</a:t>
            </a:r>
          </a:p>
          <a:p>
            <a:pPr>
              <a:buNone/>
            </a:pPr>
            <a:r>
              <a:rPr lang="fr-FR" dirty="0" smtClean="0"/>
              <a:t> 	* </a:t>
            </a:r>
            <a:r>
              <a:rPr lang="fr-F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Signes de tétanie avec des troubles trophiques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 	* </a:t>
            </a:r>
            <a:r>
              <a:rPr lang="fr-F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Syndrome </a:t>
            </a:r>
            <a:r>
              <a:rPr lang="fr-FR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dysmorphique</a:t>
            </a:r>
            <a:r>
              <a:rPr lang="fr-FR" dirty="0" smtClean="0"/>
              <a:t>: petite taille ,obésité, facies arrondi, </a:t>
            </a:r>
            <a:r>
              <a:rPr lang="fr-FR" dirty="0" err="1" smtClean="0"/>
              <a:t>brachymétacarpie</a:t>
            </a:r>
            <a:r>
              <a:rPr lang="fr-FR" dirty="0" smtClean="0"/>
              <a:t> et </a:t>
            </a:r>
            <a:r>
              <a:rPr lang="fr-FR" dirty="0" err="1" smtClean="0"/>
              <a:t>brachymétatarsie</a:t>
            </a:r>
            <a:r>
              <a:rPr lang="fr-FR" dirty="0" smtClean="0"/>
              <a:t>, calcifications sous-cutanée et légère débilité.</a:t>
            </a:r>
          </a:p>
          <a:p>
            <a:r>
              <a:rPr lang="fr-FR" dirty="0" smtClean="0"/>
              <a:t>Biologie : Hypocalcémie – Hyperphosphatémie</a:t>
            </a:r>
          </a:p>
          <a:p>
            <a:pPr>
              <a:buNone/>
            </a:pPr>
            <a:r>
              <a:rPr lang="fr-FR" dirty="0" smtClean="0"/>
              <a:t>                      PTH augmentée 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DIAGNOSTIC DIFFERENTIEL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Hypocalcémie </a:t>
            </a:r>
            <a:endParaRPr lang="fr-FR" dirty="0" smtClean="0"/>
          </a:p>
          <a:p>
            <a:pPr algn="ctr"/>
            <a:r>
              <a:rPr lang="fr-FR" dirty="0" smtClean="0"/>
              <a:t>Carence d’apport ou d’absorption de calcium et de VIT D 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*Rachitisme de l’enfant 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* Gastrectomie 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* Pancréatite chronique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* Malabsorption intestinale</a:t>
            </a:r>
          </a:p>
          <a:p>
            <a:r>
              <a:rPr lang="fr-FR" dirty="0" smtClean="0"/>
              <a:t>Défaut d’ activation de la VIT D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* Rachitisme vitamino –résistant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           * Insuffisance rénale</a:t>
            </a:r>
          </a:p>
          <a:p>
            <a:r>
              <a:rPr lang="fr-FR" dirty="0" err="1" smtClean="0"/>
              <a:t>Hypomagnésémie</a:t>
            </a:r>
            <a:endParaRPr lang="fr-FR" dirty="0" smtClean="0"/>
          </a:p>
          <a:p>
            <a:pPr algn="ctr"/>
            <a:r>
              <a:rPr lang="fr-FR" dirty="0" smtClean="0">
                <a:solidFill>
                  <a:srgbClr val="FF0000"/>
                </a:solidFill>
              </a:rPr>
              <a:t>Crise de </a:t>
            </a:r>
            <a:r>
              <a:rPr lang="fr-FR" dirty="0" err="1" smtClean="0">
                <a:solidFill>
                  <a:srgbClr val="FF0000"/>
                </a:solidFill>
              </a:rPr>
              <a:t>tetanie</a:t>
            </a:r>
            <a:r>
              <a:rPr lang="fr-FR" dirty="0" smtClean="0"/>
              <a:t>: Spasmophilie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TRAITEMENT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184576"/>
          </a:xfrm>
        </p:spPr>
        <p:txBody>
          <a:bodyPr>
            <a:normAutofit lnSpcReduction="10000"/>
          </a:bodyPr>
          <a:lstStyle/>
          <a:p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Traitement de la crise </a:t>
            </a:r>
            <a:r>
              <a:rPr lang="fr-FR" dirty="0" smtClean="0"/>
              <a:t>: </a:t>
            </a:r>
          </a:p>
          <a:p>
            <a:r>
              <a:rPr lang="fr-FR" dirty="0" smtClean="0"/>
              <a:t>injection IV d’ une ampoule de calcium  10 ml= 90 mg , suffit en règle à faire disparaitre la symptomatologie </a:t>
            </a:r>
          </a:p>
          <a:p>
            <a:pPr>
              <a:buNone/>
            </a:pPr>
            <a:endParaRPr lang="fr-FR" dirty="0" smtClean="0"/>
          </a:p>
          <a:p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Traitement de fond :</a:t>
            </a:r>
          </a:p>
          <a:p>
            <a:r>
              <a:rPr lang="fr-FR" dirty="0" smtClean="0"/>
              <a:t>Calcium Sandoz </a:t>
            </a:r>
            <a:r>
              <a:rPr lang="fr-FR" dirty="0" err="1" smtClean="0"/>
              <a:t>cp</a:t>
            </a:r>
            <a:r>
              <a:rPr lang="fr-FR" dirty="0" smtClean="0"/>
              <a:t>/sachets  3/j</a:t>
            </a:r>
          </a:p>
          <a:p>
            <a:r>
              <a:rPr lang="fr-FR" dirty="0" smtClean="0"/>
              <a:t> VIT D gouttes/ampoules  </a:t>
            </a:r>
          </a:p>
          <a:p>
            <a:r>
              <a:rPr lang="fr-FR" dirty="0" smtClean="0"/>
              <a:t>UN alfa </a:t>
            </a:r>
            <a:r>
              <a:rPr lang="fr-FR" dirty="0" err="1" smtClean="0"/>
              <a:t>cp</a:t>
            </a:r>
            <a:r>
              <a:rPr lang="fr-FR" dirty="0" smtClean="0"/>
              <a:t>( </a:t>
            </a:r>
            <a:r>
              <a:rPr lang="fr-FR" dirty="0" err="1" smtClean="0"/>
              <a:t>metabolite</a:t>
            </a:r>
            <a:r>
              <a:rPr lang="fr-FR" dirty="0" smtClean="0"/>
              <a:t> de la VIT D)Un Alfa  : 1-3 </a:t>
            </a:r>
            <a:r>
              <a:rPr lang="fr-FR" dirty="0" err="1" smtClean="0"/>
              <a:t>ug</a:t>
            </a:r>
            <a:r>
              <a:rPr lang="fr-FR" dirty="0" smtClean="0"/>
              <a:t>/j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 smtClean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ctr">
              <a:buFontTx/>
              <a:buChar char="-"/>
            </a:pPr>
            <a:r>
              <a:rPr lang="fr-FR" u="sng" dirty="0" smtClean="0">
                <a:solidFill>
                  <a:srgbClr val="FF0000"/>
                </a:solidFill>
              </a:rPr>
              <a:t>SURVEILLANCE</a:t>
            </a:r>
          </a:p>
          <a:p>
            <a:pPr>
              <a:buFontTx/>
              <a:buChar char="-"/>
            </a:pPr>
            <a:r>
              <a:rPr lang="fr-FR" dirty="0" err="1" smtClean="0"/>
              <a:t>Eviter</a:t>
            </a:r>
            <a:r>
              <a:rPr lang="fr-FR" dirty="0" smtClean="0"/>
              <a:t> le surdosage : Risque de lithiases rénales et de </a:t>
            </a:r>
            <a:r>
              <a:rPr lang="fr-FR" dirty="0" err="1" smtClean="0"/>
              <a:t>néphrocalcinose</a:t>
            </a:r>
            <a:r>
              <a:rPr lang="fr-FR" dirty="0" smtClean="0"/>
              <a:t> (calcémie- </a:t>
            </a:r>
            <a:r>
              <a:rPr lang="fr-FR" dirty="0" err="1" smtClean="0"/>
              <a:t>phosphorémie</a:t>
            </a:r>
            <a:r>
              <a:rPr lang="fr-FR" dirty="0" smtClean="0"/>
              <a:t>-calciurie)</a:t>
            </a:r>
          </a:p>
          <a:p>
            <a:pPr>
              <a:buFontTx/>
              <a:buChar char="-"/>
            </a:pPr>
            <a:endParaRPr lang="fr-FR" dirty="0"/>
          </a:p>
          <a:p>
            <a:pPr algn="ctr"/>
            <a:r>
              <a:rPr lang="fr-FR" u="sng" dirty="0" smtClean="0">
                <a:solidFill>
                  <a:srgbClr val="FF0000"/>
                </a:solidFill>
              </a:rPr>
              <a:t>Prévention: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-Autogreffe du tissu parathyroïdien de façon systématique afin de diminuer la fréquence des Hypoparathyroidies post -opératoires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INTRODUCTION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/>
          </a:bodyPr>
          <a:lstStyle/>
          <a:p>
            <a:r>
              <a:rPr lang="fr-FR" dirty="0" smtClean="0"/>
              <a:t>Hypofonctionnement des glandes  parathyroïdes avec des conséquences métaboliques.</a:t>
            </a:r>
          </a:p>
          <a:p>
            <a:r>
              <a:rPr lang="fr-FR" dirty="0" smtClean="0"/>
              <a:t> On distingue : -</a:t>
            </a:r>
          </a:p>
          <a:p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Hypoparathyroidie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vraie </a:t>
            </a:r>
            <a:r>
              <a:rPr lang="fr-FR" dirty="0" smtClean="0"/>
              <a:t>par absence  de sécrétion de PTH</a:t>
            </a:r>
          </a:p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Pseudo-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hypoparathyroidie</a:t>
            </a:r>
            <a:r>
              <a:rPr lang="fr-FR" dirty="0" smtClean="0"/>
              <a:t>: Par défaut d’ action de la PTH= résistance à la PTH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>
                <a:solidFill>
                  <a:srgbClr val="FF0000"/>
                </a:solidFill>
              </a:rPr>
              <a:t>DIAGNOSTIC</a:t>
            </a:r>
            <a:endParaRPr lang="fr-FR" sz="40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Clinique</a:t>
            </a:r>
          </a:p>
          <a:p>
            <a:r>
              <a:rPr lang="fr-FR" b="1" dirty="0" smtClean="0"/>
              <a:t>Crise de tétanie </a:t>
            </a:r>
            <a:r>
              <a:rPr lang="fr-FR" dirty="0" smtClean="0"/>
              <a:t>:Fourmillements au niveau de la face, de la région péribuccale pour s’ étendre au niveau des bras et des avant-bras, avec ensuite une tension musculaire +/- douloureuse aboutissant à la contracture tétanique .</a:t>
            </a:r>
          </a:p>
          <a:p>
            <a:pPr>
              <a:buNone/>
            </a:pPr>
            <a:r>
              <a:rPr lang="fr-FR" dirty="0" smtClean="0"/>
              <a:t>- Au niveau de la main : la main de l’ accoucheur avec flexion irréductible du pouce et de la main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 smtClean="0"/>
              <a:t>Phénomènes inter-critiques </a:t>
            </a:r>
            <a:r>
              <a:rPr lang="fr-FR" dirty="0" smtClean="0"/>
              <a:t>:signes de tétanie latents: </a:t>
            </a:r>
          </a:p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Signe de Chvostek</a:t>
            </a:r>
            <a:r>
              <a:rPr lang="fr-FR" dirty="0" smtClean="0"/>
              <a:t>:  la percussion de la joue à mi-distance entre le lobule de l’ oreille et la commissure labiale entraine </a:t>
            </a:r>
          </a:p>
          <a:p>
            <a:pPr>
              <a:buNone/>
            </a:pPr>
            <a:r>
              <a:rPr lang="fr-FR" dirty="0" smtClean="0"/>
              <a:t> -contracture réflexe de la lèvre sup :    type 1</a:t>
            </a:r>
          </a:p>
          <a:p>
            <a:pPr>
              <a:buNone/>
            </a:pPr>
            <a:r>
              <a:rPr lang="fr-FR" dirty="0" smtClean="0"/>
              <a:t>-Contracture réflexe de la lèvre sup et l’ aile du nez : type II</a:t>
            </a:r>
          </a:p>
          <a:p>
            <a:pPr>
              <a:buNone/>
            </a:pPr>
            <a:r>
              <a:rPr lang="fr-FR" dirty="0" smtClean="0"/>
              <a:t>-Contracture réflexe de toute l’ hémiface : type III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Manœuvre de Trousseau </a:t>
            </a:r>
            <a:r>
              <a:rPr lang="fr-FR" dirty="0" smtClean="0"/>
              <a:t>: plus spécifique, consiste à réaliser une compression du bras à l’aide d’un brassard gonflé à 02 cm Hg au dessus de PA systolique d’où une ischémie locale : la main d’ accoucheur doit apparaitre dans les 02 minutes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troubles trophiques </a:t>
            </a:r>
            <a:r>
              <a:rPr lang="fr-FR" dirty="0" smtClean="0"/>
              <a:t>:</a:t>
            </a:r>
          </a:p>
          <a:p>
            <a:pPr>
              <a:buFont typeface="Wingdings" pitchFamily="2" charset="2"/>
              <a:buChar char="Ø"/>
            </a:pPr>
            <a:r>
              <a:rPr lang="fr-FR" dirty="0"/>
              <a:t> </a:t>
            </a:r>
            <a:r>
              <a:rPr lang="fr-FR" dirty="0" smtClean="0"/>
              <a:t>peau sèche et squameuse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Ongles striés et cassants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Cheveux secs et fragiles 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Caries et fractures dentaires multiples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Cataracte sous capsulaire antérieure et/ou postérieure</a:t>
            </a:r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Calcification des noyaux gris centraux : syndrome de Fahr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Autres signes </a:t>
            </a:r>
            <a:r>
              <a:rPr lang="fr-FR" b="1" i="1" dirty="0" smtClean="0"/>
              <a:t>:</a:t>
            </a:r>
          </a:p>
          <a:p>
            <a:pPr>
              <a:buNone/>
            </a:pPr>
            <a:r>
              <a:rPr lang="fr-FR" b="1" i="1" dirty="0" smtClean="0"/>
              <a:t> *</a:t>
            </a:r>
            <a:r>
              <a:rPr lang="fr-FR" i="1" dirty="0" smtClean="0"/>
              <a:t>troubles psychiques : anxiété , irritabilité</a:t>
            </a:r>
          </a:p>
          <a:p>
            <a:pPr>
              <a:buNone/>
            </a:pPr>
            <a:r>
              <a:rPr lang="fr-FR" i="1" dirty="0"/>
              <a:t> </a:t>
            </a:r>
            <a:r>
              <a:rPr lang="fr-FR" i="1" dirty="0" smtClean="0"/>
              <a:t>* ECG: allongement de QT , du segment ST ,voir troubles du rythme</a:t>
            </a:r>
            <a:endParaRPr lang="fr-F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u="sng" dirty="0" smtClean="0">
                <a:solidFill>
                  <a:srgbClr val="FF0000"/>
                </a:solidFill>
              </a:rPr>
              <a:t>Biologie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</a:p>
          <a:p>
            <a:pPr algn="ctr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Hypocalcémie avec </a:t>
            </a:r>
            <a:r>
              <a:rPr lang="fr-FR" dirty="0" err="1" smtClean="0"/>
              <a:t>hyperphosphorémie</a:t>
            </a:r>
            <a:r>
              <a:rPr lang="fr-FR" dirty="0" smtClean="0"/>
              <a:t> </a:t>
            </a:r>
          </a:p>
          <a:p>
            <a:r>
              <a:rPr lang="fr-FR" dirty="0" smtClean="0"/>
              <a:t>Calciurie basse</a:t>
            </a:r>
          </a:p>
          <a:p>
            <a:r>
              <a:rPr lang="fr-FR" dirty="0" smtClean="0"/>
              <a:t>TRP augmenté</a:t>
            </a:r>
          </a:p>
          <a:p>
            <a:r>
              <a:rPr lang="fr-FR" dirty="0" smtClean="0"/>
              <a:t>PTH  basse </a:t>
            </a:r>
          </a:p>
          <a:p>
            <a:r>
              <a:rPr lang="fr-FR" dirty="0" smtClean="0"/>
              <a:t>Clairance de la AMPc </a:t>
            </a:r>
            <a:r>
              <a:rPr lang="fr-FR" dirty="0" err="1" smtClean="0"/>
              <a:t>néphrogenique</a:t>
            </a:r>
            <a:r>
              <a:rPr lang="fr-FR" dirty="0" smtClean="0"/>
              <a:t> basse</a:t>
            </a:r>
          </a:p>
          <a:p>
            <a:pPr algn="ctr"/>
            <a:r>
              <a:rPr lang="fr-FR" dirty="0" smtClean="0"/>
              <a:t> </a:t>
            </a:r>
            <a:r>
              <a:rPr lang="fr-FR" u="sng" dirty="0" smtClean="0">
                <a:solidFill>
                  <a:srgbClr val="FF0000"/>
                </a:solidFill>
              </a:rPr>
              <a:t>Radiologie </a:t>
            </a:r>
            <a:endParaRPr lang="fr-FR" u="sng" dirty="0" smtClean="0"/>
          </a:p>
          <a:p>
            <a:pPr>
              <a:buNone/>
            </a:pPr>
            <a:r>
              <a:rPr lang="fr-FR" dirty="0" err="1" smtClean="0"/>
              <a:t>Epaississement</a:t>
            </a:r>
            <a:r>
              <a:rPr lang="fr-FR" dirty="0" smtClean="0"/>
              <a:t> de la corticale avec augmentation de la densité osseuse 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>
                <a:solidFill>
                  <a:srgbClr val="FF0000"/>
                </a:solidFill>
              </a:rPr>
              <a:t>DIAGNOSTIC ETIOLOGIQUE</a:t>
            </a:r>
            <a:endParaRPr lang="fr-FR" sz="40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dirty="0" smtClean="0"/>
              <a:t>HYPOPARATHYROIDIES VRAIES</a:t>
            </a:r>
          </a:p>
          <a:p>
            <a:pPr algn="ctr"/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/>
            <a:r>
              <a:rPr lang="fr-FR" dirty="0" smtClean="0"/>
              <a:t>PSEUDOHYPOPARATHYROIDIE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1552</TotalTime>
  <Words>803</Words>
  <Application>Microsoft Office PowerPoint</Application>
  <PresentationFormat>Affichage à l'écran (4:3)</PresentationFormat>
  <Paragraphs>123</Paragraphs>
  <Slides>14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HYPOPARATHYROIDIE</vt:lpstr>
      <vt:lpstr>INTRODUCTION</vt:lpstr>
      <vt:lpstr>DIAGNOSTIC</vt:lpstr>
      <vt:lpstr>Diapositive 4</vt:lpstr>
      <vt:lpstr>Diapositive 5</vt:lpstr>
      <vt:lpstr>Diapositive 6</vt:lpstr>
      <vt:lpstr>    </vt:lpstr>
      <vt:lpstr>Diapositive 8</vt:lpstr>
      <vt:lpstr>DIAGNOSTIC ETIOLOGIQUE</vt:lpstr>
      <vt:lpstr>Diapositive 10</vt:lpstr>
      <vt:lpstr>Diapositive 11</vt:lpstr>
      <vt:lpstr>DIAGNOSTIC DIFFERENTIEL</vt:lpstr>
      <vt:lpstr>TRAITEMENT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HYPOPARATHYROIDIE</dc:title>
  <dc:creator>pc</dc:creator>
  <cp:lastModifiedBy>khalil arioua</cp:lastModifiedBy>
  <cp:revision>8</cp:revision>
  <dcterms:created xsi:type="dcterms:W3CDTF">2018-11-28T20:23:40Z</dcterms:created>
  <dcterms:modified xsi:type="dcterms:W3CDTF">2019-06-24T12:51:44Z</dcterms:modified>
</cp:coreProperties>
</file>