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50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154D974-BE6B-4A19-B0C4-103B40B04CC6}" type="datetimeFigureOut">
              <a:rPr lang="fr-FR" smtClean="0"/>
              <a:pPr/>
              <a:t>11/06/2020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7AB93CA-9430-437B-9042-15195141B59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54D974-BE6B-4A19-B0C4-103B40B04CC6}" type="datetimeFigureOut">
              <a:rPr lang="fr-FR" smtClean="0"/>
              <a:pPr/>
              <a:t>11/06/2020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AB93CA-9430-437B-9042-15195141B59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b="1" dirty="0" smtClean="0"/>
              <a:t>Enhanced Direct Memory Access </a:t>
            </a:r>
            <a:r>
              <a:rPr lang="en-US" b="1" dirty="0"/>
              <a:t>(EDMA)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428604"/>
            <a:ext cx="8501122" cy="5786199"/>
          </a:xfrm>
          <a:prstGeom prst="rect">
            <a:avLst/>
          </a:prstGeom>
          <a:noFill/>
        </p:spPr>
        <p:txBody>
          <a:bodyPr wrap="square" rtlCol="0">
            <a:spAutoFit/>
          </a:bodyPr>
          <a:lstStyle/>
          <a:p>
            <a:pPr algn="just">
              <a:buFont typeface="Arial" pitchFamily="34" charset="0"/>
              <a:buChar char="•"/>
            </a:pPr>
            <a:r>
              <a:rPr lang="en-US" b="1" dirty="0" smtClean="0"/>
              <a:t> </a:t>
            </a:r>
            <a:r>
              <a:rPr lang="fr-FR" sz="2200" b="1" dirty="0" smtClean="0"/>
              <a:t>Frame: </a:t>
            </a:r>
          </a:p>
          <a:p>
            <a:pPr algn="just"/>
            <a:r>
              <a:rPr lang="fr-FR" sz="2200" dirty="0" smtClean="0"/>
              <a:t>Un  groupe  d’éléments forme un frame. Un frame peut avoir des éléments contigus ou éparpillés. Frame est utilisé dans le contexte des transferts de données à une dimension</a:t>
            </a:r>
          </a:p>
          <a:p>
            <a:pPr algn="just"/>
            <a:r>
              <a:rPr lang="fr-FR" sz="2200" dirty="0" smtClean="0"/>
              <a:t>(</a:t>
            </a:r>
            <a:r>
              <a:rPr lang="fr-FR" sz="2200" dirty="0"/>
              <a:t>1D</a:t>
            </a:r>
            <a:r>
              <a:rPr lang="fr-FR" sz="2200" dirty="0" smtClean="0"/>
              <a:t>).</a:t>
            </a:r>
          </a:p>
          <a:p>
            <a:pPr algn="just"/>
            <a:endParaRPr lang="fr-FR" sz="2200" dirty="0"/>
          </a:p>
          <a:p>
            <a:pPr algn="just">
              <a:buFont typeface="Arial" pitchFamily="34" charset="0"/>
              <a:buChar char="•"/>
            </a:pPr>
            <a:r>
              <a:rPr lang="fr-FR" sz="2200" dirty="0" smtClean="0"/>
              <a:t> </a:t>
            </a:r>
            <a:r>
              <a:rPr lang="fr-FR" sz="2200" b="1" dirty="0" err="1" smtClean="0"/>
              <a:t>Array</a:t>
            </a:r>
            <a:r>
              <a:rPr lang="fr-FR" sz="2200" b="1" dirty="0" smtClean="0"/>
              <a:t>: </a:t>
            </a:r>
          </a:p>
          <a:p>
            <a:pPr algn="just"/>
            <a:r>
              <a:rPr lang="fr-FR" sz="2200" dirty="0" smtClean="0"/>
              <a:t>Un groupe of d’éléments contigus forme un vecteur  “</a:t>
            </a:r>
            <a:r>
              <a:rPr lang="fr-FR" sz="2200" dirty="0" err="1" smtClean="0"/>
              <a:t>array</a:t>
            </a:r>
            <a:r>
              <a:rPr lang="fr-FR" sz="2200" dirty="0" smtClean="0"/>
              <a:t>”. Les éléments d’un vecteur ne peuvent pas être séparés par un indice. </a:t>
            </a:r>
            <a:r>
              <a:rPr lang="fr-FR" sz="2200" dirty="0" err="1" smtClean="0"/>
              <a:t>Array</a:t>
            </a:r>
            <a:r>
              <a:rPr lang="fr-FR" sz="2200" dirty="0" smtClean="0"/>
              <a:t> est utilisé dans le contexte des transferts de données à 2 dimensions (</a:t>
            </a:r>
            <a:r>
              <a:rPr lang="fr-FR" sz="2200" dirty="0"/>
              <a:t>2D</a:t>
            </a:r>
            <a:r>
              <a:rPr lang="fr-FR" sz="2200" dirty="0" smtClean="0"/>
              <a:t>).</a:t>
            </a:r>
          </a:p>
          <a:p>
            <a:pPr algn="just"/>
            <a:endParaRPr lang="fr-FR" sz="2200" dirty="0"/>
          </a:p>
          <a:p>
            <a:pPr algn="just">
              <a:buFont typeface="Arial" pitchFamily="34" charset="0"/>
              <a:buChar char="•"/>
            </a:pPr>
            <a:r>
              <a:rPr lang="fr-FR" sz="2200" dirty="0" smtClean="0"/>
              <a:t> </a:t>
            </a:r>
            <a:r>
              <a:rPr lang="fr-FR" sz="2200" b="1" dirty="0" smtClean="0"/>
              <a:t>Block: </a:t>
            </a:r>
          </a:p>
          <a:p>
            <a:pPr algn="just"/>
            <a:r>
              <a:rPr lang="fr-FR" sz="2200" dirty="0" smtClean="0"/>
              <a:t>Un group d’</a:t>
            </a:r>
            <a:r>
              <a:rPr lang="fr-FR" sz="2200" dirty="0" err="1" smtClean="0"/>
              <a:t>arrays</a:t>
            </a:r>
            <a:r>
              <a:rPr lang="fr-FR" sz="2200" dirty="0" smtClean="0"/>
              <a:t> ou frames forme un bloc. </a:t>
            </a:r>
          </a:p>
          <a:p>
            <a:pPr algn="just"/>
            <a:r>
              <a:rPr lang="fr-FR" sz="2200" dirty="0" smtClean="0"/>
              <a:t>Pour les transferts 1D, un groupe de frames forme un bloc. Pour les transferts 2D, un groupe d’</a:t>
            </a:r>
            <a:r>
              <a:rPr lang="fr-FR" sz="2200" dirty="0" err="1" smtClean="0"/>
              <a:t>arrays</a:t>
            </a:r>
            <a:r>
              <a:rPr lang="fr-FR" sz="2200" dirty="0" smtClean="0"/>
              <a:t> constitue un bloc. </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428604"/>
            <a:ext cx="8429684" cy="3477875"/>
          </a:xfrm>
          <a:prstGeom prst="rect">
            <a:avLst/>
          </a:prstGeom>
          <a:noFill/>
        </p:spPr>
        <p:txBody>
          <a:bodyPr wrap="square" rtlCol="0">
            <a:spAutoFit/>
          </a:bodyPr>
          <a:lstStyle/>
          <a:p>
            <a:pPr algn="just">
              <a:buFont typeface="Arial" pitchFamily="34" charset="0"/>
              <a:buChar char="•"/>
            </a:pPr>
            <a:r>
              <a:rPr lang="fr-FR" sz="2200" b="1" dirty="0" smtClean="0"/>
              <a:t> 1-</a:t>
            </a:r>
            <a:r>
              <a:rPr lang="fr-FR" sz="2200" b="1" dirty="0" err="1" smtClean="0"/>
              <a:t>dimensional</a:t>
            </a:r>
            <a:r>
              <a:rPr lang="fr-FR" sz="2200" b="1" dirty="0" smtClean="0"/>
              <a:t> (1D) </a:t>
            </a:r>
            <a:r>
              <a:rPr lang="fr-FR" sz="2200" b="1" dirty="0" err="1" smtClean="0"/>
              <a:t>transfer</a:t>
            </a:r>
            <a:r>
              <a:rPr lang="fr-FR" sz="2200" b="1" dirty="0" smtClean="0"/>
              <a:t>:</a:t>
            </a:r>
          </a:p>
          <a:p>
            <a:pPr algn="just"/>
            <a:r>
              <a:rPr lang="fr-FR" sz="2200" b="1" dirty="0" smtClean="0"/>
              <a:t> </a:t>
            </a:r>
            <a:r>
              <a:rPr lang="fr-FR" sz="2200" dirty="0" smtClean="0"/>
              <a:t>Un groupe de frames constitue un  bloc 1D  (1D block).</a:t>
            </a:r>
          </a:p>
          <a:p>
            <a:pPr algn="just"/>
            <a:r>
              <a:rPr lang="fr-FR" sz="2200" dirty="0" smtClean="0"/>
              <a:t>Le nombre de frames (FRMCNT) dans un bloc varie de 1 à 65536.</a:t>
            </a:r>
          </a:p>
          <a:p>
            <a:pPr algn="just"/>
            <a:r>
              <a:rPr lang="fr-FR" sz="2200" dirty="0" smtClean="0"/>
              <a:t>Le nombre d’éléments (ELECNT) par frame varie de 1 à 65535.</a:t>
            </a:r>
          </a:p>
          <a:p>
            <a:pPr algn="just"/>
            <a:endParaRPr lang="fr-FR" sz="2200" dirty="0" smtClean="0"/>
          </a:p>
          <a:p>
            <a:pPr algn="just">
              <a:buFont typeface="Arial" pitchFamily="34" charset="0"/>
              <a:buChar char="•"/>
            </a:pPr>
            <a:r>
              <a:rPr lang="fr-FR" sz="2200" b="1" dirty="0" smtClean="0"/>
              <a:t> 2-</a:t>
            </a:r>
            <a:r>
              <a:rPr lang="fr-FR" sz="2200" b="1" dirty="0" err="1" smtClean="0"/>
              <a:t>dimensional</a:t>
            </a:r>
            <a:r>
              <a:rPr lang="fr-FR" sz="2200" b="1" dirty="0" smtClean="0"/>
              <a:t> (2D) </a:t>
            </a:r>
            <a:r>
              <a:rPr lang="fr-FR" sz="2200" b="1" dirty="0" err="1" smtClean="0"/>
              <a:t>transfer</a:t>
            </a:r>
            <a:r>
              <a:rPr lang="fr-FR" sz="2200" b="1" dirty="0" smtClean="0"/>
              <a:t>:</a:t>
            </a:r>
          </a:p>
          <a:p>
            <a:pPr algn="just"/>
            <a:r>
              <a:rPr lang="fr-FR" sz="2200" dirty="0" smtClean="0"/>
              <a:t>Un groupe de vecteurs “</a:t>
            </a:r>
            <a:r>
              <a:rPr lang="fr-FR" sz="2200" dirty="0" err="1" smtClean="0"/>
              <a:t>arrays</a:t>
            </a:r>
            <a:r>
              <a:rPr lang="fr-FR" sz="2200" dirty="0" smtClean="0"/>
              <a:t>” forme un bloc 2D (2D block). </a:t>
            </a:r>
          </a:p>
          <a:p>
            <a:pPr algn="just"/>
            <a:r>
              <a:rPr lang="fr-FR" sz="2200" dirty="0" smtClean="0"/>
              <a:t>La première dimension représente le nombre d’éléments contigus dans un “</a:t>
            </a:r>
            <a:r>
              <a:rPr lang="fr-FR" sz="2200" dirty="0" err="1" smtClean="0"/>
              <a:t>array</a:t>
            </a:r>
            <a:r>
              <a:rPr lang="fr-FR" sz="2200" dirty="0" smtClean="0"/>
              <a:t>”. La 2ème dimension donne le nombre de ces “</a:t>
            </a:r>
            <a:r>
              <a:rPr lang="fr-FR" sz="2200" dirty="0" err="1" smtClean="0"/>
              <a:t>arrays</a:t>
            </a:r>
            <a:r>
              <a:rPr lang="fr-FR" sz="2200" dirty="0" smtClean="0"/>
              <a:t>”.</a:t>
            </a:r>
          </a:p>
          <a:p>
            <a:pPr algn="just"/>
            <a:r>
              <a:rPr lang="fr-FR" sz="2200" dirty="0" smtClean="0"/>
              <a:t>Le nombre d’</a:t>
            </a:r>
            <a:r>
              <a:rPr lang="fr-FR" sz="2200" dirty="0" err="1" smtClean="0"/>
              <a:t>arrays</a:t>
            </a:r>
            <a:r>
              <a:rPr lang="fr-FR" sz="2200" dirty="0" smtClean="0"/>
              <a:t> (FRMCNT) dans un bloc varie de 1 à 65536</a:t>
            </a:r>
            <a:endParaRPr lang="fr-FR"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14290"/>
            <a:ext cx="8229600" cy="642942"/>
          </a:xfrm>
        </p:spPr>
        <p:txBody>
          <a:bodyPr>
            <a:normAutofit fontScale="90000"/>
          </a:bodyPr>
          <a:lstStyle/>
          <a:p>
            <a:r>
              <a:rPr lang="fr-FR" b="1" dirty="0" smtClean="0"/>
              <a:t>EDMA du DSP C6713</a:t>
            </a:r>
            <a:endParaRPr lang="fr-FR" b="1" dirty="0"/>
          </a:p>
        </p:txBody>
      </p:sp>
      <p:sp>
        <p:nvSpPr>
          <p:cNvPr id="3" name="Espace réservé du contenu 2"/>
          <p:cNvSpPr>
            <a:spLocks noGrp="1"/>
          </p:cNvSpPr>
          <p:nvPr>
            <p:ph idx="1"/>
          </p:nvPr>
        </p:nvSpPr>
        <p:spPr>
          <a:xfrm>
            <a:off x="457200" y="1000108"/>
            <a:ext cx="8229600" cy="5126055"/>
          </a:xfrm>
        </p:spPr>
        <p:txBody>
          <a:bodyPr>
            <a:normAutofit/>
          </a:bodyPr>
          <a:lstStyle/>
          <a:p>
            <a:pPr algn="just"/>
            <a:r>
              <a:rPr lang="fr-FR" sz="2400" dirty="0" smtClean="0"/>
              <a:t>L’EDMA du DSP C6713 possède 16 canaux. Les canaux 8 à 11 sont réservés pour l’enchainement (</a:t>
            </a:r>
            <a:r>
              <a:rPr lang="fr-FR" sz="2400" dirty="0" err="1" smtClean="0"/>
              <a:t>chaining</a:t>
            </a:r>
            <a:r>
              <a:rPr lang="fr-FR" sz="2400" dirty="0" smtClean="0"/>
              <a:t>).</a:t>
            </a:r>
          </a:p>
          <a:p>
            <a:pPr algn="just"/>
            <a:r>
              <a:rPr lang="fr-FR" sz="2400" dirty="0" smtClean="0"/>
              <a:t>Les 12 autres canaux permettent de servir les différents périphériques.</a:t>
            </a:r>
          </a:p>
          <a:p>
            <a:pPr algn="just"/>
            <a:r>
              <a:rPr lang="fr-FR" sz="2400" dirty="0" smtClean="0"/>
              <a:t>Le transfert des données peut être déclenché par le CPU ou des événements.</a:t>
            </a:r>
          </a:p>
          <a:p>
            <a:pPr algn="just"/>
            <a:r>
              <a:rPr lang="fr-FR" sz="2400" dirty="0" smtClean="0"/>
              <a:t>La correspondance, par défaut, entre événements et canaux est représenté dans la table 1.</a:t>
            </a:r>
          </a:p>
          <a:p>
            <a:pPr algn="just"/>
            <a:r>
              <a:rPr lang="fr-FR" sz="2400" dirty="0" smtClean="0"/>
              <a:t>L’utilisateur peut modifier ce </a:t>
            </a:r>
            <a:r>
              <a:rPr lang="fr-FR" sz="2400" dirty="0" err="1" smtClean="0"/>
              <a:t>mapping</a:t>
            </a:r>
            <a:r>
              <a:rPr lang="fr-FR" sz="2400" dirty="0" smtClean="0"/>
              <a:t> par programmation des registres de sélection de l’EDMA : ESEL0, ESEL1, ESEL2 (voir table 2).</a:t>
            </a:r>
            <a:endParaRPr lang="fr-F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1785918" y="0"/>
            <a:ext cx="4714908" cy="5000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857224" y="214290"/>
            <a:ext cx="6858048" cy="400110"/>
          </a:xfrm>
          <a:prstGeom prst="rect">
            <a:avLst/>
          </a:prstGeom>
          <a:noFill/>
        </p:spPr>
        <p:txBody>
          <a:bodyPr wrap="square" rtlCol="0">
            <a:spAutoFit/>
          </a:bodyPr>
          <a:lstStyle/>
          <a:p>
            <a:r>
              <a:rPr lang="fr-FR" sz="2000" b="1" dirty="0" smtClean="0"/>
              <a:t>Table 1.  Correspondance canal événement (par défaut)</a:t>
            </a:r>
            <a:endParaRPr lang="fr-FR" sz="20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p:nvPr/>
        </p:nvPicPr>
        <p:blipFill>
          <a:blip r:embed="rId2"/>
          <a:srcRect/>
          <a:stretch>
            <a:fillRect/>
          </a:stretch>
        </p:blipFill>
        <p:spPr bwMode="auto">
          <a:xfrm>
            <a:off x="0" y="0"/>
            <a:ext cx="9144000" cy="6500834"/>
          </a:xfrm>
          <a:prstGeom prst="rect">
            <a:avLst/>
          </a:prstGeom>
          <a:noFill/>
          <a:ln w="9525">
            <a:noFill/>
            <a:miter lim="800000"/>
            <a:headEnd/>
            <a:tailEnd/>
          </a:ln>
        </p:spPr>
      </p:pic>
      <p:sp>
        <p:nvSpPr>
          <p:cNvPr id="3" name="Rectangle 2"/>
          <p:cNvSpPr/>
          <p:nvPr/>
        </p:nvSpPr>
        <p:spPr>
          <a:xfrm>
            <a:off x="2714612" y="0"/>
            <a:ext cx="3214710" cy="5000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2285984" y="0"/>
            <a:ext cx="4572032" cy="461665"/>
          </a:xfrm>
          <a:prstGeom prst="rect">
            <a:avLst/>
          </a:prstGeom>
          <a:noFill/>
        </p:spPr>
        <p:txBody>
          <a:bodyPr wrap="square" rtlCol="0">
            <a:spAutoFit/>
          </a:bodyPr>
          <a:lstStyle/>
          <a:p>
            <a:r>
              <a:rPr lang="fr-FR" sz="2400" b="1" dirty="0" smtClean="0"/>
              <a:t>Table 2. Sélection des événements</a:t>
            </a:r>
            <a:endParaRPr lang="fr-FR" sz="24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571472" y="1571612"/>
            <a:ext cx="8286807" cy="3643337"/>
          </a:xfrm>
          <a:prstGeom prst="rect">
            <a:avLst/>
          </a:prstGeom>
          <a:noFill/>
          <a:ln w="9525">
            <a:noFill/>
            <a:miter lim="800000"/>
            <a:headEnd/>
            <a:tailEnd/>
          </a:ln>
          <a:effectLst/>
        </p:spPr>
      </p:pic>
      <p:sp>
        <p:nvSpPr>
          <p:cNvPr id="3" name="ZoneTexte 2"/>
          <p:cNvSpPr txBox="1"/>
          <p:nvPr/>
        </p:nvSpPr>
        <p:spPr>
          <a:xfrm>
            <a:off x="1214414" y="428604"/>
            <a:ext cx="6858048" cy="461665"/>
          </a:xfrm>
          <a:prstGeom prst="rect">
            <a:avLst/>
          </a:prstGeom>
          <a:noFill/>
        </p:spPr>
        <p:txBody>
          <a:bodyPr wrap="square" rtlCol="0">
            <a:spAutoFit/>
          </a:bodyPr>
          <a:lstStyle/>
          <a:p>
            <a:pPr algn="ctr"/>
            <a:r>
              <a:rPr lang="fr-FR" sz="2400" b="1" dirty="0" smtClean="0"/>
              <a:t>Suite de la table 2</a:t>
            </a:r>
            <a:endParaRPr lang="fr-FR" sz="24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Autofit/>
          </a:bodyPr>
          <a:lstStyle/>
          <a:p>
            <a:r>
              <a:rPr lang="fr-FR" sz="3000" b="1" dirty="0" smtClean="0"/>
              <a:t>Registres de l’EDMA utilisés pour le traitement des événements</a:t>
            </a:r>
            <a:endParaRPr lang="fr-FR" sz="3000" b="1" dirty="0"/>
          </a:p>
        </p:txBody>
      </p:sp>
      <p:sp>
        <p:nvSpPr>
          <p:cNvPr id="3" name="Espace réservé du contenu 2"/>
          <p:cNvSpPr>
            <a:spLocks noGrp="1"/>
          </p:cNvSpPr>
          <p:nvPr>
            <p:ph idx="1"/>
          </p:nvPr>
        </p:nvSpPr>
        <p:spPr>
          <a:xfrm>
            <a:off x="214282" y="1142984"/>
            <a:ext cx="8715436" cy="5715016"/>
          </a:xfrm>
        </p:spPr>
        <p:txBody>
          <a:bodyPr>
            <a:normAutofit fontScale="85000" lnSpcReduction="10000"/>
          </a:bodyPr>
          <a:lstStyle/>
          <a:p>
            <a:pPr marL="0" indent="0" algn="just">
              <a:buNone/>
            </a:pPr>
            <a:r>
              <a:rPr lang="fr-FR" sz="2400" dirty="0" smtClean="0"/>
              <a:t>Le contrôleur EDMA contient 4 registres pour le traitement des événements:</a:t>
            </a:r>
          </a:p>
          <a:p>
            <a:pPr marL="0" indent="0" algn="just">
              <a:buFont typeface="Wingdings" pitchFamily="2" charset="2"/>
              <a:buChar char="Ø"/>
            </a:pPr>
            <a:r>
              <a:rPr lang="fr-FR" sz="2400" dirty="0" smtClean="0"/>
              <a:t> </a:t>
            </a:r>
            <a:r>
              <a:rPr lang="fr-FR" sz="2400" b="1" dirty="0" smtClean="0"/>
              <a:t>Event </a:t>
            </a:r>
            <a:r>
              <a:rPr lang="fr-FR" sz="2400" b="1" dirty="0" err="1" smtClean="0"/>
              <a:t>Register</a:t>
            </a:r>
            <a:r>
              <a:rPr lang="fr-FR" sz="2400" b="1" dirty="0" smtClean="0"/>
              <a:t> (ER): </a:t>
            </a:r>
            <a:r>
              <a:rPr lang="fr-FR" sz="2400" dirty="0" smtClean="0"/>
              <a:t>Lorsqu’un événement n se produit, le bit n du ER est mis à 1.</a:t>
            </a:r>
          </a:p>
          <a:p>
            <a:pPr marL="0" indent="0" algn="just">
              <a:buNone/>
            </a:pPr>
            <a:endParaRPr lang="fr-FR" sz="2400" dirty="0" smtClean="0"/>
          </a:p>
          <a:p>
            <a:pPr marL="0" indent="0" algn="just">
              <a:buFont typeface="Wingdings" pitchFamily="2" charset="2"/>
              <a:buChar char="Ø"/>
            </a:pPr>
            <a:r>
              <a:rPr lang="fr-FR" sz="2400" dirty="0" smtClean="0"/>
              <a:t> </a:t>
            </a:r>
            <a:r>
              <a:rPr lang="fr-FR" sz="2400" b="1" dirty="0" smtClean="0"/>
              <a:t>Event </a:t>
            </a:r>
            <a:r>
              <a:rPr lang="fr-FR" sz="2400" b="1" dirty="0" err="1" smtClean="0"/>
              <a:t>Enable</a:t>
            </a:r>
            <a:r>
              <a:rPr lang="fr-FR" sz="2400" b="1" dirty="0" smtClean="0"/>
              <a:t> </a:t>
            </a:r>
            <a:r>
              <a:rPr lang="fr-FR" sz="2400" b="1" dirty="0" err="1" smtClean="0"/>
              <a:t>Register</a:t>
            </a:r>
            <a:r>
              <a:rPr lang="fr-FR" sz="2400" b="1" dirty="0" smtClean="0"/>
              <a:t> (EER): </a:t>
            </a:r>
            <a:r>
              <a:rPr lang="fr-FR" sz="2400" dirty="0" smtClean="0"/>
              <a:t>La mise à 1 du bit n du EER autorise le traitement de l’événement correspondant. Si le bit est à 0, le traitement est bloqué.</a:t>
            </a:r>
          </a:p>
          <a:p>
            <a:pPr marL="0" indent="0" algn="just">
              <a:buNone/>
            </a:pPr>
            <a:r>
              <a:rPr lang="fr-FR" sz="2400" dirty="0" smtClean="0"/>
              <a:t>L’occurrence de l’événement n est mémorisé dans ER même s’il est bloqué.</a:t>
            </a:r>
          </a:p>
          <a:p>
            <a:pPr marL="0" indent="0" algn="just">
              <a:buNone/>
            </a:pPr>
            <a:endParaRPr lang="fr-FR" sz="2400" dirty="0" smtClean="0"/>
          </a:p>
          <a:p>
            <a:pPr marL="0" indent="0" algn="just">
              <a:buFont typeface="Wingdings" pitchFamily="2" charset="2"/>
              <a:buChar char="Ø"/>
            </a:pPr>
            <a:r>
              <a:rPr lang="fr-FR" sz="2400" dirty="0" smtClean="0"/>
              <a:t> </a:t>
            </a:r>
            <a:r>
              <a:rPr lang="fr-FR" sz="2400" b="1" dirty="0" smtClean="0"/>
              <a:t>Event </a:t>
            </a:r>
            <a:r>
              <a:rPr lang="fr-FR" sz="2400" b="1" dirty="0" err="1" smtClean="0"/>
              <a:t>Clear</a:t>
            </a:r>
            <a:r>
              <a:rPr lang="fr-FR" sz="2400" b="1" dirty="0" smtClean="0"/>
              <a:t> </a:t>
            </a:r>
            <a:r>
              <a:rPr lang="fr-FR" sz="2400" b="1" dirty="0" err="1" smtClean="0"/>
              <a:t>Register</a:t>
            </a:r>
            <a:r>
              <a:rPr lang="fr-FR" sz="2400" b="1" dirty="0" smtClean="0"/>
              <a:t> (ECR): </a:t>
            </a:r>
            <a:r>
              <a:rPr lang="fr-FR" sz="2400" dirty="0" smtClean="0"/>
              <a:t>Si l’événement est autorisé dans le EER, le bit correspondant du ER est automatiquement mis à 0 lorsque l’EDMA traite le transfert lié à cet événement.</a:t>
            </a:r>
          </a:p>
          <a:p>
            <a:pPr marL="0" indent="0" algn="just">
              <a:buNone/>
            </a:pPr>
            <a:r>
              <a:rPr lang="fr-FR" sz="2400" dirty="0" smtClean="0"/>
              <a:t>Si l’événement est bloqué, le CPU peut effacer le bit correspondant dans le ER en mettant à 1 le bit correspondant du ECR. Ecrire un 0 n’a aucun effet. </a:t>
            </a:r>
          </a:p>
          <a:p>
            <a:pPr marL="0" indent="0" algn="just">
              <a:buNone/>
            </a:pPr>
            <a:endParaRPr lang="fr-FR" sz="2400" dirty="0" smtClean="0"/>
          </a:p>
          <a:p>
            <a:pPr marL="0" indent="0" algn="just">
              <a:buFont typeface="Wingdings" pitchFamily="2" charset="2"/>
              <a:buChar char="Ø"/>
            </a:pPr>
            <a:r>
              <a:rPr lang="fr-FR" sz="2400" dirty="0" smtClean="0"/>
              <a:t> </a:t>
            </a:r>
            <a:r>
              <a:rPr lang="fr-FR" sz="2400" b="1" dirty="0" smtClean="0"/>
              <a:t>Event Set </a:t>
            </a:r>
            <a:r>
              <a:rPr lang="fr-FR" sz="2400" b="1" dirty="0" err="1" smtClean="0"/>
              <a:t>Register</a:t>
            </a:r>
            <a:r>
              <a:rPr lang="fr-FR" sz="2400" b="1" dirty="0" smtClean="0"/>
              <a:t> (ESR): </a:t>
            </a:r>
            <a:r>
              <a:rPr lang="fr-FR" sz="2400" dirty="0" smtClean="0"/>
              <a:t>Ecrire un bit à 1 dans le ESR met le bit correspondant du ER à 1. Ceci permet au CPU de soumettre des demandes d’événements (utiles en débogage).</a:t>
            </a:r>
          </a:p>
          <a:p>
            <a:pPr marL="0" indent="0" algn="just">
              <a:buNone/>
            </a:pPr>
            <a:endParaRPr lang="fr-FR" sz="2400" dirty="0" smtClean="0"/>
          </a:p>
          <a:p>
            <a:pPr marL="0" indent="0" algn="just">
              <a:buNone/>
            </a:pPr>
            <a:endParaRPr lang="fr-F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57232"/>
          </a:xfrm>
        </p:spPr>
        <p:txBody>
          <a:bodyPr>
            <a:normAutofit/>
          </a:bodyPr>
          <a:lstStyle/>
          <a:p>
            <a:r>
              <a:rPr lang="fr-FR" sz="3600" b="1" dirty="0" smtClean="0"/>
              <a:t>Le paramètre RAM (</a:t>
            </a:r>
            <a:r>
              <a:rPr lang="fr-FR" sz="3600" b="1" dirty="0" err="1" smtClean="0"/>
              <a:t>PaRAM</a:t>
            </a:r>
            <a:r>
              <a:rPr lang="fr-FR" sz="3600" b="1" dirty="0" smtClean="0"/>
              <a:t>)</a:t>
            </a:r>
            <a:endParaRPr lang="fr-FR" sz="3600" b="1" dirty="0"/>
          </a:p>
        </p:txBody>
      </p:sp>
      <p:sp>
        <p:nvSpPr>
          <p:cNvPr id="3" name="Espace réservé du contenu 2"/>
          <p:cNvSpPr>
            <a:spLocks noGrp="1"/>
          </p:cNvSpPr>
          <p:nvPr>
            <p:ph idx="1"/>
          </p:nvPr>
        </p:nvSpPr>
        <p:spPr>
          <a:xfrm>
            <a:off x="285720" y="928670"/>
            <a:ext cx="8572560" cy="5197493"/>
          </a:xfrm>
        </p:spPr>
        <p:txBody>
          <a:bodyPr>
            <a:normAutofit/>
          </a:bodyPr>
          <a:lstStyle/>
          <a:p>
            <a:pPr marL="0" indent="0">
              <a:buNone/>
            </a:pPr>
            <a:r>
              <a:rPr lang="fr-FR" sz="3000" dirty="0" smtClean="0"/>
              <a:t>La table des paramètres de transfert de l’EDMA et les informations de liens sont stockés dans la « </a:t>
            </a:r>
            <a:r>
              <a:rPr lang="fr-FR" sz="3000" dirty="0" err="1" smtClean="0"/>
              <a:t>PaRAM</a:t>
            </a:r>
            <a:r>
              <a:rPr lang="fr-FR" sz="3000" dirty="0" smtClean="0"/>
              <a:t> », RAM de 2K Bytes localisée dans l’EDMA.</a:t>
            </a:r>
          </a:p>
          <a:p>
            <a:pPr marL="0" indent="0">
              <a:buNone/>
            </a:pPr>
            <a:endParaRPr lang="fr-FR" sz="3000" dirty="0" smtClean="0"/>
          </a:p>
          <a:p>
            <a:pPr marL="0" indent="0">
              <a:buNone/>
            </a:pPr>
            <a:r>
              <a:rPr lang="fr-FR" sz="3000" dirty="0" smtClean="0"/>
              <a:t>La table contient 85 ensemble de paramètres de 6 mots. </a:t>
            </a:r>
          </a:p>
          <a:p>
            <a:pPr marL="0" indent="0">
              <a:buNone/>
            </a:pPr>
            <a:endParaRPr lang="fr-FR" sz="3000" dirty="0" smtClean="0"/>
          </a:p>
          <a:p>
            <a:pPr marL="0" indent="0">
              <a:buNone/>
            </a:pPr>
            <a:r>
              <a:rPr lang="fr-FR" sz="3000" dirty="0" smtClean="0"/>
              <a:t>Chaque ensemble utilise 6x4=24 bytes et renferme les paramètres relatifs à un transfert (voir table 3).</a:t>
            </a:r>
            <a:endParaRPr lang="fr-FR" sz="3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214282" y="642918"/>
            <a:ext cx="8715436" cy="5929353"/>
          </a:xfrm>
          <a:prstGeom prst="rect">
            <a:avLst/>
          </a:prstGeom>
          <a:noFill/>
          <a:ln w="9525">
            <a:noFill/>
            <a:miter lim="800000"/>
            <a:headEnd/>
            <a:tailEnd/>
          </a:ln>
          <a:effectLst/>
        </p:spPr>
      </p:pic>
      <p:sp>
        <p:nvSpPr>
          <p:cNvPr id="3" name="ZoneTexte 2"/>
          <p:cNvSpPr txBox="1"/>
          <p:nvPr/>
        </p:nvSpPr>
        <p:spPr>
          <a:xfrm>
            <a:off x="1643042" y="0"/>
            <a:ext cx="4786346" cy="461665"/>
          </a:xfrm>
          <a:prstGeom prst="rect">
            <a:avLst/>
          </a:prstGeom>
          <a:noFill/>
        </p:spPr>
        <p:txBody>
          <a:bodyPr wrap="square" rtlCol="0">
            <a:spAutoFit/>
          </a:bodyPr>
          <a:lstStyle/>
          <a:p>
            <a:pPr algn="ctr"/>
            <a:r>
              <a:rPr lang="fr-FR" sz="2400" b="1" dirty="0" smtClean="0"/>
              <a:t>Table 3. Contenu de la </a:t>
            </a:r>
            <a:r>
              <a:rPr lang="fr-FR" sz="2400" b="1" dirty="0" err="1" smtClean="0"/>
              <a:t>PaRAM</a:t>
            </a:r>
            <a:endParaRPr lang="fr-FR" sz="24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214282" y="1071546"/>
            <a:ext cx="8643997" cy="5143536"/>
          </a:xfrm>
          <a:prstGeom prst="rect">
            <a:avLst/>
          </a:prstGeom>
          <a:noFill/>
          <a:ln w="9525">
            <a:noFill/>
            <a:miter lim="800000"/>
            <a:headEnd/>
            <a:tailEnd/>
          </a:ln>
          <a:effectLst/>
        </p:spPr>
      </p:pic>
      <p:sp>
        <p:nvSpPr>
          <p:cNvPr id="3" name="ZoneTexte 2"/>
          <p:cNvSpPr txBox="1"/>
          <p:nvPr/>
        </p:nvSpPr>
        <p:spPr>
          <a:xfrm>
            <a:off x="1928794" y="357166"/>
            <a:ext cx="4500594" cy="461665"/>
          </a:xfrm>
          <a:prstGeom prst="rect">
            <a:avLst/>
          </a:prstGeom>
          <a:noFill/>
        </p:spPr>
        <p:txBody>
          <a:bodyPr wrap="square" rtlCol="0">
            <a:spAutoFit/>
          </a:bodyPr>
          <a:lstStyle/>
          <a:p>
            <a:pPr algn="ctr"/>
            <a:r>
              <a:rPr lang="fr-FR" sz="2400" b="1" dirty="0" smtClean="0"/>
              <a:t>Table 3. Suite</a:t>
            </a:r>
            <a:endParaRPr lang="fr-FR"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Autofit/>
          </a:bodyPr>
          <a:lstStyle/>
          <a:p>
            <a:r>
              <a:rPr lang="fr-FR" b="1" dirty="0" smtClean="0"/>
              <a:t>Introduction</a:t>
            </a:r>
            <a:endParaRPr lang="fr-FR" b="1" dirty="0"/>
          </a:p>
        </p:txBody>
      </p:sp>
      <p:sp>
        <p:nvSpPr>
          <p:cNvPr id="3" name="Espace réservé du contenu 2"/>
          <p:cNvSpPr>
            <a:spLocks noGrp="1"/>
          </p:cNvSpPr>
          <p:nvPr>
            <p:ph idx="1"/>
          </p:nvPr>
        </p:nvSpPr>
        <p:spPr>
          <a:xfrm>
            <a:off x="457200" y="1643050"/>
            <a:ext cx="8229600" cy="4483113"/>
          </a:xfrm>
        </p:spPr>
        <p:txBody>
          <a:bodyPr>
            <a:normAutofit/>
          </a:bodyPr>
          <a:lstStyle/>
          <a:p>
            <a:pPr algn="just">
              <a:buFont typeface="Wingdings" pitchFamily="2" charset="2"/>
              <a:buChar char="§"/>
            </a:pPr>
            <a:r>
              <a:rPr lang="fr-FR" dirty="0" smtClean="0"/>
              <a:t>Le contrôleur (EDMA) gère tous les transferts de données entre la mémoire cache de niveau 2 et les périphériques du DSP. </a:t>
            </a:r>
          </a:p>
          <a:p>
            <a:pPr algn="just">
              <a:buFont typeface="Wingdings" pitchFamily="2" charset="2"/>
              <a:buChar char="§"/>
            </a:pPr>
            <a:r>
              <a:rPr lang="fr-FR" dirty="0" smtClean="0"/>
              <a:t>Ces transferts incluent l’entretien des caches, l’accès aux autres mémoires, les transferts de données programmés par l’utilisateur et les accès de l’hôte. </a:t>
            </a:r>
            <a:endParaRPr lang="fr-F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85728"/>
            <a:ext cx="8643998" cy="430887"/>
          </a:xfrm>
          <a:prstGeom prst="rect">
            <a:avLst/>
          </a:prstGeom>
          <a:noFill/>
        </p:spPr>
        <p:txBody>
          <a:bodyPr wrap="square" rtlCol="0">
            <a:spAutoFit/>
          </a:bodyPr>
          <a:lstStyle/>
          <a:p>
            <a:r>
              <a:rPr lang="fr-FR" sz="2200" dirty="0" smtClean="0"/>
              <a:t>La table 4 montre les paramètres relatif à un événement d’un canal EDMA</a:t>
            </a:r>
            <a:endParaRPr lang="fr-FR" sz="2200" dirty="0"/>
          </a:p>
        </p:txBody>
      </p:sp>
      <p:pic>
        <p:nvPicPr>
          <p:cNvPr id="4098" name="Picture 2"/>
          <p:cNvPicPr>
            <a:picLocks noChangeAspect="1" noChangeArrowheads="1"/>
          </p:cNvPicPr>
          <p:nvPr/>
        </p:nvPicPr>
        <p:blipFill>
          <a:blip r:embed="rId2"/>
          <a:srcRect/>
          <a:stretch>
            <a:fillRect/>
          </a:stretch>
        </p:blipFill>
        <p:spPr bwMode="auto">
          <a:xfrm>
            <a:off x="285720" y="1785926"/>
            <a:ext cx="8572560" cy="4572032"/>
          </a:xfrm>
          <a:prstGeom prst="rect">
            <a:avLst/>
          </a:prstGeom>
          <a:noFill/>
          <a:ln w="9525">
            <a:noFill/>
            <a:miter lim="800000"/>
            <a:headEnd/>
            <a:tailEnd/>
          </a:ln>
          <a:effectLst/>
        </p:spPr>
      </p:pic>
      <p:sp>
        <p:nvSpPr>
          <p:cNvPr id="4" name="ZoneTexte 3"/>
          <p:cNvSpPr txBox="1"/>
          <p:nvPr/>
        </p:nvSpPr>
        <p:spPr>
          <a:xfrm>
            <a:off x="2071670" y="1357298"/>
            <a:ext cx="3571900" cy="461665"/>
          </a:xfrm>
          <a:prstGeom prst="rect">
            <a:avLst/>
          </a:prstGeom>
          <a:noFill/>
        </p:spPr>
        <p:txBody>
          <a:bodyPr wrap="square" rtlCol="0">
            <a:spAutoFit/>
          </a:bodyPr>
          <a:lstStyle/>
          <a:p>
            <a:pPr algn="ctr"/>
            <a:r>
              <a:rPr lang="fr-FR" sz="2400" b="1" dirty="0" smtClean="0"/>
              <a:t>Table 4</a:t>
            </a:r>
            <a:endParaRPr lang="fr-FR" sz="24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642918"/>
          </a:xfrm>
        </p:spPr>
        <p:txBody>
          <a:bodyPr>
            <a:normAutofit/>
          </a:bodyPr>
          <a:lstStyle/>
          <a:p>
            <a:r>
              <a:rPr lang="fr-FR" sz="3200" b="1" dirty="0" smtClean="0"/>
              <a:t>Table 5. Description des paramètres</a:t>
            </a:r>
            <a:endParaRPr lang="fr-FR" sz="3200" b="1" dirty="0"/>
          </a:p>
        </p:txBody>
      </p:sp>
      <p:pic>
        <p:nvPicPr>
          <p:cNvPr id="5122" name="Picture 2"/>
          <p:cNvPicPr>
            <a:picLocks noGrp="1" noChangeAspect="1" noChangeArrowheads="1"/>
          </p:cNvPicPr>
          <p:nvPr>
            <p:ph idx="1"/>
          </p:nvPr>
        </p:nvPicPr>
        <p:blipFill>
          <a:blip r:embed="rId2"/>
          <a:srcRect/>
          <a:stretch>
            <a:fillRect/>
          </a:stretch>
        </p:blipFill>
        <p:spPr bwMode="auto">
          <a:xfrm>
            <a:off x="500034" y="785794"/>
            <a:ext cx="8215369" cy="5786478"/>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571480"/>
            <a:ext cx="8358246" cy="3385542"/>
          </a:xfrm>
          <a:prstGeom prst="rect">
            <a:avLst/>
          </a:prstGeom>
          <a:noFill/>
        </p:spPr>
        <p:txBody>
          <a:bodyPr wrap="square" rtlCol="0">
            <a:spAutoFit/>
          </a:bodyPr>
          <a:lstStyle/>
          <a:p>
            <a:r>
              <a:rPr lang="fr-FR" sz="2800" u="sng" dirty="0" smtClean="0"/>
              <a:t>Note:</a:t>
            </a:r>
          </a:p>
          <a:p>
            <a:endParaRPr lang="fr-FR" sz="2800" u="sng" dirty="0" smtClean="0"/>
          </a:p>
          <a:p>
            <a:pPr algn="just"/>
            <a:r>
              <a:rPr lang="en-US" sz="2800" dirty="0" smtClean="0"/>
              <a:t>† </a:t>
            </a:r>
            <a:r>
              <a:rPr lang="fr-FR" sz="2800" dirty="0" smtClean="0"/>
              <a:t>Ces paramètres sont toujours accédés en tant que mots de 32-bit en utilisant les instructions STW ou LDW.</a:t>
            </a:r>
          </a:p>
          <a:p>
            <a:pPr algn="just"/>
            <a:endParaRPr lang="fr-FR" sz="2800" dirty="0" smtClean="0"/>
          </a:p>
          <a:p>
            <a:pPr algn="just"/>
            <a:r>
              <a:rPr lang="fr-FR" sz="2800" dirty="0" smtClean="0"/>
              <a:t>‡ Ce champ est valide uniquement pour les transferts synchronisés par élément. </a:t>
            </a:r>
          </a:p>
          <a:p>
            <a:endParaRPr lang="fr-F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85728"/>
            <a:ext cx="8643998" cy="5539978"/>
          </a:xfrm>
          <a:prstGeom prst="rect">
            <a:avLst/>
          </a:prstGeom>
          <a:noFill/>
        </p:spPr>
        <p:txBody>
          <a:bodyPr wrap="square" rtlCol="0">
            <a:spAutoFit/>
          </a:bodyPr>
          <a:lstStyle/>
          <a:p>
            <a:pPr algn="just"/>
            <a:r>
              <a:rPr lang="fr-FR" sz="2800" b="1" dirty="0" smtClean="0"/>
              <a:t>Le champ OPT de la (</a:t>
            </a:r>
            <a:r>
              <a:rPr lang="fr-FR" sz="2800" b="1" dirty="0" err="1" smtClean="0"/>
              <a:t>PaRAM</a:t>
            </a:r>
            <a:r>
              <a:rPr lang="fr-FR" sz="2800" b="1" dirty="0" smtClean="0"/>
              <a:t>)</a:t>
            </a:r>
          </a:p>
          <a:p>
            <a:pPr algn="just"/>
            <a:endParaRPr lang="fr-FR" sz="2800" b="1" dirty="0" smtClean="0"/>
          </a:p>
          <a:p>
            <a:pPr algn="just"/>
            <a:r>
              <a:rPr lang="fr-FR" sz="2800" dirty="0" smtClean="0"/>
              <a:t>La signification de tous les champs  d’un transfert sont évidents à l’exception du champ OPT qui contient les paramètres d’établissement de la priorité (haute ou basse), fixer la taille de l’élément à 8, 16, or 32 bits, définir la dimension de la source et de la destination (1D ou 2D), définir les modes de mise à jour des adresses source et destination, autoriser ou refuser l’interruption complète du transfert, définir le code de transfert complet, permettre ou non un transfert enchainé et fixer le mode de synchronisation du frame.</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428604"/>
            <a:ext cx="8572560" cy="6370975"/>
          </a:xfrm>
          <a:prstGeom prst="rect">
            <a:avLst/>
          </a:prstGeom>
          <a:noFill/>
        </p:spPr>
        <p:txBody>
          <a:bodyPr wrap="square" rtlCol="0">
            <a:spAutoFit/>
          </a:bodyPr>
          <a:lstStyle/>
          <a:p>
            <a:pPr algn="just"/>
            <a:r>
              <a:rPr lang="fr-FR" sz="2400" dirty="0" smtClean="0"/>
              <a:t>L’ EDMA possède 64 canaux dans les DSP C64x et 16 canaux dans les familles C621x/C671x DSP avec des priorités programmables et la possibilité de lier et enchainer des transferts de données.</a:t>
            </a:r>
          </a:p>
          <a:p>
            <a:pPr algn="just"/>
            <a:r>
              <a:rPr lang="fr-FR" sz="2400" dirty="0" smtClean="0"/>
              <a:t>L’EDMA  permet les mouvements de données de/à n’importe quel espace mémoire adressable (mémoire interne (L2 SRAM), périphériques et mémoire externe).</a:t>
            </a:r>
          </a:p>
          <a:p>
            <a:pPr algn="just"/>
            <a:endParaRPr lang="fr-FR" sz="2400" dirty="0" smtClean="0"/>
          </a:p>
          <a:p>
            <a:pPr algn="just"/>
            <a:r>
              <a:rPr lang="fr-FR" sz="2400" dirty="0" smtClean="0"/>
              <a:t>L’EDMA  renferme principalement 2 composants:</a:t>
            </a:r>
          </a:p>
          <a:p>
            <a:pPr marL="342900" indent="-342900" algn="just">
              <a:buAutoNum type="arabicParenR"/>
            </a:pPr>
            <a:r>
              <a:rPr lang="fr-FR" sz="2400" dirty="0" smtClean="0"/>
              <a:t>Transfer </a:t>
            </a:r>
            <a:r>
              <a:rPr lang="fr-FR" sz="2400" dirty="0" err="1" smtClean="0"/>
              <a:t>controller</a:t>
            </a:r>
            <a:r>
              <a:rPr lang="fr-FR" sz="2400" dirty="0" smtClean="0"/>
              <a:t> (EDMATC):  gère tous les transferts de données entre la mémoire (L2)/ contrôleur de mémoire et les périphériques (voir Figure 1).</a:t>
            </a:r>
          </a:p>
          <a:p>
            <a:pPr marL="342900" indent="-342900" algn="just"/>
            <a:endParaRPr lang="fr-FR" sz="2400" dirty="0" smtClean="0"/>
          </a:p>
          <a:p>
            <a:pPr algn="just"/>
            <a:r>
              <a:rPr lang="fr-FR" sz="2400" dirty="0" smtClean="0"/>
              <a:t>2) Channel </a:t>
            </a:r>
            <a:r>
              <a:rPr lang="fr-FR" sz="2400" dirty="0" err="1" smtClean="0"/>
              <a:t>controller</a:t>
            </a:r>
            <a:r>
              <a:rPr lang="fr-FR" sz="2400" dirty="0" smtClean="0"/>
              <a:t> (EDMACC): c’est la partie du EDMA programmable par l’utilisateur   qui permet des transferts flexibles et puissants y compris les transferts 1D et 2D,  les transferts déclenchés par événement , déclenchés par le CPU,  enchainés , … etc. </a:t>
            </a: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428596" y="285728"/>
            <a:ext cx="8358246" cy="5429288"/>
          </a:xfrm>
          <a:prstGeom prst="rect">
            <a:avLst/>
          </a:prstGeom>
          <a:noFill/>
          <a:ln w="9525">
            <a:noFill/>
            <a:miter lim="800000"/>
            <a:headEnd/>
            <a:tailEnd/>
          </a:ln>
          <a:effectLst/>
        </p:spPr>
      </p:pic>
      <p:sp>
        <p:nvSpPr>
          <p:cNvPr id="3" name="ZoneTexte 2"/>
          <p:cNvSpPr txBox="1"/>
          <p:nvPr/>
        </p:nvSpPr>
        <p:spPr>
          <a:xfrm>
            <a:off x="1000100" y="6000768"/>
            <a:ext cx="6500858" cy="584775"/>
          </a:xfrm>
          <a:prstGeom prst="rect">
            <a:avLst/>
          </a:prstGeom>
          <a:noFill/>
        </p:spPr>
        <p:txBody>
          <a:bodyPr wrap="square" rtlCol="0">
            <a:spAutoFit/>
          </a:bodyPr>
          <a:lstStyle/>
          <a:p>
            <a:pPr algn="ctr"/>
            <a:r>
              <a:rPr lang="fr-FR" sz="3200" dirty="0" smtClean="0"/>
              <a:t>Fig.1  Schéma synoptique du EDMA </a:t>
            </a:r>
            <a:endParaRPr lang="fr-FR"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54032"/>
          </a:xfrm>
        </p:spPr>
        <p:txBody>
          <a:bodyPr>
            <a:normAutofit fontScale="90000"/>
          </a:bodyPr>
          <a:lstStyle/>
          <a:p>
            <a:r>
              <a:rPr lang="fr-FR" b="1" dirty="0" smtClean="0"/>
              <a:t>Terminologie EDMA</a:t>
            </a:r>
            <a:endParaRPr lang="fr-FR" b="1" dirty="0"/>
          </a:p>
        </p:txBody>
      </p:sp>
      <p:sp>
        <p:nvSpPr>
          <p:cNvPr id="3" name="Espace réservé du contenu 2"/>
          <p:cNvSpPr>
            <a:spLocks noGrp="1"/>
          </p:cNvSpPr>
          <p:nvPr>
            <p:ph idx="1"/>
          </p:nvPr>
        </p:nvSpPr>
        <p:spPr>
          <a:xfrm>
            <a:off x="457200" y="1071546"/>
            <a:ext cx="8229600" cy="5054617"/>
          </a:xfrm>
        </p:spPr>
        <p:txBody>
          <a:bodyPr>
            <a:normAutofit fontScale="77500" lnSpcReduction="20000"/>
          </a:bodyPr>
          <a:lstStyle/>
          <a:p>
            <a:r>
              <a:rPr lang="en-US" b="1" dirty="0"/>
              <a:t>Enhanced Direct Memory Access (EDMA) Controller</a:t>
            </a:r>
            <a:r>
              <a:rPr lang="en-US" b="1" dirty="0" smtClean="0"/>
              <a:t>:</a:t>
            </a:r>
          </a:p>
          <a:p>
            <a:pPr marL="0" indent="0" algn="just">
              <a:buNone/>
            </a:pPr>
            <a:r>
              <a:rPr lang="fr-FR" dirty="0" smtClean="0"/>
              <a:t>Se compose du contrôleur de </a:t>
            </a:r>
            <a:r>
              <a:rPr lang="fr-FR" dirty="0" err="1" smtClean="0"/>
              <a:t>tranfert</a:t>
            </a:r>
            <a:r>
              <a:rPr lang="fr-FR" dirty="0" smtClean="0"/>
              <a:t> </a:t>
            </a:r>
            <a:r>
              <a:rPr lang="fr-FR" b="1" dirty="0" smtClean="0"/>
              <a:t>(</a:t>
            </a:r>
            <a:r>
              <a:rPr lang="fr-FR" dirty="0" smtClean="0"/>
              <a:t>EDMA </a:t>
            </a:r>
            <a:r>
              <a:rPr lang="fr-FR" dirty="0" err="1" smtClean="0"/>
              <a:t>transfer</a:t>
            </a:r>
            <a:r>
              <a:rPr lang="fr-FR" dirty="0" smtClean="0"/>
              <a:t> </a:t>
            </a:r>
            <a:r>
              <a:rPr lang="fr-FR" dirty="0" err="1" smtClean="0"/>
              <a:t>controller</a:t>
            </a:r>
            <a:r>
              <a:rPr lang="fr-FR" dirty="0" smtClean="0"/>
              <a:t> (EDMATC) ) et du contrôleur du canal ( EDMA </a:t>
            </a:r>
            <a:r>
              <a:rPr lang="fr-FR" dirty="0" err="1" smtClean="0"/>
              <a:t>channel</a:t>
            </a:r>
            <a:r>
              <a:rPr lang="fr-FR" dirty="0" smtClean="0"/>
              <a:t> </a:t>
            </a:r>
            <a:r>
              <a:rPr lang="fr-FR" dirty="0" err="1" smtClean="0"/>
              <a:t>controller</a:t>
            </a:r>
            <a:r>
              <a:rPr lang="fr-FR" dirty="0" smtClean="0"/>
              <a:t>(EDMACC).</a:t>
            </a:r>
          </a:p>
          <a:p>
            <a:pPr algn="just">
              <a:buNone/>
            </a:pPr>
            <a:endParaRPr lang="fr-FR" dirty="0"/>
          </a:p>
          <a:p>
            <a:pPr algn="just"/>
            <a:r>
              <a:rPr lang="fr-FR" b="1" dirty="0" smtClean="0"/>
              <a:t>EDMA </a:t>
            </a:r>
            <a:r>
              <a:rPr lang="fr-FR" b="1" dirty="0"/>
              <a:t>Transfer Controller (EDMATC): </a:t>
            </a:r>
            <a:endParaRPr lang="fr-FR" b="1" dirty="0" smtClean="0"/>
          </a:p>
          <a:p>
            <a:pPr algn="just">
              <a:buNone/>
            </a:pPr>
            <a:r>
              <a:rPr lang="fr-FR" dirty="0" smtClean="0"/>
              <a:t>L’engin central de transfert de données du EDMA.</a:t>
            </a:r>
          </a:p>
          <a:p>
            <a:pPr marL="0" indent="0" algn="just">
              <a:buNone/>
            </a:pPr>
            <a:r>
              <a:rPr lang="fr-FR" dirty="0" smtClean="0"/>
              <a:t>L’EDMATC  réalise des transferts de données en parallèle pour les demandes de transfert en début de chaine pour chaque chaine de transfert contrôlée par priorité (TR= Transfert </a:t>
            </a:r>
            <a:r>
              <a:rPr lang="fr-FR" dirty="0" err="1" smtClean="0"/>
              <a:t>Request</a:t>
            </a:r>
            <a:r>
              <a:rPr lang="fr-FR" dirty="0" smtClean="0"/>
              <a:t>). </a:t>
            </a:r>
          </a:p>
          <a:p>
            <a:pPr marL="0" indent="0" algn="just">
              <a:buNone/>
            </a:pPr>
            <a:endParaRPr lang="fr-FR" dirty="0" smtClean="0"/>
          </a:p>
          <a:p>
            <a:pPr marL="0" indent="0" algn="just">
              <a:buNone/>
            </a:pPr>
            <a:r>
              <a:rPr lang="fr-FR" dirty="0" smtClean="0"/>
              <a:t>Le nombre de chaines et donc de transferts concurrents dépend du circuit.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428604"/>
            <a:ext cx="8429684" cy="6463308"/>
          </a:xfrm>
          <a:prstGeom prst="rect">
            <a:avLst/>
          </a:prstGeom>
          <a:noFill/>
        </p:spPr>
        <p:txBody>
          <a:bodyPr wrap="square" rtlCol="0">
            <a:spAutoFit/>
          </a:bodyPr>
          <a:lstStyle/>
          <a:p>
            <a:pPr algn="just">
              <a:buFont typeface="Arial" pitchFamily="34" charset="0"/>
              <a:buChar char="•"/>
            </a:pPr>
            <a:r>
              <a:rPr lang="fr-FR" sz="2400" b="1" dirty="0" smtClean="0"/>
              <a:t> EDMA </a:t>
            </a:r>
            <a:r>
              <a:rPr lang="fr-FR" sz="2400" b="1" dirty="0"/>
              <a:t>Channel Controller (EDMACC): </a:t>
            </a:r>
            <a:endParaRPr lang="fr-FR" sz="2400" b="1" dirty="0" smtClean="0"/>
          </a:p>
          <a:p>
            <a:pPr algn="just"/>
            <a:r>
              <a:rPr lang="fr-FR" sz="2400" dirty="0" smtClean="0"/>
              <a:t>C’est la partie du EDMA programmable par l’utilisateur.</a:t>
            </a:r>
            <a:r>
              <a:rPr lang="fr-FR" sz="2400" b="1" dirty="0" smtClean="0"/>
              <a:t> </a:t>
            </a:r>
          </a:p>
          <a:p>
            <a:pPr algn="just"/>
            <a:r>
              <a:rPr lang="fr-FR" sz="2400" dirty="0" smtClean="0"/>
              <a:t>L’ EDMACC possède un paramètre (</a:t>
            </a:r>
            <a:r>
              <a:rPr lang="fr-FR" sz="2400" dirty="0" err="1" smtClean="0"/>
              <a:t>PaRAM</a:t>
            </a:r>
            <a:r>
              <a:rPr lang="fr-FR" sz="2400" dirty="0" smtClean="0"/>
              <a:t>) associé à des registres programmables avec plusieurs paramètres.</a:t>
            </a:r>
          </a:p>
          <a:p>
            <a:pPr algn="just"/>
            <a:endParaRPr lang="fr-FR" sz="2400" dirty="0" smtClean="0"/>
          </a:p>
          <a:p>
            <a:pPr algn="just">
              <a:buFont typeface="Arial" pitchFamily="34" charset="0"/>
              <a:buChar char="•"/>
            </a:pPr>
            <a:r>
              <a:rPr lang="fr-FR" sz="2400" b="1" dirty="0" smtClean="0"/>
              <a:t> Transfer </a:t>
            </a:r>
            <a:r>
              <a:rPr lang="fr-FR" sz="2400" b="1" dirty="0" err="1" smtClean="0"/>
              <a:t>Request</a:t>
            </a:r>
            <a:r>
              <a:rPr lang="fr-FR" sz="2400" b="1" dirty="0" smtClean="0"/>
              <a:t> (TR): </a:t>
            </a:r>
          </a:p>
          <a:p>
            <a:pPr algn="just"/>
            <a:r>
              <a:rPr lang="fr-FR" sz="2400" dirty="0" smtClean="0"/>
              <a:t>Demande de transfert de données . </a:t>
            </a:r>
          </a:p>
          <a:p>
            <a:pPr algn="just"/>
            <a:r>
              <a:rPr lang="fr-FR" sz="2400" dirty="0" smtClean="0"/>
              <a:t>Une “TR” doit préciser l’adresse source, l’adresse de destination, le nombre d’éléments ainsi que d’autres options. </a:t>
            </a:r>
          </a:p>
          <a:p>
            <a:pPr algn="just"/>
            <a:endParaRPr lang="fr-FR" sz="2400" dirty="0" smtClean="0"/>
          </a:p>
          <a:p>
            <a:pPr algn="just">
              <a:buFont typeface="Arial" pitchFamily="34" charset="0"/>
              <a:buChar char="•"/>
            </a:pPr>
            <a:r>
              <a:rPr lang="fr-FR" sz="2400" b="1" dirty="0" smtClean="0"/>
              <a:t> Quick DMA (QDMA): </a:t>
            </a:r>
          </a:p>
          <a:p>
            <a:pPr algn="just"/>
            <a:r>
              <a:rPr lang="fr-FR" sz="2400" dirty="0" smtClean="0"/>
              <a:t>Paramètres DMA programmables locales au CPU et non pas localisés au niveau du contrôleur de canal du EDMA. </a:t>
            </a:r>
          </a:p>
          <a:p>
            <a:pPr algn="just"/>
            <a:r>
              <a:rPr lang="fr-FR" sz="2400" dirty="0" smtClean="0"/>
              <a:t>QDMA permet une soumission directe et rapide initiée par le CPU sans avoir à passer par contrôleur de canal du EDMA.</a:t>
            </a:r>
          </a:p>
          <a:p>
            <a:endParaRPr lang="en-US" dirty="0" smtClean="0"/>
          </a:p>
          <a:p>
            <a:endParaRPr lang="en-US"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85728"/>
            <a:ext cx="8572560" cy="6124754"/>
          </a:xfrm>
          <a:prstGeom prst="rect">
            <a:avLst/>
          </a:prstGeom>
          <a:noFill/>
        </p:spPr>
        <p:txBody>
          <a:bodyPr wrap="square" rtlCol="0">
            <a:spAutoFit/>
          </a:bodyPr>
          <a:lstStyle/>
          <a:p>
            <a:pPr algn="just">
              <a:buFont typeface="Arial" pitchFamily="34" charset="0"/>
              <a:buChar char="•"/>
            </a:pPr>
            <a:r>
              <a:rPr lang="en-US" b="1" dirty="0" smtClean="0"/>
              <a:t> </a:t>
            </a:r>
            <a:r>
              <a:rPr lang="fr-FR" sz="2200" b="1" dirty="0" err="1" smtClean="0"/>
              <a:t>Element</a:t>
            </a:r>
            <a:r>
              <a:rPr lang="fr-FR" sz="2200" b="1" dirty="0" smtClean="0"/>
              <a:t>-</a:t>
            </a:r>
            <a:r>
              <a:rPr lang="fr-FR" sz="2200" b="1" dirty="0" err="1" smtClean="0"/>
              <a:t>Synchronized</a:t>
            </a:r>
            <a:r>
              <a:rPr lang="fr-FR" sz="2200" b="1" dirty="0" smtClean="0"/>
              <a:t> Transfer: </a:t>
            </a:r>
          </a:p>
          <a:p>
            <a:pPr algn="just"/>
            <a:r>
              <a:rPr lang="fr-FR" sz="2200" dirty="0" smtClean="0"/>
              <a:t>Ce type de transfert soumet une demande de transfert  (TR) d’un seul élément  lorsque un événement est reçu. Le contrôleur de canal du EDMA met à jour l’adresse de la source, l’adresse de la destination, le nombre d’éléments et le nombre de frames après chaque TR. </a:t>
            </a:r>
          </a:p>
          <a:p>
            <a:pPr algn="just"/>
            <a:endParaRPr lang="fr-FR" sz="2200" b="1" dirty="0" smtClean="0"/>
          </a:p>
          <a:p>
            <a:pPr algn="just">
              <a:buFont typeface="Arial" pitchFamily="34" charset="0"/>
              <a:buChar char="•"/>
            </a:pPr>
            <a:r>
              <a:rPr lang="fr-FR" sz="2200" b="1" dirty="0" smtClean="0"/>
              <a:t> Frame-</a:t>
            </a:r>
            <a:r>
              <a:rPr lang="fr-FR" sz="2200" b="1" dirty="0" err="1" smtClean="0"/>
              <a:t>Synchronized</a:t>
            </a:r>
            <a:r>
              <a:rPr lang="fr-FR" sz="2200" b="1" dirty="0" smtClean="0"/>
              <a:t> Transfer:</a:t>
            </a:r>
          </a:p>
          <a:p>
            <a:pPr algn="just"/>
            <a:r>
              <a:rPr lang="fr-FR" sz="2200" dirty="0" smtClean="0"/>
              <a:t>Identique au précédent sauf que ceci concerne un frame.</a:t>
            </a:r>
          </a:p>
          <a:p>
            <a:pPr algn="just"/>
            <a:r>
              <a:rPr lang="fr-FR" sz="2200" dirty="0" smtClean="0"/>
              <a:t>Les éléments et les frames sont séparés par un indice programmable.</a:t>
            </a:r>
          </a:p>
          <a:p>
            <a:pPr algn="just"/>
            <a:endParaRPr lang="fr-FR" sz="2200" dirty="0" smtClean="0"/>
          </a:p>
          <a:p>
            <a:pPr algn="just">
              <a:buFont typeface="Arial" pitchFamily="34" charset="0"/>
              <a:buChar char="•"/>
            </a:pPr>
            <a:r>
              <a:rPr lang="fr-FR" sz="2200" b="1" dirty="0" smtClean="0"/>
              <a:t> </a:t>
            </a:r>
            <a:r>
              <a:rPr lang="fr-FR" sz="2200" b="1" dirty="0" err="1" smtClean="0"/>
              <a:t>Array</a:t>
            </a:r>
            <a:r>
              <a:rPr lang="fr-FR" sz="2200" b="1" dirty="0" smtClean="0"/>
              <a:t>-</a:t>
            </a:r>
            <a:r>
              <a:rPr lang="fr-FR" sz="2200" b="1" dirty="0" err="1" smtClean="0"/>
              <a:t>Synchronized</a:t>
            </a:r>
            <a:r>
              <a:rPr lang="fr-FR" sz="2200" b="1" dirty="0" smtClean="0"/>
              <a:t> Transfer:</a:t>
            </a:r>
          </a:p>
          <a:p>
            <a:pPr algn="just"/>
            <a:r>
              <a:rPr lang="fr-FR" sz="2200" dirty="0" smtClean="0"/>
              <a:t>Demande de transfert (TR) pour un seul  vecteur/tableau d’une certaine taille lorsque un événement de synchronisation est reçu. Le contrôleur de canal du EDMA met à jour les adresses source et destination et le nombre de vecteurs après chaque TR. </a:t>
            </a:r>
          </a:p>
          <a:p>
            <a:pPr algn="just"/>
            <a:r>
              <a:rPr lang="fr-FR" sz="2200" dirty="0" smtClean="0"/>
              <a:t>Les éléments du vecteur doivent toujours être contigus et les frames sont séparés par un indice programmable.</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214290"/>
            <a:ext cx="8643998" cy="7190959"/>
          </a:xfrm>
          <a:prstGeom prst="rect">
            <a:avLst/>
          </a:prstGeom>
          <a:noFill/>
        </p:spPr>
        <p:txBody>
          <a:bodyPr wrap="square" rtlCol="0">
            <a:spAutoFit/>
          </a:bodyPr>
          <a:lstStyle/>
          <a:p>
            <a:pPr>
              <a:buFont typeface="Arial" pitchFamily="34" charset="0"/>
              <a:buChar char="•"/>
            </a:pPr>
            <a:r>
              <a:rPr lang="en-US" b="1" dirty="0" smtClean="0"/>
              <a:t> </a:t>
            </a:r>
            <a:r>
              <a:rPr lang="en-US" sz="2000" b="1" dirty="0" smtClean="0"/>
              <a:t>Block-Synchronized </a:t>
            </a:r>
            <a:r>
              <a:rPr lang="en-US" sz="2000" b="1" dirty="0"/>
              <a:t>Transfer</a:t>
            </a:r>
            <a:r>
              <a:rPr lang="en-US" sz="2000" b="1" dirty="0" smtClean="0"/>
              <a:t>:</a:t>
            </a:r>
          </a:p>
          <a:p>
            <a:pPr algn="just"/>
            <a:r>
              <a:rPr lang="fr-FR" sz="2000" dirty="0" smtClean="0"/>
              <a:t>Demande de transfert (TR) d’un nombre de vecteurs de vecteurs synchronisé avec la réception d’un événement.  Dans ce cas, le </a:t>
            </a:r>
            <a:r>
              <a:rPr lang="fr-FR" sz="2000" dirty="0" err="1" smtClean="0"/>
              <a:t>controleur</a:t>
            </a:r>
            <a:r>
              <a:rPr lang="fr-FR" sz="2000" dirty="0" smtClean="0"/>
              <a:t> de canal du EDMA ne </a:t>
            </a:r>
            <a:r>
              <a:rPr lang="fr-FR" sz="2000" dirty="0" err="1" smtClean="0"/>
              <a:t>procéde</a:t>
            </a:r>
            <a:r>
              <a:rPr lang="fr-FR" sz="2000" dirty="0" smtClean="0"/>
              <a:t> à aucune mise à jour. </a:t>
            </a:r>
          </a:p>
          <a:p>
            <a:pPr algn="just"/>
            <a:r>
              <a:rPr lang="fr-FR" sz="2000" dirty="0" smtClean="0"/>
              <a:t>Les </a:t>
            </a:r>
            <a:r>
              <a:rPr lang="fr-FR" sz="2000" dirty="0" err="1" smtClean="0"/>
              <a:t>elements</a:t>
            </a:r>
            <a:r>
              <a:rPr lang="fr-FR" sz="2000" dirty="0" smtClean="0"/>
              <a:t> sont toujours contigus et les frames sont séparés par un indice programmable. </a:t>
            </a:r>
          </a:p>
          <a:p>
            <a:pPr algn="just"/>
            <a:endParaRPr lang="fr-FR" sz="2000" dirty="0" smtClean="0"/>
          </a:p>
          <a:p>
            <a:pPr algn="just">
              <a:buFont typeface="Arial" pitchFamily="34" charset="0"/>
              <a:buChar char="•"/>
            </a:pPr>
            <a:r>
              <a:rPr lang="fr-FR" sz="2000" dirty="0" smtClean="0"/>
              <a:t>  </a:t>
            </a:r>
            <a:r>
              <a:rPr lang="fr-FR" sz="2000" b="1" dirty="0" err="1"/>
              <a:t>Parameter</a:t>
            </a:r>
            <a:r>
              <a:rPr lang="fr-FR" sz="2000" b="1" dirty="0"/>
              <a:t> RAM (</a:t>
            </a:r>
            <a:r>
              <a:rPr lang="fr-FR" sz="2000" b="1" dirty="0" err="1"/>
              <a:t>PaRAM</a:t>
            </a:r>
            <a:r>
              <a:rPr lang="fr-FR" sz="2000" b="1" dirty="0" smtClean="0"/>
              <a:t>):</a:t>
            </a:r>
          </a:p>
          <a:p>
            <a:pPr algn="just"/>
            <a:r>
              <a:rPr lang="fr-FR" sz="2000" dirty="0" smtClean="0"/>
              <a:t>RAM programmable par l’utilisateur qui stocke les paramètres du canal et l’ensemble des </a:t>
            </a:r>
            <a:r>
              <a:rPr lang="fr-FR" sz="2000" dirty="0" err="1" smtClean="0"/>
              <a:t>parmètres</a:t>
            </a:r>
            <a:r>
              <a:rPr lang="fr-FR" sz="2000" dirty="0" smtClean="0"/>
              <a:t> des liens.</a:t>
            </a:r>
          </a:p>
          <a:p>
            <a:pPr algn="just"/>
            <a:endParaRPr lang="fr-FR" sz="2000" dirty="0"/>
          </a:p>
          <a:p>
            <a:pPr algn="just">
              <a:buFont typeface="Arial" pitchFamily="34" charset="0"/>
              <a:buChar char="•"/>
            </a:pPr>
            <a:r>
              <a:rPr lang="fr-FR" sz="2000" b="1" dirty="0" smtClean="0"/>
              <a:t> </a:t>
            </a:r>
            <a:r>
              <a:rPr lang="fr-FR" sz="2000" b="1" dirty="0" err="1" smtClean="0"/>
              <a:t>Parameter</a:t>
            </a:r>
            <a:r>
              <a:rPr lang="fr-FR" sz="2000" b="1" dirty="0" smtClean="0"/>
              <a:t> Set: </a:t>
            </a:r>
          </a:p>
          <a:p>
            <a:pPr algn="just"/>
            <a:r>
              <a:rPr lang="fr-FR" sz="2000" dirty="0" smtClean="0"/>
              <a:t>Transfert d’un canal EDMA de  24 </a:t>
            </a:r>
            <a:r>
              <a:rPr lang="fr-FR" sz="2000" dirty="0" err="1" smtClean="0"/>
              <a:t>byte</a:t>
            </a:r>
            <a:r>
              <a:rPr lang="fr-FR" sz="2000" dirty="0" smtClean="0"/>
              <a:t>. Chaque ensemble de paramètres se compose de six entrées d’ensembles de paramètres de 4 octets.</a:t>
            </a:r>
          </a:p>
          <a:p>
            <a:pPr algn="just"/>
            <a:endParaRPr lang="fr-FR" sz="2000" dirty="0"/>
          </a:p>
          <a:p>
            <a:pPr algn="just">
              <a:buFont typeface="Arial" pitchFamily="34" charset="0"/>
              <a:buChar char="•"/>
            </a:pPr>
            <a:r>
              <a:rPr lang="fr-FR" sz="2000" b="1" dirty="0" err="1" smtClean="0"/>
              <a:t>Parameter</a:t>
            </a:r>
            <a:r>
              <a:rPr lang="fr-FR" sz="2000" b="1" dirty="0" smtClean="0"/>
              <a:t> Set Entry: </a:t>
            </a:r>
          </a:p>
          <a:p>
            <a:pPr algn="just"/>
            <a:r>
              <a:rPr lang="fr-FR" sz="2000" b="1" dirty="0" smtClean="0"/>
              <a:t>Un des composants de 4-</a:t>
            </a:r>
            <a:r>
              <a:rPr lang="fr-FR" sz="2000" b="1" dirty="0" err="1" smtClean="0"/>
              <a:t>bytede</a:t>
            </a:r>
            <a:r>
              <a:rPr lang="fr-FR" sz="2000" b="1" dirty="0" smtClean="0"/>
              <a:t> l’ensemble des paramètres.</a:t>
            </a:r>
          </a:p>
          <a:p>
            <a:pPr algn="just"/>
            <a:r>
              <a:rPr lang="fr-FR" sz="2000" dirty="0" smtClean="0"/>
              <a:t>Ceci inclut les adresses source et destination, les options, le compte, l’indice et les entrées de rechargement  (</a:t>
            </a:r>
            <a:r>
              <a:rPr lang="fr-FR" sz="2000" dirty="0" err="1" smtClean="0"/>
              <a:t>reload</a:t>
            </a:r>
            <a:r>
              <a:rPr lang="fr-FR" sz="2000" dirty="0" smtClean="0"/>
              <a:t> entries).</a:t>
            </a:r>
            <a:endParaRPr lang="fr-FR" sz="2000" dirty="0"/>
          </a:p>
          <a:p>
            <a:endParaRPr lang="en-US" dirty="0" smtClean="0"/>
          </a:p>
          <a:p>
            <a:endParaRPr lang="en-US" dirty="0"/>
          </a:p>
          <a:p>
            <a:endParaRPr lang="en-US" dirty="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357166"/>
            <a:ext cx="8572560" cy="5786199"/>
          </a:xfrm>
          <a:prstGeom prst="rect">
            <a:avLst/>
          </a:prstGeom>
          <a:noFill/>
        </p:spPr>
        <p:txBody>
          <a:bodyPr wrap="square" rtlCol="0">
            <a:spAutoFit/>
          </a:bodyPr>
          <a:lstStyle/>
          <a:p>
            <a:pPr algn="just">
              <a:buFont typeface="Arial" pitchFamily="34" charset="0"/>
              <a:buChar char="•"/>
            </a:pPr>
            <a:r>
              <a:rPr lang="en-US" b="1" dirty="0" smtClean="0"/>
              <a:t> </a:t>
            </a:r>
            <a:r>
              <a:rPr lang="fr-FR" sz="2200" b="1" dirty="0" smtClean="0"/>
              <a:t>Channel </a:t>
            </a:r>
            <a:r>
              <a:rPr lang="fr-FR" sz="2200" b="1" dirty="0" err="1" smtClean="0"/>
              <a:t>Parameter</a:t>
            </a:r>
            <a:r>
              <a:rPr lang="fr-FR" sz="2200" b="1" dirty="0" smtClean="0"/>
              <a:t> Set:</a:t>
            </a:r>
          </a:p>
          <a:p>
            <a:pPr algn="just"/>
            <a:r>
              <a:rPr lang="fr-FR" sz="2200" b="1" dirty="0" smtClean="0"/>
              <a:t> </a:t>
            </a:r>
            <a:r>
              <a:rPr lang="fr-FR" sz="2200" dirty="0" smtClean="0"/>
              <a:t>un des 16 (621x/671x DSP) ou 64 (64x DSP) ensemble de paramètres qui peuvent </a:t>
            </a:r>
            <a:r>
              <a:rPr lang="fr-FR" sz="2200" dirty="0" err="1" smtClean="0"/>
              <a:t>etre</a:t>
            </a:r>
            <a:r>
              <a:rPr lang="fr-FR" sz="2200" dirty="0" smtClean="0"/>
              <a:t> initiés via un événement de synchronisation. </a:t>
            </a:r>
          </a:p>
          <a:p>
            <a:pPr algn="just"/>
            <a:endParaRPr lang="fr-FR" sz="2200" dirty="0" smtClean="0"/>
          </a:p>
          <a:p>
            <a:pPr algn="just">
              <a:buFont typeface="Arial" pitchFamily="34" charset="0"/>
              <a:buChar char="•"/>
            </a:pPr>
            <a:r>
              <a:rPr lang="fr-FR" sz="2200" dirty="0" smtClean="0"/>
              <a:t>  </a:t>
            </a:r>
            <a:r>
              <a:rPr lang="fr-FR" sz="2200" b="1" dirty="0" smtClean="0"/>
              <a:t>Link </a:t>
            </a:r>
            <a:r>
              <a:rPr lang="fr-FR" sz="2200" b="1" dirty="0" err="1" smtClean="0"/>
              <a:t>Parameter</a:t>
            </a:r>
            <a:r>
              <a:rPr lang="fr-FR" sz="2200" b="1" dirty="0" smtClean="0"/>
              <a:t> Set:</a:t>
            </a:r>
          </a:p>
          <a:p>
            <a:pPr algn="just"/>
            <a:r>
              <a:rPr lang="fr-FR" sz="2200" dirty="0" smtClean="0"/>
              <a:t>Un des ensemble de paramètres strictement utilisé pour l’enchainement </a:t>
            </a:r>
            <a:r>
              <a:rPr lang="fr-FR" sz="2200" dirty="0" err="1" smtClean="0"/>
              <a:t>at</a:t>
            </a:r>
            <a:r>
              <a:rPr lang="fr-FR" sz="2200" dirty="0" smtClean="0"/>
              <a:t> ne fait pas partie de l’ensemble des paramètres du canal.  </a:t>
            </a:r>
          </a:p>
          <a:p>
            <a:pPr algn="just"/>
            <a:endParaRPr lang="fr-FR" sz="2200" dirty="0" smtClean="0"/>
          </a:p>
          <a:p>
            <a:pPr algn="just">
              <a:buFont typeface="Arial" pitchFamily="34" charset="0"/>
              <a:buChar char="•"/>
            </a:pPr>
            <a:r>
              <a:rPr lang="fr-FR" sz="2200" dirty="0" smtClean="0"/>
              <a:t> </a:t>
            </a:r>
            <a:r>
              <a:rPr lang="fr-FR" sz="2200" b="1" dirty="0" smtClean="0"/>
              <a:t>Trigger Event: </a:t>
            </a:r>
          </a:p>
          <a:p>
            <a:pPr algn="just"/>
            <a:r>
              <a:rPr lang="fr-FR" sz="2200" dirty="0" smtClean="0"/>
              <a:t>Action qui pousse le contrôleur de canal EDMA à soumettre une (TR).  Les événements de synchronisation incluent CPU-trigger, </a:t>
            </a:r>
            <a:r>
              <a:rPr lang="fr-FR" sz="2200" dirty="0" err="1" smtClean="0"/>
              <a:t>event</a:t>
            </a:r>
            <a:r>
              <a:rPr lang="fr-FR" sz="2200" dirty="0" smtClean="0"/>
              <a:t>-trigger et  </a:t>
            </a:r>
            <a:r>
              <a:rPr lang="fr-FR" sz="2200" dirty="0" err="1"/>
              <a:t>chain</a:t>
            </a:r>
            <a:r>
              <a:rPr lang="fr-FR" sz="2200" dirty="0"/>
              <a:t>-trigger</a:t>
            </a:r>
            <a:r>
              <a:rPr lang="fr-FR" sz="2200" dirty="0" smtClean="0"/>
              <a:t>.</a:t>
            </a:r>
          </a:p>
          <a:p>
            <a:pPr algn="just"/>
            <a:endParaRPr lang="fr-FR" sz="2200" dirty="0"/>
          </a:p>
          <a:p>
            <a:pPr algn="just">
              <a:buFont typeface="Arial" pitchFamily="34" charset="0"/>
              <a:buChar char="•"/>
            </a:pPr>
            <a:r>
              <a:rPr lang="fr-FR" sz="2200" dirty="0" smtClean="0"/>
              <a:t> </a:t>
            </a:r>
            <a:r>
              <a:rPr lang="fr-FR" sz="2200" b="1" dirty="0" err="1" smtClean="0"/>
              <a:t>Element</a:t>
            </a:r>
            <a:r>
              <a:rPr lang="fr-FR" sz="2200" b="1" dirty="0" smtClean="0"/>
              <a:t>:</a:t>
            </a:r>
          </a:p>
          <a:p>
            <a:pPr algn="just"/>
            <a:r>
              <a:rPr lang="fr-FR" sz="2200" dirty="0" smtClean="0"/>
              <a:t>C’est la plus petite unité d’un transfert  DMA . Un élément peut être 8-bit,16-bit</a:t>
            </a:r>
            <a:r>
              <a:rPr lang="fr-FR" sz="2200" dirty="0"/>
              <a:t>, or 32-bit.</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1579</Words>
  <Application>Microsoft Office PowerPoint</Application>
  <PresentationFormat>Affichage à l'écran (4:3)</PresentationFormat>
  <Paragraphs>127</Paragraphs>
  <Slides>23</Slides>
  <Notes>0</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Thème Office</vt:lpstr>
      <vt:lpstr>Enhanced Direct Memory Access (EDMA)</vt:lpstr>
      <vt:lpstr>Introduction</vt:lpstr>
      <vt:lpstr>Diapositive 3</vt:lpstr>
      <vt:lpstr>Diapositive 4</vt:lpstr>
      <vt:lpstr>Terminologie EDMA</vt:lpstr>
      <vt:lpstr>Diapositive 6</vt:lpstr>
      <vt:lpstr>Diapositive 7</vt:lpstr>
      <vt:lpstr>Diapositive 8</vt:lpstr>
      <vt:lpstr>Diapositive 9</vt:lpstr>
      <vt:lpstr>Diapositive 10</vt:lpstr>
      <vt:lpstr>Diapositive 11</vt:lpstr>
      <vt:lpstr>EDMA du DSP C6713</vt:lpstr>
      <vt:lpstr>Diapositive 13</vt:lpstr>
      <vt:lpstr>Diapositive 14</vt:lpstr>
      <vt:lpstr>Diapositive 15</vt:lpstr>
      <vt:lpstr>Registres de l’EDMA utilisés pour le traitement des événements</vt:lpstr>
      <vt:lpstr>Le paramètre RAM (PaRAM)</vt:lpstr>
      <vt:lpstr>Diapositive 18</vt:lpstr>
      <vt:lpstr>Diapositive 19</vt:lpstr>
      <vt:lpstr>Diapositive 20</vt:lpstr>
      <vt:lpstr>Table 5. Description des paramètres</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Enhanced Direct Memory Access (EDMA)</dc:title>
  <dc:creator>Harize</dc:creator>
  <cp:lastModifiedBy>Harize</cp:lastModifiedBy>
  <cp:revision>33</cp:revision>
  <dcterms:created xsi:type="dcterms:W3CDTF">2020-05-29T05:49:40Z</dcterms:created>
  <dcterms:modified xsi:type="dcterms:W3CDTF">2020-06-11T06:59:39Z</dcterms:modified>
</cp:coreProperties>
</file>