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3CD4-C09A-45C3-9B94-101D6BD7EBB8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8E2A-D766-4355-B8D6-8D5370379F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3CD4-C09A-45C3-9B94-101D6BD7EBB8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8E2A-D766-4355-B8D6-8D5370379F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3CD4-C09A-45C3-9B94-101D6BD7EBB8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8E2A-D766-4355-B8D6-8D5370379F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3CD4-C09A-45C3-9B94-101D6BD7EBB8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8E2A-D766-4355-B8D6-8D5370379F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3CD4-C09A-45C3-9B94-101D6BD7EBB8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8E2A-D766-4355-B8D6-8D5370379F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3CD4-C09A-45C3-9B94-101D6BD7EBB8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8E2A-D766-4355-B8D6-8D5370379F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3CD4-C09A-45C3-9B94-101D6BD7EBB8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8E2A-D766-4355-B8D6-8D5370379F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3CD4-C09A-45C3-9B94-101D6BD7EBB8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8E2A-D766-4355-B8D6-8D5370379F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3CD4-C09A-45C3-9B94-101D6BD7EBB8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8E2A-D766-4355-B8D6-8D5370379F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3CD4-C09A-45C3-9B94-101D6BD7EBB8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8E2A-D766-4355-B8D6-8D5370379F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3CD4-C09A-45C3-9B94-101D6BD7EBB8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F8E2A-D766-4355-B8D6-8D5370379F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63CD4-C09A-45C3-9B94-101D6BD7EBB8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F8E2A-D766-4355-B8D6-8D5370379F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1928802"/>
            <a:ext cx="7772400" cy="1470025"/>
          </a:xfrm>
        </p:spPr>
        <p:txBody>
          <a:bodyPr/>
          <a:lstStyle/>
          <a:p>
            <a:r>
              <a:rPr lang="fr-FR" dirty="0" smtClean="0"/>
              <a:t>Conduite à tenir devant une déshydratation aigue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5105400"/>
            <a:ext cx="6400800" cy="1752600"/>
          </a:xfrm>
        </p:spPr>
        <p:txBody>
          <a:bodyPr>
            <a:normAutofit/>
          </a:bodyPr>
          <a:lstStyle/>
          <a:p>
            <a:pPr algn="l"/>
            <a:endParaRPr lang="fr-FR" sz="2400" dirty="0" smtClean="0"/>
          </a:p>
          <a:p>
            <a:pPr algn="l"/>
            <a:r>
              <a:rPr lang="fr-FR" sz="2400" dirty="0" smtClean="0"/>
              <a:t>Dr. A. RACHERACHE</a:t>
            </a:r>
          </a:p>
          <a:p>
            <a:pPr algn="l"/>
            <a:r>
              <a:rPr lang="fr-FR" sz="2400" dirty="0" smtClean="0"/>
              <a:t>Service d’anesthésie réanimation CHU Annaba  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Déshydratation extracellulaire</a:t>
            </a:r>
            <a:br>
              <a:rPr lang="fr-FR" dirty="0" smtClean="0"/>
            </a:br>
            <a:r>
              <a:rPr lang="fr-FR" sz="2200" dirty="0" smtClean="0"/>
              <a:t>étiologies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fr-FR" dirty="0" smtClean="0"/>
              <a:t>Elimination urinaire : </a:t>
            </a:r>
            <a:r>
              <a:rPr lang="fr-FR" dirty="0" err="1" smtClean="0"/>
              <a:t>natriurèse</a:t>
            </a:r>
            <a:r>
              <a:rPr lang="fr-FR" dirty="0" smtClean="0"/>
              <a:t> &gt; 20 </a:t>
            </a:r>
            <a:r>
              <a:rPr lang="fr-FR" dirty="0" err="1" smtClean="0"/>
              <a:t>mmol</a:t>
            </a:r>
            <a:r>
              <a:rPr lang="fr-FR" dirty="0" smtClean="0"/>
              <a:t>/l</a:t>
            </a:r>
          </a:p>
          <a:p>
            <a:pPr lvl="3">
              <a:buFontTx/>
              <a:buChar char="-"/>
            </a:pPr>
            <a:r>
              <a:rPr lang="fr-FR" dirty="0" smtClean="0"/>
              <a:t>Insuffisance surrénalienne aigue ou chronique</a:t>
            </a:r>
          </a:p>
          <a:p>
            <a:pPr lvl="3">
              <a:buFontTx/>
              <a:buChar char="-"/>
            </a:pPr>
            <a:r>
              <a:rPr lang="fr-FR" dirty="0" smtClean="0"/>
              <a:t>Néphropathie avec perte de sel : </a:t>
            </a:r>
            <a:r>
              <a:rPr lang="fr-FR" dirty="0" err="1" smtClean="0"/>
              <a:t>polykystose</a:t>
            </a:r>
            <a:r>
              <a:rPr lang="fr-FR" dirty="0" smtClean="0"/>
              <a:t> rénale</a:t>
            </a:r>
          </a:p>
          <a:p>
            <a:pPr lvl="3">
              <a:buFontTx/>
              <a:buChar char="-"/>
            </a:pPr>
            <a:r>
              <a:rPr lang="fr-FR" dirty="0" smtClean="0"/>
              <a:t>Levée d’obstacle</a:t>
            </a:r>
          </a:p>
          <a:p>
            <a:pPr lvl="3">
              <a:buFontTx/>
              <a:buChar char="-"/>
            </a:pPr>
            <a:r>
              <a:rPr lang="fr-FR" dirty="0" smtClean="0"/>
              <a:t>Diurétiques</a:t>
            </a:r>
          </a:p>
          <a:p>
            <a:pPr lvl="3">
              <a:buFontTx/>
              <a:buChar char="-"/>
            </a:pPr>
            <a:r>
              <a:rPr lang="fr-FR" dirty="0" smtClean="0"/>
              <a:t>Polyurie osmotique</a:t>
            </a:r>
          </a:p>
          <a:p>
            <a:pPr lvl="3">
              <a:buFontTx/>
              <a:buChar char="-"/>
            </a:pPr>
            <a:r>
              <a:rPr lang="fr-FR" dirty="0" smtClean="0"/>
              <a:t>Diabète sucré</a:t>
            </a:r>
          </a:p>
          <a:p>
            <a:pPr lvl="0"/>
            <a:r>
              <a:rPr lang="fr-FR" dirty="0" smtClean="0"/>
              <a:t>Pertes digestives</a:t>
            </a:r>
          </a:p>
          <a:p>
            <a:pPr lvl="3">
              <a:buFontTx/>
              <a:buChar char="-"/>
            </a:pPr>
            <a:r>
              <a:rPr lang="fr-FR" dirty="0" smtClean="0"/>
              <a:t>Vomissements</a:t>
            </a:r>
          </a:p>
          <a:p>
            <a:pPr lvl="3">
              <a:buFontTx/>
              <a:buChar char="-"/>
            </a:pPr>
            <a:r>
              <a:rPr lang="fr-FR" dirty="0" smtClean="0"/>
              <a:t>Aspiration gastrique</a:t>
            </a:r>
          </a:p>
          <a:p>
            <a:pPr lvl="3">
              <a:buFontTx/>
              <a:buChar char="-"/>
            </a:pPr>
            <a:r>
              <a:rPr lang="fr-FR" dirty="0" smtClean="0"/>
              <a:t>Diarrhées, fistules, </a:t>
            </a:r>
            <a:r>
              <a:rPr lang="fr-FR" dirty="0" err="1" smtClean="0"/>
              <a:t>stomies</a:t>
            </a:r>
            <a:r>
              <a:rPr lang="fr-FR" dirty="0" smtClean="0"/>
              <a:t>.</a:t>
            </a:r>
          </a:p>
          <a:p>
            <a:pPr lvl="0"/>
            <a:r>
              <a:rPr lang="fr-FR" dirty="0" smtClean="0"/>
              <a:t>Pertes cutanées</a:t>
            </a:r>
          </a:p>
          <a:p>
            <a:pPr lvl="3">
              <a:buFontTx/>
              <a:buChar char="-"/>
            </a:pPr>
            <a:r>
              <a:rPr lang="fr-FR" dirty="0" smtClean="0"/>
              <a:t>Brulures </a:t>
            </a:r>
          </a:p>
          <a:p>
            <a:pPr lvl="3">
              <a:buFontTx/>
              <a:buChar char="-"/>
            </a:pPr>
            <a:r>
              <a:rPr lang="fr-FR" dirty="0" smtClean="0"/>
              <a:t>Sueurs profuses</a:t>
            </a:r>
          </a:p>
          <a:p>
            <a:pPr lvl="3">
              <a:buFontTx/>
              <a:buChar char="-"/>
            </a:pPr>
            <a:r>
              <a:rPr lang="fr-FR" dirty="0" smtClean="0"/>
              <a:t>Dermatoses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Déshydratation extracellulaire</a:t>
            </a:r>
            <a:br>
              <a:rPr lang="fr-FR" dirty="0" smtClean="0"/>
            </a:br>
            <a:r>
              <a:rPr lang="fr-FR" sz="2200" dirty="0" smtClean="0"/>
              <a:t>Traitement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fr-FR" dirty="0" smtClean="0"/>
              <a:t>1. Curatif : c’est l’apport d’eau et de Na</a:t>
            </a:r>
          </a:p>
          <a:p>
            <a:pPr lvl="2"/>
            <a:r>
              <a:rPr lang="fr-FR" dirty="0" smtClean="0"/>
              <a:t>Solutés sodés isotoniques par voie IV</a:t>
            </a:r>
          </a:p>
          <a:p>
            <a:pPr lvl="2"/>
            <a:r>
              <a:rPr lang="fr-FR" dirty="0" smtClean="0"/>
              <a:t>Macromolécules si </a:t>
            </a:r>
            <a:r>
              <a:rPr lang="fr-FR" dirty="0" err="1" smtClean="0"/>
              <a:t>hypovolémie</a:t>
            </a:r>
            <a:r>
              <a:rPr lang="fr-FR" dirty="0" smtClean="0"/>
              <a:t> importante avec hypotension (collapsus)</a:t>
            </a:r>
          </a:p>
          <a:p>
            <a:pPr lvl="2"/>
            <a:r>
              <a:rPr lang="fr-FR" dirty="0" smtClean="0"/>
              <a:t>La réhydratation doit être faite de façon progressive</a:t>
            </a:r>
          </a:p>
          <a:p>
            <a:pPr>
              <a:buNone/>
            </a:pPr>
            <a:r>
              <a:rPr lang="fr-FR" dirty="0" smtClean="0"/>
              <a:t>2. traitement étiologique : en fonction de la cause </a:t>
            </a:r>
          </a:p>
          <a:p>
            <a:pPr>
              <a:buNone/>
            </a:pPr>
            <a:r>
              <a:rPr lang="fr-FR" dirty="0" smtClean="0"/>
              <a:t>3. surveillance du traitement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Déshydratation intracellulaire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fr-FR" dirty="0" smtClean="0"/>
              <a:t>Elle résulte  d’un bilan d’eau négatif donc les pertes d’eau sont supérieures aux apports ou par excès d’eau par augmentation de l’</a:t>
            </a:r>
            <a:r>
              <a:rPr lang="fr-FR" dirty="0" err="1" smtClean="0"/>
              <a:t>osmolarité</a:t>
            </a:r>
            <a:r>
              <a:rPr lang="fr-FR" dirty="0" smtClean="0"/>
              <a:t> plasmatique </a:t>
            </a:r>
          </a:p>
          <a:p>
            <a:pPr lvl="2">
              <a:buFontTx/>
              <a:buChar char="-"/>
            </a:pPr>
            <a:r>
              <a:rPr lang="fr-FR" dirty="0" smtClean="0"/>
              <a:t>Augmentation de la natrémie</a:t>
            </a:r>
          </a:p>
          <a:p>
            <a:pPr lvl="2">
              <a:buFontTx/>
              <a:buChar char="-"/>
            </a:pPr>
            <a:r>
              <a:rPr lang="fr-FR" dirty="0" smtClean="0"/>
              <a:t>Hyperglycémie</a:t>
            </a:r>
          </a:p>
          <a:p>
            <a:pPr lvl="2">
              <a:buFontTx/>
              <a:buChar char="-"/>
            </a:pPr>
            <a:r>
              <a:rPr lang="fr-FR" dirty="0" smtClean="0"/>
              <a:t>Augmentation de l’urée</a:t>
            </a:r>
          </a:p>
          <a:p>
            <a:pPr lvl="2">
              <a:buFontTx/>
              <a:buChar char="-"/>
            </a:pPr>
            <a:r>
              <a:rPr lang="fr-FR" dirty="0" smtClean="0"/>
              <a:t>Augmentation des substances osmotiquement actives</a:t>
            </a:r>
          </a:p>
          <a:p>
            <a:r>
              <a:rPr lang="fr-FR" dirty="0" smtClean="0"/>
              <a:t>Donc on aura des mouvements d’eau du milieu cellulaire vers le milieu extracellulaire </a:t>
            </a:r>
          </a:p>
          <a:p>
            <a:pPr lvl="0">
              <a:buNone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Déshydratation intracellulaire</a:t>
            </a:r>
            <a:br>
              <a:rPr lang="fr-FR" dirty="0" smtClean="0"/>
            </a:br>
            <a:r>
              <a:rPr lang="fr-FR" sz="2200" dirty="0" smtClean="0"/>
              <a:t>signes cliniques </a:t>
            </a:r>
            <a:endParaRPr lang="fr-FR" sz="2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fr-FR" dirty="0" smtClean="0"/>
              <a:t>La soif </a:t>
            </a:r>
          </a:p>
          <a:p>
            <a:pPr lvl="0"/>
            <a:r>
              <a:rPr lang="fr-FR" dirty="0" smtClean="0"/>
              <a:t>Sécheresse des muqueuses </a:t>
            </a:r>
          </a:p>
          <a:p>
            <a:pPr lvl="0"/>
            <a:r>
              <a:rPr lang="fr-FR" dirty="0" smtClean="0"/>
              <a:t>Hyperthermie en absence de toute infection</a:t>
            </a:r>
          </a:p>
          <a:p>
            <a:r>
              <a:rPr lang="fr-FR" dirty="0" smtClean="0"/>
              <a:t>Signes neurologiques : </a:t>
            </a:r>
            <a:r>
              <a:rPr lang="fr-FR" sz="2600" dirty="0" smtClean="0"/>
              <a:t>somnolence, délire, agitation, respiration irrégulière, convulsions, coma, hématome sous dural</a:t>
            </a:r>
          </a:p>
          <a:p>
            <a:pPr lvl="0"/>
            <a:r>
              <a:rPr lang="fr-FR" dirty="0" smtClean="0"/>
              <a:t>Troubles respiratoires : risque de bouchon muqueux et d’</a:t>
            </a:r>
            <a:r>
              <a:rPr lang="fr-FR" dirty="0" err="1" smtClean="0"/>
              <a:t>atéléctasie</a:t>
            </a:r>
            <a:endParaRPr lang="fr-FR" dirty="0" smtClean="0"/>
          </a:p>
          <a:p>
            <a:pPr lvl="0"/>
            <a:r>
              <a:rPr lang="fr-FR" dirty="0" smtClean="0"/>
              <a:t>Perte de poids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Déshydratation intracellulaire</a:t>
            </a:r>
            <a:br>
              <a:rPr lang="fr-FR" dirty="0" smtClean="0"/>
            </a:br>
            <a:r>
              <a:rPr lang="fr-FR" sz="2200" dirty="0" smtClean="0"/>
              <a:t>signes biologiques </a:t>
            </a:r>
            <a:endParaRPr lang="fr-FR" sz="2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err="1" smtClean="0"/>
              <a:t>Hyperosmolarité</a:t>
            </a:r>
            <a:r>
              <a:rPr lang="fr-FR" dirty="0" smtClean="0"/>
              <a:t> plasmatique  &gt; à 300 </a:t>
            </a:r>
            <a:r>
              <a:rPr lang="fr-FR" dirty="0" err="1" smtClean="0"/>
              <a:t>mosm</a:t>
            </a:r>
            <a:r>
              <a:rPr lang="fr-FR" dirty="0" smtClean="0"/>
              <a:t>/l </a:t>
            </a:r>
          </a:p>
          <a:p>
            <a:pPr lvl="0">
              <a:buNone/>
            </a:pPr>
            <a:endParaRPr lang="fr-FR" dirty="0" smtClean="0"/>
          </a:p>
          <a:p>
            <a:r>
              <a:rPr lang="fr-FR" dirty="0" err="1" smtClean="0"/>
              <a:t>Osmolarité</a:t>
            </a:r>
            <a:r>
              <a:rPr lang="fr-FR" dirty="0" smtClean="0"/>
              <a:t> plasmatique =  2 Na</a:t>
            </a:r>
            <a:r>
              <a:rPr lang="fr-FR" baseline="30000" dirty="0" smtClean="0"/>
              <a:t>+</a:t>
            </a:r>
            <a:r>
              <a:rPr lang="fr-FR" dirty="0" smtClean="0"/>
              <a:t> (</a:t>
            </a:r>
            <a:r>
              <a:rPr lang="fr-FR" dirty="0" err="1" smtClean="0"/>
              <a:t>mmol</a:t>
            </a:r>
            <a:r>
              <a:rPr lang="fr-FR" dirty="0" smtClean="0"/>
              <a:t>/l) + glycémie (</a:t>
            </a:r>
            <a:r>
              <a:rPr lang="fr-FR" dirty="0" err="1" smtClean="0"/>
              <a:t>mmol</a:t>
            </a:r>
            <a:r>
              <a:rPr lang="fr-FR" dirty="0" smtClean="0"/>
              <a:t>/l) + urée (</a:t>
            </a:r>
            <a:r>
              <a:rPr lang="fr-FR" dirty="0" err="1" smtClean="0"/>
              <a:t>mmol</a:t>
            </a:r>
            <a:r>
              <a:rPr lang="fr-FR" dirty="0" smtClean="0"/>
              <a:t>/l)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Déshydratation intracellulaire</a:t>
            </a:r>
            <a:br>
              <a:rPr lang="fr-FR" dirty="0" smtClean="0"/>
            </a:br>
            <a:r>
              <a:rPr lang="fr-FR" sz="2200" dirty="0" smtClean="0"/>
              <a:t>étiologies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fr-FR" dirty="0" smtClean="0"/>
              <a:t>Réduction de l’apport d’eau </a:t>
            </a:r>
          </a:p>
          <a:p>
            <a:pPr lvl="0"/>
            <a:r>
              <a:rPr lang="fr-FR" dirty="0" smtClean="0"/>
              <a:t>Augmentation des pertes d’eau </a:t>
            </a:r>
          </a:p>
          <a:p>
            <a:pPr lvl="1"/>
            <a:r>
              <a:rPr lang="fr-FR" dirty="0" smtClean="0"/>
              <a:t>Pertes urinaires </a:t>
            </a:r>
          </a:p>
          <a:p>
            <a:pPr lvl="2"/>
            <a:r>
              <a:rPr lang="fr-FR" dirty="0" err="1" smtClean="0"/>
              <a:t>polyrurie</a:t>
            </a:r>
            <a:r>
              <a:rPr lang="fr-FR" dirty="0" smtClean="0"/>
              <a:t> osmotique du </a:t>
            </a:r>
            <a:r>
              <a:rPr lang="fr-FR" dirty="0" err="1" smtClean="0"/>
              <a:t>diabétis</a:t>
            </a:r>
            <a:r>
              <a:rPr lang="fr-FR" dirty="0" smtClean="0"/>
              <a:t>=que</a:t>
            </a:r>
          </a:p>
          <a:p>
            <a:pPr lvl="2"/>
            <a:r>
              <a:rPr lang="fr-FR" dirty="0" smtClean="0"/>
              <a:t>reprise de diurèse ou levée d’obstacle</a:t>
            </a:r>
          </a:p>
          <a:p>
            <a:pPr lvl="2"/>
            <a:r>
              <a:rPr lang="fr-FR" dirty="0" smtClean="0"/>
              <a:t>perfusion de mannitol, solutés hypertoniques, alimentation parentérale </a:t>
            </a:r>
          </a:p>
          <a:p>
            <a:pPr lvl="2"/>
            <a:r>
              <a:rPr lang="fr-FR" dirty="0" smtClean="0"/>
              <a:t> intoxication alcoolique</a:t>
            </a:r>
          </a:p>
          <a:p>
            <a:pPr lvl="2"/>
            <a:r>
              <a:rPr lang="fr-FR" dirty="0" smtClean="0"/>
              <a:t> polyurie non osmotique du diabète insipide</a:t>
            </a:r>
          </a:p>
          <a:p>
            <a:pPr lvl="1"/>
            <a:r>
              <a:rPr lang="fr-FR" dirty="0" smtClean="0"/>
              <a:t>pertes cutanées et respiratoires </a:t>
            </a:r>
          </a:p>
          <a:p>
            <a:pPr lvl="2"/>
            <a:r>
              <a:rPr lang="fr-FR" dirty="0" smtClean="0"/>
              <a:t>affection fébrile chez le comateux                               </a:t>
            </a:r>
          </a:p>
          <a:p>
            <a:pPr lvl="2"/>
            <a:r>
              <a:rPr lang="fr-FR" dirty="0" smtClean="0"/>
              <a:t> malade trachéotomisé</a:t>
            </a:r>
          </a:p>
          <a:p>
            <a:pPr lvl="2"/>
            <a:r>
              <a:rPr lang="fr-FR" dirty="0" smtClean="0"/>
              <a:t>coup de chaleur </a:t>
            </a:r>
          </a:p>
          <a:p>
            <a:pPr lvl="1"/>
            <a:r>
              <a:rPr lang="fr-FR" dirty="0" smtClean="0"/>
              <a:t>pertes digestives </a:t>
            </a:r>
          </a:p>
          <a:p>
            <a:pPr lvl="1"/>
            <a:r>
              <a:rPr lang="fr-FR" dirty="0" smtClean="0"/>
              <a:t>épuration extrarénale avec solutés hypertoniques  </a:t>
            </a:r>
          </a:p>
          <a:p>
            <a:pPr lvl="0"/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Déshydratation intracellulaire</a:t>
            </a:r>
            <a:br>
              <a:rPr lang="fr-FR" dirty="0" smtClean="0"/>
            </a:br>
            <a:r>
              <a:rPr lang="fr-FR" sz="2200" dirty="0" smtClean="0"/>
              <a:t>traitement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1. curatif : apport d’eau </a:t>
            </a:r>
          </a:p>
          <a:p>
            <a:pPr lvl="0"/>
            <a:r>
              <a:rPr lang="fr-FR" dirty="0" smtClean="0"/>
              <a:t>par voie : </a:t>
            </a:r>
          </a:p>
          <a:p>
            <a:pPr lvl="1"/>
            <a:r>
              <a:rPr lang="fr-FR" dirty="0" smtClean="0"/>
              <a:t>orale </a:t>
            </a:r>
          </a:p>
          <a:p>
            <a:pPr lvl="1"/>
            <a:r>
              <a:rPr lang="fr-FR" dirty="0" smtClean="0"/>
              <a:t>Parentérale</a:t>
            </a:r>
          </a:p>
          <a:p>
            <a:pPr lvl="1">
              <a:buNone/>
            </a:pPr>
            <a:endParaRPr lang="fr-FR" dirty="0" smtClean="0"/>
          </a:p>
          <a:p>
            <a:pPr lvl="0"/>
            <a:r>
              <a:rPr lang="fr-FR" dirty="0" smtClean="0"/>
              <a:t>quantité :   déficit hydrique  </a:t>
            </a:r>
          </a:p>
          <a:p>
            <a:pPr lvl="0">
              <a:buNone/>
            </a:pPr>
            <a:r>
              <a:rPr lang="fr-FR" dirty="0" smtClean="0"/>
              <a:t> </a:t>
            </a:r>
          </a:p>
          <a:p>
            <a:r>
              <a:rPr lang="fr-FR" dirty="0" smtClean="0"/>
              <a:t>La correction doit être progressive</a:t>
            </a:r>
          </a:p>
          <a:p>
            <a:pPr>
              <a:buNone/>
            </a:pPr>
            <a:endParaRPr lang="fr-FR" dirty="0" smtClean="0"/>
          </a:p>
          <a:p>
            <a:pPr lvl="0"/>
            <a:r>
              <a:rPr lang="fr-FR" dirty="0" smtClean="0"/>
              <a:t>Qualité : voie orale : eau de robinet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déshydratation  globale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 Elle est secondaire à une perte d’eau et de sel et le bilan hydrique étant plus proportionnellement plus négatif que celui du Na </a:t>
            </a:r>
          </a:p>
          <a:p>
            <a:pPr lvl="0"/>
            <a:r>
              <a:rPr lang="fr-FR" dirty="0" smtClean="0"/>
              <a:t>Étiologies </a:t>
            </a:r>
          </a:p>
          <a:p>
            <a:pPr lvl="0">
              <a:buFontTx/>
              <a:buChar char="-"/>
            </a:pPr>
            <a:r>
              <a:rPr lang="fr-FR" dirty="0" smtClean="0"/>
              <a:t>Levée d’obstacle </a:t>
            </a:r>
          </a:p>
          <a:p>
            <a:pPr lvl="0">
              <a:buFontTx/>
              <a:buChar char="-"/>
            </a:pPr>
            <a:r>
              <a:rPr lang="fr-FR" dirty="0" smtClean="0"/>
              <a:t>Coma hyperosmolaire 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fr-FR" dirty="0" smtClean="0"/>
              <a:t>Le plan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85000" lnSpcReduction="10000"/>
          </a:bodyPr>
          <a:lstStyle/>
          <a:p>
            <a:pPr marL="571500" indent="-571500">
              <a:buAutoNum type="romanUcPeriod"/>
            </a:pPr>
            <a:r>
              <a:rPr lang="fr-FR" dirty="0" smtClean="0"/>
              <a:t>Introduction </a:t>
            </a:r>
          </a:p>
          <a:p>
            <a:pPr marL="571500" indent="-571500">
              <a:buNone/>
            </a:pPr>
            <a:r>
              <a:rPr lang="fr-FR" dirty="0" smtClean="0"/>
              <a:t>II. Rappel physiologique </a:t>
            </a:r>
          </a:p>
          <a:p>
            <a:pPr marL="571500" indent="-571500">
              <a:buNone/>
            </a:pPr>
            <a:r>
              <a:rPr lang="fr-FR" dirty="0" smtClean="0"/>
              <a:t>III. Déshydratation extracellulaire</a:t>
            </a:r>
          </a:p>
          <a:p>
            <a:pPr marL="1828800" lvl="3" indent="-571500">
              <a:buAutoNum type="arabicPeriod"/>
            </a:pPr>
            <a:r>
              <a:rPr lang="fr-FR" dirty="0" smtClean="0"/>
              <a:t>Signes cliniques </a:t>
            </a:r>
          </a:p>
          <a:p>
            <a:pPr marL="1828800" lvl="3" indent="-571500">
              <a:buAutoNum type="arabicPeriod"/>
            </a:pPr>
            <a:r>
              <a:rPr lang="fr-FR" dirty="0" smtClean="0"/>
              <a:t>Signes biologiques </a:t>
            </a:r>
          </a:p>
          <a:p>
            <a:pPr marL="1828800" lvl="3" indent="-571500">
              <a:buAutoNum type="arabicPeriod"/>
            </a:pPr>
            <a:r>
              <a:rPr lang="fr-FR" dirty="0" smtClean="0"/>
              <a:t>Étiologies </a:t>
            </a:r>
          </a:p>
          <a:p>
            <a:pPr marL="1828800" lvl="3" indent="-571500">
              <a:buAutoNum type="arabicPeriod"/>
            </a:pPr>
            <a:r>
              <a:rPr lang="fr-FR" dirty="0" smtClean="0"/>
              <a:t>Traitement</a:t>
            </a:r>
          </a:p>
          <a:p>
            <a:pPr marL="571500" indent="-571500">
              <a:buNone/>
            </a:pPr>
            <a:r>
              <a:rPr lang="fr-FR" dirty="0" smtClean="0"/>
              <a:t>IV.  Déshydratation intracellulaire</a:t>
            </a:r>
          </a:p>
          <a:p>
            <a:pPr marL="1828800" lvl="3" indent="-571500">
              <a:buAutoNum type="arabicPeriod"/>
            </a:pPr>
            <a:r>
              <a:rPr lang="fr-FR" dirty="0" smtClean="0"/>
              <a:t>Signes cliniques </a:t>
            </a:r>
          </a:p>
          <a:p>
            <a:pPr marL="1828800" lvl="3" indent="-571500">
              <a:buAutoNum type="arabicPeriod"/>
            </a:pPr>
            <a:r>
              <a:rPr lang="fr-FR" dirty="0" smtClean="0"/>
              <a:t>Signes biologiques </a:t>
            </a:r>
          </a:p>
          <a:p>
            <a:pPr marL="1828800" lvl="3" indent="-571500">
              <a:buAutoNum type="arabicPeriod"/>
            </a:pPr>
            <a:r>
              <a:rPr lang="fr-FR" dirty="0" smtClean="0"/>
              <a:t>Étiologies </a:t>
            </a:r>
          </a:p>
          <a:p>
            <a:pPr marL="1828800" lvl="3" indent="-571500">
              <a:buAutoNum type="arabicPeriod"/>
            </a:pPr>
            <a:r>
              <a:rPr lang="fr-FR" dirty="0" smtClean="0"/>
              <a:t>Traitement</a:t>
            </a:r>
          </a:p>
          <a:p>
            <a:pPr marL="571500" indent="-571500">
              <a:buNone/>
            </a:pPr>
            <a:r>
              <a:rPr lang="fr-FR" dirty="0" smtClean="0"/>
              <a:t>V. Déshydratation globale </a:t>
            </a:r>
          </a:p>
          <a:p>
            <a:pPr marL="571500" indent="-571500">
              <a:buNone/>
            </a:pPr>
            <a:r>
              <a:rPr lang="fr-FR" dirty="0" smtClean="0"/>
              <a:t>VI. Conclusion </a:t>
            </a:r>
          </a:p>
          <a:p>
            <a:pPr marL="571500" indent="-571500">
              <a:buAutoNum type="romanUcPeriod"/>
            </a:pPr>
            <a:endParaRPr lang="fr-FR" dirty="0" smtClean="0"/>
          </a:p>
          <a:p>
            <a:pPr marL="971550" lvl="1" indent="-571500">
              <a:buAutoNum type="arabicPeriod"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Définir  les troubles de l’hydratation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Identifier les principes du traitement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fr-FR" dirty="0" smtClean="0"/>
              <a:t>Introduction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528641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fr-FR" dirty="0" smtClean="0"/>
              <a:t>Les troubles hydro électrolytiques sont fréquents </a:t>
            </a:r>
          </a:p>
          <a:p>
            <a:pPr lvl="0">
              <a:buNone/>
            </a:pPr>
            <a:endParaRPr lang="fr-FR" dirty="0" smtClean="0"/>
          </a:p>
          <a:p>
            <a:r>
              <a:rPr lang="fr-FR" dirty="0" smtClean="0"/>
              <a:t>cause ou facteur aggravant 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La déshydratation est un syndrome et non une maladie </a:t>
            </a:r>
          </a:p>
          <a:p>
            <a:pPr>
              <a:buNone/>
            </a:pPr>
            <a:endParaRPr lang="fr-FR" dirty="0" smtClean="0"/>
          </a:p>
          <a:p>
            <a:pPr lvl="0"/>
            <a:r>
              <a:rPr lang="fr-FR" dirty="0" smtClean="0"/>
              <a:t>La déshydratation correspond à une perte d’eau qui peut intéresser </a:t>
            </a:r>
          </a:p>
          <a:p>
            <a:pPr lvl="2"/>
            <a:r>
              <a:rPr lang="fr-FR" dirty="0" smtClean="0"/>
              <a:t>Le secteur extracellulaire : déshydratation extracellulaire</a:t>
            </a:r>
            <a:endParaRPr lang="fr-FR" sz="2000" dirty="0" smtClean="0"/>
          </a:p>
          <a:p>
            <a:pPr lvl="2"/>
            <a:r>
              <a:rPr lang="fr-FR" dirty="0" smtClean="0"/>
              <a:t>Le secteur intracellulaire : déshydratation intracellulaire</a:t>
            </a:r>
            <a:endParaRPr lang="fr-FR" sz="2000" dirty="0" smtClean="0"/>
          </a:p>
          <a:p>
            <a:pPr lvl="2"/>
            <a:r>
              <a:rPr lang="fr-FR" dirty="0" smtClean="0"/>
              <a:t>Les deux : déshydratation  globale</a:t>
            </a:r>
            <a:endParaRPr lang="fr-FR" sz="2000" dirty="0" smtClean="0"/>
          </a:p>
          <a:p>
            <a:pPr lv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fr-FR" dirty="0" smtClean="0"/>
              <a:t>Introduction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525963"/>
          </a:xfrm>
        </p:spPr>
        <p:txBody>
          <a:bodyPr/>
          <a:lstStyle/>
          <a:p>
            <a:pPr lvl="0"/>
            <a:r>
              <a:rPr lang="fr-FR" dirty="0" smtClean="0"/>
              <a:t>Le diagnostic est surtout clinique </a:t>
            </a:r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smtClean="0"/>
              <a:t>La déshydratation intracellulaire est la plus grave vue les complications neurologiques </a:t>
            </a:r>
          </a:p>
          <a:p>
            <a:pPr lvl="0">
              <a:buNone/>
            </a:pPr>
            <a:endParaRPr lang="fr-FR" dirty="0" smtClean="0"/>
          </a:p>
          <a:p>
            <a:r>
              <a:rPr lang="fr-FR" dirty="0" smtClean="0"/>
              <a:t>Le traitement est surtout symptomatique (apport d’eau) et étiologique : limiter la déshydratation et éviter les récidives. </a:t>
            </a:r>
          </a:p>
          <a:p>
            <a:pPr lvl="0">
              <a:buNone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Rappel physiologique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Pour qu’il ait équilibre hydro électrolytique, il faut que les entrées soient égales aux sorties.</a:t>
            </a:r>
          </a:p>
          <a:p>
            <a:pPr lvl="0"/>
            <a:r>
              <a:rPr lang="fr-FR" dirty="0" smtClean="0"/>
              <a:t>Le bilan hydrique = 2 à 2,5 litres / 24h</a:t>
            </a:r>
          </a:p>
          <a:p>
            <a:pPr lvl="0"/>
            <a:r>
              <a:rPr lang="fr-FR" dirty="0" smtClean="0"/>
              <a:t>l’eau représente 60% du corps </a:t>
            </a:r>
          </a:p>
          <a:p>
            <a:pPr lvl="0"/>
            <a:r>
              <a:rPr lang="fr-FR" dirty="0" smtClean="0"/>
              <a:t>La régulation de la balance hydrique de l’organisme est sous la dépendance  des mouvements de Na et le contrôle de l’ADH.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Déshydratation extracellulaire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txBody>
          <a:bodyPr/>
          <a:lstStyle/>
          <a:p>
            <a:pPr lvl="0">
              <a:buNone/>
            </a:pPr>
            <a:endParaRPr lang="fr-FR" dirty="0" smtClean="0"/>
          </a:p>
          <a:p>
            <a:pPr lvl="0">
              <a:buNone/>
            </a:pPr>
            <a:r>
              <a:rPr lang="fr-FR" dirty="0" smtClean="0"/>
              <a:t>Elle survient lors d’une diminution du capital sodé avec perte proportionnelle de l’eau donc quand les pertes en sodium sont supérieures aux apports.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Déshydratation extracellulaire </a:t>
            </a:r>
            <a:br>
              <a:rPr lang="fr-FR" dirty="0" smtClean="0"/>
            </a:br>
            <a:r>
              <a:rPr lang="fr-FR" dirty="0" smtClean="0"/>
              <a:t> </a:t>
            </a:r>
            <a:r>
              <a:rPr lang="fr-FR" sz="2200" dirty="0" smtClean="0"/>
              <a:t>Signes cliniques 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Perte de poids, chiffre l’importance de la déshydratation</a:t>
            </a:r>
          </a:p>
          <a:p>
            <a:pPr lvl="0"/>
            <a:r>
              <a:rPr lang="fr-FR" dirty="0" smtClean="0"/>
              <a:t>Pli cutané </a:t>
            </a:r>
          </a:p>
          <a:p>
            <a:pPr lvl="0"/>
            <a:r>
              <a:rPr lang="fr-FR" dirty="0" smtClean="0"/>
              <a:t>Hypotonie des globes oculaires </a:t>
            </a:r>
          </a:p>
          <a:p>
            <a:pPr lvl="0"/>
            <a:r>
              <a:rPr lang="fr-FR" dirty="0" smtClean="0"/>
              <a:t>Hypotension orthostatique</a:t>
            </a:r>
          </a:p>
          <a:p>
            <a:pPr lvl="0"/>
            <a:r>
              <a:rPr lang="fr-FR" dirty="0" smtClean="0"/>
              <a:t>Absence de soif </a:t>
            </a:r>
          </a:p>
          <a:p>
            <a:pPr lvl="0"/>
            <a:r>
              <a:rPr lang="fr-FR" dirty="0" smtClean="0"/>
              <a:t>Veines jugulaires sont plates et PVC basse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Déshydratation extracellulaire</a:t>
            </a:r>
            <a:br>
              <a:rPr lang="fr-FR" dirty="0" smtClean="0"/>
            </a:br>
            <a:r>
              <a:rPr lang="fr-FR" dirty="0" smtClean="0"/>
              <a:t> </a:t>
            </a:r>
            <a:r>
              <a:rPr lang="fr-FR" sz="2200" dirty="0" smtClean="0"/>
              <a:t>Signes biologiques </a:t>
            </a:r>
            <a:endParaRPr lang="fr-FR" sz="2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r-FR" dirty="0" smtClean="0"/>
              <a:t>Hémoconcentration </a:t>
            </a:r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smtClean="0"/>
              <a:t>Elévation de l’urée </a:t>
            </a:r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smtClean="0"/>
              <a:t>Natrémie normale </a:t>
            </a:r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smtClean="0"/>
              <a:t>Diurèse et </a:t>
            </a:r>
            <a:r>
              <a:rPr lang="fr-FR" dirty="0" err="1" smtClean="0"/>
              <a:t>natruirèse</a:t>
            </a:r>
            <a:r>
              <a:rPr lang="fr-FR" dirty="0" smtClean="0"/>
              <a:t> </a:t>
            </a:r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smtClean="0"/>
              <a:t>Alcalose métabolique fréquente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351</Words>
  <Application>Microsoft Office PowerPoint</Application>
  <PresentationFormat>Affichage à l'écran (4:3)</PresentationFormat>
  <Paragraphs>138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0" baseType="lpstr">
      <vt:lpstr>Arial</vt:lpstr>
      <vt:lpstr>Calibri</vt:lpstr>
      <vt:lpstr>Thème Office</vt:lpstr>
      <vt:lpstr>Conduite à tenir devant une déshydratation aigue </vt:lpstr>
      <vt:lpstr>Le plan </vt:lpstr>
      <vt:lpstr>Objectifs </vt:lpstr>
      <vt:lpstr>Introduction </vt:lpstr>
      <vt:lpstr>Introduction </vt:lpstr>
      <vt:lpstr> Rappel physiologique  </vt:lpstr>
      <vt:lpstr> Déshydratation extracellulaire </vt:lpstr>
      <vt:lpstr>  Déshydratation extracellulaire   Signes cliniques    </vt:lpstr>
      <vt:lpstr>Déshydratation extracellulaire  Signes biologiques </vt:lpstr>
      <vt:lpstr>Déshydratation extracellulaire étiologies </vt:lpstr>
      <vt:lpstr>Déshydratation extracellulaire Traitement </vt:lpstr>
      <vt:lpstr> Déshydratation intracellulaire  </vt:lpstr>
      <vt:lpstr>Déshydratation intracellulaire signes cliniques </vt:lpstr>
      <vt:lpstr>Déshydratation intracellulaire signes biologiques </vt:lpstr>
      <vt:lpstr>Déshydratation intracellulaire étiologies </vt:lpstr>
      <vt:lpstr>Déshydratation intracellulaire traitement </vt:lpstr>
      <vt:lpstr>déshydratation  globale</vt:lpstr>
    </vt:vector>
  </TitlesOfParts>
  <Company>Annaba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Conduite à tenir devant une déshydratation aigue</dc:title>
  <dc:creator>Digisoft</dc:creator>
  <cp:lastModifiedBy>Utilisateur Windows</cp:lastModifiedBy>
  <cp:revision>16</cp:revision>
  <dcterms:created xsi:type="dcterms:W3CDTF">2019-11-06T05:56:00Z</dcterms:created>
  <dcterms:modified xsi:type="dcterms:W3CDTF">2020-04-16T19:50:11Z</dcterms:modified>
</cp:coreProperties>
</file>