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268" r:id="rId2"/>
    <p:sldId id="622" r:id="rId3"/>
    <p:sldId id="636" r:id="rId4"/>
    <p:sldId id="637" r:id="rId5"/>
    <p:sldId id="638" r:id="rId6"/>
    <p:sldId id="418" r:id="rId7"/>
    <p:sldId id="424" r:id="rId8"/>
    <p:sldId id="521" r:id="rId9"/>
    <p:sldId id="522" r:id="rId10"/>
    <p:sldId id="436" r:id="rId11"/>
    <p:sldId id="438" r:id="rId12"/>
    <p:sldId id="439" r:id="rId13"/>
    <p:sldId id="440" r:id="rId14"/>
    <p:sldId id="337" r:id="rId15"/>
    <p:sldId id="352" r:id="rId16"/>
    <p:sldId id="341" r:id="rId17"/>
    <p:sldId id="342" r:id="rId18"/>
    <p:sldId id="343" r:id="rId19"/>
    <p:sldId id="366" r:id="rId20"/>
    <p:sldId id="370" r:id="rId21"/>
    <p:sldId id="371" r:id="rId22"/>
    <p:sldId id="374" r:id="rId23"/>
    <p:sldId id="376" r:id="rId24"/>
    <p:sldId id="378" r:id="rId25"/>
    <p:sldId id="410" r:id="rId26"/>
    <p:sldId id="380" r:id="rId27"/>
    <p:sldId id="381" r:id="rId28"/>
    <p:sldId id="257" r:id="rId29"/>
    <p:sldId id="260" r:id="rId30"/>
    <p:sldId id="641" r:id="rId31"/>
    <p:sldId id="642" r:id="rId32"/>
    <p:sldId id="640" r:id="rId33"/>
    <p:sldId id="264" r:id="rId34"/>
    <p:sldId id="330" r:id="rId35"/>
    <p:sldId id="266" r:id="rId36"/>
    <p:sldId id="274" r:id="rId37"/>
    <p:sldId id="276" r:id="rId38"/>
    <p:sldId id="277" r:id="rId39"/>
    <p:sldId id="639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1" autoAdjust="0"/>
    <p:restoredTop sz="86420" autoAdjust="0"/>
  </p:normalViewPr>
  <p:slideViewPr>
    <p:cSldViewPr>
      <p:cViewPr varScale="1">
        <p:scale>
          <a:sx n="65" d="100"/>
          <a:sy n="65" d="100"/>
        </p:scale>
        <p:origin x="46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2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218BB-8DC4-43D7-8979-B31FCA0A1253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3E0B175-7588-4B3B-9359-D59028ACEBFC}">
      <dgm:prSet phldrT="[Texte]" custT="1"/>
      <dgm:spPr/>
      <dgm:t>
        <a:bodyPr/>
        <a:lstStyle/>
        <a:p>
          <a:pPr algn="ctr">
            <a:lnSpc>
              <a:spcPct val="100000"/>
            </a:lnSpc>
          </a:pPr>
          <a:r>
            <a:rPr lang="fr-FR" sz="1800" b="1" dirty="0" smtClean="0"/>
            <a:t>1</a:t>
          </a:r>
          <a:r>
            <a:rPr lang="fr-FR" sz="1800" b="1" baseline="30000" dirty="0" smtClean="0"/>
            <a:t>er</a:t>
          </a:r>
          <a:r>
            <a:rPr lang="fr-FR" sz="1800" b="1" dirty="0" smtClean="0"/>
            <a:t> semaine : </a:t>
          </a:r>
          <a:r>
            <a:rPr lang="fr-FR" sz="1800" b="0" dirty="0" smtClean="0"/>
            <a:t>meulage du versant qui  permet  à la dent de se redresser.</a:t>
          </a:r>
          <a:endParaRPr lang="fr-FR" sz="1800" b="0" dirty="0"/>
        </a:p>
      </dgm:t>
    </dgm:pt>
    <dgm:pt modelId="{AD8BC256-9BC1-40EC-A29E-4B90FC2FFB66}" type="parTrans" cxnId="{22C9C068-408F-45C7-B9EF-95E1DA3861CE}">
      <dgm:prSet/>
      <dgm:spPr/>
      <dgm:t>
        <a:bodyPr/>
        <a:lstStyle/>
        <a:p>
          <a:endParaRPr lang="fr-FR"/>
        </a:p>
      </dgm:t>
    </dgm:pt>
    <dgm:pt modelId="{06D6725A-EDA4-4834-94F2-53D705D896B4}" type="sibTrans" cxnId="{22C9C068-408F-45C7-B9EF-95E1DA3861CE}">
      <dgm:prSet/>
      <dgm:spPr/>
      <dgm:t>
        <a:bodyPr/>
        <a:lstStyle/>
        <a:p>
          <a:endParaRPr lang="fr-FR"/>
        </a:p>
      </dgm:t>
    </dgm:pt>
    <dgm:pt modelId="{CDA17D07-DDF7-4116-A23F-A7264D008BB3}">
      <dgm:prSet phldrT="[Texte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800" b="1" dirty="0" smtClean="0"/>
            <a:t>2</a:t>
          </a:r>
          <a:r>
            <a:rPr lang="fr-FR" sz="1800" b="1" baseline="30000" dirty="0" smtClean="0"/>
            <a:t>ème</a:t>
          </a:r>
          <a:r>
            <a:rPr lang="fr-FR" sz="1800" b="1" dirty="0" smtClean="0"/>
            <a:t> semaine : </a:t>
          </a:r>
          <a:r>
            <a:rPr lang="fr-FR" sz="1800" dirty="0" smtClean="0"/>
            <a:t>Contrôle des contacts de classe I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800" dirty="0" smtClean="0"/>
            <a:t>Recherche et correction des contacts de classe II sur l’arcade maxillaire</a:t>
          </a:r>
          <a:endParaRPr lang="fr-FR" sz="1800" dirty="0"/>
        </a:p>
      </dgm:t>
    </dgm:pt>
    <dgm:pt modelId="{97A5A1B2-E316-4440-9FB3-E9095913F656}" type="parTrans" cxnId="{3D4277B3-6F17-41D5-B846-DEE72D6A38CC}">
      <dgm:prSet/>
      <dgm:spPr/>
      <dgm:t>
        <a:bodyPr/>
        <a:lstStyle/>
        <a:p>
          <a:endParaRPr lang="fr-FR"/>
        </a:p>
      </dgm:t>
    </dgm:pt>
    <dgm:pt modelId="{3537D89C-6221-43F1-A3B7-FD87C4F2C15D}" type="sibTrans" cxnId="{3D4277B3-6F17-41D5-B846-DEE72D6A38CC}">
      <dgm:prSet/>
      <dgm:spPr/>
      <dgm:t>
        <a:bodyPr/>
        <a:lstStyle/>
        <a:p>
          <a:endParaRPr lang="fr-FR"/>
        </a:p>
      </dgm:t>
    </dgm:pt>
    <dgm:pt modelId="{50FC95CB-225D-4F07-9BAD-82B3192DC96A}">
      <dgm:prSet phldrT="[Texte]" custT="1"/>
      <dgm:spPr/>
      <dgm:t>
        <a:bodyPr/>
        <a:lstStyle/>
        <a:p>
          <a:pPr algn="ctr"/>
          <a:r>
            <a:rPr lang="fr-FR" sz="1800" b="1" dirty="0" smtClean="0"/>
            <a:t>3</a:t>
          </a:r>
          <a:r>
            <a:rPr lang="fr-FR" sz="1800" b="1" baseline="30000" dirty="0" smtClean="0"/>
            <a:t>ème</a:t>
          </a:r>
          <a:r>
            <a:rPr lang="fr-FR" sz="1800" b="1" dirty="0" smtClean="0"/>
            <a:t> semaine : </a:t>
          </a:r>
          <a:r>
            <a:rPr lang="fr-FR" sz="1800" dirty="0" smtClean="0"/>
            <a:t>Contrôle de classe I et II et s’il existe encore des interférences, meulage des surfaces de classe I</a:t>
          </a:r>
          <a:r>
            <a:rPr lang="fr-FR" sz="1800" baseline="-25000" dirty="0" smtClean="0"/>
            <a:t>A</a:t>
          </a:r>
          <a:r>
            <a:rPr lang="fr-FR" sz="1800" dirty="0" smtClean="0"/>
            <a:t> et II</a:t>
          </a:r>
          <a:r>
            <a:rPr lang="fr-FR" sz="1800" baseline="-25000" dirty="0" smtClean="0"/>
            <a:t>A</a:t>
          </a:r>
          <a:r>
            <a:rPr lang="fr-FR" sz="1800" dirty="0" smtClean="0"/>
            <a:t> et Début de correction de classe III. </a:t>
          </a:r>
        </a:p>
      </dgm:t>
    </dgm:pt>
    <dgm:pt modelId="{819870E9-243E-4D9F-9FF2-DE675281003B}" type="parTrans" cxnId="{E8FD7CD2-50F6-4367-9B50-C1DE7687337E}">
      <dgm:prSet/>
      <dgm:spPr/>
      <dgm:t>
        <a:bodyPr/>
        <a:lstStyle/>
        <a:p>
          <a:endParaRPr lang="fr-FR"/>
        </a:p>
      </dgm:t>
    </dgm:pt>
    <dgm:pt modelId="{43B6C645-2857-4A3C-8A5F-47D733CDBFC5}" type="sibTrans" cxnId="{E8FD7CD2-50F6-4367-9B50-C1DE7687337E}">
      <dgm:prSet/>
      <dgm:spPr/>
      <dgm:t>
        <a:bodyPr/>
        <a:lstStyle/>
        <a:p>
          <a:endParaRPr lang="fr-FR"/>
        </a:p>
      </dgm:t>
    </dgm:pt>
    <dgm:pt modelId="{6004F741-5642-4739-8CAC-11AC3621D9E1}">
      <dgm:prSet phldrT="[Texte]"/>
      <dgm:spPr/>
      <dgm:t>
        <a:bodyPr/>
        <a:lstStyle/>
        <a:p>
          <a:endParaRPr lang="fr-FR" dirty="0"/>
        </a:p>
      </dgm:t>
    </dgm:pt>
    <dgm:pt modelId="{487BB192-EB2E-478B-B4F6-15E133DF8DC4}" type="parTrans" cxnId="{2A1E09D0-5E85-4F72-BE16-EF9015857D6C}">
      <dgm:prSet/>
      <dgm:spPr/>
      <dgm:t>
        <a:bodyPr/>
        <a:lstStyle/>
        <a:p>
          <a:endParaRPr lang="fr-FR"/>
        </a:p>
      </dgm:t>
    </dgm:pt>
    <dgm:pt modelId="{D4205FF1-2C57-4DF9-83EF-77AB280D1C5D}" type="sibTrans" cxnId="{2A1E09D0-5E85-4F72-BE16-EF9015857D6C}">
      <dgm:prSet/>
      <dgm:spPr/>
      <dgm:t>
        <a:bodyPr/>
        <a:lstStyle/>
        <a:p>
          <a:endParaRPr lang="fr-FR"/>
        </a:p>
      </dgm:t>
    </dgm:pt>
    <dgm:pt modelId="{03E1F05F-A6E5-4AA0-8165-7ECB14115AE9}">
      <dgm:prSet phldrT="[Texte]" custT="1"/>
      <dgm:spPr/>
      <dgm:t>
        <a:bodyPr/>
        <a:lstStyle/>
        <a:p>
          <a:pPr algn="ctr"/>
          <a:r>
            <a:rPr lang="fr-FR" sz="1800" b="1" dirty="0" smtClean="0"/>
            <a:t>4</a:t>
          </a:r>
          <a:r>
            <a:rPr lang="fr-FR" sz="1800" b="1" baseline="30000" dirty="0" smtClean="0"/>
            <a:t>ème</a:t>
          </a:r>
          <a:r>
            <a:rPr lang="fr-FR" sz="1800" b="1" dirty="0" smtClean="0"/>
            <a:t> semaine : </a:t>
          </a:r>
          <a:r>
            <a:rPr lang="fr-FR" sz="1800" dirty="0" smtClean="0"/>
            <a:t>les meulages de classe III sont poursuivis jusqu’à disparition de toutes prématurités en RC.</a:t>
          </a:r>
        </a:p>
      </dgm:t>
    </dgm:pt>
    <dgm:pt modelId="{75DD4E09-59E8-4755-B296-A03A2901A5B6}" type="parTrans" cxnId="{33B0CC2F-896D-448B-B111-5A620582743C}">
      <dgm:prSet/>
      <dgm:spPr/>
      <dgm:t>
        <a:bodyPr/>
        <a:lstStyle/>
        <a:p>
          <a:endParaRPr lang="fr-FR"/>
        </a:p>
      </dgm:t>
    </dgm:pt>
    <dgm:pt modelId="{E1564392-AAF3-4903-BFF3-36AC23EB77D0}" type="sibTrans" cxnId="{33B0CC2F-896D-448B-B111-5A620582743C}">
      <dgm:prSet/>
      <dgm:spPr/>
      <dgm:t>
        <a:bodyPr/>
        <a:lstStyle/>
        <a:p>
          <a:endParaRPr lang="fr-FR"/>
        </a:p>
      </dgm:t>
    </dgm:pt>
    <dgm:pt modelId="{B110A80C-25E4-463C-B6D3-94ABF345A6CA}">
      <dgm:prSet phldrT="[Texte]" custT="1"/>
      <dgm:spPr/>
      <dgm:t>
        <a:bodyPr/>
        <a:lstStyle/>
        <a:p>
          <a:pPr algn="ctr"/>
          <a:r>
            <a:rPr lang="fr-FR" sz="1800" b="1" dirty="0" smtClean="0"/>
            <a:t>5</a:t>
          </a:r>
          <a:r>
            <a:rPr lang="fr-FR" sz="1800" b="1" baseline="30000" dirty="0" smtClean="0"/>
            <a:t>ème</a:t>
          </a:r>
          <a:r>
            <a:rPr lang="fr-FR" sz="1800" b="1" dirty="0" smtClean="0"/>
            <a:t> semaine : </a:t>
          </a:r>
          <a:r>
            <a:rPr lang="fr-FR" sz="1800" dirty="0" smtClean="0"/>
            <a:t>contrôle final des meulages des 3 classes, polissage des surfaces.</a:t>
          </a:r>
          <a:endParaRPr lang="fr-FR" sz="1800" dirty="0"/>
        </a:p>
      </dgm:t>
    </dgm:pt>
    <dgm:pt modelId="{97EC58BC-C78E-467F-8F6B-62EAF6EA8DDA}" type="parTrans" cxnId="{E73B8C97-0F66-4C3F-8171-2A576B6CE079}">
      <dgm:prSet/>
      <dgm:spPr/>
      <dgm:t>
        <a:bodyPr/>
        <a:lstStyle/>
        <a:p>
          <a:endParaRPr lang="fr-FR"/>
        </a:p>
      </dgm:t>
    </dgm:pt>
    <dgm:pt modelId="{4150F932-5A65-418A-AA0F-9107B6763945}" type="sibTrans" cxnId="{E73B8C97-0F66-4C3F-8171-2A576B6CE079}">
      <dgm:prSet/>
      <dgm:spPr/>
      <dgm:t>
        <a:bodyPr/>
        <a:lstStyle/>
        <a:p>
          <a:endParaRPr lang="fr-FR"/>
        </a:p>
      </dgm:t>
    </dgm:pt>
    <dgm:pt modelId="{6D048CF5-3771-4882-B5D4-54FB18CA3099}" type="pres">
      <dgm:prSet presAssocID="{2D7218BB-8DC4-43D7-8979-B31FCA0A12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30433D9-5382-4EEC-8C81-A9AB3A49CED9}" type="pres">
      <dgm:prSet presAssocID="{2D7218BB-8DC4-43D7-8979-B31FCA0A1253}" presName="dummyMaxCanvas" presStyleCnt="0">
        <dgm:presLayoutVars/>
      </dgm:prSet>
      <dgm:spPr/>
      <dgm:t>
        <a:bodyPr/>
        <a:lstStyle/>
        <a:p>
          <a:endParaRPr lang="fr-FR"/>
        </a:p>
      </dgm:t>
    </dgm:pt>
    <dgm:pt modelId="{5CDEABBD-02F9-4E24-8D26-24BCFEF7BFAC}" type="pres">
      <dgm:prSet presAssocID="{2D7218BB-8DC4-43D7-8979-B31FCA0A1253}" presName="FiveNodes_1" presStyleLbl="node1" presStyleIdx="0" presStyleCnt="5" custScaleX="85262" custScaleY="59421" custLinFactNeighborX="-4209" custLinFactNeighborY="-138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A1A49F-9794-4201-9DF7-E224D3EBC64B}" type="pres">
      <dgm:prSet presAssocID="{2D7218BB-8DC4-43D7-8979-B31FCA0A1253}" presName="FiveNodes_2" presStyleLbl="node1" presStyleIdx="1" presStyleCnt="5" custScaleX="105676" custScaleY="67227" custLinFactNeighborX="-945" custLinFactNeighborY="-20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7E9099-BE65-4365-9F08-D2A439C92C52}" type="pres">
      <dgm:prSet presAssocID="{2D7218BB-8DC4-43D7-8979-B31FCA0A1253}" presName="FiveNodes_3" presStyleLbl="node1" presStyleIdx="2" presStyleCnt="5" custScaleX="110002" custScaleY="74020" custLinFactNeighborX="-6250" custLinFactNeighborY="116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CC57D9-8D87-4E74-BA2A-95B20BC5610B}" type="pres">
      <dgm:prSet presAssocID="{2D7218BB-8DC4-43D7-8979-B31FCA0A1253}" presName="FiveNodes_4" presStyleLbl="node1" presStyleIdx="3" presStyleCnt="5" custScaleY="67726" custLinFactNeighborY="12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4B63E4-1D7A-4368-8B58-C6EDDCEA6E5D}" type="pres">
      <dgm:prSet presAssocID="{2D7218BB-8DC4-43D7-8979-B31FCA0A1253}" presName="FiveNodes_5" presStyleLbl="node1" presStyleIdx="4" presStyleCnt="5" custScaleY="64982" custLinFactNeighborY="199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4C2EED-59BB-4093-9DF5-F111674DD38E}" type="pres">
      <dgm:prSet presAssocID="{2D7218BB-8DC4-43D7-8979-B31FCA0A1253}" presName="FiveConn_1-2" presStyleLbl="fgAccFollowNode1" presStyleIdx="0" presStyleCnt="4" custScaleY="100000" custLinFactX="-18237" custLinFactNeighborX="-100000" custLinFactNeighborY="-137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A390B2-7269-45EA-9561-89F797B2AA96}" type="pres">
      <dgm:prSet presAssocID="{2D7218BB-8DC4-43D7-8979-B31FCA0A125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BB23CA-C0CF-4D3A-A81F-D56B9131112F}" type="pres">
      <dgm:prSet presAssocID="{2D7218BB-8DC4-43D7-8979-B31FCA0A1253}" presName="FiveConn_3-4" presStyleLbl="fgAccFollowNode1" presStyleIdx="2" presStyleCnt="4" custLinFactNeighborY="222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1B43D4-52C4-46C0-9AF5-A393C31C314D}" type="pres">
      <dgm:prSet presAssocID="{2D7218BB-8DC4-43D7-8979-B31FCA0A1253}" presName="FiveConn_4-5" presStyleLbl="fgAccFollowNode1" presStyleIdx="3" presStyleCnt="4" custLinFactNeighborX="9125" custLinFactNeighborY="32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E8A753-1070-4DB6-86F4-9365A140D250}" type="pres">
      <dgm:prSet presAssocID="{2D7218BB-8DC4-43D7-8979-B31FCA0A125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E3F467-EDCB-4208-89CA-008A486B61E4}" type="pres">
      <dgm:prSet presAssocID="{2D7218BB-8DC4-43D7-8979-B31FCA0A125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623FE8-5EE8-48EE-8B73-1F96F6F17036}" type="pres">
      <dgm:prSet presAssocID="{2D7218BB-8DC4-43D7-8979-B31FCA0A125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ABE97B-655E-4FFF-842F-32B996E9C522}" type="pres">
      <dgm:prSet presAssocID="{2D7218BB-8DC4-43D7-8979-B31FCA0A125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B7D53E-B4F0-4C51-ACBE-45EB04802659}" type="pres">
      <dgm:prSet presAssocID="{2D7218BB-8DC4-43D7-8979-B31FCA0A125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7EBA54F-F4B0-4957-932A-18EFE927437C}" type="presOf" srcId="{E1564392-AAF3-4903-BFF3-36AC23EB77D0}" destId="{4B1B43D4-52C4-46C0-9AF5-A393C31C314D}" srcOrd="0" destOrd="0" presId="urn:microsoft.com/office/officeart/2005/8/layout/vProcess5"/>
    <dgm:cxn modelId="{9A591897-5012-4F1F-9929-C98E6DB8D44B}" type="presOf" srcId="{43B6C645-2857-4A3C-8A5F-47D733CDBFC5}" destId="{04BB23CA-C0CF-4D3A-A81F-D56B9131112F}" srcOrd="0" destOrd="0" presId="urn:microsoft.com/office/officeart/2005/8/layout/vProcess5"/>
    <dgm:cxn modelId="{E5B09029-1596-4EAA-B0DC-60103143BC68}" type="presOf" srcId="{50FC95CB-225D-4F07-9BAD-82B3192DC96A}" destId="{2A623FE8-5EE8-48EE-8B73-1F96F6F17036}" srcOrd="1" destOrd="0" presId="urn:microsoft.com/office/officeart/2005/8/layout/vProcess5"/>
    <dgm:cxn modelId="{545850B5-D58F-476A-8B13-4515B683F681}" type="presOf" srcId="{2D7218BB-8DC4-43D7-8979-B31FCA0A1253}" destId="{6D048CF5-3771-4882-B5D4-54FB18CA3099}" srcOrd="0" destOrd="0" presId="urn:microsoft.com/office/officeart/2005/8/layout/vProcess5"/>
    <dgm:cxn modelId="{723995DB-2629-401E-B1A5-CEB0D51C4B9D}" type="presOf" srcId="{03E1F05F-A6E5-4AA0-8165-7ECB14115AE9}" destId="{FBCC57D9-8D87-4E74-BA2A-95B20BC5610B}" srcOrd="0" destOrd="0" presId="urn:microsoft.com/office/officeart/2005/8/layout/vProcess5"/>
    <dgm:cxn modelId="{B1EBBB2C-0D4B-45AF-9BCF-D8BCEDD0E019}" type="presOf" srcId="{B110A80C-25E4-463C-B6D3-94ABF345A6CA}" destId="{084B63E4-1D7A-4368-8B58-C6EDDCEA6E5D}" srcOrd="0" destOrd="0" presId="urn:microsoft.com/office/officeart/2005/8/layout/vProcess5"/>
    <dgm:cxn modelId="{2A1E09D0-5E85-4F72-BE16-EF9015857D6C}" srcId="{2D7218BB-8DC4-43D7-8979-B31FCA0A1253}" destId="{6004F741-5642-4739-8CAC-11AC3621D9E1}" srcOrd="5" destOrd="0" parTransId="{487BB192-EB2E-478B-B4F6-15E133DF8DC4}" sibTransId="{D4205FF1-2C57-4DF9-83EF-77AB280D1C5D}"/>
    <dgm:cxn modelId="{3D4277B3-6F17-41D5-B846-DEE72D6A38CC}" srcId="{2D7218BB-8DC4-43D7-8979-B31FCA0A1253}" destId="{CDA17D07-DDF7-4116-A23F-A7264D008BB3}" srcOrd="1" destOrd="0" parTransId="{97A5A1B2-E316-4440-9FB3-E9095913F656}" sibTransId="{3537D89C-6221-43F1-A3B7-FD87C4F2C15D}"/>
    <dgm:cxn modelId="{9C05C4DC-8A51-450A-B9B2-A2E96001C91A}" type="presOf" srcId="{CDA17D07-DDF7-4116-A23F-A7264D008BB3}" destId="{DFA1A49F-9794-4201-9DF7-E224D3EBC64B}" srcOrd="0" destOrd="0" presId="urn:microsoft.com/office/officeart/2005/8/layout/vProcess5"/>
    <dgm:cxn modelId="{6C6A4DB7-8E58-46D0-AC13-782CF397428A}" type="presOf" srcId="{06D6725A-EDA4-4834-94F2-53D705D896B4}" destId="{494C2EED-59BB-4093-9DF5-F111674DD38E}" srcOrd="0" destOrd="0" presId="urn:microsoft.com/office/officeart/2005/8/layout/vProcess5"/>
    <dgm:cxn modelId="{33B0CC2F-896D-448B-B111-5A620582743C}" srcId="{2D7218BB-8DC4-43D7-8979-B31FCA0A1253}" destId="{03E1F05F-A6E5-4AA0-8165-7ECB14115AE9}" srcOrd="3" destOrd="0" parTransId="{75DD4E09-59E8-4755-B296-A03A2901A5B6}" sibTransId="{E1564392-AAF3-4903-BFF3-36AC23EB77D0}"/>
    <dgm:cxn modelId="{E8FD7CD2-50F6-4367-9B50-C1DE7687337E}" srcId="{2D7218BB-8DC4-43D7-8979-B31FCA0A1253}" destId="{50FC95CB-225D-4F07-9BAD-82B3192DC96A}" srcOrd="2" destOrd="0" parTransId="{819870E9-243E-4D9F-9FF2-DE675281003B}" sibTransId="{43B6C645-2857-4A3C-8A5F-47D733CDBFC5}"/>
    <dgm:cxn modelId="{E73B8C97-0F66-4C3F-8171-2A576B6CE079}" srcId="{2D7218BB-8DC4-43D7-8979-B31FCA0A1253}" destId="{B110A80C-25E4-463C-B6D3-94ABF345A6CA}" srcOrd="4" destOrd="0" parTransId="{97EC58BC-C78E-467F-8F6B-62EAF6EA8DDA}" sibTransId="{4150F932-5A65-418A-AA0F-9107B6763945}"/>
    <dgm:cxn modelId="{167E19AF-C066-4F39-87DB-BEFB594FB6F4}" type="presOf" srcId="{03E0B175-7588-4B3B-9359-D59028ACEBFC}" destId="{5CDEABBD-02F9-4E24-8D26-24BCFEF7BFAC}" srcOrd="0" destOrd="0" presId="urn:microsoft.com/office/officeart/2005/8/layout/vProcess5"/>
    <dgm:cxn modelId="{4EB97C75-778D-40BF-83F6-54D68782270F}" type="presOf" srcId="{B110A80C-25E4-463C-B6D3-94ABF345A6CA}" destId="{F5B7D53E-B4F0-4C51-ACBE-45EB04802659}" srcOrd="1" destOrd="0" presId="urn:microsoft.com/office/officeart/2005/8/layout/vProcess5"/>
    <dgm:cxn modelId="{CCE4497C-D6B5-49EE-B873-A3E77062C03F}" type="presOf" srcId="{50FC95CB-225D-4F07-9BAD-82B3192DC96A}" destId="{E37E9099-BE65-4365-9F08-D2A439C92C52}" srcOrd="0" destOrd="0" presId="urn:microsoft.com/office/officeart/2005/8/layout/vProcess5"/>
    <dgm:cxn modelId="{005BA453-10CA-47A0-B9FC-6268E690E091}" type="presOf" srcId="{CDA17D07-DDF7-4116-A23F-A7264D008BB3}" destId="{D8E3F467-EDCB-4208-89CA-008A486B61E4}" srcOrd="1" destOrd="0" presId="urn:microsoft.com/office/officeart/2005/8/layout/vProcess5"/>
    <dgm:cxn modelId="{B8FE5BC8-817B-4575-AA71-010C6ABD620D}" type="presOf" srcId="{03E0B175-7588-4B3B-9359-D59028ACEBFC}" destId="{3EE8A753-1070-4DB6-86F4-9365A140D250}" srcOrd="1" destOrd="0" presId="urn:microsoft.com/office/officeart/2005/8/layout/vProcess5"/>
    <dgm:cxn modelId="{7B031DFA-D664-47DB-8510-60BE02227C85}" type="presOf" srcId="{03E1F05F-A6E5-4AA0-8165-7ECB14115AE9}" destId="{B3ABE97B-655E-4FFF-842F-32B996E9C522}" srcOrd="1" destOrd="0" presId="urn:microsoft.com/office/officeart/2005/8/layout/vProcess5"/>
    <dgm:cxn modelId="{22C9C068-408F-45C7-B9EF-95E1DA3861CE}" srcId="{2D7218BB-8DC4-43D7-8979-B31FCA0A1253}" destId="{03E0B175-7588-4B3B-9359-D59028ACEBFC}" srcOrd="0" destOrd="0" parTransId="{AD8BC256-9BC1-40EC-A29E-4B90FC2FFB66}" sibTransId="{06D6725A-EDA4-4834-94F2-53D705D896B4}"/>
    <dgm:cxn modelId="{C9246950-F570-4E29-8218-6F4EE4BD89DB}" type="presOf" srcId="{3537D89C-6221-43F1-A3B7-FD87C4F2C15D}" destId="{21A390B2-7269-45EA-9561-89F797B2AA96}" srcOrd="0" destOrd="0" presId="urn:microsoft.com/office/officeart/2005/8/layout/vProcess5"/>
    <dgm:cxn modelId="{68C27DFD-F4DA-4903-B866-94BA866825D5}" type="presParOf" srcId="{6D048CF5-3771-4882-B5D4-54FB18CA3099}" destId="{530433D9-5382-4EEC-8C81-A9AB3A49CED9}" srcOrd="0" destOrd="0" presId="urn:microsoft.com/office/officeart/2005/8/layout/vProcess5"/>
    <dgm:cxn modelId="{CCD89DC9-B476-4202-8D2D-CEB6462898AF}" type="presParOf" srcId="{6D048CF5-3771-4882-B5D4-54FB18CA3099}" destId="{5CDEABBD-02F9-4E24-8D26-24BCFEF7BFAC}" srcOrd="1" destOrd="0" presId="urn:microsoft.com/office/officeart/2005/8/layout/vProcess5"/>
    <dgm:cxn modelId="{176D1B0E-8E97-4D18-B3DD-F9DF53B555AA}" type="presParOf" srcId="{6D048CF5-3771-4882-B5D4-54FB18CA3099}" destId="{DFA1A49F-9794-4201-9DF7-E224D3EBC64B}" srcOrd="2" destOrd="0" presId="urn:microsoft.com/office/officeart/2005/8/layout/vProcess5"/>
    <dgm:cxn modelId="{6A777864-E06A-42DC-8084-CAD5AC0295E9}" type="presParOf" srcId="{6D048CF5-3771-4882-B5D4-54FB18CA3099}" destId="{E37E9099-BE65-4365-9F08-D2A439C92C52}" srcOrd="3" destOrd="0" presId="urn:microsoft.com/office/officeart/2005/8/layout/vProcess5"/>
    <dgm:cxn modelId="{A0906DF1-9AE0-4565-B62F-C04398F18955}" type="presParOf" srcId="{6D048CF5-3771-4882-B5D4-54FB18CA3099}" destId="{FBCC57D9-8D87-4E74-BA2A-95B20BC5610B}" srcOrd="4" destOrd="0" presId="urn:microsoft.com/office/officeart/2005/8/layout/vProcess5"/>
    <dgm:cxn modelId="{6B302FB3-FA68-4A1C-8B85-9F86F395732F}" type="presParOf" srcId="{6D048CF5-3771-4882-B5D4-54FB18CA3099}" destId="{084B63E4-1D7A-4368-8B58-C6EDDCEA6E5D}" srcOrd="5" destOrd="0" presId="urn:microsoft.com/office/officeart/2005/8/layout/vProcess5"/>
    <dgm:cxn modelId="{12148DFA-6810-4780-9DC9-C63FA6BE1A3B}" type="presParOf" srcId="{6D048CF5-3771-4882-B5D4-54FB18CA3099}" destId="{494C2EED-59BB-4093-9DF5-F111674DD38E}" srcOrd="6" destOrd="0" presId="urn:microsoft.com/office/officeart/2005/8/layout/vProcess5"/>
    <dgm:cxn modelId="{B3B964E9-743A-4C71-A9BD-97A38BA16A38}" type="presParOf" srcId="{6D048CF5-3771-4882-B5D4-54FB18CA3099}" destId="{21A390B2-7269-45EA-9561-89F797B2AA96}" srcOrd="7" destOrd="0" presId="urn:microsoft.com/office/officeart/2005/8/layout/vProcess5"/>
    <dgm:cxn modelId="{4716EA28-F7E3-41AD-AD31-0B11D4F77618}" type="presParOf" srcId="{6D048CF5-3771-4882-B5D4-54FB18CA3099}" destId="{04BB23CA-C0CF-4D3A-A81F-D56B9131112F}" srcOrd="8" destOrd="0" presId="urn:microsoft.com/office/officeart/2005/8/layout/vProcess5"/>
    <dgm:cxn modelId="{3C9DE6E0-BEEA-4242-B149-B80EA8949973}" type="presParOf" srcId="{6D048CF5-3771-4882-B5D4-54FB18CA3099}" destId="{4B1B43D4-52C4-46C0-9AF5-A393C31C314D}" srcOrd="9" destOrd="0" presId="urn:microsoft.com/office/officeart/2005/8/layout/vProcess5"/>
    <dgm:cxn modelId="{E7ABBBC5-D7E9-4341-8596-A21F026E2279}" type="presParOf" srcId="{6D048CF5-3771-4882-B5D4-54FB18CA3099}" destId="{3EE8A753-1070-4DB6-86F4-9365A140D250}" srcOrd="10" destOrd="0" presId="urn:microsoft.com/office/officeart/2005/8/layout/vProcess5"/>
    <dgm:cxn modelId="{4B2E9557-22A6-41B3-BFC7-89EE613627E5}" type="presParOf" srcId="{6D048CF5-3771-4882-B5D4-54FB18CA3099}" destId="{D8E3F467-EDCB-4208-89CA-008A486B61E4}" srcOrd="11" destOrd="0" presId="urn:microsoft.com/office/officeart/2005/8/layout/vProcess5"/>
    <dgm:cxn modelId="{B5ABF141-05F2-4AC3-90F0-47CC844402A0}" type="presParOf" srcId="{6D048CF5-3771-4882-B5D4-54FB18CA3099}" destId="{2A623FE8-5EE8-48EE-8B73-1F96F6F17036}" srcOrd="12" destOrd="0" presId="urn:microsoft.com/office/officeart/2005/8/layout/vProcess5"/>
    <dgm:cxn modelId="{AFE454F1-3554-41C1-8270-70F05FF070DA}" type="presParOf" srcId="{6D048CF5-3771-4882-B5D4-54FB18CA3099}" destId="{B3ABE97B-655E-4FFF-842F-32B996E9C522}" srcOrd="13" destOrd="0" presId="urn:microsoft.com/office/officeart/2005/8/layout/vProcess5"/>
    <dgm:cxn modelId="{E3CC1A6B-1087-4CE5-BF8F-CFCF81CCE3C3}" type="presParOf" srcId="{6D048CF5-3771-4882-B5D4-54FB18CA3099}" destId="{F5B7D53E-B4F0-4C51-ACBE-45EB0480265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EABBD-02F9-4E24-8D26-24BCFEF7BFAC}">
      <dsp:nvSpPr>
        <dsp:cNvPr id="0" name=""/>
        <dsp:cNvSpPr/>
      </dsp:nvSpPr>
      <dsp:spPr>
        <a:xfrm>
          <a:off x="247045" y="76466"/>
          <a:ext cx="6665705" cy="708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1</a:t>
          </a:r>
          <a:r>
            <a:rPr lang="fr-FR" sz="1800" b="1" kern="1200" baseline="30000" dirty="0" smtClean="0"/>
            <a:t>er</a:t>
          </a:r>
          <a:r>
            <a:rPr lang="fr-FR" sz="1800" b="1" kern="1200" dirty="0" smtClean="0"/>
            <a:t> semaine : </a:t>
          </a:r>
          <a:r>
            <a:rPr lang="fr-FR" sz="1800" b="0" kern="1200" dirty="0" smtClean="0"/>
            <a:t>meulage du versant qui  permet  à la dent de se redresser.</a:t>
          </a:r>
          <a:endParaRPr lang="fr-FR" sz="1800" b="0" kern="1200" dirty="0"/>
        </a:p>
      </dsp:txBody>
      <dsp:txXfrm>
        <a:off x="267798" y="97219"/>
        <a:ext cx="5467692" cy="667061"/>
      </dsp:txXfrm>
    </dsp:sp>
    <dsp:sp modelId="{DFA1A49F-9794-4201-9DF7-E224D3EBC64B}">
      <dsp:nvSpPr>
        <dsp:cNvPr id="0" name=""/>
        <dsp:cNvSpPr/>
      </dsp:nvSpPr>
      <dsp:spPr>
        <a:xfrm>
          <a:off x="288053" y="1529324"/>
          <a:ext cx="8261653" cy="801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2</a:t>
          </a:r>
          <a:r>
            <a:rPr lang="fr-FR" sz="1800" b="1" kern="1200" baseline="30000" dirty="0" smtClean="0"/>
            <a:t>ème</a:t>
          </a:r>
          <a:r>
            <a:rPr lang="fr-FR" sz="1800" b="1" kern="1200" dirty="0" smtClean="0"/>
            <a:t> semaine : </a:t>
          </a:r>
          <a:r>
            <a:rPr lang="fr-FR" sz="1800" kern="1200" dirty="0" smtClean="0"/>
            <a:t>Contrôle des contacts de classe I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kern="1200" dirty="0" smtClean="0"/>
            <a:t>Recherche et correction des contacts de classe II sur l’arcade maxillaire</a:t>
          </a:r>
          <a:endParaRPr lang="fr-FR" sz="1800" kern="1200" dirty="0"/>
        </a:p>
      </dsp:txBody>
      <dsp:txXfrm>
        <a:off x="311533" y="1552804"/>
        <a:ext cx="6778662" cy="754690"/>
      </dsp:txXfrm>
    </dsp:sp>
    <dsp:sp modelId="{E37E9099-BE65-4365-9F08-D2A439C92C52}">
      <dsp:nvSpPr>
        <dsp:cNvPr id="0" name=""/>
        <dsp:cNvSpPr/>
      </dsp:nvSpPr>
      <dsp:spPr>
        <a:xfrm>
          <a:off x="288016" y="3009950"/>
          <a:ext cx="8599855" cy="882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3</a:t>
          </a:r>
          <a:r>
            <a:rPr lang="fr-FR" sz="1800" b="1" kern="1200" baseline="30000" dirty="0" smtClean="0"/>
            <a:t>ème</a:t>
          </a:r>
          <a:r>
            <a:rPr lang="fr-FR" sz="1800" b="1" kern="1200" dirty="0" smtClean="0"/>
            <a:t> semaine : </a:t>
          </a:r>
          <a:r>
            <a:rPr lang="fr-FR" sz="1800" kern="1200" dirty="0" smtClean="0"/>
            <a:t>Contrôle de classe I et II et s’il existe encore des interférences, meulage des surfaces de classe I</a:t>
          </a:r>
          <a:r>
            <a:rPr lang="fr-FR" sz="1800" kern="1200" baseline="-25000" dirty="0" smtClean="0"/>
            <a:t>A</a:t>
          </a:r>
          <a:r>
            <a:rPr lang="fr-FR" sz="1800" kern="1200" dirty="0" smtClean="0"/>
            <a:t> et II</a:t>
          </a:r>
          <a:r>
            <a:rPr lang="fr-FR" sz="1800" kern="1200" baseline="-25000" dirty="0" smtClean="0"/>
            <a:t>A</a:t>
          </a:r>
          <a:r>
            <a:rPr lang="fr-FR" sz="1800" kern="1200" dirty="0" smtClean="0"/>
            <a:t> et Début de correction de classe III. </a:t>
          </a:r>
        </a:p>
      </dsp:txBody>
      <dsp:txXfrm>
        <a:off x="313868" y="3035802"/>
        <a:ext cx="7053335" cy="830949"/>
      </dsp:txXfrm>
    </dsp:sp>
    <dsp:sp modelId="{FBCC57D9-8D87-4E74-BA2A-95B20BC5610B}">
      <dsp:nvSpPr>
        <dsp:cNvPr id="0" name=""/>
        <dsp:cNvSpPr/>
      </dsp:nvSpPr>
      <dsp:spPr>
        <a:xfrm>
          <a:off x="1751414" y="4420214"/>
          <a:ext cx="7817908" cy="807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4</a:t>
          </a:r>
          <a:r>
            <a:rPr lang="fr-FR" sz="1800" b="1" kern="1200" baseline="30000" dirty="0" smtClean="0"/>
            <a:t>ème</a:t>
          </a:r>
          <a:r>
            <a:rPr lang="fr-FR" sz="1800" b="1" kern="1200" dirty="0" smtClean="0"/>
            <a:t> semaine : </a:t>
          </a:r>
          <a:r>
            <a:rPr lang="fr-FR" sz="1800" kern="1200" dirty="0" smtClean="0"/>
            <a:t>les meulages de classe III sont poursuivis jusqu’à disparition de toutes prématurités en RC.</a:t>
          </a:r>
        </a:p>
      </dsp:txBody>
      <dsp:txXfrm>
        <a:off x="1775068" y="4443868"/>
        <a:ext cx="6411701" cy="760292"/>
      </dsp:txXfrm>
    </dsp:sp>
    <dsp:sp modelId="{084B63E4-1D7A-4368-8B58-C6EDDCEA6E5D}">
      <dsp:nvSpPr>
        <dsp:cNvPr id="0" name=""/>
        <dsp:cNvSpPr/>
      </dsp:nvSpPr>
      <dsp:spPr>
        <a:xfrm>
          <a:off x="2335219" y="5849856"/>
          <a:ext cx="7817908" cy="77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5</a:t>
          </a:r>
          <a:r>
            <a:rPr lang="fr-FR" sz="1800" b="1" kern="1200" baseline="30000" dirty="0" smtClean="0"/>
            <a:t>ème</a:t>
          </a:r>
          <a:r>
            <a:rPr lang="fr-FR" sz="1800" b="1" kern="1200" dirty="0" smtClean="0"/>
            <a:t> semaine : </a:t>
          </a:r>
          <a:r>
            <a:rPr lang="fr-FR" sz="1800" kern="1200" dirty="0" smtClean="0"/>
            <a:t>contrôle final des meulages des 3 classes, polissage des surfaces.</a:t>
          </a:r>
          <a:endParaRPr lang="fr-FR" sz="1800" kern="1200" dirty="0"/>
        </a:p>
      </dsp:txBody>
      <dsp:txXfrm>
        <a:off x="2357914" y="5872551"/>
        <a:ext cx="6413619" cy="729489"/>
      </dsp:txXfrm>
    </dsp:sp>
    <dsp:sp modelId="{494C2EED-59BB-4093-9DF5-F111674DD38E}">
      <dsp:nvSpPr>
        <dsp:cNvPr id="0" name=""/>
        <dsp:cNvSpPr/>
      </dsp:nvSpPr>
      <dsp:spPr>
        <a:xfrm>
          <a:off x="6126366" y="764662"/>
          <a:ext cx="775094" cy="775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500" kern="1200"/>
        </a:p>
      </dsp:txBody>
      <dsp:txXfrm>
        <a:off x="6300762" y="764662"/>
        <a:ext cx="426302" cy="583258"/>
      </dsp:txXfrm>
    </dsp:sp>
    <dsp:sp modelId="{21A390B2-7269-45EA-9561-89F797B2AA96}">
      <dsp:nvSpPr>
        <dsp:cNvPr id="0" name=""/>
        <dsp:cNvSpPr/>
      </dsp:nvSpPr>
      <dsp:spPr>
        <a:xfrm>
          <a:off x="7626619" y="2229223"/>
          <a:ext cx="775094" cy="775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500" kern="1200"/>
        </a:p>
      </dsp:txBody>
      <dsp:txXfrm>
        <a:off x="7801015" y="2229223"/>
        <a:ext cx="426302" cy="583258"/>
      </dsp:txXfrm>
    </dsp:sp>
    <dsp:sp modelId="{04BB23CA-C0CF-4D3A-A81F-D56B9131112F}">
      <dsp:nvSpPr>
        <dsp:cNvPr id="0" name=""/>
        <dsp:cNvSpPr/>
      </dsp:nvSpPr>
      <dsp:spPr>
        <a:xfrm>
          <a:off x="8210424" y="3739832"/>
          <a:ext cx="775094" cy="775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500" kern="1200"/>
        </a:p>
      </dsp:txBody>
      <dsp:txXfrm>
        <a:off x="8384820" y="3739832"/>
        <a:ext cx="426302" cy="583258"/>
      </dsp:txXfrm>
    </dsp:sp>
    <dsp:sp modelId="{4B1B43D4-52C4-46C0-9AF5-A393C31C314D}">
      <dsp:nvSpPr>
        <dsp:cNvPr id="0" name=""/>
        <dsp:cNvSpPr/>
      </dsp:nvSpPr>
      <dsp:spPr>
        <a:xfrm>
          <a:off x="8864956" y="5189289"/>
          <a:ext cx="775094" cy="775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500" kern="1200"/>
        </a:p>
      </dsp:txBody>
      <dsp:txXfrm>
        <a:off x="9039352" y="5189289"/>
        <a:ext cx="426302" cy="583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C4B8-26AC-489E-A160-A1A515E2F335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78699-39F1-4E58-AF53-3860DA260E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10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78699-39F1-4E58-AF53-3860DA260E9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91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78699-39F1-4E58-AF53-3860DA260E9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28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46A8-131C-484A-9C28-AF55389F329E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47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A215-98D1-4B11-B8B9-B9339960FF6D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88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85E4-06D4-450F-A965-55E349F0590C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1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AE7-5685-483F-BBF2-D13C2534AB0D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84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634C-4DE9-4A28-BB3C-62F6E031712B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20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7550-CF9E-4764-993A-9232DB19B9AB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05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6979-B16D-42C9-AD8A-66F325A60ECC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80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EC8-DA79-4E42-9B91-F0B2C0A48785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5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75-FFD6-43A4-B6C2-C8EE89C8908B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9E47-84BE-4158-A284-7DEC1161EE7D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26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9E65-31FE-4874-9769-965E9A3D9DCA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97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45DF-E3D3-4C09-8188-E3EEED80A2AC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2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71664" y="2560344"/>
            <a:ext cx="6552728" cy="115668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Estrangelo Edessa" pitchFamily="66" charset="0"/>
                <a:cs typeface="Estrangelo Edessa" pitchFamily="66" charset="0"/>
              </a:rPr>
              <a:t>Stratégies thérapeutique en occlusodontie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15880" y="6465566"/>
            <a:ext cx="2304256" cy="34781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14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Pr. BOUDINAR. L </a:t>
            </a:r>
            <a:r>
              <a:rPr lang="fr-FR" sz="1400" b="1" dirty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fr-FR" sz="14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2020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351584" y="0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1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 BADJI MOKHTAR . ANNABA</a:t>
            </a:r>
          </a:p>
          <a:p>
            <a:pPr algn="ctr"/>
            <a:r>
              <a:rPr lang="fr-FR" sz="1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FACULTÉ DE MÉDECINE</a:t>
            </a:r>
          </a:p>
          <a:p>
            <a:pPr algn="ctr"/>
            <a:r>
              <a:rPr lang="fr-FR" sz="1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 DE MEDECINE DENTAIRE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116632"/>
            <a:ext cx="11665296" cy="63579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8.2.6. Techniques du meulage sélectif: </a:t>
            </a:r>
            <a:r>
              <a:rPr lang="fr-FR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(ajustement occlusal):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fr-FR" sz="24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Technique de </a:t>
            </a:r>
            <a:r>
              <a:rPr lang="fr-FR" sz="2400" i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Jankelson</a:t>
            </a:r>
            <a:r>
              <a:rPr lang="fr-FR" sz="24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fr-FR" sz="2400" i="1" dirty="0">
                <a:latin typeface="Arial" pitchFamily="34" charset="0"/>
                <a:cs typeface="Arial" pitchFamily="34" charset="0"/>
              </a:rPr>
              <a:t>R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épond à deux principes: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u="sng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u="sng" baseline="30000" dirty="0">
                <a:latin typeface="Arial" pitchFamily="34" charset="0"/>
                <a:cs typeface="Arial" pitchFamily="34" charset="0"/>
              </a:rPr>
              <a:t>er</a:t>
            </a:r>
            <a:r>
              <a:rPr lang="fr-FR" sz="2400" b="1" u="sng" dirty="0">
                <a:latin typeface="Arial" pitchFamily="34" charset="0"/>
                <a:cs typeface="Arial" pitchFamily="34" charset="0"/>
              </a:rPr>
              <a:t> principe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c’est l’élimination des contacts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prématurés, selon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Jankelson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cette phase s’étend à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une semaine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u="sng" dirty="0">
                <a:latin typeface="Arial" pitchFamily="34" charset="0"/>
                <a:cs typeface="Arial" pitchFamily="34" charset="0"/>
              </a:rPr>
              <a:t>2éme principe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réduire la largeur de la table occlusale.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L’application de ces deux principes justifie le choix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des versants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impliqués et la chronologie du meulage.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360" y="3140968"/>
            <a:ext cx="11521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Il existe 3 classes de surfaces à meuler : 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Classe I :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le versant vestibulaire des cuspides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d’appui mandibulaires.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5" name="Picture 2" descr="C:\Documents and Settings\Administrateur\Mes documents\Mes images\img177.jpg"/>
          <p:cNvPicPr>
            <a:picLocks noChangeAspect="1" noChangeArrowheads="1"/>
          </p:cNvPicPr>
          <p:nvPr/>
        </p:nvPicPr>
        <p:blipFill>
          <a:blip r:embed="rId2" cstate="print"/>
          <a:srcRect l="56986" t="56004" r="10845" b="12602"/>
          <a:stretch>
            <a:fillRect/>
          </a:stretch>
        </p:blipFill>
        <p:spPr bwMode="auto">
          <a:xfrm>
            <a:off x="7536160" y="3499223"/>
            <a:ext cx="2521609" cy="338616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92252" y="5725705"/>
            <a:ext cx="3571900" cy="10156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000" dirty="0">
                <a:solidFill>
                  <a:schemeClr val="tx1"/>
                </a:solidFill>
              </a:rPr>
              <a:t>José ABJEAN. L’occlusion en pratique clinique 2002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12224" y="5148629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CL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024034" y="1428736"/>
            <a:ext cx="7786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endParaRPr lang="fr-FR" sz="1400" dirty="0">
              <a:latin typeface="Trebuchet MS" pitchFamily="34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endParaRPr lang="fr-FR" sz="1400" dirty="0">
              <a:latin typeface="Trebuchet MS" pitchFamily="34" charset="0"/>
              <a:ea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7528" y="548681"/>
            <a:ext cx="87154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Classe II :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le versant palatin des cuspides d’appui maxillaires.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Classe III :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les versants internes des cuspides d’appui maxillaires et mandibulaires.</a:t>
            </a:r>
          </a:p>
          <a:p>
            <a:pPr>
              <a:lnSpc>
                <a:spcPct val="150000"/>
              </a:lnSpc>
            </a:pPr>
            <a:endParaRPr lang="fr-FR" sz="2800" dirty="0">
              <a:latin typeface="Arial" pitchFamily="34" charset="0"/>
              <a:cs typeface="Arial" pitchFamily="34" charset="0"/>
            </a:endParaRPr>
          </a:p>
          <a:p>
            <a:endParaRPr lang="fr-FR" sz="2800" dirty="0">
              <a:latin typeface="Arial" pitchFamily="34" charset="0"/>
              <a:cs typeface="Arial" pitchFamily="34" charset="0"/>
            </a:endParaRPr>
          </a:p>
          <a:p>
            <a:endParaRPr lang="fr-FR" sz="2800" dirty="0">
              <a:latin typeface="Arial" pitchFamily="34" charset="0"/>
              <a:cs typeface="Arial" pitchFamily="34" charset="0"/>
            </a:endParaRPr>
          </a:p>
          <a:p>
            <a:endParaRPr lang="fr-FR" sz="2800" dirty="0">
              <a:latin typeface="Arial" pitchFamily="34" charset="0"/>
              <a:cs typeface="Arial" pitchFamily="34" charset="0"/>
            </a:endParaRPr>
          </a:p>
          <a:p>
            <a:r>
              <a:rPr lang="fr-FR" sz="28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12" name="Picture 2" descr="C:\Documents and Settings\Administrateur\Mes documents\Mes images\img177.jpg"/>
          <p:cNvPicPr>
            <a:picLocks noChangeAspect="1" noChangeArrowheads="1"/>
          </p:cNvPicPr>
          <p:nvPr/>
        </p:nvPicPr>
        <p:blipFill>
          <a:blip r:embed="rId2" cstate="print"/>
          <a:srcRect l="56986" t="56004" r="10845" b="12602"/>
          <a:stretch>
            <a:fillRect/>
          </a:stretch>
        </p:blipFill>
        <p:spPr bwMode="auto">
          <a:xfrm>
            <a:off x="7717796" y="3328988"/>
            <a:ext cx="2521609" cy="3386161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8112224" y="4654878"/>
            <a:ext cx="5040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CL III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054028" y="458112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CL II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10116" y="4714884"/>
            <a:ext cx="2714644" cy="14773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000" dirty="0">
                <a:solidFill>
                  <a:schemeClr val="tx1"/>
                </a:solidFill>
              </a:rPr>
              <a:t>José ABJEAN. L’occlusion en pratique clinique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38282" y="1268760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 </a:t>
            </a:r>
            <a:endParaRPr lang="fr-F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 Enfin il rajoute 2 classes secondaires </a:t>
            </a:r>
            <a:r>
              <a:rPr lang="fr-FR" sz="2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(I</a:t>
            </a:r>
            <a:r>
              <a:rPr lang="fr-FR" sz="2800" baseline="-25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et II</a:t>
            </a:r>
            <a:r>
              <a:rPr lang="fr-FR" sz="2800" baseline="-25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lorsque les autres surfaces ont été meulées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 excessivement.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 </a:t>
            </a:r>
          </a:p>
        </p:txBody>
      </p:sp>
      <p:pic>
        <p:nvPicPr>
          <p:cNvPr id="12" name="Picture 2" descr="C:\Documents and Settings\Administrateur\Mes documents\Mes images\img177.jpg"/>
          <p:cNvPicPr>
            <a:picLocks noChangeAspect="1" noChangeArrowheads="1"/>
          </p:cNvPicPr>
          <p:nvPr/>
        </p:nvPicPr>
        <p:blipFill>
          <a:blip r:embed="rId2" cstate="print"/>
          <a:srcRect l="56986" t="56004" r="10845" b="12602"/>
          <a:stretch>
            <a:fillRect/>
          </a:stretch>
        </p:blipFill>
        <p:spPr bwMode="auto">
          <a:xfrm>
            <a:off x="7717796" y="3328988"/>
            <a:ext cx="2521609" cy="3386161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9096396" y="52149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 </a:t>
            </a:r>
            <a:r>
              <a:rPr lang="fr-FR" dirty="0" err="1"/>
              <a:t>IIa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024826" y="457200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 </a:t>
            </a:r>
            <a:r>
              <a:rPr lang="fr-FR" dirty="0" err="1"/>
              <a:t>Ia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952728" y="4913668"/>
            <a:ext cx="3571900" cy="10156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000" dirty="0">
                <a:solidFill>
                  <a:schemeClr val="tx1"/>
                </a:solidFill>
              </a:rPr>
              <a:t>José ABJEAN. L’occlusion en pratique clinique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9336" y="128826"/>
            <a:ext cx="1000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Chronologie </a:t>
            </a:r>
            <a:r>
              <a:rPr lang="fr-FR" sz="2400" b="1" dirty="0" smtClean="0">
                <a:solidFill>
                  <a:srgbClr val="00B0F0"/>
                </a:solidFill>
              </a:rPr>
              <a:t>: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707178247"/>
              </p:ext>
            </p:extLst>
          </p:nvPr>
        </p:nvGraphicFramePr>
        <p:xfrm>
          <a:off x="1703512" y="116632"/>
          <a:ext cx="1015312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9336" y="44624"/>
            <a:ext cx="1188132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8.3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Réhabilitation occlusale par  traitement orthodontique: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8.3.1. Objectifs: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L’objectif principal du traitement orthodontique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est de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créer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une occlusion équilibrée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lorsque l'ajustement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occlusal ne peut  pas assurer une stabilité occlusale ni permettre des mouvements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harmonieux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traitement orthodontique à aussi pour buts 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- De rectifier les interférences de cuspides.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- D’assurer une répartition des charges occlusales dans la direction du grand axe de la dent.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- D’établir des conditions d’hygiène favorable.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- Améliorer l’aspect esthétique, tout en maintenant le caractère fonctionnel.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- Améliorer l’état de la fonction du parodonte.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9336" y="44624"/>
            <a:ext cx="1195332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8.3.2.  Indications: </a:t>
            </a:r>
            <a:endParaRPr lang="fr-FR" sz="2400" b="1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sont principalement des indications fonctionnelles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 aux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quelles il faut ajouter l’aspect esthétique :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Dans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tous les défauts d’harmonie occlusale, liés à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des troubles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fonctionnels (articulation croisée, migration dentaire…)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Dans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les cas de sur occlusion verticale avec un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surplomb horizontal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très prononcé et une pression oblique maximale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sur les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dents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Pour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raisons esthétiques et psychologiques.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Dans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les cas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où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il simplifie le traitement prothétique.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Chevauchement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dents et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malocclusion entraînant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la rétention alimentaire.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Pour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faciliter le traitement chirurgical (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exp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Prognathie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mandibulaire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7528" y="1556792"/>
            <a:ext cx="8786874" cy="3024336"/>
          </a:xfrm>
        </p:spPr>
        <p:txBody>
          <a:bodyPr>
            <a:normAutofit fontScale="925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fr-FR" sz="2800" b="1" dirty="0">
                <a:latin typeface="Arial" pitchFamily="34" charset="0"/>
                <a:cs typeface="Arial" pitchFamily="34" charset="0"/>
              </a:rPr>
              <a:t>    La préparation parodontale initiale revêt une</a:t>
            </a:r>
          </a:p>
          <a:p>
            <a:pPr algn="ctr">
              <a:lnSpc>
                <a:spcPct val="200000"/>
              </a:lnSpc>
              <a:buNone/>
            </a:pPr>
            <a:r>
              <a:rPr lang="fr-FR" sz="2800" b="1" dirty="0">
                <a:latin typeface="Arial" pitchFamily="34" charset="0"/>
                <a:cs typeface="Arial" pitchFamily="34" charset="0"/>
              </a:rPr>
              <a:t>grande importance, car un traitement </a:t>
            </a:r>
            <a:r>
              <a:rPr lang="fr-FR" sz="2800" b="1" dirty="0" err="1">
                <a:latin typeface="Arial" pitchFamily="34" charset="0"/>
                <a:cs typeface="Arial" pitchFamily="34" charset="0"/>
              </a:rPr>
              <a:t>orthodontique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  <a:buNone/>
            </a:pPr>
            <a:r>
              <a:rPr lang="fr-FR" sz="2800" b="1" dirty="0">
                <a:latin typeface="Arial" pitchFamily="34" charset="0"/>
                <a:cs typeface="Arial" pitchFamily="34" charset="0"/>
              </a:rPr>
              <a:t>ne peut être entamé si le terrain n'est pas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préparé.</a:t>
            </a:r>
          </a:p>
          <a:p>
            <a:pPr algn="ctr">
              <a:lnSpc>
                <a:spcPct val="200000"/>
              </a:lnSpc>
              <a:buNone/>
            </a:pP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360" y="-27384"/>
            <a:ext cx="11737304" cy="60911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8.3.3. Contre indications: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Faible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résistance des tissus parodontaux.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Nombre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dents disponibles pour l’ancrage peut être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une source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contre indication.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Manque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coopération du patient;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Présence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d'obstacles anatomiques;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Environnement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défavorable en relation avec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une ingression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en présence d'une perte osseuse verticale, ou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une égression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en présence d'une perte osseuse horizontale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ou pouvant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mettre à nu une furcation au niveau molaire.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Absence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système d'ancrages adéquats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336" y="95354"/>
            <a:ext cx="10909876" cy="63579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8.3.4. Moyens thérapeutiques: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Les moyens thérapeutiques orthodontiques seront retrouvés de la phase de traitement à la phase de contention.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En fonction des dysmorphoses, les appareils seront soit amovibles soit fixes.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8.3.7</a:t>
            </a: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La contention post-orthodontique: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L’instabilité du résultat obtenue à la fin du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traitement orthodontique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quand elle n’est pas contrôlée,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se caractérise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par des récidives considérées comme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un échec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du traitement orthodontique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Elle suit obligatoirement tout traitement orthodontique;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Nécessite une durée plus longue chez l’enfant;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 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9336" y="1"/>
            <a:ext cx="11953328" cy="6007291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3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Pour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qu’une contention soit efficace, il faut que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tous les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facteurs étiologiques soient éliminés et que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les dents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soient amenées en position fonctionnelle stable.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3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L’ajustement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occlusal doit suivre la contention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 manière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obligatoire.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3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Une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contention mécanique plus au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moins permanente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dents doit être envisagée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chez l’adulte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3627040" y="242088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fr-FR" sz="66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Plan de travail: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-27384"/>
            <a:ext cx="11928648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8.4. Réhabilitation occlusale par traitement prothétique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8.4.1</a:t>
            </a: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Objectifs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Rétablir l’esthétique et la fonction.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Remplacer les dents absentes pour empêcher la migration et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le mouvement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bascule.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Répartir les charges occlusales sur l’ensemble des dents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naturelles et prothétiques).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Stabilisation et contention individuelles de chacune des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arcades dentaires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1631504" y="197768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endParaRPr lang="fr-FR" sz="4000" b="1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3352" y="-27384"/>
            <a:ext cx="11928648" cy="68853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8.4.2. Principes: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Elle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doit être pratiquée chez un patient motivé présentant une bonne hygiène.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Elle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doit être confectionnée sur un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parodonte parfaitement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assaini.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prothèse doit être non agressive pour le parodonte.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morphologie prothétique doit être en harmonie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avec la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morphologie des dents restantes.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L’intervalle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entre la séance de contrôle et de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prophylaxie doit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être court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8.4.3</a:t>
            </a: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Séquences du traitement prothétique :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Confection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prothèse provisoire.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Mise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en bouche de la prothèse provisoire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testée pendant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3 à 6 mois.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Mise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en place de prothèse définitive.</a:t>
            </a:r>
            <a:endParaRPr lang="fr-FR" sz="24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89855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8.4.4</a:t>
            </a: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Différents type de prothèses: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>
                <a:ln w="11430"/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    Prothèse adjointe 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n w="11430"/>
                <a:latin typeface="Arial" pitchFamily="34" charset="0"/>
                <a:cs typeface="Arial" pitchFamily="34" charset="0"/>
              </a:rPr>
              <a:t>Le </a:t>
            </a:r>
            <a:r>
              <a:rPr lang="fr-FR" sz="2400" dirty="0">
                <a:ln w="11430"/>
                <a:latin typeface="Arial" pitchFamily="34" charset="0"/>
                <a:cs typeface="Arial" pitchFamily="34" charset="0"/>
              </a:rPr>
              <a:t>port de la prothèse transitoire place le patient </a:t>
            </a:r>
            <a:r>
              <a:rPr lang="fr-FR" sz="2400" dirty="0" smtClean="0">
                <a:ln w="11430"/>
                <a:latin typeface="Arial" pitchFamily="34" charset="0"/>
                <a:cs typeface="Arial" pitchFamily="34" charset="0"/>
              </a:rPr>
              <a:t>dans les </a:t>
            </a:r>
            <a:r>
              <a:rPr lang="fr-FR" sz="2400" dirty="0">
                <a:ln w="11430"/>
                <a:latin typeface="Arial" pitchFamily="34" charset="0"/>
                <a:cs typeface="Arial" pitchFamily="34" charset="0"/>
              </a:rPr>
              <a:t>meilleurs conditions pour favoriser l’adaptation de </a:t>
            </a:r>
            <a:r>
              <a:rPr lang="fr-FR" sz="2400" dirty="0" smtClean="0">
                <a:ln w="11430"/>
                <a:latin typeface="Arial" pitchFamily="34" charset="0"/>
                <a:cs typeface="Arial" pitchFamily="34" charset="0"/>
              </a:rPr>
              <a:t>la prothèse </a:t>
            </a:r>
            <a:r>
              <a:rPr lang="fr-FR" sz="2400" dirty="0">
                <a:ln w="11430"/>
                <a:latin typeface="Arial" pitchFamily="34" charset="0"/>
                <a:cs typeface="Arial" pitchFamily="34" charset="0"/>
              </a:rPr>
              <a:t>définitive sur tous les plans (psychologique</a:t>
            </a:r>
            <a:r>
              <a:rPr lang="fr-FR" sz="2400" dirty="0" smtClean="0">
                <a:ln w="11430"/>
                <a:latin typeface="Arial" pitchFamily="34" charset="0"/>
                <a:cs typeface="Arial" pitchFamily="34" charset="0"/>
              </a:rPr>
              <a:t>, physiologique </a:t>
            </a:r>
            <a:r>
              <a:rPr lang="fr-FR" sz="2400" dirty="0">
                <a:ln w="11430"/>
                <a:latin typeface="Arial" pitchFamily="34" charset="0"/>
                <a:cs typeface="Arial" pitchFamily="34" charset="0"/>
              </a:rPr>
              <a:t>et esthétique</a:t>
            </a:r>
            <a:r>
              <a:rPr lang="fr-FR" sz="2400" dirty="0" smtClean="0">
                <a:ln w="11430"/>
                <a:latin typeface="Arial" pitchFamily="34" charset="0"/>
                <a:cs typeface="Arial" pitchFamily="34" charset="0"/>
              </a:rPr>
              <a:t>).</a:t>
            </a:r>
            <a:r>
              <a:rPr lang="fr-FR" sz="2400" b="1" dirty="0" smtClean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Ils visent à améliorer :</a:t>
            </a:r>
          </a:p>
          <a:p>
            <a:pPr marL="914400" lvl="2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L’état parodontal.</a:t>
            </a:r>
          </a:p>
          <a:p>
            <a:pPr marL="914400" lvl="2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Les possibilités d’insertion et d’appui. </a:t>
            </a:r>
          </a:p>
          <a:p>
            <a:pPr marL="914400" lvl="2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Le plan d’occlusion (soustraction ou addition de matériau).</a:t>
            </a:r>
          </a:p>
          <a:p>
            <a:pPr marL="914400" lvl="2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Les guidages antérieurs et latéraux.</a:t>
            </a:r>
          </a:p>
          <a:p>
            <a:pPr marL="914400" lvl="2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L’esthétique.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 smtClean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endParaRPr lang="fr-FR" sz="2400" b="1" dirty="0">
              <a:ln w="11430"/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28" y="44624"/>
            <a:ext cx="10801200" cy="726670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r>
              <a:rPr lang="fr-FR" sz="2400" b="1" i="1" dirty="0" smtClean="0">
                <a:ln w="11430"/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Prothèse </a:t>
            </a:r>
            <a:r>
              <a:rPr lang="fr-FR" sz="2400" b="1" i="1" dirty="0">
                <a:ln w="11430"/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conjointe :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Elle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assure  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La protection pulpaire.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Le maintien de la stabilité des piliers.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Le contrôle de la fonction occlusale.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La réhabilitation psycho-esthétique.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L’adaptation phonétique et masticatoire.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328" y="116633"/>
            <a:ext cx="12072664" cy="41764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anose="020B0604020202020204" pitchFamily="34" charset="0"/>
                <a:cs typeface="Arial" pitchFamily="34" charset="0"/>
              </a:rPr>
              <a:t>   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8.5.La réhabilitation occlusale </a:t>
            </a:r>
            <a:r>
              <a:rPr lang="fr-FR" sz="2400" b="1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 dentisterie 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restauratrice: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objectif est 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rétablissement de la capacité fonctionnelle et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la stabilité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rapports occlusaux.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Rétablir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l’esthétique et la fonction.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Répartir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les charges occlusales sur l’ensemble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des dents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par la correction des obturations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iatrogénes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    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fr-FR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8.6. La réhabilitation occlusale </a:t>
            </a:r>
            <a:r>
              <a:rPr lang="fr-FR" sz="2400" b="1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 Contention: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8.6.1. Définition: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C’est le procédé par lequel les dents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sont solidarisées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les unes aux autres par un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système mécanique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fixe ou amovible visant à les immobiliser.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endParaRPr lang="fr-FR" sz="2400" b="1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1631504" y="341784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endParaRPr lang="fr-FR" sz="4000" b="1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1344" y="-46340"/>
            <a:ext cx="11737304" cy="4525963"/>
          </a:xfrm>
        </p:spPr>
        <p:txBody>
          <a:bodyPr>
            <a:noAutofit/>
          </a:bodyPr>
          <a:lstStyle/>
          <a:p>
            <a:pPr marL="266700" lvl="3">
              <a:buNone/>
            </a:pP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8.6.2. Buts: </a:t>
            </a:r>
          </a:p>
          <a:p>
            <a:pPr marL="457200" lvl="7" indent="-457200">
              <a:lnSpc>
                <a:spcPct val="150000"/>
              </a:lnSpc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Stabilise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la fonction par la correction de la direction des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forces subies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par le parodonte et la répartition de ces forces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sur l'ensemble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dents permet la réduction de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l'inflammation.</a:t>
            </a:r>
          </a:p>
          <a:p>
            <a:pPr marL="457200" lvl="7" indent="-457200">
              <a:lnSpc>
                <a:spcPct val="150000"/>
              </a:lnSpc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Favorise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la régénération des tissus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parodontaux.</a:t>
            </a:r>
          </a:p>
          <a:p>
            <a:pPr marL="457200" lvl="7" indent="-457200">
              <a:lnSpc>
                <a:spcPct val="150000"/>
              </a:lnSpc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Permet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le maintien de résultats obtenus par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traitement orthodontique.</a:t>
            </a:r>
          </a:p>
          <a:p>
            <a:pPr marL="457200" lvl="7" indent="-457200">
              <a:lnSpc>
                <a:spcPct val="150000"/>
              </a:lnSpc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Permet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la conservation des dents sur l'arcade en stabilisant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le résultat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obtenu par la chirurgie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parodontale.</a:t>
            </a:r>
          </a:p>
          <a:p>
            <a:pPr marL="457200" lvl="7" indent="-457200">
              <a:lnSpc>
                <a:spcPct val="150000"/>
              </a:lnSpc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Prévenir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la migration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pathologique.</a:t>
            </a:r>
          </a:p>
          <a:p>
            <a:pPr marL="457200" lvl="7" indent="-457200">
              <a:lnSpc>
                <a:spcPct val="150000"/>
              </a:lnSpc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Faciliter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le détartrage, curetage et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certaines chirurgies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9336" y="-88851"/>
            <a:ext cx="11809312" cy="681032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None/>
            </a:pPr>
            <a:r>
              <a:rPr lang="fr-FR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8.6.3</a:t>
            </a: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Indications :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Gêne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fonctionnelle.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Risque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migration en cas de rupture des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forces d’équilibre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prévention des migrations post orthodontique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Augmentation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contraintes au delà des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capacités biomécanique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du parodonte.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Répartition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forces occlusales.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Pour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améliorer la stabilité et l’adaptation de l’ensemble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dents.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03512" y="11663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8.6.4. Contre indications: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27648" y="2060848"/>
            <a:ext cx="6984776" cy="38595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0">
            <a:spAutoFit/>
          </a:bodyPr>
          <a:lstStyle/>
          <a:p>
            <a:pPr lvl="1">
              <a:lnSpc>
                <a:spcPct val="170000"/>
              </a:lnSpc>
              <a:buFont typeface="Wingdings" pitchFamily="2" charset="2"/>
              <a:buChar char="ü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Absence d’hygiène.                        	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ü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Prédisposition à la carie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ü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Qualité de l’émail (hypoplasie de l’émail).  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ü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Profil psychologique altéré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ü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Malpositions dentaires importantes.	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ü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Présence de diastèmes très importants. </a:t>
            </a:r>
          </a:p>
        </p:txBody>
      </p:sp>
      <p:sp>
        <p:nvSpPr>
          <p:cNvPr id="6" name="Organigramme : Terminateur 5"/>
          <p:cNvSpPr/>
          <p:nvPr/>
        </p:nvSpPr>
        <p:spPr>
          <a:xfrm>
            <a:off x="1919536" y="1268760"/>
            <a:ext cx="2664296" cy="7200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Absolues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80048" y="2213248"/>
            <a:ext cx="6984776" cy="23083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Facteur esthétique. 	 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Volume pulpaire important (pour contention intra-coronaire) 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Le coût de certains types de contention. </a:t>
            </a:r>
          </a:p>
        </p:txBody>
      </p:sp>
      <p:sp>
        <p:nvSpPr>
          <p:cNvPr id="8" name="Organigramme : Terminateur 7"/>
          <p:cNvSpPr/>
          <p:nvPr/>
        </p:nvSpPr>
        <p:spPr>
          <a:xfrm>
            <a:off x="2071936" y="1421160"/>
            <a:ext cx="2664296" cy="7200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-27384"/>
            <a:ext cx="11881320" cy="635798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8.7.La réhabilitation occlusale </a:t>
            </a:r>
            <a:r>
              <a:rPr lang="fr-F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F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7.7.1. La chirurgie du disque articulaire: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lnSpc>
                <a:spcPct val="130000"/>
              </a:lnSpc>
              <a:spcBef>
                <a:spcPts val="0"/>
              </a:spcBef>
            </a:pPr>
            <a:r>
              <a:rPr lang="fr-FR" b="1" dirty="0">
                <a:latin typeface="Arial" pitchFamily="34" charset="0"/>
                <a:cs typeface="Arial" pitchFamily="34" charset="0"/>
              </a:rPr>
              <a:t>L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déplacement discal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lnSpc>
                <a:spcPct val="130000"/>
              </a:lnSpc>
              <a:spcBef>
                <a:spcPts val="0"/>
              </a:spcBef>
            </a:pPr>
            <a:r>
              <a:rPr lang="fr-FR" b="1" dirty="0">
                <a:latin typeface="Arial" pitchFamily="34" charset="0"/>
                <a:cs typeface="Arial" pitchFamily="34" charset="0"/>
              </a:rPr>
              <a:t>Les altérations discales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7.7.2. La chirurgie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capsulo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-ligamentaire</a:t>
            </a:r>
          </a:p>
          <a:p>
            <a:pPr marL="0" lvl="1" indent="0" algn="just">
              <a:lnSpc>
                <a:spcPct val="130000"/>
              </a:lnSpc>
              <a:spcBef>
                <a:spcPts val="0"/>
              </a:spcBef>
            </a:pPr>
            <a:r>
              <a:rPr lang="fr-FR" b="1" dirty="0" err="1">
                <a:latin typeface="Arial" pitchFamily="34" charset="0"/>
                <a:cs typeface="Arial" pitchFamily="34" charset="0"/>
              </a:rPr>
              <a:t>Capsuléctomie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,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Capsuléplastie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8.7.3. La chirurgie des surfaces osseuses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 * Chirurgie de la surface temporale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 * Chirurgie de surface condylienne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 *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Condyloplastie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modulante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 *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Condyloplastie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haute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8.7.4. La chirurgie extra-capsulaire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8.7.5. La chirurgie des syndromes malformatifs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8.7.6. La reconstruction de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l’ATM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73087" t="38437" r="8594" b="19376"/>
          <a:stretch>
            <a:fillRect/>
          </a:stretch>
        </p:blipFill>
        <p:spPr bwMode="auto">
          <a:xfrm>
            <a:off x="7824192" y="926224"/>
            <a:ext cx="2574048" cy="370465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116632"/>
            <a:ext cx="11881320" cy="74888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8.8.Les moyens complémentaires</a:t>
            </a:r>
            <a:r>
              <a:rPr lang="fr-F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sont des traitements symptomatiques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8.8.1. Le bio </a:t>
            </a:r>
            <a:r>
              <a:rPr lang="fr-FR" sz="24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feed</a:t>
            </a: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back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Aide le patient à entendre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l’activité physiologique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inconsciente 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et apprendre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à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la réduire.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8.8.2</a:t>
            </a: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La psychothérapie: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clinicien doit être conscient de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la nécessité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d’inclure une 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évaluation comportement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psychologique, du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indispensables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à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l’établissement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du diagnostic.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b="1" dirty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</a:pPr>
            <a:endParaRPr lang="fr-FR" b="1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6684" y="894590"/>
            <a:ext cx="2745032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http://www.linternaute.com/sante/maux-quotidien/dossier/maladies-psychosomatiques/psychothera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6684" y="4120820"/>
            <a:ext cx="2732117" cy="23826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9336" y="0"/>
            <a:ext cx="1188132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1. Introduction </a:t>
            </a:r>
          </a:p>
          <a:p>
            <a:pPr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2. Rappels  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3. Définition de la réhabilitation occlusale</a:t>
            </a:r>
          </a:p>
          <a:p>
            <a:pPr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4. Classification de la réhabilitation occlusale</a:t>
            </a:r>
          </a:p>
          <a:p>
            <a:pPr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5. Buts de la réhabilitation occlusale</a:t>
            </a:r>
          </a:p>
          <a:p>
            <a:pPr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6. Indications de la réhabilitation occlusale</a:t>
            </a:r>
          </a:p>
          <a:p>
            <a:pPr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7. Place de traitement étiologique par rapport  la réhabilitation occlusale dans le plan de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traitement</a:t>
            </a:r>
          </a:p>
          <a:p>
            <a:pPr marL="0" indent="0" algn="just">
              <a:buNone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8.Les moyens de la réhabilitation occlusale:</a:t>
            </a:r>
          </a:p>
          <a:p>
            <a:pPr marL="0" indent="0" algn="just">
              <a:buNone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8.1. Réhabilitation occlusale par  les gouttières occlusales:</a:t>
            </a:r>
          </a:p>
          <a:p>
            <a:pPr marL="0" indent="0" algn="just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8.1.1. Définition</a:t>
            </a:r>
          </a:p>
          <a:p>
            <a:pPr marL="0" indent="0" algn="just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8.1.2. Effets d’une gouttière occlusale</a:t>
            </a:r>
          </a:p>
          <a:p>
            <a:pPr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8.1.3. Différents types des gouttières</a:t>
            </a:r>
          </a:p>
          <a:p>
            <a:pPr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8.1.3.1. Les gouttières visant à traiter les pathologies musculaires</a:t>
            </a:r>
          </a:p>
          <a:p>
            <a:pPr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8.1.3.2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Les gouttières visant à traiter les pathologies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articulaires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63352" y="404664"/>
            <a:ext cx="12240851" cy="637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8.8.3. 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Le contrôle de la douleur: </a:t>
            </a:r>
            <a:endParaRPr lang="fr-F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Les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antalgiques</a:t>
            </a: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Antalgiques du niveau 1 </a:t>
            </a:r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Périphériques, ils associent une action antalgique, antipyrétique et anti-inflammatoire.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Salicylés (Aspirine), paracétamols,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Fénines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Antalgiques du niveau 2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Médicaments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réservés aux douleurs fortes. Ex : La codéine (30 à 50 mg)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pouvons l’associer à un antalgique périphérique (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efferalgan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codéine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Antalgiques du niveau 3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Morphine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morphinomimétiques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sont des antalgiques majeurs aux quels nous n’avons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jamais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recours pour les DAM.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5605" y="44624"/>
            <a:ext cx="12156395" cy="667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4F81BD"/>
              </a:buClr>
              <a:buSzPct val="85000"/>
            </a:pPr>
            <a:r>
              <a:rPr lang="fr-FR" sz="2400" b="1" dirty="0">
                <a:latin typeface="Arial" panose="020B0604020202020204" pitchFamily="34" charset="0"/>
                <a:cs typeface="Arial" pitchFamily="34" charset="0"/>
              </a:rPr>
              <a:t>Les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anti-inflammatoires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Indiqués dans le traitement des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Capsulites,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l’arthrose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ou des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luxations </a:t>
            </a:r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condyliennes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irréductibles récentes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On citera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l’indométacine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indocid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 à la dose de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25-50mg /J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lors des repas,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pendant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20 jours pouvant aller jusqu’à un mois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Les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antidépresseurs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antidépresseurs administrés à faibles doses se sont avérés très efficaces dans les cas des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arthroses aiguës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et des 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DDI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Ils soulageraient la composante psychologique du trouble temporo-mandibulaire.</a:t>
            </a:r>
          </a:p>
          <a:p>
            <a:pPr algn="just">
              <a:lnSpc>
                <a:spcPct val="150000"/>
              </a:lnSpc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 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47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44624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latin typeface="Arial" panose="020B0604020202020204" pitchFamily="34" charset="0"/>
                <a:cs typeface="Arial" pitchFamily="34" charset="0"/>
              </a:rPr>
              <a:t>Les myorelaxants 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traitement symptomatique des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myalgies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fait largement appel à l’utilisation des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myorelaxants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:Diazépam(valium :5à20mg /j),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Chlormézanone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Trincopal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:600mg/j),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tétrazépam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Myolastan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:50à100mg/j),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Méphénézine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Décontractly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:1000à2000mg/j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Les stabilisateurs de l’excitabilité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neuromusculaire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Substances qui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réduisent l’excitabilité neuronale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et la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transmission neuromusculaire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 présentent un effet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antiasthénique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citons essentiellement :le calcium, le magnésium(1à3g/j),la vitamine B1 (500mg/j) ,la vitamine B2(20mg/j),le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panthénol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(20mg/j) et la vitamine C (500mg02mg/j)  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4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9984" y="44624"/>
            <a:ext cx="9396536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* L’infiltration intra-articulaire de corticoïdes. </a:t>
            </a:r>
          </a:p>
          <a:p>
            <a:pPr>
              <a:lnSpc>
                <a:spcPct val="150000"/>
              </a:lnSpc>
              <a:buNone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* L’anesthésie locale musculaire.</a:t>
            </a:r>
          </a:p>
          <a:p>
            <a:pPr>
              <a:lnSpc>
                <a:spcPct val="150000"/>
              </a:lnSpc>
              <a:buNone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* L’anesthésie de surface ou la cryothérapie.</a:t>
            </a:r>
          </a:p>
          <a:p>
            <a:pPr>
              <a:lnSpc>
                <a:spcPct val="150000"/>
              </a:lnSpc>
              <a:buNone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 * Les stimulations électriques nerveuses transcutanées.</a:t>
            </a:r>
          </a:p>
          <a:p>
            <a:pPr>
              <a:lnSpc>
                <a:spcPct val="150000"/>
              </a:lnSpc>
              <a:buNone/>
            </a:pPr>
            <a:endParaRPr lang="fr-FR" sz="2800" b="1" dirty="0"/>
          </a:p>
          <a:p>
            <a:pPr>
              <a:buNone/>
            </a:pPr>
            <a:endParaRPr lang="fr-FR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None/>
            </a:pPr>
            <a:endParaRPr lang="fr-FR" sz="2800" dirty="0"/>
          </a:p>
          <a:p>
            <a:pPr>
              <a:lnSpc>
                <a:spcPct val="150000"/>
              </a:lnSpc>
              <a:buNone/>
            </a:pPr>
            <a:endParaRPr lang="fr-FR" sz="2800" dirty="0"/>
          </a:p>
          <a:p>
            <a:pPr>
              <a:lnSpc>
                <a:spcPct val="150000"/>
              </a:lnSpc>
              <a:buFontTx/>
              <a:buChar char="-"/>
            </a:pPr>
            <a:endParaRPr lang="fr-FR" sz="2800" dirty="0"/>
          </a:p>
          <a:p>
            <a:pPr>
              <a:lnSpc>
                <a:spcPct val="150000"/>
              </a:lnSpc>
              <a:buNone/>
            </a:pPr>
            <a:endParaRPr lang="fr-FR" sz="2800" b="1" dirty="0"/>
          </a:p>
          <a:p>
            <a:pPr lvl="1">
              <a:lnSpc>
                <a:spcPct val="150000"/>
              </a:lnSpc>
            </a:pPr>
            <a:endParaRPr lang="fr-FR" sz="2800" dirty="0"/>
          </a:p>
          <a:p>
            <a:pPr lvl="1">
              <a:lnSpc>
                <a:spcPct val="150000"/>
              </a:lnSpc>
              <a:buNone/>
            </a:pPr>
            <a:endParaRPr lang="fr-FR" sz="2800" b="1" dirty="0"/>
          </a:p>
          <a:p>
            <a:pPr lvl="1">
              <a:lnSpc>
                <a:spcPct val="150000"/>
              </a:lnSpc>
            </a:pPr>
            <a:endParaRPr lang="fr-FR" sz="2800" b="1" dirty="0"/>
          </a:p>
          <a:p>
            <a:pPr lvl="0">
              <a:buNone/>
            </a:pPr>
            <a:endParaRPr lang="fr-FR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774" t="7020" r="10427"/>
          <a:stretch>
            <a:fillRect/>
          </a:stretch>
        </p:blipFill>
        <p:spPr bwMode="auto">
          <a:xfrm>
            <a:off x="5375920" y="3356992"/>
            <a:ext cx="3096344" cy="297706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5360" y="5620"/>
            <a:ext cx="11449272" cy="4525963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buNone/>
            </a:pP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8.8.4. La physiothérapie 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*L’application de chaleur  :	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La chaleur abaisse l’excitabilité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neuro-musculaire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8.8.5. La </a:t>
            </a:r>
            <a:r>
              <a:rPr lang="fr-FR" sz="24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gymnothérapie</a:t>
            </a:r>
            <a:endParaRPr lang="fr-FR" sz="2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Le but de la rééducation est d’améliorer la fonction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articulaire et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musculaire. Son indication dans le cadre du traitement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initial est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fréquente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 Le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choix des exercices à exécuter est orienté par le diagnostic.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400" b="1" dirty="0">
                <a:ln w="11430"/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8.8.6. La kinésithérapie: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Dans le premier temps, elle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favorise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le relâchement, puis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re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-coordination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muscles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spasmés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 Il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faut savoir que le programme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 traitement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est proposé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au 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kinésithérapeute selon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le diagnostic.</a:t>
            </a:r>
          </a:p>
          <a:p>
            <a:pPr algn="just">
              <a:lnSpc>
                <a:spcPct val="150000"/>
              </a:lnSpc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352" y="44624"/>
            <a:ext cx="11665296" cy="63579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chemeClr val="accent1"/>
                </a:solidFill>
                <a:latin typeface="Forte" pitchFamily="66" charset="0"/>
              </a:rPr>
              <a:t>8.9.La maintenance:</a:t>
            </a:r>
            <a:endParaRPr lang="fr-FR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L’occlusion doit être contrôlée périodiquement pour des ajustements mineurs. Le patient doit informer sur :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tabLst>
                <a:tab pos="571500" algn="l"/>
                <a:tab pos="685800" algn="l"/>
              </a:tabLst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Une </a:t>
            </a: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gêne à la mastication.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tabLst>
                <a:tab pos="571500" algn="l"/>
                <a:tab pos="685800" algn="l"/>
              </a:tabLst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Une </a:t>
            </a: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sensation de dent trop longue ou le fait qu’une ou plusieurs dents établissent un contact avant les autres.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tabLst>
                <a:tab pos="571500" algn="l"/>
                <a:tab pos="685800" algn="l"/>
              </a:tabLst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Une </a:t>
            </a: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dent mobile ou sensible à la pression.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tabLst>
                <a:tab pos="571500" algn="l"/>
                <a:tab pos="685800" algn="l"/>
              </a:tabLst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Une </a:t>
            </a: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gêne dans la région de l’articulation </a:t>
            </a:r>
            <a:r>
              <a:rPr lang="fr-FR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temporomandibulaire</a:t>
            </a: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  <a:tabLst>
                <a:tab pos="571500" algn="l"/>
                <a:tab pos="685800" algn="l"/>
              </a:tabLst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Une </a:t>
            </a: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capacité fonctionnelle réduite.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buNone/>
              <a:tabLst>
                <a:tab pos="571500" algn="l"/>
                <a:tab pos="685800" algn="l"/>
              </a:tabLst>
            </a:pPr>
            <a:endParaRPr lang="fr-FR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buNone/>
              <a:tabLst>
                <a:tab pos="571500" algn="l"/>
                <a:tab pos="685800" algn="l"/>
              </a:tabLst>
            </a:pPr>
            <a:endParaRPr lang="fr-FR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3352" y="343197"/>
            <a:ext cx="11809312" cy="65148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SzPct val="100000"/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solidFill>
                  <a:schemeClr val="accent1"/>
                </a:solidFill>
                <a:latin typeface="Forte" pitchFamily="66" charset="0"/>
              </a:rPr>
              <a:t>9. Thérapeutiques préventives et règles </a:t>
            </a:r>
            <a:r>
              <a:rPr lang="fr-FR" sz="2400" dirty="0" err="1">
                <a:solidFill>
                  <a:schemeClr val="accent1"/>
                </a:solidFill>
                <a:latin typeface="Forte" pitchFamily="66" charset="0"/>
              </a:rPr>
              <a:t>hygiénodiététiques</a:t>
            </a:r>
            <a:r>
              <a:rPr lang="fr-FR" sz="2400" dirty="0">
                <a:solidFill>
                  <a:schemeClr val="accent1"/>
                </a:solidFill>
                <a:latin typeface="Forte" pitchFamily="66" charset="0"/>
              </a:rPr>
              <a:t> 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SzPct val="100000"/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Le but est de contrôler les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facteurs étiologiques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avant qu’ils ne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provoquent une lésion: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Conserver autant de dents que possible et remplacer les dents extraites.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Traiter toute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parodontopathie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précocement pour éviter la perte osseuse.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Concevoir les artifices conservateurs et prothétiques de façon qu’ils ne provoquent pas de déséquilibres occlusaux.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Traiter par orthodontie afin de répartir les forces occlusales le long des axes des dents.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SzPct val="100000"/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056440" y="6407945"/>
            <a:ext cx="480592" cy="365125"/>
          </a:xfrm>
        </p:spPr>
        <p:txBody>
          <a:bodyPr/>
          <a:lstStyle/>
          <a:p>
            <a:fld id="{D41D7922-E5E4-401E-8001-D6A83A4DE15D}" type="slidenum">
              <a:rPr lang="fr-FR" smtClean="0"/>
              <a:pPr/>
              <a:t>36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9336" y="-27384"/>
            <a:ext cx="12072664" cy="55306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+mj-lt"/>
              <a:buAutoNum type="arabicPeriod" startAt="5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Rééduquer les patients ayant de mauvaises habitudes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SzPct val="100000"/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*Arrêter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l’usage de chewing-gum et des mauvaises habitudes de morsures (onychophagie);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SzPct val="100000"/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	*Eviter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les aliments durs ou ceux qui requièrent une ouverture buccale forcée;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     	*Limiter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les ouvertures de bouche brutales, importantes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et prolongées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(lors du bâillement, en chantant et lors de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soins dentaires). Il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faut faire prendre conscience au patient de: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	*L’existence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moments de crispations des mâchoires (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lors d’un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effort physique ou lors d’un effort de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concentration intellectuelle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);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	*L’existence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relation entre la posture/problèmes d’ATM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; et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lui expliquer les moyens d’y remédier.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1344" y="908721"/>
            <a:ext cx="11665296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Le traitement des désordres du système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stomatognatique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doit être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essentiellement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étiopathogénique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par la </a:t>
            </a: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recherche d’une </a:t>
            </a:r>
            <a:r>
              <a:rPr lang="fr-F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fonction occlusale </a:t>
            </a:r>
            <a:r>
              <a:rPr lang="fr-FR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physiologiquement adaptée, fonctionnelle</a:t>
            </a:r>
            <a:r>
              <a:rPr lang="fr-F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stable </a:t>
            </a:r>
            <a:r>
              <a:rPr lang="fr-FR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et esthétique.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754832" y="55780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fr-FR" sz="40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Conclusion: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19336" y="62622"/>
            <a:ext cx="119533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ABJEAN.J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Chapitre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 :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examen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anatomo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-fonctionnel de l’occlusion en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intercuspidation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maximale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: 7-32, chapitre2 : examen fonctionnel de l’occlusion. Page : 33-82,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chapitre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9 : La plaque occlusale 87-94,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chapitre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10 : L’ajustement occlusal 95-100,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chapitre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11 : L’ajustement occlusal en conservant la PIM  101-131,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chapitre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12 : L’ajustement occlusal en changeant la PIM  131-148,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chapitre 13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 : Directives thérapeutiques 149-173.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Julien Prélat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L’occlusion en pratique.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Edition,. 2002. 175 Pages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2. ABDELKOUI.A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, et al. Les dispositifs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interocclusaux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et prise en charge des DTM 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 243-253. 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Actualité Odonto-Stomatologique-n°255-septembre 2011.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3. HÜE.O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.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Manuel d’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occlusodontie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 Quatrième partie: les thérapeutiques: 128-175.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Edition Masson, 175 Pages.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4. UNGER.F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. Les gouttières occlusales et autres dispositifs inter-occlusaux.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Éditions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CdP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Paris, 1997, 152 Pages.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8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1344" y="116632"/>
            <a:ext cx="1051316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8.2.2. Principes fondamentaux </a:t>
            </a:r>
            <a:endParaRPr lang="fr-FR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200" dirty="0" smtClean="0">
                <a:latin typeface="Arial" pitchFamily="34" charset="0"/>
                <a:cs typeface="Arial" pitchFamily="34" charset="0"/>
              </a:rPr>
              <a:t>8.2.3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Indications</a:t>
            </a:r>
            <a:endParaRPr lang="fr-FR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200" dirty="0" smtClean="0">
                <a:latin typeface="Arial" pitchFamily="34" charset="0"/>
                <a:cs typeface="Arial" pitchFamily="34" charset="0"/>
              </a:rPr>
              <a:t>8.2.4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. Contre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indications</a:t>
            </a:r>
          </a:p>
          <a:p>
            <a:pPr algn="just"/>
            <a:endParaRPr lang="fr-FR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2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PARTIE 2</a:t>
            </a:r>
          </a:p>
          <a:p>
            <a:pPr algn="just"/>
            <a:r>
              <a:rPr lang="fr-FR" sz="2200" dirty="0">
                <a:latin typeface="Arial" pitchFamily="34" charset="0"/>
                <a:cs typeface="Arial" pitchFamily="34" charset="0"/>
              </a:rPr>
              <a:t>8.2.6. Techniques du meulage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sélectif</a:t>
            </a:r>
            <a:endParaRPr lang="fr-FR" sz="2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fr-FR" sz="2200" dirty="0" smtClean="0">
                <a:latin typeface="Arial" pitchFamily="34" charset="0"/>
                <a:cs typeface="Arial" pitchFamily="34" charset="0"/>
              </a:rPr>
              <a:t>	1- 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Technique de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Jankelson</a:t>
            </a:r>
            <a:endParaRPr lang="fr-FR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8.3. Réhabilitation occlusale par  traitement orthodontique:</a:t>
            </a:r>
          </a:p>
          <a:p>
            <a:pPr algn="just"/>
            <a:r>
              <a:rPr lang="fr-FR" sz="2200" dirty="0" smtClean="0">
                <a:latin typeface="Arial" pitchFamily="34" charset="0"/>
                <a:cs typeface="Arial" pitchFamily="34" charset="0"/>
              </a:rPr>
              <a:t>8.3.1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Objectifs</a:t>
            </a:r>
          </a:p>
          <a:p>
            <a:pPr algn="just"/>
            <a:r>
              <a:rPr lang="fr-FR" sz="2200" dirty="0">
                <a:latin typeface="Arial" pitchFamily="34" charset="0"/>
                <a:cs typeface="Arial" pitchFamily="34" charset="0"/>
              </a:rPr>
              <a:t>8.3.2. 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Indications</a:t>
            </a:r>
            <a:endParaRPr lang="fr-FR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200" dirty="0">
                <a:latin typeface="Arial" pitchFamily="34" charset="0"/>
                <a:cs typeface="Arial" pitchFamily="34" charset="0"/>
              </a:rPr>
              <a:t>8.3.3. Contre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indications</a:t>
            </a:r>
          </a:p>
          <a:p>
            <a:pPr algn="just"/>
            <a:r>
              <a:rPr lang="fr-FR" sz="2200" dirty="0">
                <a:latin typeface="Arial" pitchFamily="34" charset="0"/>
                <a:cs typeface="Arial" pitchFamily="34" charset="0"/>
              </a:rPr>
              <a:t>8.3.4. Moyens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thérapeutiques</a:t>
            </a:r>
            <a:endParaRPr lang="fr-FR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200" dirty="0">
                <a:latin typeface="Arial" pitchFamily="34" charset="0"/>
                <a:cs typeface="Arial" pitchFamily="34" charset="0"/>
              </a:rPr>
              <a:t>8.3.7. La contention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post-orthodontique</a:t>
            </a:r>
          </a:p>
          <a:p>
            <a:pPr algn="just"/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8.4. Réhabilitation occlusale par traitement prothétique</a:t>
            </a:r>
          </a:p>
          <a:p>
            <a:pPr algn="just"/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8.4.1.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Objectifs</a:t>
            </a:r>
          </a:p>
          <a:p>
            <a:pPr algn="just"/>
            <a:r>
              <a:rPr lang="fr-FR" sz="2200" dirty="0" smtClean="0">
                <a:latin typeface="Arial" pitchFamily="34" charset="0"/>
                <a:cs typeface="Arial" pitchFamily="34" charset="0"/>
              </a:rPr>
              <a:t>8.4.2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Principes</a:t>
            </a:r>
            <a:endParaRPr lang="fr-FR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200" dirty="0">
                <a:latin typeface="Arial" pitchFamily="34" charset="0"/>
                <a:cs typeface="Arial" pitchFamily="34" charset="0"/>
              </a:rPr>
              <a:t>8.4.3. Séquences du traitement prothétique </a:t>
            </a:r>
            <a:endParaRPr lang="fr-FR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200" dirty="0">
                <a:latin typeface="Arial" pitchFamily="34" charset="0"/>
                <a:cs typeface="Arial" pitchFamily="34" charset="0"/>
              </a:rPr>
              <a:t>8.4.4. Différents type de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prothèses</a:t>
            </a:r>
          </a:p>
        </p:txBody>
      </p:sp>
    </p:spTree>
    <p:extLst>
      <p:ext uri="{BB962C8B-B14F-4D97-AF65-F5344CB8AC3E}">
        <p14:creationId xmlns:p14="http://schemas.microsoft.com/office/powerpoint/2010/main" val="10812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2360" y="129401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8.5.La réhabilitation occlusale par dentisterie restauratrice</a:t>
            </a:r>
          </a:p>
          <a:p>
            <a:pPr algn="just">
              <a:buClr>
                <a:srgbClr val="0070C0"/>
              </a:buClr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8.6. La réhabilitation occlusale par contention</a:t>
            </a:r>
          </a:p>
          <a:p>
            <a:pPr algn="just">
              <a:buClr>
                <a:srgbClr val="0070C0"/>
              </a:buClr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8.7. Réhabilitation occlusale par chirurgie</a:t>
            </a:r>
          </a:p>
          <a:p>
            <a:pPr algn="just"/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8.8.Les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moyens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complémentaires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200" dirty="0" smtClean="0">
                <a:latin typeface="Arial" pitchFamily="34" charset="0"/>
                <a:cs typeface="Arial" pitchFamily="34" charset="0"/>
              </a:rPr>
              <a:t>8.8.1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. Le bio </a:t>
            </a:r>
            <a:r>
              <a:rPr lang="fr-FR" sz="2200" dirty="0" err="1">
                <a:latin typeface="Arial" pitchFamily="34" charset="0"/>
                <a:cs typeface="Arial" pitchFamily="34" charset="0"/>
              </a:rPr>
              <a:t>feed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 back </a:t>
            </a:r>
          </a:p>
          <a:p>
            <a:pPr algn="just"/>
            <a:r>
              <a:rPr lang="fr-FR" sz="2200" dirty="0">
                <a:latin typeface="Arial" pitchFamily="34" charset="0"/>
                <a:cs typeface="Arial" pitchFamily="34" charset="0"/>
              </a:rPr>
              <a:t>8.8.2. La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psychothérapie</a:t>
            </a:r>
          </a:p>
          <a:p>
            <a:pPr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8.8.3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. Le contrôle de la douleur</a:t>
            </a:r>
          </a:p>
          <a:p>
            <a:pPr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8.8.4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. La physiothérapie</a:t>
            </a:r>
          </a:p>
          <a:p>
            <a:pPr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8.8.5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. La </a:t>
            </a:r>
            <a:r>
              <a:rPr lang="fr-FR" sz="2200" dirty="0" err="1">
                <a:latin typeface="Arial" pitchFamily="34" charset="0"/>
                <a:cs typeface="Arial" pitchFamily="34" charset="0"/>
              </a:rPr>
              <a:t>gymnothérapie</a:t>
            </a:r>
            <a:endParaRPr lang="fr-FR" sz="2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8.8.6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. La kinésithérapie</a:t>
            </a:r>
          </a:p>
          <a:p>
            <a:pPr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8.9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. Maintenance</a:t>
            </a:r>
          </a:p>
          <a:p>
            <a:pPr>
              <a:buNone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9. Thérapeutiques préventives et règles </a:t>
            </a:r>
            <a:r>
              <a:rPr lang="fr-FR" sz="2200" dirty="0" err="1">
                <a:latin typeface="Arial" pitchFamily="34" charset="0"/>
                <a:cs typeface="Arial" pitchFamily="34" charset="0"/>
              </a:rPr>
              <a:t>hygiénodiététiques</a:t>
            </a:r>
            <a:endParaRPr lang="fr-FR" sz="2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Conclusion </a:t>
            </a:r>
            <a:endParaRPr lang="fr-FR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Bibliographie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5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352" y="-48662"/>
            <a:ext cx="11593288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8.2.2</a:t>
            </a: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Principes fondamentaux :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Elimination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contacts prématurés et des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interférences occlusales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remodelage des dents afin d’obtenir une meilleure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efficacité masticatoire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et une protection gingivale adéquate.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Etablissement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rapports occlusaux optimaux avant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 procéder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à de grandes reconstitutions prothétiques.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Orientation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principales forces occlusales, afin de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ramener les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pressions occlusales au niveau de tolérance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physiologique des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dents.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Création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trajectoires occlusales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multidirectionnels optimales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352" y="44624"/>
            <a:ext cx="11737304" cy="63579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8.2.3</a:t>
            </a: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Indications: 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Dans les cas d’interférences des cuspides,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lorsqu’elles sont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liées à :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Clr>
                <a:schemeClr val="accent4"/>
              </a:buCl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	-Des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lésions parodontales fonctionnelles (TO)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Clr>
                <a:schemeClr val="accent4"/>
              </a:buCl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	-Des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troubles fonctionnels des muscles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masticateurs et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ATM.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Clr>
                <a:schemeClr val="accent4"/>
              </a:buCl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	-Des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para fonctions avec ou sans spasmes musculaires.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Clr>
                <a:schemeClr val="accent4"/>
              </a:buCl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	-Dans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le cas de certains mouvements mandibulaires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limités.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2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Dans les cas de rectifications occlusales des dents avant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les restaurations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prothétiques.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2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Dans la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prognathie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mandibulaire.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2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Après la thérapeutique orthodontique.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2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Certaines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inocclusions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2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Dans l’existence d’une dysharmonie intermaxillaire au repos et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fonction.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2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Mastication unilatérale.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2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Dans l’amélioration des rapports fonctionnels des dents,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pour l’accroissement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l’efficacité masticatoire et une bonne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répartition des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charges occlusales.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2"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1344" y="-27384"/>
            <a:ext cx="11881320" cy="5544616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9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En cas de morsure des tissus mous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9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Dans certains déplacements des dents, pour ramener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des rapports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cuspides/fosses.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9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Dans la réduction des forces excessives et déséquilibrante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sur certaines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dents.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9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Dans le cas de douleurs dentaires associées à des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troubles occlusaux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9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Dans les malpositions de certaines crêtes marginales des dents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9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Dans le cas de tassement alimentaire.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9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Dans les défauts d’élocution phonétique.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 startAt="9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Pour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une amélioration esthétique.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3352" y="-171400"/>
            <a:ext cx="11665296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8.2.4. Contre indications: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Chez des patient nerveux avec un fond de psychonévrose.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Chez des patients qui n’ont plus que quelques dents.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Quand on à une importante diminution de la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hauteur verticale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Quand la mandibule présente un déplacement postérieur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 antérieur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ou latéral très prononcé.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Articulation croisée.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Dans les béances avec des tics linguaux très sévères.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Dans le cas de dents très mobiles.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+mj-lt"/>
              <a:buAutoNum type="arabicPeriod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Dentition extrêmement abrasée.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26101</TotalTime>
  <Words>1668</Words>
  <Application>Microsoft Office PowerPoint</Application>
  <PresentationFormat>Grand écran</PresentationFormat>
  <Paragraphs>403</Paragraphs>
  <Slides>39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Estrangelo Edessa</vt:lpstr>
      <vt:lpstr>Forte</vt:lpstr>
      <vt:lpstr>Times New Roman</vt:lpstr>
      <vt:lpstr>Trebuchet MS</vt:lpstr>
      <vt:lpstr>Wingdings</vt:lpstr>
      <vt:lpstr>Thème Office</vt:lpstr>
      <vt:lpstr>Stratégies thérapeutique en occlusodontie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BOUGHANEM</dc:creator>
  <cp:lastModifiedBy>SBI</cp:lastModifiedBy>
  <cp:revision>301</cp:revision>
  <dcterms:created xsi:type="dcterms:W3CDTF">2013-01-07T10:28:30Z</dcterms:created>
  <dcterms:modified xsi:type="dcterms:W3CDTF">2020-04-12T18:32:06Z</dcterms:modified>
</cp:coreProperties>
</file>