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2" r:id="rId6"/>
    <p:sldId id="271" r:id="rId7"/>
    <p:sldId id="260" r:id="rId8"/>
    <p:sldId id="261" r:id="rId9"/>
    <p:sldId id="269" r:id="rId10"/>
    <p:sldId id="262" r:id="rId11"/>
    <p:sldId id="263" r:id="rId12"/>
    <p:sldId id="264" r:id="rId13"/>
    <p:sldId id="270" r:id="rId14"/>
    <p:sldId id="265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737" autoAdjust="0"/>
  </p:normalViewPr>
  <p:slideViewPr>
    <p:cSldViewPr snapToGrid="0">
      <p:cViewPr varScale="1">
        <p:scale>
          <a:sx n="71" d="100"/>
          <a:sy n="71" d="100"/>
        </p:scale>
        <p:origin x="3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ADF62-D4D1-4581-8792-FEE4F8984C96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C888B-CBB1-4931-9F77-A6ABA3D54F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4821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C888B-CBB1-4931-9F77-A6ABA3D54F8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448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9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52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43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32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67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89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39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28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41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9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01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504C-DCBA-4F60-BF1C-D9B69492E402}" type="datetimeFigureOut">
              <a:rPr lang="fr-FR" smtClean="0"/>
              <a:t>18/04/2020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3B26C-5D78-481F-9F60-5FE6D13197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48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Stres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lisha_Perkins" TargetMode="External"/><Relationship Id="rId2" Type="http://schemas.openxmlformats.org/officeDocument/2006/relationships/hyperlink" Target="https://fr.wikipedia.org/w/index.php?title=Elisha_Perkins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.wikipedia.org/wiki/Syst%C3%A8me_dopaminergiqu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43584" y="524435"/>
            <a:ext cx="9034272" cy="1492624"/>
          </a:xfrm>
        </p:spPr>
        <p:txBody>
          <a:bodyPr>
            <a:normAutofit fontScale="90000"/>
          </a:bodyPr>
          <a:lstStyle/>
          <a:p>
            <a:r>
              <a:rPr lang="fr-FR" b="1" i="0" u="none" strike="noStrike" baseline="0" dirty="0" smtClean="0">
                <a:solidFill>
                  <a:srgbClr val="00007D"/>
                </a:solidFill>
                <a:latin typeface="Arial" panose="020B0604020202020204" pitchFamily="34" charset="0"/>
              </a:rPr>
              <a:t>Effet Placebo :</a:t>
            </a:r>
            <a:br>
              <a:rPr lang="fr-FR" b="1" i="0" u="none" strike="noStrike" baseline="0" dirty="0" smtClean="0">
                <a:solidFill>
                  <a:srgbClr val="00007D"/>
                </a:solidFill>
                <a:latin typeface="Arial" panose="020B0604020202020204" pitchFamily="34" charset="0"/>
              </a:rPr>
            </a:b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671" y="1547232"/>
            <a:ext cx="5805493" cy="5012865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4" y="3454400"/>
            <a:ext cx="9144000" cy="3500120"/>
          </a:xfrm>
        </p:spPr>
        <p:txBody>
          <a:bodyPr/>
          <a:lstStyle/>
          <a:p>
            <a:pPr algn="l"/>
            <a:endParaRPr lang="fr-FR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endParaRPr lang="fr-FR" sz="2000" b="1" dirty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endParaRPr lang="fr-FR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endParaRPr lang="fr-FR" sz="2000" b="1" dirty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endParaRPr lang="fr-FR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r>
              <a:rPr lang="fr-FR" sz="2000" b="1" dirty="0" smtClean="0">
                <a:solidFill>
                  <a:prstClr val="black"/>
                </a:solidFill>
                <a:ea typeface="+mj-ea"/>
                <a:cs typeface="+mj-cs"/>
              </a:rPr>
              <a:t>Cours </a:t>
            </a:r>
            <a:r>
              <a:rPr lang="fr-FR" sz="2000" b="1" dirty="0">
                <a:solidFill>
                  <a:prstClr val="black"/>
                </a:solidFill>
                <a:ea typeface="+mj-ea"/>
                <a:cs typeface="+mj-cs"/>
              </a:rPr>
              <a:t>de </a:t>
            </a:r>
            <a:r>
              <a:rPr lang="fr-FR" sz="2000" b="1" dirty="0" smtClean="0">
                <a:solidFill>
                  <a:prstClr val="black"/>
                </a:solidFill>
                <a:ea typeface="+mj-ea"/>
                <a:cs typeface="+mj-cs"/>
              </a:rPr>
              <a:t>psychologie 6e</a:t>
            </a:r>
            <a:r>
              <a:rPr lang="fr-FR" sz="2000" b="1" baseline="30000" dirty="0" smtClean="0">
                <a:solidFill>
                  <a:prstClr val="black"/>
                </a:solidFill>
                <a:ea typeface="+mj-ea"/>
                <a:cs typeface="+mj-cs"/>
              </a:rPr>
              <a:t>mm</a:t>
            </a:r>
            <a:r>
              <a:rPr lang="fr-FR" sz="20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fr-FR" sz="20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fr-FR" sz="2000" b="1" dirty="0">
                <a:solidFill>
                  <a:prstClr val="black"/>
                </a:solidFill>
                <a:ea typeface="+mj-ea"/>
                <a:cs typeface="+mj-cs"/>
              </a:rPr>
              <a:t>Dr CHEKKAL</a:t>
            </a:r>
            <a:r>
              <a:rPr lang="fr-FR" sz="20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fr-FR" sz="20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fr-FR" sz="2000" b="1" dirty="0">
                <a:solidFill>
                  <a:prstClr val="black"/>
                </a:solidFill>
                <a:ea typeface="+mj-ea"/>
                <a:cs typeface="+mj-cs"/>
              </a:rPr>
              <a:t>Mail t23.chekkal@gmail.com</a:t>
            </a:r>
            <a:r>
              <a:rPr lang="fr-FR" sz="5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fr-FR" sz="54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76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838200" y="368300"/>
            <a:ext cx="10515600" cy="212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,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</a:t>
            </a:r>
            <a:r>
              <a:rPr lang="fr-FR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personnalité du malade</a:t>
            </a: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L’effet placebo n’est pas lié au niveau socioculturel ni à l’intelligence, ni à une éventuelle constitution névrotique, mais plutôt à l’attitude du malade .à l’égard de sa maladie et des soins.	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Tout malade peut à un moment ou à un autre se laisser suggestionner.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08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fr-FR" sz="29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personnalité du médecin</a:t>
            </a:r>
            <a:r>
              <a:rPr lang="fr-FR" sz="2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le médecin doit oublie qu’il prescrive un médicament </a:t>
            </a:r>
            <a:r>
              <a:rPr lang="fr-FR" sz="29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pharmacologiquement</a:t>
            </a:r>
            <a:r>
              <a:rPr lang="fr-FR" sz="2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efficace, il faut une grande autorité, des explications circonstanciées </a:t>
            </a:r>
          </a:p>
          <a:p>
            <a:pPr lvl="0"/>
            <a:r>
              <a:rPr lang="fr-FR" sz="2900" i="0" u="none" strike="noStrike" baseline="0" dirty="0" smtClean="0"/>
              <a:t>Médecin est compétent dans la pathologie </a:t>
            </a:r>
            <a:r>
              <a:rPr lang="fr-FR" sz="2900" dirty="0" smtClean="0">
                <a:solidFill>
                  <a:prstClr val="black"/>
                </a:solidFill>
              </a:rPr>
              <a:t>donnée </a:t>
            </a:r>
            <a:r>
              <a:rPr lang="fr-FR" sz="2900" dirty="0">
                <a:solidFill>
                  <a:prstClr val="black"/>
                </a:solidFill>
              </a:rPr>
              <a:t>: placebo inducteur</a:t>
            </a:r>
          </a:p>
          <a:p>
            <a:endParaRPr lang="fr-FR" sz="2900" i="0" u="none" strike="noStrike" baseline="0" dirty="0" smtClean="0"/>
          </a:p>
          <a:p>
            <a:r>
              <a:rPr lang="fr-FR" sz="2900" i="0" u="none" strike="noStrike" baseline="0" dirty="0" smtClean="0"/>
              <a:t>• Médecin optimiste/médecin pessimiste</a:t>
            </a:r>
          </a:p>
          <a:p>
            <a:r>
              <a:rPr lang="fr-FR" sz="29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Une bonne relation médecin - malade pour lui refuser les placebos impurs qu’il demande.</a:t>
            </a:r>
            <a:r>
              <a:rPr lang="fr-FR" sz="2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9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L’usage de mots plus apaisants avait un impact sur la sensation de douleur et le degré d'inconfort lors des interventions chirurgicales </a:t>
            </a:r>
            <a:endParaRPr lang="fr-FR" sz="29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façon dont un médicament est donné participe pleinement à l'effet pharmacologique. Il doit l'être avec conviction.</a:t>
            </a:r>
          </a:p>
          <a:p>
            <a:endParaRPr lang="fr-FR" sz="2900" dirty="0"/>
          </a:p>
        </p:txBody>
      </p:sp>
    </p:spTree>
    <p:extLst>
      <p:ext uri="{BB962C8B-B14F-4D97-AF65-F5344CB8AC3E}">
        <p14:creationId xmlns:p14="http://schemas.microsoft.com/office/powerpoint/2010/main" val="64532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0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fr-FR" sz="2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 cout et caractéristique du placebo </a:t>
            </a:r>
            <a:endParaRPr lang="fr-FR" sz="26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 prix n'est qu'une des variables du marché, au même titre que l'emballage ou la marque, qui peuvent accentuer l'effet placebo.</a:t>
            </a:r>
          </a:p>
          <a:p>
            <a:r>
              <a:rPr lang="fr-FR" sz="2600" dirty="0" smtClean="0">
                <a:solidFill>
                  <a:srgbClr val="000000"/>
                </a:solidFill>
              </a:rPr>
              <a:t>• </a:t>
            </a:r>
            <a:r>
              <a:rPr lang="fr-FR" sz="2600" b="1" dirty="0">
                <a:solidFill>
                  <a:srgbClr val="000000"/>
                </a:solidFill>
              </a:rPr>
              <a:t>taille : petit ou gros (effet+++)</a:t>
            </a:r>
          </a:p>
          <a:p>
            <a:r>
              <a:rPr lang="fr-FR" sz="2600" dirty="0">
                <a:solidFill>
                  <a:srgbClr val="000000"/>
                </a:solidFill>
              </a:rPr>
              <a:t>• </a:t>
            </a:r>
            <a:r>
              <a:rPr lang="fr-FR" sz="2600" b="1" dirty="0">
                <a:solidFill>
                  <a:srgbClr val="000000"/>
                </a:solidFill>
              </a:rPr>
              <a:t>gout : amer</a:t>
            </a:r>
          </a:p>
          <a:p>
            <a:r>
              <a:rPr lang="fr-FR" sz="2600" dirty="0">
                <a:solidFill>
                  <a:srgbClr val="000000"/>
                </a:solidFill>
              </a:rPr>
              <a:t>• </a:t>
            </a:r>
            <a:r>
              <a:rPr lang="fr-FR" sz="2600" b="1" dirty="0">
                <a:solidFill>
                  <a:srgbClr val="000000"/>
                </a:solidFill>
              </a:rPr>
              <a:t>couleur :</a:t>
            </a:r>
          </a:p>
          <a:p>
            <a:r>
              <a:rPr lang="fr-FR" sz="2600" i="0" u="none" strike="noStrike" baseline="0" dirty="0" smtClean="0"/>
              <a:t>Bleu ou rose pale : anxiolytique</a:t>
            </a:r>
          </a:p>
          <a:p>
            <a:r>
              <a:rPr lang="fr-FR" sz="2600" i="0" u="none" strike="noStrike" baseline="0" dirty="0" smtClean="0"/>
              <a:t>Rouge, jaune vif : stimulant</a:t>
            </a:r>
          </a:p>
          <a:p>
            <a:r>
              <a:rPr lang="fr-FR" sz="2600" i="0" u="none" strike="noStrike" baseline="0" dirty="0" smtClean="0"/>
              <a:t>Marron : laxatif</a:t>
            </a:r>
          </a:p>
          <a:p>
            <a:r>
              <a:rPr lang="fr-FR" sz="2600" i="0" u="none" strike="noStrike" baseline="0" dirty="0" smtClean="0"/>
              <a:t>Orange : foie…</a:t>
            </a:r>
          </a:p>
          <a:p>
            <a:r>
              <a:rPr lang="fr-FR" sz="2600" dirty="0">
                <a:solidFill>
                  <a:srgbClr val="000000"/>
                </a:solidFill>
              </a:rPr>
              <a:t>• </a:t>
            </a:r>
            <a:r>
              <a:rPr lang="fr-FR" sz="2600" b="1" dirty="0">
                <a:solidFill>
                  <a:srgbClr val="000000"/>
                </a:solidFill>
              </a:rPr>
              <a:t>voie d’administration : invasive (effet+++)</a:t>
            </a:r>
          </a:p>
          <a:p>
            <a:r>
              <a:rPr lang="fr-FR" sz="2600" dirty="0">
                <a:solidFill>
                  <a:srgbClr val="000000"/>
                </a:solidFill>
              </a:rPr>
              <a:t>• </a:t>
            </a:r>
            <a:r>
              <a:rPr lang="fr-FR" sz="2600" b="1" dirty="0">
                <a:solidFill>
                  <a:srgbClr val="000000"/>
                </a:solidFill>
              </a:rPr>
              <a:t>Prix : cher (effet+++)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410990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1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94360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L’effet placebo : deux notions à distinguer</a:t>
            </a:r>
            <a:endParaRPr lang="fr-FR" dirty="0"/>
          </a:p>
          <a:p>
            <a:pPr lvl="0"/>
            <a:r>
              <a:rPr lang="fr-FR" b="1" dirty="0"/>
              <a:t>Effet placebo spécifique : attentes </a:t>
            </a:r>
            <a:r>
              <a:rPr lang="fr-FR" dirty="0"/>
              <a:t>du sujet </a:t>
            </a:r>
            <a:r>
              <a:rPr lang="fr-FR" b="1" dirty="0"/>
              <a:t>après administration </a:t>
            </a:r>
            <a:r>
              <a:rPr lang="fr-FR" dirty="0"/>
              <a:t>d’une substance ou geste médical :</a:t>
            </a:r>
          </a:p>
          <a:p>
            <a:pPr lvl="0"/>
            <a:r>
              <a:rPr lang="fr-FR" dirty="0"/>
              <a:t>¨ Positif : attente de bénéfice, amélioration clinique</a:t>
            </a:r>
          </a:p>
          <a:p>
            <a:pPr lvl="0"/>
            <a:r>
              <a:rPr lang="fr-FR" dirty="0"/>
              <a:t>=&gt; effet Placebo</a:t>
            </a:r>
          </a:p>
          <a:p>
            <a:pPr lvl="0"/>
            <a:r>
              <a:rPr lang="fr-FR" dirty="0"/>
              <a:t>¨ Négatif : crainte, peur des événements indésirables</a:t>
            </a:r>
          </a:p>
          <a:p>
            <a:pPr lvl="0"/>
            <a:r>
              <a:rPr lang="fr-FR" dirty="0"/>
              <a:t>=&gt; effet </a:t>
            </a:r>
            <a:r>
              <a:rPr lang="fr-FR" dirty="0" err="1"/>
              <a:t>Nocebo</a:t>
            </a:r>
            <a:endParaRPr lang="fr-FR" dirty="0"/>
          </a:p>
          <a:p>
            <a:pPr lvl="0"/>
            <a:r>
              <a:rPr lang="fr-FR" dirty="0"/>
              <a:t> </a:t>
            </a:r>
            <a:r>
              <a:rPr lang="fr-FR" b="1" dirty="0"/>
              <a:t>Effet placebo non spécifique : effet « contextuel </a:t>
            </a:r>
            <a:endParaRPr lang="fr-FR" b="1" dirty="0" smtClean="0"/>
          </a:p>
          <a:p>
            <a:pPr lvl="0"/>
            <a:r>
              <a:rPr lang="fr-FR" dirty="0" smtClean="0"/>
              <a:t>Pas </a:t>
            </a:r>
            <a:r>
              <a:rPr lang="fr-FR" dirty="0"/>
              <a:t>d’administration de produit, pas de geste médical</a:t>
            </a:r>
          </a:p>
          <a:p>
            <a:pPr lvl="0"/>
            <a:r>
              <a:rPr lang="fr-FR" dirty="0"/>
              <a:t>¨ Influence du contexte, du cadre…</a:t>
            </a:r>
          </a:p>
          <a:p>
            <a:pPr lvl="0"/>
            <a:r>
              <a:rPr lang="fr-FR" dirty="0"/>
              <a:t> Suggestion verbale</a:t>
            </a:r>
          </a:p>
          <a:p>
            <a:r>
              <a:rPr lang="fr-FR" dirty="0"/>
              <a:t> Hospitalisation </a:t>
            </a:r>
            <a:r>
              <a:rPr lang="fr-FR" b="1" dirty="0"/>
              <a:t>Prise en charge adaptée, bonne relation médecin malade</a:t>
            </a:r>
            <a:endParaRPr lang="fr-FR" dirty="0"/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9089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III- BASES THEORIQUES</a:t>
            </a:r>
            <a: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A- Théorie de la simple suggestion; Agir par une idée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B- Phénomène de la relation transférentielle .déplacement d’affect d’une personne a une autre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 Rôle des conditionnements.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L’ensemble médecin, malade, placebo constitue une signification déclenchant le réflexe conditionnel.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68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V- EFFET NOCEBO :</a:t>
            </a:r>
            <a: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L'effet psychologique ou physiologique lié à la prise d'une substance inerte n'est pas toujours bénéfique, il peut être dommageable pour l'individu : c'est l'</a:t>
            </a:r>
            <a:r>
              <a:rPr lang="fr-FR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effet </a:t>
            </a:r>
            <a:r>
              <a:rPr lang="fr-FR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nocebo</a:t>
            </a: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(du latin : « je nuirai »).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fr-FR" u="sng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Stress"/>
              </a:rPr>
              <a:t>stress</a:t>
            </a: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supplémentaire induirait un effet </a:t>
            </a:r>
            <a:r>
              <a:rPr lang="fr-FR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nocebo</a:t>
            </a: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et/ou serait source de risques accrus de complications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86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Troubles digestifs.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Céphalées.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Effet secondaire d’un médicament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Dépendance psychologique implique une augmentation des doses avec syndrome d’abstinence à l’arrêt, (placebo répondeur)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831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</a:rPr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0" u="none" strike="noStrike" baseline="0" dirty="0" smtClean="0">
                <a:latin typeface="Arial,Bold"/>
              </a:rPr>
              <a:t>Le placebo a le goût du médicament, l’aspect</a:t>
            </a:r>
          </a:p>
          <a:p>
            <a:r>
              <a:rPr lang="fr-FR" b="1" i="0" u="none" strike="noStrike" baseline="0" dirty="0" smtClean="0">
                <a:latin typeface="Arial,Bold"/>
              </a:rPr>
              <a:t>du médicament et …</a:t>
            </a:r>
          </a:p>
          <a:p>
            <a:r>
              <a:rPr lang="fr-FR" b="1" i="0" u="none" strike="noStrike" baseline="0" dirty="0" smtClean="0">
                <a:latin typeface="Arial,Bold"/>
              </a:rPr>
              <a:t>c’est un médicament</a:t>
            </a:r>
            <a:r>
              <a:rPr lang="fr-FR" b="1" i="0" u="none" strike="noStrike" dirty="0" smtClean="0">
                <a:latin typeface="Arial,Bold"/>
              </a:rPr>
              <a:t> </a:t>
            </a:r>
            <a:r>
              <a:rPr lang="fr-FR" b="1" i="0" u="none" strike="noStrike" baseline="0" dirty="0" smtClean="0">
                <a:solidFill>
                  <a:srgbClr val="FF0000"/>
                </a:solidFill>
                <a:latin typeface="Arial,Bold"/>
              </a:rPr>
              <a:t>!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497" y="3349197"/>
            <a:ext cx="6559650" cy="269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30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 DEFINITION :</a:t>
            </a:r>
            <a: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41019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placebo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 un traitement d'efficacité pharmacologique propre nulle mais agissant, lorsque le sujet pense recevoir un traitement actif, 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L'</a:t>
            </a:r>
            <a:r>
              <a:rPr lang="fr-F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effet placebo</a:t>
            </a:r>
            <a:r>
              <a:rPr lang="fr-F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(du latin : « je plairai » </a:t>
            </a:r>
            <a:r>
              <a:rPr lang="fr-F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modification objective ou subjective de l'état d’un sujet auquel a été administrée une substance sans action pharmacologique mais qui peut agir sur un mécanisme psychologique lorsque le patient pense recevoir un traitement actif.</a:t>
            </a:r>
            <a:endParaRPr lang="fr-F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</a:t>
            </a:r>
            <a:r>
              <a:rPr lang="fr-FR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effet placebo</a:t>
            </a:r>
            <a:r>
              <a:rPr lang="fr-F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est l'écart positif (bénéfique) constaté entre le résultat thérapeutique observé lors de l'administration d'un médicamemt et l'effet thérapeutique prévisible en fonction des données strictes de la pharmacologie</a:t>
            </a:r>
            <a:r>
              <a:rPr lang="fr-FR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063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3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>
            <a:normAutofit/>
          </a:bodyPr>
          <a:lstStyle/>
          <a:p>
            <a:r>
              <a:rPr lang="fr-FR" sz="2400" dirty="0" smtClean="0">
                <a:effectLst/>
                <a:ea typeface="Times New Roman" panose="02020603050405020304" pitchFamily="18" charset="0"/>
              </a:rPr>
              <a:t>, </a:t>
            </a:r>
            <a:r>
              <a:rPr lang="fr-FR" dirty="0" smtClean="0">
                <a:effectLst/>
                <a:ea typeface="Times New Roman" panose="02020603050405020304" pitchFamily="18" charset="0"/>
              </a:rPr>
              <a:t>le médecin américain </a:t>
            </a:r>
            <a:r>
              <a:rPr lang="fr-FR" u="sng" dirty="0" err="1" smtClean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 tooltip="Elisha Perkins (page inexistante)"/>
              </a:rPr>
              <a:t>Elisha</a:t>
            </a:r>
            <a:r>
              <a:rPr lang="fr-FR" u="sng" dirty="0" smtClean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 tooltip="Elisha Perkins (page inexistante)"/>
              </a:rPr>
              <a:t> Perkins</a:t>
            </a:r>
            <a:r>
              <a:rPr lang="fr-FR" dirty="0" smtClean="0">
                <a:effectLst/>
                <a:ea typeface="Times New Roman" panose="02020603050405020304" pitchFamily="18" charset="0"/>
              </a:rPr>
              <a:t> </a:t>
            </a:r>
            <a:r>
              <a:rPr lang="fr-FR" u="sng" dirty="0" smtClean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3" tooltip="en:Elisha Perkins"/>
              </a:rPr>
              <a:t>(en)</a:t>
            </a:r>
            <a:r>
              <a:rPr lang="fr-FR" dirty="0" smtClean="0">
                <a:effectLst/>
                <a:ea typeface="Times New Roman" panose="02020603050405020304" pitchFamily="18" charset="0"/>
              </a:rPr>
              <a:t> invente les « tracteurs de Perkins », baguettes métalliques brevetées censées soulager toutes sortes de maladies (rhumatisme, maux de tête) 1800</a:t>
            </a:r>
          </a:p>
          <a:p>
            <a:pPr lvl="0"/>
            <a:r>
              <a:rPr lang="fr-FR" b="0" i="0" u="none" strike="noStrike" baseline="0" dirty="0" smtClean="0">
                <a:solidFill>
                  <a:srgbClr val="000000"/>
                </a:solidFill>
              </a:rPr>
              <a:t>Seconde guerre mondiale: médecin Henry K. </a:t>
            </a:r>
            <a:r>
              <a:rPr lang="fr-FR" b="0" i="0" u="none" strike="noStrike" baseline="0" dirty="0" err="1" smtClean="0">
                <a:solidFill>
                  <a:srgbClr val="000000"/>
                </a:solidFill>
              </a:rPr>
              <a:t>Beecher</a:t>
            </a:r>
            <a:r>
              <a:rPr lang="fr-FR" b="0" i="0" u="none" strike="noStrike" baseline="0" dirty="0" smtClean="0">
                <a:solidFill>
                  <a:srgbClr val="000000"/>
                </a:solidFill>
              </a:rPr>
              <a:t>, après avoir épuisé </a:t>
            </a:r>
            <a:r>
              <a:rPr lang="fr-FR" dirty="0" smtClean="0">
                <a:solidFill>
                  <a:srgbClr val="000000"/>
                </a:solidFill>
              </a:rPr>
              <a:t>stock </a:t>
            </a:r>
            <a:r>
              <a:rPr lang="fr-FR" dirty="0">
                <a:solidFill>
                  <a:srgbClr val="000000"/>
                </a:solidFill>
              </a:rPr>
              <a:t>morphine, injection de solution saline aux blessés de guerre</a:t>
            </a:r>
          </a:p>
          <a:p>
            <a:pPr lvl="0"/>
            <a:endParaRPr lang="en-US" b="1" i="1" dirty="0">
              <a:solidFill>
                <a:srgbClr val="FF0000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srgbClr val="00007D"/>
                </a:solidFill>
              </a:rPr>
              <a:t></a:t>
            </a: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 mécanisme neurologique impliquant le </a:t>
            </a:r>
            <a:r>
              <a:rPr lang="fr-FR" u="sng" dirty="0" smtClean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 tooltip="Système dopaminergique"/>
              </a:rPr>
              <a:t>système dopaminergique</a:t>
            </a: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et</a:t>
            </a:r>
            <a:r>
              <a:rPr lang="fr-FR" dirty="0">
                <a:solidFill>
                  <a:srgbClr val="000000"/>
                </a:solidFill>
              </a:rPr>
              <a:t> opioïdes</a:t>
            </a: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du cerveau, chez l'ensemble des patients qui répondent à l'effet placebo</a:t>
            </a: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05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9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 distingue :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Placebo pur : substance pharmacologique inerte : Lactose.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Placebo impur : substance pharmacologique active dont l’efficacité réelle est faible, posologie insuffisante susceptible d’améliorer l’état du patient (40% du V de prescription fortifient)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675" y="3417210"/>
            <a:ext cx="3508650" cy="230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7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Distinction entre effet placebo et efficacité réelle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Recherche biomédicale : le test en double aveugle</a:t>
            </a:r>
          </a:p>
          <a:p>
            <a:r>
              <a:rPr lang="fr-FR" dirty="0"/>
              <a:t>Elle nécessite une évaluation de l'efficacité de nouveaux produits pharmaceutiques rigoureuse. </a:t>
            </a:r>
          </a:p>
          <a:p>
            <a:r>
              <a:rPr lang="fr-FR" b="1" dirty="0"/>
              <a:t>Médecines alternatives : une efficacité nulle une fois l'effet placebo pris en compte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235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6012" y="1219200"/>
            <a:ext cx="7932288" cy="525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6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II- FACTEURS DE L’EFFET PLACEBO :</a:t>
            </a:r>
            <a: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</a:rPr>
              <a:t>L’amélioration du malade sous l’effet d’un placebo peut avoir des causes différentes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1- </a:t>
            </a:r>
            <a:r>
              <a:rPr lang="fr-FR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maladie</a:t>
            </a: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L’administration d’un placebo peut coïncider avec la guérison ou la rémission spontanée de la maladie.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Certaines affections sont plus influencées que d’autres :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Etats dépressifs et anxieux.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	Maladie où la douleur est au premier plan. Dans la douleur : effet placebo ≈ 30 à 35%</a:t>
            </a:r>
            <a:endParaRPr lang="fr-FR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89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u="none" strike="noStrike" baseline="0" dirty="0" smtClean="0">
                <a:latin typeface="Arial" panose="020B0604020202020204" pitchFamily="34" charset="0"/>
              </a:rPr>
              <a:t>Effet placebo et douleur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Ces médiateurs </a:t>
            </a:r>
            <a:r>
              <a:rPr lang="fr-FR" dirty="0" smtClean="0">
                <a:solidFill>
                  <a:srgbClr val="000000"/>
                </a:solidFill>
              </a:rPr>
              <a:t>(opioïdes </a:t>
            </a:r>
            <a:r>
              <a:rPr lang="fr-FR" dirty="0">
                <a:solidFill>
                  <a:srgbClr val="000000"/>
                </a:solidFill>
              </a:rPr>
              <a:t>et dopamine) </a:t>
            </a:r>
            <a:r>
              <a:rPr lang="fr-FR" dirty="0" smtClean="0">
                <a:solidFill>
                  <a:srgbClr val="000000"/>
                </a:solidFill>
              </a:rPr>
              <a:t>agissent préférentiellement </a:t>
            </a:r>
            <a:r>
              <a:rPr lang="fr-FR" dirty="0">
                <a:solidFill>
                  <a:srgbClr val="000000"/>
                </a:solidFill>
              </a:rPr>
              <a:t>sur les </a:t>
            </a:r>
            <a:r>
              <a:rPr lang="fr-FR" b="1" dirty="0">
                <a:solidFill>
                  <a:srgbClr val="FF0000"/>
                </a:solidFill>
              </a:rPr>
              <a:t>voies émotionnelles </a:t>
            </a:r>
            <a:r>
              <a:rPr lang="fr-FR" b="1" dirty="0" smtClean="0">
                <a:solidFill>
                  <a:srgbClr val="FF0000"/>
                </a:solidFill>
              </a:rPr>
              <a:t>de la </a:t>
            </a:r>
            <a:r>
              <a:rPr lang="fr-FR" b="1" dirty="0">
                <a:solidFill>
                  <a:srgbClr val="FF0000"/>
                </a:solidFill>
              </a:rPr>
              <a:t>douleur </a:t>
            </a:r>
            <a:r>
              <a:rPr lang="fr-FR" dirty="0">
                <a:solidFill>
                  <a:srgbClr val="000000"/>
                </a:solidFill>
              </a:rPr>
              <a:t>, </a:t>
            </a:r>
            <a:endParaRPr lang="fr-FR" dirty="0" smtClean="0">
              <a:solidFill>
                <a:srgbClr val="000000"/>
              </a:solidFill>
            </a:endParaRPr>
          </a:p>
          <a:p>
            <a:r>
              <a:rPr lang="fr-FR" dirty="0" smtClean="0">
                <a:solidFill>
                  <a:srgbClr val="000000"/>
                </a:solidFill>
              </a:rPr>
              <a:t>la </a:t>
            </a:r>
            <a:r>
              <a:rPr lang="fr-FR" dirty="0">
                <a:solidFill>
                  <a:srgbClr val="000000"/>
                </a:solidFill>
              </a:rPr>
              <a:t>manière dont </a:t>
            </a:r>
            <a:r>
              <a:rPr lang="fr-FR" dirty="0" smtClean="0">
                <a:solidFill>
                  <a:srgbClr val="000000"/>
                </a:solidFill>
              </a:rPr>
              <a:t>nous ressentons </a:t>
            </a:r>
            <a:r>
              <a:rPr lang="fr-FR" dirty="0">
                <a:solidFill>
                  <a:srgbClr val="000000"/>
                </a:solidFill>
              </a:rPr>
              <a:t>le caractère désagréable de la douleur</a:t>
            </a:r>
          </a:p>
          <a:p>
            <a:r>
              <a:rPr lang="fr-FR" dirty="0">
                <a:solidFill>
                  <a:srgbClr val="000000"/>
                </a:solidFill>
              </a:rPr>
              <a:t>Ils agissent également sur le circuit du plaisir et de la</a:t>
            </a:r>
          </a:p>
          <a:p>
            <a:r>
              <a:rPr lang="fr-FR" dirty="0">
                <a:solidFill>
                  <a:srgbClr val="000000"/>
                </a:solidFill>
              </a:rPr>
              <a:t>récompense, et donc peuvent diminuer </a:t>
            </a:r>
            <a:r>
              <a:rPr lang="fr-FR" dirty="0" smtClean="0">
                <a:solidFill>
                  <a:srgbClr val="000000"/>
                </a:solidFill>
              </a:rPr>
              <a:t>la « </a:t>
            </a:r>
            <a:r>
              <a:rPr lang="fr-FR" dirty="0">
                <a:solidFill>
                  <a:srgbClr val="000000"/>
                </a:solidFill>
              </a:rPr>
              <a:t>souffrance (quelle qu’elle soit !)</a:t>
            </a:r>
          </a:p>
          <a:p>
            <a:r>
              <a:rPr lang="fr-FR" dirty="0">
                <a:solidFill>
                  <a:srgbClr val="000000"/>
                </a:solidFill>
              </a:rPr>
              <a:t>L’effet placebo donnerait il lieu à une </a:t>
            </a:r>
            <a:r>
              <a:rPr lang="fr-FR" dirty="0" smtClean="0">
                <a:solidFill>
                  <a:srgbClr val="000000"/>
                </a:solidFill>
              </a:rPr>
              <a:t>dépendance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510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855" t="9853" r="11769" b="5661"/>
          <a:stretch/>
        </p:blipFill>
        <p:spPr>
          <a:xfrm>
            <a:off x="838200" y="132080"/>
            <a:ext cx="9690100" cy="652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5444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7877</TotalTime>
  <Words>439</Words>
  <Application>Microsoft Office PowerPoint</Application>
  <PresentationFormat>Grand écran</PresentationFormat>
  <Paragraphs>95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Arial,Bold</vt:lpstr>
      <vt:lpstr>Calibri</vt:lpstr>
      <vt:lpstr>Calibri Light</vt:lpstr>
      <vt:lpstr>Times New Roman</vt:lpstr>
      <vt:lpstr>Thème Office</vt:lpstr>
      <vt:lpstr>Effet Placebo : </vt:lpstr>
      <vt:lpstr>1- DEFINITION : </vt:lpstr>
      <vt:lpstr>-</vt:lpstr>
      <vt:lpstr>-</vt:lpstr>
      <vt:lpstr>Distinction entre effet placebo et efficacité réelle </vt:lpstr>
      <vt:lpstr>Présentation PowerPoint</vt:lpstr>
      <vt:lpstr>II- FACTEURS DE L’EFFET PLACEBO : </vt:lpstr>
      <vt:lpstr>Effet placebo et douleur</vt:lpstr>
      <vt:lpstr>-</vt:lpstr>
      <vt:lpstr>,</vt:lpstr>
      <vt:lpstr>-</vt:lpstr>
      <vt:lpstr>-</vt:lpstr>
      <vt:lpstr>.</vt:lpstr>
      <vt:lpstr>III- BASES THEORIQUES </vt:lpstr>
      <vt:lpstr>V- EFFET NOCEBO : </vt:lpstr>
      <vt:lpstr>Présentation PowerPoint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Effet Placebo :</dc:title>
  <dc:creator>vaio</dc:creator>
  <cp:lastModifiedBy>vaio</cp:lastModifiedBy>
  <cp:revision>25</cp:revision>
  <dcterms:created xsi:type="dcterms:W3CDTF">2015-11-23T09:28:26Z</dcterms:created>
  <dcterms:modified xsi:type="dcterms:W3CDTF">2020-04-18T19:33:25Z</dcterms:modified>
</cp:coreProperties>
</file>