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2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7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71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4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93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4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231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024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97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2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72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B46CF-35BB-4772-9623-94CBBB271DE2}" type="datetimeFigureOut">
              <a:rPr lang="fr-FR" smtClean="0"/>
              <a:t>14/05/2020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A49DF-52D1-4927-8A28-798FFECE0B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11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Nerfs crâniens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83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/>
              <a:t>6.</a:t>
            </a:r>
            <a:r>
              <a:rPr lang="fr-FR" dirty="0"/>
              <a:t> Nerf </a:t>
            </a:r>
            <a:r>
              <a:rPr lang="fr-FR" dirty="0" err="1"/>
              <a:t>vestibulo</a:t>
            </a:r>
            <a:r>
              <a:rPr lang="fr-FR" dirty="0"/>
              <a:t>-cochléaire (VIII) : équilibre et audition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dirty="0"/>
              <a:t>La fonction d'équilibration du système vestibulaire a été examinée lors de la station debout, bras tendus et index pointés en regard des pouces de l'examinateur. On recherche ainsi une déviation des index lors de l'occlusion des yeux.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marche aveugle recherche aussi une déviation : le sujet fait trois pas en avant et trois pas en arrière, plusieurs fois de suite. </a:t>
            </a:r>
          </a:p>
        </p:txBody>
      </p:sp>
    </p:spTree>
    <p:extLst>
      <p:ext uri="{BB962C8B-B14F-4D97-AF65-F5344CB8AC3E}">
        <p14:creationId xmlns:p14="http://schemas.microsoft.com/office/powerpoint/2010/main" val="3391640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6. Nerf </a:t>
            </a:r>
            <a:r>
              <a:rPr lang="fr-FR" dirty="0" err="1" smtClean="0"/>
              <a:t>vestibulo</a:t>
            </a:r>
            <a:r>
              <a:rPr lang="fr-FR" dirty="0" smtClean="0"/>
              <a:t>-cochléaire (VIII) : équilibre et audition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dirty="0"/>
              <a:t>L'audition s'examine en faisant entendre oreille par oreille un bruit de frottement.</a:t>
            </a:r>
          </a:p>
        </p:txBody>
      </p:sp>
    </p:spTree>
    <p:extLst>
      <p:ext uri="{BB962C8B-B14F-4D97-AF65-F5344CB8AC3E}">
        <p14:creationId xmlns:p14="http://schemas.microsoft.com/office/powerpoint/2010/main" val="4170038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3600" dirty="0" smtClean="0"/>
              <a:t>7.</a:t>
            </a:r>
            <a:r>
              <a:rPr lang="fr-FR" sz="3600" dirty="0"/>
              <a:t> Nerfs </a:t>
            </a:r>
            <a:r>
              <a:rPr lang="fr-FR" sz="3600" dirty="0" smtClean="0"/>
              <a:t>mixtes (</a:t>
            </a:r>
            <a:r>
              <a:rPr lang="fr-FR" sz="3600" dirty="0" err="1" smtClean="0"/>
              <a:t>déglutitionGlosso-Pharyngien</a:t>
            </a:r>
            <a:r>
              <a:rPr lang="fr-FR" sz="3600" dirty="0" smtClean="0"/>
              <a:t> (IX), Vague (X), Spinal (XI)) : </a:t>
            </a:r>
            <a:r>
              <a:rPr lang="fr-FR" sz="3600" dirty="0"/>
              <a:t>phonation </a:t>
            </a:r>
            <a:r>
              <a:rPr lang="fr-FR" sz="3600" dirty="0" smtClean="0"/>
              <a:t>et déglutition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 On demande au sujet s'il « avale de travers », si les liquides « reviennent par le nez » et on perçoit, lors de l'entretien, un éventuel nasonnement de la voix, faits qui s'ils existent traduisant une paralysie du voile du palais</a:t>
            </a:r>
            <a:r>
              <a:rPr lang="fr-FR" dirty="0" smtClean="0"/>
              <a:t>.</a:t>
            </a:r>
          </a:p>
          <a:p>
            <a:r>
              <a:rPr lang="fr-FR" dirty="0"/>
              <a:t>Motricité du voile du palais : on demande au sujet de prononcer la lettre « A » et on observe le caractère symétrique ou non de la contraction du voile</a:t>
            </a:r>
          </a:p>
        </p:txBody>
      </p:sp>
    </p:spTree>
    <p:extLst>
      <p:ext uri="{BB962C8B-B14F-4D97-AF65-F5344CB8AC3E}">
        <p14:creationId xmlns:p14="http://schemas.microsoft.com/office/powerpoint/2010/main" val="3649697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7383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dirty="0" smtClean="0"/>
              <a:t>7. Nerfs mixtes (</a:t>
            </a:r>
            <a:r>
              <a:rPr lang="fr-FR" sz="4000" dirty="0" err="1" smtClean="0"/>
              <a:t>déglutitionGlosso-Pharyngien</a:t>
            </a:r>
            <a:r>
              <a:rPr lang="fr-FR" sz="4000" dirty="0" smtClean="0"/>
              <a:t> (IX), Vague (X), Spinal (XI)) : phonation et déglutition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/>
              <a:t>Réflexe du voile </a:t>
            </a:r>
            <a:endParaRPr lang="fr-FR" dirty="0" smtClean="0"/>
          </a:p>
          <a:p>
            <a:r>
              <a:rPr lang="fr-FR" dirty="0" smtClean="0"/>
              <a:t>Pour </a:t>
            </a:r>
            <a:r>
              <a:rPr lang="fr-FR" dirty="0"/>
              <a:t>le contingent spinal du XI, on demande au sujet de hausser les épaules, contre résistance, de tourner la tête à droite et à gauche, contre résistance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1799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77383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dirty="0"/>
              <a:t>8</a:t>
            </a:r>
            <a:r>
              <a:rPr lang="fr-FR" sz="4000" dirty="0" smtClean="0"/>
              <a:t>. </a:t>
            </a:r>
            <a:r>
              <a:rPr lang="fr-FR" dirty="0"/>
              <a:t>Le nerf hypoglosse (XII)</a:t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69160"/>
          </a:xfrm>
        </p:spPr>
        <p:txBody>
          <a:bodyPr>
            <a:normAutofit/>
          </a:bodyPr>
          <a:lstStyle/>
          <a:p>
            <a:r>
              <a:rPr lang="fr-FR" dirty="0"/>
              <a:t>C'est le nerf moteur de la langue</a:t>
            </a:r>
            <a:r>
              <a:rPr lang="fr-FR" dirty="0" smtClean="0"/>
              <a:t>.</a:t>
            </a:r>
          </a:p>
          <a:p>
            <a:r>
              <a:rPr lang="fr-FR" dirty="0"/>
              <a:t>Son atteinte entraîne :</a:t>
            </a:r>
          </a:p>
          <a:p>
            <a:pPr lvl="1"/>
            <a:r>
              <a:rPr lang="fr-FR" dirty="0"/>
              <a:t>une déviation de la langue vers le côté paralysé, lors de la </a:t>
            </a:r>
            <a:r>
              <a:rPr lang="fr-FR" dirty="0" err="1"/>
              <a:t>protraction</a:t>
            </a:r>
            <a:r>
              <a:rPr lang="fr-FR" dirty="0"/>
              <a:t> (le nerf « pousse » la langue et le côté sain est le seul à pousser), vers le côté sain quand elle est dans la bouche.</a:t>
            </a:r>
          </a:p>
          <a:p>
            <a:pPr lvl="1"/>
            <a:r>
              <a:rPr lang="fr-FR" dirty="0"/>
              <a:t>une amyotrophie de l'</a:t>
            </a:r>
            <a:r>
              <a:rPr lang="fr-FR" dirty="0" err="1"/>
              <a:t>hémilangue</a:t>
            </a:r>
            <a:r>
              <a:rPr lang="fr-FR" dirty="0"/>
              <a:t> et des fasciculations peuvent s'observer, lorsque l'atteinte est sévère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36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1/ Le nerf olfactif: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0" i="0" dirty="0" smtClean="0">
                <a:solidFill>
                  <a:srgbClr val="444444"/>
                </a:solidFill>
                <a:effectLst/>
                <a:latin typeface="Verdana"/>
              </a:rPr>
              <a:t>L'olfaction s'explore, sur un sujet les yeux fermés, en présentant devant chaque narine séparément (en bouchant l'autre) de petits flacons contenant des substances odorantes (lavande, ail, menthe…) ; </a:t>
            </a:r>
          </a:p>
          <a:p>
            <a:r>
              <a:rPr lang="fr-FR" sz="2800" b="0" i="0" dirty="0" smtClean="0">
                <a:solidFill>
                  <a:srgbClr val="444444"/>
                </a:solidFill>
                <a:effectLst/>
                <a:latin typeface="Verdana"/>
              </a:rPr>
              <a:t>On évitera d'utiliser des substances irritantes (éther, ammoniac).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939325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2. Le nerf optique (II)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A. Les voies visuelles:</a:t>
            </a:r>
          </a:p>
          <a:p>
            <a:r>
              <a:rPr lang="fr-FR" dirty="0"/>
              <a:t>Elle s'étudie </a:t>
            </a:r>
            <a:r>
              <a:rPr lang="fr-FR" dirty="0" err="1"/>
              <a:t>oeil</a:t>
            </a:r>
            <a:r>
              <a:rPr lang="fr-FR" dirty="0"/>
              <a:t> par </a:t>
            </a:r>
            <a:r>
              <a:rPr lang="fr-FR" dirty="0" err="1"/>
              <a:t>oeil</a:t>
            </a:r>
            <a:r>
              <a:rPr lang="fr-FR" dirty="0"/>
              <a:t> et vise à déterminer le plus petit objet perçu sur une échelle standardisée (lettres, symboles) placée à 5m. Elle s'exprime en fraction d'acuité visuelle normale (10/10).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379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2. Le nerf optique (II)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. Le champ visuel:</a:t>
            </a:r>
          </a:p>
          <a:p>
            <a:r>
              <a:rPr lang="fr-FR" dirty="0"/>
              <a:t>L'examinateur est face au patient qui a pour consigne de fixer le nez de </a:t>
            </a:r>
            <a:r>
              <a:rPr lang="fr-FR" dirty="0" smtClean="0"/>
              <a:t>l'examinateur. </a:t>
            </a:r>
            <a:r>
              <a:rPr lang="fr-FR" dirty="0" err="1" smtClean="0"/>
              <a:t>L'examinateur</a:t>
            </a:r>
            <a:r>
              <a:rPr lang="fr-FR" dirty="0" smtClean="0"/>
              <a:t> </a:t>
            </a:r>
            <a:r>
              <a:rPr lang="fr-FR" dirty="0"/>
              <a:t>déplace un objet (stylo coloré par exemple) ou son index d'une position externe vers une position plus interne et note la perception de cet objet par le patient (qui a consigne de dire quand il le voit ou de le saisir). L'examen peut être complété est </a:t>
            </a:r>
            <a:r>
              <a:rPr lang="fr-FR" dirty="0" err="1"/>
              <a:t>oeil</a:t>
            </a:r>
            <a:r>
              <a:rPr lang="fr-FR" dirty="0"/>
              <a:t> par </a:t>
            </a:r>
            <a:r>
              <a:rPr lang="fr-FR" dirty="0" err="1"/>
              <a:t>oeil</a:t>
            </a:r>
            <a:r>
              <a:rPr lang="fr-FR" dirty="0"/>
              <a:t> et quadrant par quadrant.</a:t>
            </a:r>
          </a:p>
        </p:txBody>
      </p:sp>
    </p:spTree>
    <p:extLst>
      <p:ext uri="{BB962C8B-B14F-4D97-AF65-F5344CB8AC3E}">
        <p14:creationId xmlns:p14="http://schemas.microsoft.com/office/powerpoint/2010/main" val="184081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 Les nerfs oculomoteurs (III, IV, VI)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UcPeriod"/>
            </a:pPr>
            <a:r>
              <a:rPr lang="fr-FR" dirty="0" smtClean="0"/>
              <a:t>L’oculomotricité extrinsèque:</a:t>
            </a:r>
          </a:p>
          <a:p>
            <a:r>
              <a:rPr lang="fr-FR" b="1" dirty="0"/>
              <a:t>Volontaire :</a:t>
            </a:r>
            <a:r>
              <a:rPr lang="fr-FR" dirty="0"/>
              <a:t> on demande au sujet de regarder dans toutes les directions (droite, gauche, en l'air, en bas)</a:t>
            </a:r>
          </a:p>
          <a:p>
            <a:r>
              <a:rPr lang="fr-FR" b="1" dirty="0"/>
              <a:t>Automatique (mouvements de poursuite):</a:t>
            </a:r>
            <a:r>
              <a:rPr lang="fr-FR" dirty="0"/>
              <a:t> on demande au sujet de suivre du regard une cible (le doigt de l'examinateur ou son stylo) dans toutes les directions</a:t>
            </a:r>
          </a:p>
          <a:p>
            <a:r>
              <a:rPr lang="fr-FR" b="1" dirty="0"/>
              <a:t>Réflexe :</a:t>
            </a:r>
            <a:r>
              <a:rPr lang="fr-FR" dirty="0"/>
              <a:t> on demande au sujet de fixer le nez de l'examinateur, lequel déplace la tête du sujet dans toutes les directions.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879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3. Les nerfs oculomoteurs (III, IV, VI)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fr-FR" dirty="0" smtClean="0"/>
              <a:t>L’oculomotricité intrinsèque:</a:t>
            </a:r>
          </a:p>
          <a:p>
            <a:pPr marL="0" indent="0">
              <a:buNone/>
            </a:pPr>
            <a:r>
              <a:rPr lang="fr-FR" dirty="0" smtClean="0"/>
              <a:t>De base, les deux pupilles sont de taille symétrique. Un éclairement focal est appliqué sur un </a:t>
            </a:r>
            <a:r>
              <a:rPr lang="fr-FR" dirty="0" err="1" smtClean="0"/>
              <a:t>oeil</a:t>
            </a:r>
            <a:r>
              <a:rPr lang="fr-FR" dirty="0" smtClean="0"/>
              <a:t> pour étudier les modifications pupillaires réflexes. L'éclairement de la rétine entraîne la constriction de la pupille </a:t>
            </a:r>
            <a:r>
              <a:rPr lang="fr-FR" dirty="0" err="1" smtClean="0"/>
              <a:t>ipsilatérale</a:t>
            </a:r>
            <a:r>
              <a:rPr lang="fr-FR" dirty="0" smtClean="0"/>
              <a:t> (réflexe </a:t>
            </a:r>
            <a:r>
              <a:rPr lang="fr-FR" dirty="0" err="1" smtClean="0"/>
              <a:t>photomoteur</a:t>
            </a:r>
            <a:r>
              <a:rPr lang="fr-FR" dirty="0" smtClean="0"/>
              <a:t>) et controlatérale (réflexe consensuel).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4465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4. Le nerf trijumeau (V):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s'agit d'un nerf mixte présentant deux portions : l'une, volumineuse, sensitive ; l'autre, plus petite, motrice. </a:t>
            </a: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C'est </a:t>
            </a:r>
            <a:r>
              <a:rPr lang="fr-FR" b="1" dirty="0"/>
              <a:t>avant tout le nerf de la sensibilité de la face.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789040"/>
            <a:ext cx="4224654" cy="295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4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4. Le nerf trijumeau (V):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Effleurement avec une compresse des différents territoires du V ; des modalités spécifiques de la sensibilité peuvent être analysées (thermique, algique) selon le même principe. Recherche d'une hypoesthésie cornéenne, par effleurement avec une compresse de la cornée.</a:t>
            </a:r>
          </a:p>
          <a:p>
            <a:r>
              <a:rPr lang="fr-FR" dirty="0"/>
              <a:t>Appréciation de la contraction des muscles </a:t>
            </a:r>
            <a:r>
              <a:rPr lang="fr-FR" dirty="0" err="1"/>
              <a:t>masseter</a:t>
            </a:r>
            <a:r>
              <a:rPr lang="fr-FR" dirty="0"/>
              <a:t> en demandant au sujet de serrer fortement les mâchoires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40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5. Le nerf facial (VII)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Inspection de la face au repos (asymétrie ? (en sachant que certains sujets ont constitutionnellement une asymétrie faciale), chute d'une commissure labiale ?)</a:t>
            </a:r>
          </a:p>
          <a:p>
            <a:r>
              <a:rPr lang="fr-FR" dirty="0"/>
              <a:t>Inspections lors des mimiques </a:t>
            </a:r>
            <a:r>
              <a:rPr lang="fr-FR" dirty="0" smtClean="0"/>
              <a:t> (« </a:t>
            </a:r>
            <a:r>
              <a:rPr lang="fr-FR" dirty="0"/>
              <a:t>grand sourire », gonfler les joues, siffler), fermer les yeux très fortement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10739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679</Words>
  <Application>Microsoft Office PowerPoint</Application>
  <PresentationFormat>Affichage à l'écran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Nerfs crâniens </vt:lpstr>
      <vt:lpstr>1/ Le nerf olfactif:  </vt:lpstr>
      <vt:lpstr>2. Le nerf optique (II)</vt:lpstr>
      <vt:lpstr>2. Le nerf optique (II)</vt:lpstr>
      <vt:lpstr>3. Les nerfs oculomoteurs (III, IV, VI)</vt:lpstr>
      <vt:lpstr>3. Les nerfs oculomoteurs (III, IV, VI)</vt:lpstr>
      <vt:lpstr>4. Le nerf trijumeau (V):</vt:lpstr>
      <vt:lpstr>4. Le nerf trijumeau (V):</vt:lpstr>
      <vt:lpstr>5. Le nerf facial (VII)</vt:lpstr>
      <vt:lpstr>6. Nerf vestibulo-cochléaire (VIII) : équilibre et audition </vt:lpstr>
      <vt:lpstr>6. Nerf vestibulo-cochléaire (VIII) : équilibre et audition</vt:lpstr>
      <vt:lpstr>7. Nerfs mixtes (déglutitionGlosso-Pharyngien (IX), Vague (X), Spinal (XI)) : phonation et déglutition  </vt:lpstr>
      <vt:lpstr>7. Nerfs mixtes (déglutitionGlosso-Pharyngien (IX), Vague (X), Spinal (XI)) : phonation et déglutition </vt:lpstr>
      <vt:lpstr>8. Le nerf hypoglosse (XII)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Nerfs craniens</dc:title>
  <dc:creator>user</dc:creator>
  <cp:lastModifiedBy>user</cp:lastModifiedBy>
  <cp:revision>40</cp:revision>
  <dcterms:created xsi:type="dcterms:W3CDTF">2019-10-26T17:49:08Z</dcterms:created>
  <dcterms:modified xsi:type="dcterms:W3CDTF">2020-05-14T16:51:39Z</dcterms:modified>
</cp:coreProperties>
</file>