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sldIdLst>
    <p:sldId id="376" r:id="rId2"/>
    <p:sldId id="377" r:id="rId3"/>
    <p:sldId id="378" r:id="rId4"/>
    <p:sldId id="379" r:id="rId5"/>
    <p:sldId id="380" r:id="rId6"/>
    <p:sldId id="381" r:id="rId7"/>
    <p:sldId id="382" r:id="rId8"/>
    <p:sldId id="393" r:id="rId9"/>
    <p:sldId id="384" r:id="rId10"/>
    <p:sldId id="385" r:id="rId11"/>
    <p:sldId id="386" r:id="rId12"/>
    <p:sldId id="387" r:id="rId13"/>
    <p:sldId id="388" r:id="rId14"/>
    <p:sldId id="389" r:id="rId15"/>
    <p:sldId id="390" r:id="rId16"/>
    <p:sldId id="391" r:id="rId17"/>
    <p:sldId id="39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56" autoAdjust="0"/>
    <p:restoredTop sz="94434" autoAdjust="0"/>
  </p:normalViewPr>
  <p:slideViewPr>
    <p:cSldViewPr snapToGrid="0">
      <p:cViewPr varScale="1">
        <p:scale>
          <a:sx n="45" d="100"/>
          <a:sy n="45" d="100"/>
        </p:scale>
        <p:origin x="-898" y="-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13C5BB-2E7C-4D49-B7EA-0A7229541E7B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88B638-38D9-434A-9B71-04665CDD90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901376" y="5731717"/>
            <a:ext cx="8915399" cy="1126283"/>
          </a:xfrm>
        </p:spPr>
        <p:txBody>
          <a:bodyPr>
            <a:normAutofit/>
          </a:bodyPr>
          <a:lstStyle/>
          <a:p>
            <a:r>
              <a:rPr lang="fr-FR" sz="4800" b="1" dirty="0" smtClean="0">
                <a:solidFill>
                  <a:srgbClr val="FF0000"/>
                </a:solidFill>
              </a:rPr>
              <a:t>Dr </a:t>
            </a:r>
            <a:r>
              <a:rPr lang="fr-FR" sz="4800" b="1" dirty="0" err="1" smtClean="0">
                <a:solidFill>
                  <a:srgbClr val="FF0000"/>
                </a:solidFill>
              </a:rPr>
              <a:t>Fradj</a:t>
            </a:r>
            <a:r>
              <a:rPr lang="fr-FR" sz="4800" b="1" dirty="0" smtClean="0">
                <a:solidFill>
                  <a:srgbClr val="FF0000"/>
                </a:solidFill>
              </a:rPr>
              <a:t> </a:t>
            </a:r>
            <a:r>
              <a:rPr lang="fr-FR" sz="4800" b="1" dirty="0" err="1" smtClean="0">
                <a:solidFill>
                  <a:srgbClr val="FF0000"/>
                </a:solidFill>
              </a:rPr>
              <a:t>Billel</a:t>
            </a:r>
            <a:endParaRPr lang="fr-FR" sz="4800" b="1" dirty="0">
              <a:solidFill>
                <a:srgbClr val="FF0000"/>
              </a:solidFill>
            </a:endParaRPr>
          </a:p>
        </p:txBody>
      </p:sp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546244" y="0"/>
            <a:ext cx="1116676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400" b="1" dirty="0" smtClean="0">
                <a:solidFill>
                  <a:srgbClr val="FF0000"/>
                </a:solidFill>
              </a:rPr>
              <a:t> </a:t>
            </a:r>
            <a:r>
              <a:rPr lang="fr-FR" sz="4400" dirty="0" smtClean="0">
                <a:solidFill>
                  <a:srgbClr val="FF0000"/>
                </a:solidFill>
              </a:rPr>
              <a:t/>
            </a:r>
            <a:br>
              <a:rPr lang="fr-FR" sz="4400" dirty="0" smtClean="0">
                <a:solidFill>
                  <a:srgbClr val="FF0000"/>
                </a:solidFill>
              </a:rPr>
            </a:br>
            <a:r>
              <a:rPr lang="fr-FR" sz="4400" b="1" dirty="0" smtClean="0">
                <a:solidFill>
                  <a:srgbClr val="FF0000"/>
                </a:solidFill>
              </a:rPr>
              <a:t>  </a:t>
            </a:r>
            <a:r>
              <a:rPr lang="fr-FR" sz="4400" dirty="0" smtClean="0">
                <a:solidFill>
                  <a:srgbClr val="FF0000"/>
                </a:solidFill>
              </a:rPr>
              <a:t/>
            </a:r>
            <a:br>
              <a:rPr lang="fr-FR" sz="4400" dirty="0" smtClean="0">
                <a:solidFill>
                  <a:srgbClr val="FF0000"/>
                </a:solidFill>
              </a:rPr>
            </a:br>
            <a:r>
              <a:rPr lang="fr-FR" sz="4400" b="1" dirty="0" smtClean="0">
                <a:solidFill>
                  <a:srgbClr val="FF0000"/>
                </a:solidFill>
              </a:rPr>
              <a:t> </a:t>
            </a:r>
            <a:r>
              <a:rPr lang="fr-FR" sz="4400" dirty="0" smtClean="0">
                <a:solidFill>
                  <a:srgbClr val="FF0000"/>
                </a:solidFill>
              </a:rPr>
              <a:t/>
            </a:r>
            <a:br>
              <a:rPr lang="fr-FR" sz="4400" dirty="0" smtClean="0">
                <a:solidFill>
                  <a:srgbClr val="FF0000"/>
                </a:solidFill>
              </a:rPr>
            </a:br>
            <a:r>
              <a:rPr lang="fr-FR" sz="4400" b="1" dirty="0" smtClean="0"/>
              <a:t> </a:t>
            </a:r>
            <a:r>
              <a:rPr lang="fr-FR" sz="4400" b="1" dirty="0" smtClean="0">
                <a:solidFill>
                  <a:srgbClr val="FF0000"/>
                </a:solidFill>
              </a:rPr>
              <a:t>Anatomie descriptive des </a:t>
            </a:r>
            <a:r>
              <a:rPr lang="fr-FR" sz="4400" b="1" i="1" dirty="0" smtClean="0">
                <a:solidFill>
                  <a:srgbClr val="FF0000"/>
                </a:solidFill>
              </a:rPr>
              <a:t>incisives</a:t>
            </a:r>
            <a:r>
              <a:rPr lang="fr-FR" sz="4400" b="1" dirty="0" smtClean="0">
                <a:solidFill>
                  <a:srgbClr val="FF0000"/>
                </a:solidFill>
              </a:rPr>
              <a:t> temporaires </a:t>
            </a:r>
            <a:r>
              <a:rPr lang="fr-FR" sz="4400" b="1" dirty="0" smtClean="0"/>
              <a:t> </a:t>
            </a:r>
            <a:r>
              <a:rPr lang="fr-FR" sz="4400" dirty="0" smtClean="0"/>
              <a:t/>
            </a:r>
            <a:br>
              <a:rPr lang="fr-FR" sz="4400" dirty="0" smtClean="0"/>
            </a:br>
            <a:r>
              <a:rPr lang="fr-FR" sz="4400" b="1" dirty="0" smtClean="0"/>
              <a:t> </a:t>
            </a:r>
            <a:r>
              <a:rPr lang="fr-FR" sz="4400" dirty="0" smtClean="0"/>
              <a:t/>
            </a:r>
            <a:br>
              <a:rPr lang="fr-FR" sz="4400" dirty="0" smtClean="0"/>
            </a:br>
            <a:endParaRPr lang="fr-FR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9624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49763" y="1009338"/>
            <a:ext cx="8915400" cy="377762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fr-FR" sz="1600" b="1" dirty="0" smtClean="0"/>
              <a:t>La chambre pulpaire</a:t>
            </a:r>
            <a:r>
              <a:rPr lang="fr-FR" sz="1600" dirty="0" smtClean="0"/>
              <a:t> est située au centre de la portion cervicale coronaire. </a:t>
            </a:r>
          </a:p>
          <a:p>
            <a:pPr>
              <a:lnSpc>
                <a:spcPct val="150000"/>
              </a:lnSpc>
            </a:pPr>
            <a:r>
              <a:rPr lang="fr-FR" sz="1600" dirty="0" smtClean="0"/>
              <a:t>Sur une coupe </a:t>
            </a:r>
            <a:r>
              <a:rPr lang="fr-FR" sz="1600" dirty="0" err="1" smtClean="0"/>
              <a:t>mésiodistale</a:t>
            </a:r>
            <a:r>
              <a:rPr lang="fr-FR" sz="1600" dirty="0" smtClean="0"/>
              <a:t>, la pulpe coronaire présente trois cornes dont la médiane est la plus petite </a:t>
            </a:r>
          </a:p>
          <a:p>
            <a:pPr>
              <a:lnSpc>
                <a:spcPct val="150000"/>
              </a:lnSpc>
            </a:pPr>
            <a:r>
              <a:rPr lang="fr-FR" sz="1600" dirty="0" smtClean="0"/>
              <a:t>Dans la région cervicale, le diamètre </a:t>
            </a:r>
            <a:r>
              <a:rPr lang="fr-FR" sz="1600" dirty="0" err="1" smtClean="0"/>
              <a:t>mésiodistal</a:t>
            </a:r>
            <a:r>
              <a:rPr lang="fr-FR" sz="1600" dirty="0" smtClean="0"/>
              <a:t> de la chambre pulpaire est légèrement plus petit gue le diamètre </a:t>
            </a:r>
            <a:r>
              <a:rPr lang="fr-FR" sz="1600" dirty="0" err="1" smtClean="0"/>
              <a:t>vestibulolingual</a:t>
            </a:r>
            <a:r>
              <a:rPr lang="fr-FR" sz="16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fr-FR" sz="1600" dirty="0" smtClean="0"/>
              <a:t>Dans de nombreux cas le canal radiculaire est unique mais il peut exister un canal vestibulaire et un canal lingual</a:t>
            </a:r>
          </a:p>
          <a:p>
            <a:pPr>
              <a:lnSpc>
                <a:spcPct val="150000"/>
              </a:lnSpc>
            </a:pPr>
            <a:r>
              <a:rPr lang="fr-FR" sz="1600" dirty="0" smtClean="0"/>
              <a:t>Une coupe horizontale de la chambre pulpaire dans la  région cervicale montre une forme triangulaire à sommets arrondis dont l'un est lingual.</a:t>
            </a:r>
          </a:p>
          <a:p>
            <a:pPr>
              <a:lnSpc>
                <a:spcPct val="150000"/>
              </a:lnSpc>
            </a:pPr>
            <a:r>
              <a:rPr lang="fr-FR" sz="1600" b="1" dirty="0" smtClean="0"/>
              <a:t>Même description pour la centrale. </a:t>
            </a:r>
          </a:p>
          <a:p>
            <a:pPr>
              <a:lnSpc>
                <a:spcPct val="150000"/>
              </a:lnSpc>
            </a:pPr>
            <a:endParaRPr lang="fr-FR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3830" y="0"/>
            <a:ext cx="8911687" cy="1280890"/>
          </a:xfrm>
        </p:spPr>
        <p:txBody>
          <a:bodyPr/>
          <a:lstStyle/>
          <a:p>
            <a:r>
              <a:rPr lang="fr-FR" b="1" u="sng" dirty="0" smtClean="0">
                <a:solidFill>
                  <a:srgbClr val="FF0000"/>
                </a:solidFill>
              </a:rPr>
              <a:t>III-Description de centrale inferieure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50025" y="1533994"/>
            <a:ext cx="10841975" cy="3777622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fr-FR" sz="1600" dirty="0" smtClean="0"/>
              <a:t>la caractéristique de cette dent est </a:t>
            </a:r>
            <a:r>
              <a:rPr lang="fr-FR" sz="1600" b="1" dirty="0" smtClean="0"/>
              <a:t>la symétrie.</a:t>
            </a:r>
            <a:r>
              <a:rPr lang="fr-FR" sz="1600" dirty="0" smtClean="0"/>
              <a:t> </a:t>
            </a:r>
          </a:p>
          <a:p>
            <a:pPr>
              <a:lnSpc>
                <a:spcPct val="160000"/>
              </a:lnSpc>
            </a:pPr>
            <a:r>
              <a:rPr lang="fr-FR" sz="1600" dirty="0" smtClean="0"/>
              <a:t>Les contours proximaux sont </a:t>
            </a:r>
            <a:r>
              <a:rPr lang="fr-FR" sz="1600" b="1" dirty="0" smtClean="0"/>
              <a:t>convexes et légèrement  convergents vers la ligne cervicale. </a:t>
            </a:r>
          </a:p>
          <a:p>
            <a:pPr>
              <a:lnSpc>
                <a:spcPct val="160000"/>
              </a:lnSpc>
            </a:pPr>
            <a:r>
              <a:rPr lang="fr-FR" sz="1600" dirty="0" smtClean="0"/>
              <a:t>L'angle incisif </a:t>
            </a:r>
            <a:r>
              <a:rPr lang="fr-FR" sz="1600" dirty="0" err="1" smtClean="0"/>
              <a:t>mésial</a:t>
            </a:r>
            <a:r>
              <a:rPr lang="fr-FR" sz="1600" dirty="0" smtClean="0"/>
              <a:t> et l'angle incisif </a:t>
            </a:r>
            <a:r>
              <a:rPr lang="de-DE" sz="1600" dirty="0" smtClean="0"/>
              <a:t>distal </a:t>
            </a:r>
            <a:r>
              <a:rPr lang="fr-FR" sz="1600" dirty="0" smtClean="0"/>
              <a:t>sont </a:t>
            </a:r>
            <a:r>
              <a:rPr lang="fr-FR" sz="1600" b="1" dirty="0" smtClean="0"/>
              <a:t>des angles droits. </a:t>
            </a:r>
            <a:r>
              <a:rPr lang="fr-FR" sz="1600" dirty="0" smtClean="0"/>
              <a:t>L'angle incisif </a:t>
            </a:r>
            <a:r>
              <a:rPr lang="fr-FR" sz="1600" dirty="0" err="1" smtClean="0"/>
              <a:t>mésial</a:t>
            </a:r>
            <a:r>
              <a:rPr lang="fr-FR" sz="1600" dirty="0" smtClean="0"/>
              <a:t> est  légèrement plus marqué que l'angle incisif distal Le bord incisif est parfaitement rectiligne  et perpendiculaire â l'axe </a:t>
            </a:r>
            <a:r>
              <a:rPr lang="fr-FR" sz="1600" dirty="0" err="1" smtClean="0"/>
              <a:t>coronoradiculaire</a:t>
            </a:r>
            <a:r>
              <a:rPr lang="fr-FR" sz="1600" dirty="0" smtClean="0"/>
              <a:t> de la dent. </a:t>
            </a:r>
          </a:p>
          <a:p>
            <a:pPr>
              <a:lnSpc>
                <a:spcPct val="160000"/>
              </a:lnSpc>
            </a:pPr>
            <a:r>
              <a:rPr lang="fr-FR" sz="1600" dirty="0" smtClean="0"/>
              <a:t>La surface </a:t>
            </a:r>
            <a:r>
              <a:rPr lang="de-DE" sz="1600" dirty="0" err="1" smtClean="0"/>
              <a:t>vestibulaire</a:t>
            </a:r>
            <a:r>
              <a:rPr lang="de-DE" sz="1600" dirty="0" smtClean="0"/>
              <a:t> </a:t>
            </a:r>
            <a:r>
              <a:rPr lang="fr-FR" sz="1600" dirty="0" smtClean="0"/>
              <a:t>est relativement plane. Elle est fortement convexe dans le tiers cervical. </a:t>
            </a:r>
          </a:p>
          <a:p>
            <a:pPr>
              <a:lnSpc>
                <a:spcPct val="160000"/>
              </a:lnSpc>
            </a:pPr>
            <a:r>
              <a:rPr lang="fr-FR" sz="1600" b="1" dirty="0" smtClean="0"/>
              <a:t>La racine représente trois fois la hauteur de la couronne. </a:t>
            </a:r>
            <a:r>
              <a:rPr lang="fr-FR" sz="1600" dirty="0" smtClean="0"/>
              <a:t>Elle est étroite et conique se terminant par un apex relativement pointu. </a:t>
            </a:r>
          </a:p>
          <a:p>
            <a:pPr>
              <a:lnSpc>
                <a:spcPct val="160000"/>
              </a:lnSpc>
            </a:pPr>
            <a:r>
              <a:rPr lang="fr-FR" sz="1600" b="1" dirty="0" smtClean="0"/>
              <a:t>Observée par la face linguale, la dent est parfaitement  symétrique</a:t>
            </a:r>
          </a:p>
          <a:p>
            <a:pPr>
              <a:lnSpc>
                <a:spcPct val="160000"/>
              </a:lnSpc>
            </a:pPr>
            <a:endParaRPr lang="fr-FR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84674" y="724526"/>
            <a:ext cx="8915400" cy="377762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fr-FR" dirty="0" smtClean="0"/>
              <a:t>La face linguale est concave. Le cingulum est important. Il s'élève jusqu'à </a:t>
            </a:r>
            <a:r>
              <a:rPr lang="de-DE" dirty="0" smtClean="0"/>
              <a:t>mi-</a:t>
            </a:r>
            <a:r>
              <a:rPr lang="de-DE" dirty="0" err="1" smtClean="0"/>
              <a:t>hauteur</a:t>
            </a:r>
            <a:r>
              <a:rPr lang="de-DE" dirty="0" smtClean="0"/>
              <a:t> </a:t>
            </a:r>
            <a:r>
              <a:rPr lang="fr-FR" dirty="0" smtClean="0"/>
              <a:t>de la couronne.  Du coté proximale Les convexités cervicales sont identiques a  celles des unités maxillaires. 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La surface vestibulaire est à peine convexe dans le sens </a:t>
            </a:r>
            <a:r>
              <a:rPr lang="fr-FR" dirty="0" err="1" smtClean="0"/>
              <a:t>mesiodistal</a:t>
            </a:r>
            <a:r>
              <a:rPr lang="fr-FR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fr-FR" b="1" dirty="0" smtClean="0"/>
              <a:t>La dent est symétrique: le bord incisif est parallèle à l'axe </a:t>
            </a:r>
            <a:r>
              <a:rPr lang="fr-FR" b="1" dirty="0" err="1" smtClean="0"/>
              <a:t>mésiodistal</a:t>
            </a:r>
            <a:r>
              <a:rPr lang="fr-FR" b="1" dirty="0" smtClean="0"/>
              <a:t>.</a:t>
            </a:r>
            <a:r>
              <a:rPr lang="fr-FR" dirty="0" smtClean="0"/>
              <a:t> Le contour lingual est plus étroit.  La chambre pulpaire est située au centre de la portion cervicale coronaire. </a:t>
            </a:r>
          </a:p>
          <a:p>
            <a:pPr>
              <a:lnSpc>
                <a:spcPct val="150000"/>
              </a:lnSpc>
            </a:pPr>
            <a:r>
              <a:rPr lang="fr-FR" b="1" dirty="0" smtClean="0"/>
              <a:t>Sur une coupe </a:t>
            </a:r>
            <a:r>
              <a:rPr lang="fr-FR" b="1" dirty="0" err="1" smtClean="0"/>
              <a:t>mésiodistale</a:t>
            </a:r>
            <a:r>
              <a:rPr lang="fr-FR" b="1" dirty="0" smtClean="0"/>
              <a:t>, la pulpe coronaire présente trois cornes dont la médiane est la plus petite. </a:t>
            </a:r>
          </a:p>
          <a:p>
            <a:pPr>
              <a:lnSpc>
                <a:spcPct val="150000"/>
              </a:lnSpc>
            </a:pPr>
            <a:r>
              <a:rPr lang="fr-FR" b="1" dirty="0" smtClean="0"/>
              <a:t>Une coupe horizontale dans la région cervicale montre une forme ovoïde â grand axe </a:t>
            </a:r>
            <a:r>
              <a:rPr lang="fr-FR" b="1" dirty="0" err="1" smtClean="0"/>
              <a:t>vestibulolingual</a:t>
            </a:r>
            <a:r>
              <a:rPr lang="fr-FR" b="1" dirty="0" smtClean="0"/>
              <a:t>. </a:t>
            </a:r>
          </a:p>
          <a:p>
            <a:pPr>
              <a:lnSpc>
                <a:spcPct val="150000"/>
              </a:lnSpc>
            </a:pPr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6704" y="0"/>
            <a:ext cx="1199529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18761" y="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fr-FR" b="1" u="sng" dirty="0" smtClean="0">
                <a:solidFill>
                  <a:srgbClr val="FF0000"/>
                </a:solidFill>
              </a:rPr>
              <a:t>Description de l’incisive  latérale inferieure</a:t>
            </a:r>
            <a:r>
              <a:rPr lang="fr-FR" dirty="0" smtClean="0">
                <a:solidFill>
                  <a:srgbClr val="FF0000"/>
                </a:solidFill>
              </a:rPr>
              <a:t/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69879" y="889416"/>
            <a:ext cx="10197399" cy="3777622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fr-FR" sz="1600" dirty="0" smtClean="0"/>
              <a:t>Sa morphologie est similaire à celle de l'incisive centrale maxillaire. Sa couronne est cependant plus courte et plus étroite. Elle est </a:t>
            </a:r>
            <a:r>
              <a:rPr lang="fr-FR" sz="1600" b="1" dirty="0" smtClean="0"/>
              <a:t>plus large que l'incisive centrale mandibulaire.</a:t>
            </a:r>
          </a:p>
          <a:p>
            <a:pPr>
              <a:lnSpc>
                <a:spcPct val="170000"/>
              </a:lnSpc>
            </a:pPr>
            <a:r>
              <a:rPr lang="fr-FR" sz="1600" dirty="0" smtClean="0"/>
              <a:t>un </a:t>
            </a:r>
            <a:r>
              <a:rPr lang="fr-FR" sz="1600" b="1" dirty="0" smtClean="0"/>
              <a:t>aspect rectangulaire de la couronne.</a:t>
            </a:r>
          </a:p>
          <a:p>
            <a:pPr>
              <a:lnSpc>
                <a:spcPct val="170000"/>
              </a:lnSpc>
            </a:pPr>
            <a:r>
              <a:rPr lang="fr-FR" sz="1600" dirty="0" smtClean="0"/>
              <a:t> Les contours proximaux sont fortement </a:t>
            </a:r>
            <a:r>
              <a:rPr lang="fr-FR" sz="1600" b="1" dirty="0" smtClean="0"/>
              <a:t>convergents vers la ligne cervicale</a:t>
            </a:r>
            <a:r>
              <a:rPr lang="fr-FR" sz="1600" dirty="0" smtClean="0"/>
              <a:t>. Le contour distal est court et convexe.</a:t>
            </a:r>
          </a:p>
          <a:p>
            <a:pPr>
              <a:lnSpc>
                <a:spcPct val="170000"/>
              </a:lnSpc>
            </a:pPr>
            <a:r>
              <a:rPr lang="fr-FR" sz="1600" dirty="0" smtClean="0"/>
              <a:t>Du cote </a:t>
            </a:r>
            <a:r>
              <a:rPr lang="fr-FR" sz="1600" b="1" dirty="0" err="1" smtClean="0"/>
              <a:t>mésial</a:t>
            </a:r>
            <a:r>
              <a:rPr lang="fr-FR" sz="1600" b="1" dirty="0" smtClean="0"/>
              <a:t>, l'angle incisif est bien marqué</a:t>
            </a:r>
            <a:r>
              <a:rPr lang="fr-FR" sz="1600" dirty="0" smtClean="0"/>
              <a:t>. L'angle </a:t>
            </a:r>
            <a:r>
              <a:rPr lang="fr-FR" sz="1600" b="1" dirty="0" err="1" smtClean="0"/>
              <a:t>disto</a:t>
            </a:r>
            <a:r>
              <a:rPr lang="fr-FR" sz="1600" b="1" dirty="0" smtClean="0"/>
              <a:t>-</a:t>
            </a:r>
            <a:r>
              <a:rPr lang="fr-FR" sz="1600" b="1" dirty="0" err="1" smtClean="0"/>
              <a:t>incisil</a:t>
            </a:r>
            <a:r>
              <a:rPr lang="fr-FR" sz="1600" b="1" dirty="0" smtClean="0"/>
              <a:t> est arrondi</a:t>
            </a:r>
            <a:r>
              <a:rPr lang="fr-FR" sz="1600" dirty="0" smtClean="0"/>
              <a:t>.  Le </a:t>
            </a:r>
            <a:r>
              <a:rPr lang="fr-FR" sz="1600" b="1" dirty="0" smtClean="0"/>
              <a:t>bord libre est rectiligne et incliné </a:t>
            </a:r>
            <a:r>
              <a:rPr lang="fr-FR" sz="1600" b="1" dirty="0" err="1" smtClean="0"/>
              <a:t>distalement</a:t>
            </a:r>
            <a:r>
              <a:rPr lang="fr-FR" sz="1600" b="1" dirty="0" smtClean="0"/>
              <a:t> </a:t>
            </a:r>
          </a:p>
          <a:p>
            <a:pPr>
              <a:lnSpc>
                <a:spcPct val="170000"/>
              </a:lnSpc>
            </a:pPr>
            <a:r>
              <a:rPr lang="fr-FR" sz="1600" dirty="0" smtClean="0"/>
              <a:t>La surface </a:t>
            </a:r>
            <a:r>
              <a:rPr lang="fr-FR" sz="1600" dirty="0" err="1" smtClean="0"/>
              <a:t>vestibulare</a:t>
            </a:r>
            <a:r>
              <a:rPr lang="fr-FR" sz="1600" dirty="0" smtClean="0"/>
              <a:t> est relativement plane ou  légèrement convexe dans le sens </a:t>
            </a:r>
            <a:r>
              <a:rPr lang="fr-FR" sz="1600" dirty="0" err="1" smtClean="0"/>
              <a:t>mesiodistal</a:t>
            </a:r>
            <a:r>
              <a:rPr lang="fr-FR" sz="1600" dirty="0" smtClean="0"/>
              <a:t>  dans le tiers incisif et dans le tiers médian. </a:t>
            </a:r>
          </a:p>
          <a:p>
            <a:pPr>
              <a:lnSpc>
                <a:spcPct val="170000"/>
              </a:lnSpc>
            </a:pPr>
            <a:r>
              <a:rPr lang="fr-FR" sz="1600" dirty="0" err="1" smtClean="0"/>
              <a:t>Elleest</a:t>
            </a:r>
            <a:r>
              <a:rPr lang="fr-FR" sz="1600" dirty="0" smtClean="0"/>
              <a:t> fortement convexe dans le tiers cervical.  La racine est étroite et conique et présente une inclinaison distale dans la région apicale. </a:t>
            </a:r>
          </a:p>
          <a:p>
            <a:pPr>
              <a:lnSpc>
                <a:spcPct val="170000"/>
              </a:lnSpc>
            </a:pPr>
            <a:r>
              <a:rPr lang="fr-FR" sz="1600" dirty="0" smtClean="0"/>
              <a:t>Observée par cette face, la dent est asymétrique.  La face linguale est concave. </a:t>
            </a:r>
          </a:p>
          <a:p>
            <a:pPr>
              <a:lnSpc>
                <a:spcPct val="170000"/>
              </a:lnSpc>
            </a:pPr>
            <a:endParaRPr lang="fr-FR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09921" y="1069298"/>
            <a:ext cx="10437240" cy="377762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fr-FR" sz="2000" b="1" dirty="0" smtClean="0"/>
              <a:t>Le cingulum est important et déporte vers le  contour </a:t>
            </a:r>
            <a:r>
              <a:rPr lang="de-DE" sz="2000" b="1" dirty="0" smtClean="0"/>
              <a:t>distal. </a:t>
            </a:r>
            <a:endParaRPr lang="fr-FR" sz="2000" b="1" dirty="0" smtClean="0"/>
          </a:p>
          <a:p>
            <a:pPr>
              <a:lnSpc>
                <a:spcPct val="150000"/>
              </a:lnSpc>
            </a:pPr>
            <a:r>
              <a:rPr lang="fr-FR" sz="2000" b="1" dirty="0" smtClean="0"/>
              <a:t>Les convexités cervicales sont identiques à celtes des unités maxillaires</a:t>
            </a:r>
            <a:r>
              <a:rPr lang="fr-FR" sz="2000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fr-FR" sz="2000" dirty="0" smtClean="0"/>
              <a:t>Le contour général montre un axe </a:t>
            </a:r>
            <a:r>
              <a:rPr lang="fr-FR" sz="2000" dirty="0" err="1" smtClean="0"/>
              <a:t>vestibulolingual</a:t>
            </a:r>
            <a:r>
              <a:rPr lang="fr-FR" sz="2000" dirty="0" smtClean="0"/>
              <a:t> très important et l'absence de symétrie. La surface vestibulaire est a peine convexe dans le sens </a:t>
            </a:r>
            <a:r>
              <a:rPr lang="fr-FR" sz="2000" dirty="0" err="1" smtClean="0"/>
              <a:t>mésiodistal</a:t>
            </a:r>
            <a:r>
              <a:rPr lang="fr-FR" sz="2000" dirty="0" smtClean="0"/>
              <a:t>.. Le bord libre présente une concavité linguale du côté distal.</a:t>
            </a:r>
          </a:p>
          <a:p>
            <a:pPr>
              <a:lnSpc>
                <a:spcPct val="150000"/>
              </a:lnSpc>
            </a:pPr>
            <a:r>
              <a:rPr lang="fr-FR" sz="2000" dirty="0" smtClean="0"/>
              <a:t>Le sommet du cingulum est le plus souvent déporté du côté distal.</a:t>
            </a:r>
          </a:p>
          <a:p>
            <a:pPr>
              <a:lnSpc>
                <a:spcPct val="150000"/>
              </a:lnSpc>
            </a:pPr>
            <a:r>
              <a:rPr lang="fr-FR" sz="2000" b="1" dirty="0" smtClean="0"/>
              <a:t>La chambre pulpaire présente la même configuration que la centrale mandibulaire </a:t>
            </a:r>
          </a:p>
          <a:p>
            <a:pPr>
              <a:lnSpc>
                <a:spcPct val="150000"/>
              </a:lnSpc>
            </a:pPr>
            <a:endParaRPr lang="fr-FR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1297" y="0"/>
            <a:ext cx="1196070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68466" y="209861"/>
            <a:ext cx="8911687" cy="1280890"/>
          </a:xfrm>
        </p:spPr>
        <p:txBody>
          <a:bodyPr/>
          <a:lstStyle/>
          <a:p>
            <a:r>
              <a:rPr lang="fr-FR" b="1" u="sng" dirty="0" smtClean="0">
                <a:solidFill>
                  <a:srgbClr val="FF0000"/>
                </a:solidFill>
              </a:rPr>
              <a:t>Introduction :</a:t>
            </a:r>
            <a:r>
              <a:rPr lang="fr-FR" dirty="0" smtClean="0">
                <a:solidFill>
                  <a:srgbClr val="FF0000"/>
                </a:solidFill>
              </a:rPr>
              <a:t/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9284" y="1154235"/>
            <a:ext cx="10732965" cy="450214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fr-FR" sz="2400" dirty="0" smtClean="0"/>
              <a:t>Elles sont au nombre de 8</a:t>
            </a:r>
          </a:p>
          <a:p>
            <a:pPr lvl="0">
              <a:lnSpc>
                <a:spcPct val="150000"/>
              </a:lnSpc>
            </a:pPr>
            <a:r>
              <a:rPr lang="fr-FR" sz="2400" dirty="0" smtClean="0"/>
              <a:t>Ce sont les premières dents à apparaître sur l'arcade de l'enfant (6 à 8 mois). </a:t>
            </a:r>
          </a:p>
          <a:p>
            <a:pPr lvl="0">
              <a:lnSpc>
                <a:spcPct val="150000"/>
              </a:lnSpc>
            </a:pPr>
            <a:r>
              <a:rPr lang="fr-FR" sz="2400" dirty="0" smtClean="0"/>
              <a:t>La date d'apparition des incisives est variable d'un individu à l'autre et dépend du degré de calcification osseuse et dentaire de l'enfant, de sa nutrition, de sa santé générale, etc.</a:t>
            </a:r>
          </a:p>
          <a:p>
            <a:pPr lvl="0">
              <a:lnSpc>
                <a:spcPct val="150000"/>
              </a:lnSpc>
            </a:pPr>
            <a:r>
              <a:rPr lang="fr-FR" sz="2400" dirty="0" smtClean="0"/>
              <a:t>Leur séquence d'éruption est la même que celle des dents définitives : incisive centrale mandibulaire - incisive latérale mandibulaire - incisive centrale maxillaire - incisive latérale maxillaire.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93515" y="194870"/>
            <a:ext cx="8911687" cy="1280890"/>
          </a:xfrm>
        </p:spPr>
        <p:txBody>
          <a:bodyPr/>
          <a:lstStyle/>
          <a:p>
            <a:r>
              <a:rPr lang="fr-FR" b="1" u="sng" dirty="0" smtClean="0">
                <a:solidFill>
                  <a:srgbClr val="FF0000"/>
                </a:solidFill>
              </a:rPr>
              <a:t>Introduction :</a:t>
            </a:r>
            <a:r>
              <a:rPr lang="fr-FR" dirty="0" smtClean="0">
                <a:solidFill>
                  <a:srgbClr val="FF0000"/>
                </a:solidFill>
              </a:rPr>
              <a:t/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9285" y="1139245"/>
            <a:ext cx="11112715" cy="4502147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</a:pPr>
            <a:r>
              <a:rPr lang="fr-FR" sz="2000" dirty="0" smtClean="0"/>
              <a:t>Elles ont de nombreux points communs avec les incisives permanentes : toutefois leur bord libre ne présente aucun mamelon et leur surface coronaire vestibulaire est uniformément convexe, sans aucune dépression.</a:t>
            </a:r>
          </a:p>
          <a:p>
            <a:pPr lvl="0">
              <a:lnSpc>
                <a:spcPct val="150000"/>
              </a:lnSpc>
            </a:pPr>
            <a:r>
              <a:rPr lang="fr-FR" sz="2000" dirty="0" smtClean="0"/>
              <a:t>A l'arcade maxillaire, les incisives centrales sont plus grandes que les incisives latérales (série descendante).</a:t>
            </a:r>
          </a:p>
          <a:p>
            <a:pPr lvl="0">
              <a:lnSpc>
                <a:spcPct val="150000"/>
              </a:lnSpc>
            </a:pPr>
            <a:r>
              <a:rPr lang="fr-FR" sz="2000" dirty="0" smtClean="0"/>
              <a:t>A l'arcade mandibulaire, les incisives latérales sont plus grandes que les incisives centrales (série ascendante).</a:t>
            </a:r>
          </a:p>
          <a:p>
            <a:pPr lvl="0">
              <a:lnSpc>
                <a:spcPct val="150000"/>
              </a:lnSpc>
            </a:pPr>
            <a:r>
              <a:rPr lang="fr-FR" sz="2000" dirty="0" smtClean="0"/>
              <a:t>Elles ont, comme les incisives permanentes, un rôle dans l'incision des aliments, dans la phonation et dans le calage lingual lors de la déglutition (type infantile).</a:t>
            </a:r>
          </a:p>
          <a:p>
            <a:pPr>
              <a:lnSpc>
                <a:spcPct val="150000"/>
              </a:lnSpc>
            </a:pPr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b="1" u="sng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Dimensions maxillaire et mandibulaire</a:t>
            </a:r>
            <a:r>
              <a:rPr lang="fr-FR" sz="4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4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094282" y="1552967"/>
          <a:ext cx="9608695" cy="4975864"/>
        </p:xfrm>
        <a:graphic>
          <a:graphicData uri="http://schemas.openxmlformats.org/drawingml/2006/table">
            <a:tbl>
              <a:tblPr/>
              <a:tblGrid>
                <a:gridCol w="2283221"/>
                <a:gridCol w="1309936"/>
                <a:gridCol w="1377432"/>
                <a:gridCol w="2319053"/>
                <a:gridCol w="2319053"/>
              </a:tblGrid>
              <a:tr h="345225"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endParaRPr lang="fr-FR" sz="2400" u="none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Maxillaire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Mandibulaire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8168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Incisive centrale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Incisive latérale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Incisive centrale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Incisive latérale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2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Hauteur totale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16   mm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15,8 mm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14   mm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15   mm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2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Hauteur coronaire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6   mm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5,6 mm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5   mm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5,2 mm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168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Diamètre coronaire mésiodistal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6,5 mm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5,1 mm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4,2 mm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4,1 mm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168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Diamètre cervical mésiodistal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4,5 mm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3,7 mm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3   mm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3   mm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168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Diamètre coronaire vestibulolingual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5   mm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4,8 mm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4   mm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4   mm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58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Diamètre cervical vestibulolingual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 dirty="0" smtClean="0">
                          <a:latin typeface="Times New Roman"/>
                          <a:ea typeface="Calibri"/>
                          <a:cs typeface="Arial"/>
                        </a:rPr>
                        <a:t> 4   </a:t>
                      </a:r>
                      <a:r>
                        <a:rPr lang="fr-FR" sz="1600" b="1" u="none" dirty="0">
                          <a:latin typeface="Times New Roman"/>
                          <a:ea typeface="Calibri"/>
                          <a:cs typeface="Arial"/>
                        </a:rPr>
                        <a:t>mm </a:t>
                      </a:r>
                      <a:endParaRPr lang="fr-FR" sz="2400" u="none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3,7 mm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>
                          <a:latin typeface="Times New Roman"/>
                          <a:ea typeface="Calibri"/>
                          <a:cs typeface="Arial"/>
                        </a:rPr>
                        <a:t>3,5 mm </a:t>
                      </a:r>
                      <a:endParaRPr lang="fr-FR" sz="24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u="none" dirty="0">
                          <a:latin typeface="Times New Roman"/>
                          <a:ea typeface="Calibri"/>
                          <a:cs typeface="Arial"/>
                        </a:rPr>
                        <a:t>3,5 mm </a:t>
                      </a:r>
                      <a:endParaRPr lang="fr-FR" sz="2400" u="none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3634" y="189396"/>
            <a:ext cx="8911687" cy="1280890"/>
          </a:xfrm>
        </p:spPr>
        <p:txBody>
          <a:bodyPr/>
          <a:lstStyle/>
          <a:p>
            <a:pPr lvl="0"/>
            <a:r>
              <a:rPr lang="fr-FR" b="1" u="sng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Chronologie</a:t>
            </a:r>
            <a:r>
              <a:rPr lang="fr-FR" sz="4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4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603949" y="1558976"/>
          <a:ext cx="9803565" cy="4565417"/>
        </p:xfrm>
        <a:graphic>
          <a:graphicData uri="http://schemas.openxmlformats.org/drawingml/2006/table">
            <a:tbl>
              <a:tblPr/>
              <a:tblGrid>
                <a:gridCol w="3984300"/>
                <a:gridCol w="1402947"/>
                <a:gridCol w="1472106"/>
                <a:gridCol w="1472106"/>
                <a:gridCol w="1472106"/>
              </a:tblGrid>
              <a:tr h="56979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3200" u="none" dirty="0">
                        <a:latin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Maxillaire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Mandibulaire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2574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Incisive centrale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Incisive latérale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Incisive centrale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Incisive latérale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74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Début de la calcification coronaire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3 à 4 mois in utero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4 mois 1/2 in utero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4 mois 1 /2 in utero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4 mois 1 /2 in utero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98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Fin de la calcification coronaire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4 mois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5 mois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4 mois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4 mois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74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Eruption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7 mois 1/2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8 mois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6 mois 1 /2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7 mois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74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 dirty="0">
                          <a:latin typeface="Times New Roman"/>
                          <a:ea typeface="Calibri"/>
                          <a:cs typeface="Arial"/>
                        </a:rPr>
                        <a:t>Fin de la calcification radiculaire </a:t>
                      </a:r>
                      <a:endParaRPr lang="fr-FR" sz="3200" u="none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18 mois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18 à 24 mois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18 à 24 mois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18 à 24 mois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74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Début de la résorption radiculaire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4 ans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5 ans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4 ans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5 ans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663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 dirty="0">
                          <a:latin typeface="Times New Roman"/>
                          <a:ea typeface="Calibri"/>
                          <a:cs typeface="Arial"/>
                        </a:rPr>
                        <a:t>Chute de la dent </a:t>
                      </a:r>
                      <a:endParaRPr lang="fr-FR" sz="3200" u="none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7 ans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8 ans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>
                          <a:latin typeface="Times New Roman"/>
                          <a:ea typeface="Calibri"/>
                          <a:cs typeface="Arial"/>
                        </a:rPr>
                        <a:t>7 ans </a:t>
                      </a:r>
                      <a:endParaRPr lang="fr-FR" sz="3200" u="none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800" b="1" u="none" dirty="0">
                          <a:latin typeface="Times New Roman"/>
                          <a:ea typeface="Calibri"/>
                          <a:cs typeface="Arial"/>
                        </a:rPr>
                        <a:t>8 ans </a:t>
                      </a:r>
                      <a:endParaRPr lang="fr-FR" sz="3200" u="none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400" marR="2540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33358" y="369278"/>
            <a:ext cx="9983822" cy="1280890"/>
          </a:xfrm>
        </p:spPr>
        <p:txBody>
          <a:bodyPr>
            <a:normAutofit/>
          </a:bodyPr>
          <a:lstStyle/>
          <a:p>
            <a:r>
              <a:rPr lang="fr-FR" sz="3200" b="1" u="sng" dirty="0" smtClean="0">
                <a:solidFill>
                  <a:srgbClr val="FF0000"/>
                </a:solidFill>
              </a:rPr>
              <a:t>Description de l’incisive  centrale supérieure </a:t>
            </a:r>
            <a:endParaRPr lang="fr-FR" sz="32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09920" y="1309139"/>
            <a:ext cx="7334277" cy="444708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fr-FR" dirty="0" smtClean="0"/>
              <a:t>C'est </a:t>
            </a:r>
            <a:r>
              <a:rPr lang="fr-FR" b="1" dirty="0" smtClean="0"/>
              <a:t>la seule unité du groupe </a:t>
            </a:r>
            <a:r>
              <a:rPr lang="fr-FR" b="1" dirty="0" err="1" smtClean="0"/>
              <a:t>incisivocanin</a:t>
            </a:r>
            <a:r>
              <a:rPr lang="fr-FR" b="1" dirty="0" smtClean="0"/>
              <a:t>  </a:t>
            </a:r>
            <a:r>
              <a:rPr lang="fr-FR" dirty="0" smtClean="0"/>
              <a:t>tant permanent que temporaire - qui présente un </a:t>
            </a:r>
            <a:r>
              <a:rPr lang="fr-FR" b="1" dirty="0" smtClean="0"/>
              <a:t>diamètre </a:t>
            </a:r>
            <a:r>
              <a:rPr lang="fr-FR" b="1" dirty="0" err="1" smtClean="0"/>
              <a:t>mésiodistal</a:t>
            </a:r>
            <a:r>
              <a:rPr lang="fr-FR" b="1" dirty="0" smtClean="0"/>
              <a:t> plus grand que la hauteur coronaire totale. 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L'incisive centrale a un </a:t>
            </a:r>
            <a:r>
              <a:rPr lang="fr-FR" b="1" dirty="0" smtClean="0"/>
              <a:t>aspect trapu</a:t>
            </a:r>
            <a:r>
              <a:rPr lang="fr-FR" dirty="0" smtClean="0"/>
              <a:t>. Les faces proximales ont des contours fortement convexes. Le contour distal est plus convexe que le contour </a:t>
            </a:r>
            <a:r>
              <a:rPr lang="fr-FR" dirty="0" err="1" smtClean="0"/>
              <a:t>mésial</a:t>
            </a:r>
            <a:r>
              <a:rPr lang="fr-FR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fr-FR" b="1" dirty="0" smtClean="0"/>
              <a:t>L'angle incisif </a:t>
            </a:r>
            <a:r>
              <a:rPr lang="fr-FR" b="1" dirty="0" err="1" smtClean="0"/>
              <a:t>mésial</a:t>
            </a:r>
            <a:r>
              <a:rPr lang="fr-FR" b="1" dirty="0" smtClean="0"/>
              <a:t> est bien marqué</a:t>
            </a:r>
            <a:r>
              <a:rPr lang="fr-FR" dirty="0" smtClean="0"/>
              <a:t>. L'angle incisif </a:t>
            </a:r>
            <a:r>
              <a:rPr lang="fr-FR" b="1" dirty="0" smtClean="0"/>
              <a:t>distal est convexe</a:t>
            </a:r>
            <a:r>
              <a:rPr lang="fr-FR" dirty="0" smtClean="0"/>
              <a:t> Le </a:t>
            </a:r>
            <a:r>
              <a:rPr lang="fr-FR" b="1" dirty="0" smtClean="0"/>
              <a:t>bord incisif est rectiligne et légèrement incliné du côté distal. 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La face vestibulaire est uniformément convexe dans le tiers incisif et dans le tiers médian. Elle est davantage convexe et asymétrique dans le tiers cervical. </a:t>
            </a:r>
          </a:p>
          <a:p>
            <a:pPr>
              <a:lnSpc>
                <a:spcPct val="150000"/>
              </a:lnSpc>
            </a:pPr>
            <a:endParaRPr lang="fr-F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72107" y="1603470"/>
            <a:ext cx="3024953" cy="3703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69880" y="259829"/>
            <a:ext cx="8383589" cy="377762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fr-FR" sz="1600" b="1" dirty="0" smtClean="0"/>
              <a:t>La face linguale</a:t>
            </a:r>
            <a:r>
              <a:rPr lang="fr-FR" sz="1600" dirty="0" smtClean="0"/>
              <a:t> est plus étroite que la face vestibulaire. </a:t>
            </a:r>
          </a:p>
          <a:p>
            <a:pPr>
              <a:lnSpc>
                <a:spcPct val="150000"/>
              </a:lnSpc>
            </a:pPr>
            <a:r>
              <a:rPr lang="fr-FR" sz="1600" b="1" dirty="0" smtClean="0"/>
              <a:t>Le cingulum est fortement convexe</a:t>
            </a:r>
            <a:r>
              <a:rPr lang="fr-FR" sz="1600" dirty="0" smtClean="0"/>
              <a:t>, il occupe pratiquement la moitié </a:t>
            </a:r>
            <a:r>
              <a:rPr lang="fr-FR" sz="1600" b="1" dirty="0" smtClean="0"/>
              <a:t>cervicale de la face Linguale et est déporte du coté distal </a:t>
            </a:r>
            <a:r>
              <a:rPr lang="fr-FR" sz="1600" dirty="0" smtClean="0"/>
              <a:t>Les </a:t>
            </a:r>
            <a:r>
              <a:rPr lang="fr-FR" sz="1600" b="1" dirty="0" smtClean="0"/>
              <a:t>crêtes marginales, situées de part et d'autre</a:t>
            </a:r>
            <a:r>
              <a:rPr lang="fr-FR" sz="1600" dirty="0" smtClean="0"/>
              <a:t> du cingulum. sont nettement marquées Elles se terminent en mourant dans le bord incisif. </a:t>
            </a:r>
          </a:p>
          <a:p>
            <a:pPr>
              <a:lnSpc>
                <a:spcPct val="150000"/>
              </a:lnSpc>
            </a:pPr>
            <a:r>
              <a:rPr lang="fr-FR" sz="1600" b="1" dirty="0" smtClean="0"/>
              <a:t>La vue </a:t>
            </a:r>
            <a:r>
              <a:rPr lang="fr-FR" sz="1600" b="1" dirty="0" err="1" smtClean="0"/>
              <a:t>mésiale</a:t>
            </a:r>
            <a:r>
              <a:rPr lang="fr-FR" sz="1600" b="1" dirty="0" smtClean="0"/>
              <a:t> et la vue</a:t>
            </a:r>
            <a:r>
              <a:rPr lang="fr-FR" sz="1600" dirty="0" smtClean="0"/>
              <a:t> </a:t>
            </a:r>
            <a:r>
              <a:rPr lang="it-IT" sz="1600" b="1" dirty="0" smtClean="0"/>
              <a:t>distale</a:t>
            </a:r>
            <a:r>
              <a:rPr lang="it-IT" sz="1600" dirty="0" smtClean="0"/>
              <a:t> </a:t>
            </a:r>
            <a:r>
              <a:rPr lang="fr-FR" sz="1600" dirty="0" smtClean="0"/>
              <a:t>sont identiques.  </a:t>
            </a:r>
            <a:r>
              <a:rPr lang="fr-FR" sz="1600" b="1" dirty="0" smtClean="0"/>
              <a:t>Le maximum de convexité vestibulaire</a:t>
            </a:r>
            <a:r>
              <a:rPr lang="fr-FR" sz="1600" dirty="0" smtClean="0"/>
              <a:t> se situe à la jonction du premier et du deuxième quart  cervical. Le maximum de convexité linguale est légèrement plus cervical que le maximum de convexité vestibulaire</a:t>
            </a:r>
          </a:p>
          <a:p>
            <a:pPr>
              <a:lnSpc>
                <a:spcPct val="150000"/>
              </a:lnSpc>
            </a:pPr>
            <a:r>
              <a:rPr lang="fr-FR" sz="1600" b="1" dirty="0" smtClean="0"/>
              <a:t>Le contour occlusal  de la dent est en forme de diamant taillé. </a:t>
            </a:r>
          </a:p>
          <a:p>
            <a:pPr>
              <a:lnSpc>
                <a:spcPct val="150000"/>
              </a:lnSpc>
            </a:pPr>
            <a:r>
              <a:rPr lang="fr-FR" sz="1600" b="1" dirty="0" smtClean="0"/>
              <a:t>Le diamètre </a:t>
            </a:r>
            <a:r>
              <a:rPr lang="fr-FR" sz="1600" b="1" dirty="0" err="1" smtClean="0"/>
              <a:t>mésiodistal</a:t>
            </a:r>
            <a:r>
              <a:rPr lang="fr-FR" sz="1600" b="1" dirty="0" smtClean="0"/>
              <a:t> est plus grand que le diamètre </a:t>
            </a:r>
            <a:r>
              <a:rPr lang="fr-FR" sz="1600" b="1" dirty="0" err="1" smtClean="0"/>
              <a:t>vl</a:t>
            </a:r>
            <a:r>
              <a:rPr lang="fr-FR" sz="1600" b="1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fr-FR" sz="1600" dirty="0" smtClean="0"/>
              <a:t>La dent est symétrique : le bord incisif est </a:t>
            </a:r>
            <a:r>
              <a:rPr lang="fr-FR" sz="1600" dirty="0" err="1" smtClean="0"/>
              <a:t>perperpendiculaire</a:t>
            </a:r>
            <a:r>
              <a:rPr lang="fr-FR" sz="1600" dirty="0" smtClean="0"/>
              <a:t> a l'axe </a:t>
            </a:r>
            <a:r>
              <a:rPr lang="it-IT" sz="1600" dirty="0" smtClean="0"/>
              <a:t>vesti</a:t>
            </a:r>
            <a:r>
              <a:rPr lang="fr-FR" sz="1600" dirty="0" smtClean="0"/>
              <a:t>bu</a:t>
            </a:r>
            <a:r>
              <a:rPr lang="it-IT" sz="1600" dirty="0" smtClean="0"/>
              <a:t>lo</a:t>
            </a:r>
            <a:r>
              <a:rPr lang="fr-FR" sz="1600" dirty="0" smtClean="0"/>
              <a:t>lingual, le sommet du cingulum est </a:t>
            </a:r>
            <a:r>
              <a:rPr lang="it-IT" sz="1600" dirty="0" smtClean="0"/>
              <a:t>le </a:t>
            </a:r>
            <a:r>
              <a:rPr lang="fr-FR" sz="1600" dirty="0" smtClean="0"/>
              <a:t>plus souvent médian. Il est quelquefois  déporte en direction du contour </a:t>
            </a:r>
            <a:r>
              <a:rPr lang="fr-FR" sz="1600" dirty="0" err="1" smtClean="0"/>
              <a:t>mésial</a:t>
            </a:r>
            <a:r>
              <a:rPr lang="fr-FR" sz="1600" dirty="0" smtClean="0"/>
              <a:t> ou du contour distal. </a:t>
            </a:r>
          </a:p>
          <a:p>
            <a:pPr>
              <a:lnSpc>
                <a:spcPct val="150000"/>
              </a:lnSpc>
            </a:pPr>
            <a:r>
              <a:rPr lang="fr-FR" sz="1600" b="1" dirty="0" smtClean="0"/>
              <a:t>La racine</a:t>
            </a:r>
            <a:r>
              <a:rPr lang="fr-FR" sz="1600" dirty="0" smtClean="0"/>
              <a:t> est uniformément convexe et conique. L'apex est arrondi.</a:t>
            </a:r>
          </a:p>
          <a:p>
            <a:pPr>
              <a:lnSpc>
                <a:spcPct val="150000"/>
              </a:lnSpc>
            </a:pPr>
            <a:endParaRPr lang="fr-FR" sz="1600" dirty="0" smtClean="0"/>
          </a:p>
          <a:p>
            <a:pPr>
              <a:lnSpc>
                <a:spcPct val="150000"/>
              </a:lnSpc>
            </a:pPr>
            <a:endParaRPr lang="fr-FR" sz="1600" dirty="0"/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10268262" y="0"/>
          <a:ext cx="1923738" cy="1970374"/>
        </p:xfrm>
        <a:graphic>
          <a:graphicData uri="http://schemas.openxmlformats.org/presentationml/2006/ole">
            <p:oleObj spid="_x0000_s29698" name="Photo" r:id="rId3" imgW="876190" imgH="762106" progId="StaticMetafile">
              <p:embed/>
            </p:oleObj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10198100" y="1993692"/>
          <a:ext cx="1993900" cy="1618937"/>
        </p:xfrm>
        <a:graphic>
          <a:graphicData uri="http://schemas.openxmlformats.org/presentationml/2006/ole">
            <p:oleObj spid="_x0000_s29699" name="Photo" r:id="rId4" imgW="800212" imgH="733333" progId="StaticMetafile">
              <p:embed/>
            </p:oleObj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10378191" y="3746292"/>
          <a:ext cx="1723869" cy="1380344"/>
        </p:xfrm>
        <a:graphic>
          <a:graphicData uri="http://schemas.openxmlformats.org/presentationml/2006/ole">
            <p:oleObj spid="_x0000_s29700" name="Photo" r:id="rId5" imgW="990738" imgH="752381" progId="StaticMetafile">
              <p:embed/>
            </p:oleObj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10058400" y="5225321"/>
          <a:ext cx="2133600" cy="1632679"/>
        </p:xfrm>
        <a:graphic>
          <a:graphicData uri="http://schemas.openxmlformats.org/presentationml/2006/ole">
            <p:oleObj spid="_x0000_s29701" name="Photo" r:id="rId6" imgW="914286" imgH="942857" progId="StaticMetafile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1599861" y="1863777"/>
            <a:ext cx="7049463" cy="377762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sz="2400" dirty="0" smtClean="0">
                <a:solidFill>
                  <a:srgbClr val="FF0000"/>
                </a:solidFill>
              </a:rPr>
              <a:t>La racine et  cavité pulpaire: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Le volume pulpaire est important.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La chambre pulpaire est située au centre </a:t>
            </a:r>
          </a:p>
          <a:p>
            <a:pPr>
              <a:buNone/>
            </a:pPr>
            <a:r>
              <a:rPr lang="fr-FR" sz="2400" dirty="0" smtClean="0"/>
              <a:t>de la portion cervicale coronaire.  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 La pulpe coronaire présente trois</a:t>
            </a:r>
          </a:p>
          <a:p>
            <a:pPr>
              <a:buNone/>
            </a:pPr>
            <a:r>
              <a:rPr lang="fr-FR" sz="2400" dirty="0" smtClean="0"/>
              <a:t>cornes dont la médiane est la plus petite.</a:t>
            </a:r>
            <a:endParaRPr lang="fr-FR" sz="24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601072" y="800088"/>
            <a:ext cx="1752600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9608279" y="3858926"/>
          <a:ext cx="1727200" cy="2413000"/>
        </p:xfrm>
        <a:graphic>
          <a:graphicData uri="http://schemas.openxmlformats.org/presentationml/2006/ole">
            <p:oleObj spid="_x0000_s30722" name="Photo" r:id="rId4" imgW="876190" imgH="1333333" progId="StaticMetafile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4125" y="219375"/>
            <a:ext cx="8911687" cy="1280890"/>
          </a:xfrm>
        </p:spPr>
        <p:txBody>
          <a:bodyPr>
            <a:normAutofit/>
          </a:bodyPr>
          <a:lstStyle/>
          <a:p>
            <a:r>
              <a:rPr lang="fr-FR" sz="2800" b="1" u="sng" dirty="0" smtClean="0"/>
              <a:t>II- Description de l’incisive  latérale supérieure 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54890" y="1099278"/>
            <a:ext cx="9777673" cy="3777622"/>
          </a:xfrm>
        </p:spPr>
        <p:txBody>
          <a:bodyPr>
            <a:noAutofit/>
          </a:bodyPr>
          <a:lstStyle/>
          <a:p>
            <a:r>
              <a:rPr lang="fr-FR" sz="2000" b="1" dirty="0" smtClean="0"/>
              <a:t>Les dimensions coronaires sont plus réduites </a:t>
            </a:r>
            <a:r>
              <a:rPr lang="fr-FR" sz="2000" dirty="0" smtClean="0"/>
              <a:t>dans  toutes les </a:t>
            </a:r>
            <a:r>
              <a:rPr lang="fr-FR" sz="2000" dirty="0" err="1" smtClean="0"/>
              <a:t>les</a:t>
            </a:r>
            <a:r>
              <a:rPr lang="fr-FR" sz="2000" dirty="0" smtClean="0"/>
              <a:t> directions. L'angle incisif distal est très arrondi. </a:t>
            </a:r>
          </a:p>
          <a:p>
            <a:r>
              <a:rPr lang="fr-FR" sz="2000" b="1" dirty="0" smtClean="0"/>
              <a:t>Le bord libre est rectiligne et incliné </a:t>
            </a:r>
            <a:r>
              <a:rPr lang="fr-FR" sz="2000" b="1" dirty="0" err="1" smtClean="0"/>
              <a:t>distalement</a:t>
            </a:r>
            <a:r>
              <a:rPr lang="fr-FR" sz="2000" b="1" dirty="0" smtClean="0"/>
              <a:t>. </a:t>
            </a:r>
            <a:r>
              <a:rPr lang="fr-FR" sz="2000" dirty="0" smtClean="0"/>
              <a:t>la surface vestibulaire est davantage convexe dans le sens </a:t>
            </a:r>
            <a:r>
              <a:rPr lang="fr-FR" sz="2000" dirty="0" err="1" smtClean="0"/>
              <a:t>mésiodistal</a:t>
            </a:r>
            <a:r>
              <a:rPr lang="fr-FR" sz="2000" dirty="0" smtClean="0"/>
              <a:t>. Le tiers cervical est convexe asymétriquement.  La racine est conique. Son apex est pointu. </a:t>
            </a:r>
          </a:p>
          <a:p>
            <a:r>
              <a:rPr lang="de-DE" sz="2000" b="1" dirty="0" smtClean="0"/>
              <a:t>La </a:t>
            </a:r>
            <a:r>
              <a:rPr lang="de-DE" sz="2000" b="1" dirty="0" err="1" smtClean="0"/>
              <a:t>face</a:t>
            </a:r>
            <a:r>
              <a:rPr lang="de-DE" sz="2000" b="1" dirty="0" smtClean="0"/>
              <a:t> Linguale</a:t>
            </a:r>
            <a:r>
              <a:rPr lang="de-DE" sz="2000" dirty="0" smtClean="0"/>
              <a:t> </a:t>
            </a:r>
            <a:r>
              <a:rPr lang="de-DE" sz="2000" b="1" dirty="0" err="1" smtClean="0"/>
              <a:t>est</a:t>
            </a:r>
            <a:r>
              <a:rPr lang="de-DE" sz="2000" b="1" dirty="0" smtClean="0"/>
              <a:t> </a:t>
            </a:r>
            <a:r>
              <a:rPr lang="fr-FR" sz="2000" b="1" dirty="0" smtClean="0"/>
              <a:t>plus étroite que </a:t>
            </a:r>
            <a:r>
              <a:rPr lang="it-IT" sz="2000" b="1" dirty="0" smtClean="0"/>
              <a:t>la </a:t>
            </a:r>
            <a:r>
              <a:rPr lang="de-DE" sz="2000" b="1" dirty="0" err="1" smtClean="0"/>
              <a:t>face</a:t>
            </a:r>
            <a:r>
              <a:rPr lang="de-DE" sz="2000" b="1" dirty="0" smtClean="0"/>
              <a:t> </a:t>
            </a:r>
            <a:r>
              <a:rPr lang="de-DE" sz="2000" b="1" dirty="0" err="1" smtClean="0"/>
              <a:t>vestibulaire</a:t>
            </a:r>
            <a:r>
              <a:rPr lang="de-DE" sz="2000" b="1" dirty="0" smtClean="0"/>
              <a:t>. </a:t>
            </a:r>
            <a:r>
              <a:rPr lang="de-DE" sz="2000" dirty="0" smtClean="0"/>
              <a:t>La </a:t>
            </a:r>
            <a:r>
              <a:rPr lang="it-IT" sz="2000" dirty="0" smtClean="0"/>
              <a:t>fosse </a:t>
            </a:r>
            <a:r>
              <a:rPr lang="de-DE" sz="2000" dirty="0" err="1" smtClean="0"/>
              <a:t>linguale</a:t>
            </a:r>
            <a:r>
              <a:rPr lang="de-DE" sz="2000" dirty="0" smtClean="0"/>
              <a:t> </a:t>
            </a:r>
            <a:r>
              <a:rPr lang="de-DE" sz="2000" dirty="0" err="1" smtClean="0"/>
              <a:t>est</a:t>
            </a:r>
            <a:r>
              <a:rPr lang="de-DE" sz="2000" dirty="0" smtClean="0"/>
              <a:t> </a:t>
            </a:r>
            <a:r>
              <a:rPr lang="it-IT" sz="2000" dirty="0" smtClean="0"/>
              <a:t>plus profonde.  </a:t>
            </a:r>
            <a:r>
              <a:rPr lang="it-IT" sz="2000" b="1" dirty="0" smtClean="0"/>
              <a:t>Le </a:t>
            </a:r>
            <a:r>
              <a:rPr lang="de-DE" sz="2000" b="1" dirty="0" err="1" smtClean="0"/>
              <a:t>cingulum</a:t>
            </a:r>
            <a:r>
              <a:rPr lang="de-DE" sz="2000" b="1" dirty="0" smtClean="0"/>
              <a:t> </a:t>
            </a:r>
            <a:r>
              <a:rPr lang="de-DE" sz="2000" b="1" dirty="0" err="1" smtClean="0"/>
              <a:t>est</a:t>
            </a:r>
            <a:r>
              <a:rPr lang="de-DE" sz="2000" b="1" dirty="0" smtClean="0"/>
              <a:t> </a:t>
            </a:r>
            <a:r>
              <a:rPr lang="fr-FR" sz="2000" b="1" dirty="0" smtClean="0"/>
              <a:t>davantage centré </a:t>
            </a:r>
            <a:r>
              <a:rPr lang="it-IT" sz="2000" b="1" dirty="0" smtClean="0"/>
              <a:t>sur la </a:t>
            </a:r>
            <a:r>
              <a:rPr lang="de-DE" sz="2000" b="1" dirty="0" err="1" smtClean="0"/>
              <a:t>face</a:t>
            </a:r>
            <a:r>
              <a:rPr lang="fr-FR" sz="2000" b="1" dirty="0" smtClean="0"/>
              <a:t> linguale</a:t>
            </a:r>
            <a:r>
              <a:rPr lang="fr-FR" sz="2000" dirty="0" smtClean="0"/>
              <a:t>. Les crêtes marginales sont plus accentuées. </a:t>
            </a:r>
          </a:p>
          <a:p>
            <a:pPr lvl="0"/>
            <a:r>
              <a:rPr lang="fr-FR" sz="2000" dirty="0" smtClean="0"/>
              <a:t>Le maximum de convexité linguale est légèrement plus cervical que le maximum de convexité </a:t>
            </a:r>
            <a:r>
              <a:rPr lang="it-IT" sz="2000" dirty="0" smtClean="0"/>
              <a:t>vestibul</a:t>
            </a:r>
            <a:r>
              <a:rPr lang="fr-FR" sz="2000" dirty="0" smtClean="0"/>
              <a:t>aire. </a:t>
            </a:r>
          </a:p>
          <a:p>
            <a:pPr lvl="0"/>
            <a:r>
              <a:rPr lang="fr-FR" sz="2000" dirty="0" smtClean="0"/>
              <a:t>Le contour général de la </a:t>
            </a:r>
            <a:r>
              <a:rPr lang="fr-FR" sz="2000" b="1" dirty="0" smtClean="0"/>
              <a:t>face </a:t>
            </a:r>
            <a:r>
              <a:rPr lang="fr-FR" sz="2000" b="1" dirty="0" err="1" smtClean="0"/>
              <a:t>incisale</a:t>
            </a:r>
            <a:r>
              <a:rPr lang="fr-FR" sz="2000" b="1" dirty="0" smtClean="0"/>
              <a:t> de la dent est presque circulaire. </a:t>
            </a:r>
          </a:p>
          <a:p>
            <a:r>
              <a:rPr lang="fr-FR" sz="2000" dirty="0" smtClean="0"/>
              <a:t>La surface vestibulaire est davantage convexe dans le sens </a:t>
            </a:r>
            <a:r>
              <a:rPr lang="fr-FR" sz="2000" dirty="0" err="1" smtClean="0"/>
              <a:t>mésiodistal</a:t>
            </a:r>
            <a:r>
              <a:rPr lang="fr-FR" sz="2000" dirty="0" smtClean="0"/>
              <a:t>. </a:t>
            </a:r>
          </a:p>
          <a:p>
            <a:r>
              <a:rPr lang="fr-FR" sz="2000" dirty="0" smtClean="0"/>
              <a:t>Le bord incisif n'est pas rectiligne. Il présente une </a:t>
            </a:r>
            <a:r>
              <a:rPr lang="fr-FR" sz="2000" dirty="0" err="1" smtClean="0"/>
              <a:t>coudure</a:t>
            </a:r>
            <a:r>
              <a:rPr lang="fr-FR" sz="2000" dirty="0" smtClean="0"/>
              <a:t> linguale dans sa portion </a:t>
            </a:r>
            <a:r>
              <a:rPr lang="it-IT" sz="2000" dirty="0" smtClean="0"/>
              <a:t>distale. </a:t>
            </a:r>
            <a:r>
              <a:rPr lang="fr-FR" sz="2000" dirty="0" smtClean="0"/>
              <a:t>Le sommet du cingulum est le plus souvent médian, exceptionnellement déporté du côté </a:t>
            </a:r>
            <a:r>
              <a:rPr lang="it-IT" sz="2000" dirty="0" smtClean="0"/>
              <a:t>distal </a:t>
            </a:r>
            <a:endParaRPr lang="fr-FR" sz="2000" dirty="0" smtClean="0"/>
          </a:p>
          <a:p>
            <a:endParaRPr lang="fr-FR" sz="2000" dirty="0" smtClean="0"/>
          </a:p>
          <a:p>
            <a:endParaRPr lang="fr-FR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3791</TotalTime>
  <Words>1434</Words>
  <Application>Microsoft Office PowerPoint</Application>
  <PresentationFormat>Personnalisé</PresentationFormat>
  <Paragraphs>146</Paragraphs>
  <Slides>17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9" baseType="lpstr">
      <vt:lpstr>Brin</vt:lpstr>
      <vt:lpstr>Photo</vt:lpstr>
      <vt:lpstr>        Anatomie descriptive des incisives temporaires     </vt:lpstr>
      <vt:lpstr>Introduction : </vt:lpstr>
      <vt:lpstr>Introduction : </vt:lpstr>
      <vt:lpstr>Dimensions maxillaire et mandibulaire </vt:lpstr>
      <vt:lpstr>Chronologie </vt:lpstr>
      <vt:lpstr>Description de l’incisive  centrale supérieure </vt:lpstr>
      <vt:lpstr>Diapositive 7</vt:lpstr>
      <vt:lpstr>Diapositive 8</vt:lpstr>
      <vt:lpstr>II- Description de l’incisive  latérale supérieure </vt:lpstr>
      <vt:lpstr>Diapositive 10</vt:lpstr>
      <vt:lpstr>Diapositive 11</vt:lpstr>
      <vt:lpstr>III-Description de centrale inferieure</vt:lpstr>
      <vt:lpstr>Diapositive 13</vt:lpstr>
      <vt:lpstr>Diapositive 14</vt:lpstr>
      <vt:lpstr>Description de l’incisive  latérale inferieure </vt:lpstr>
      <vt:lpstr>Diapositive 16</vt:lpstr>
      <vt:lpstr>Diapositive 17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MERIEM</dc:creator>
  <cp:lastModifiedBy>Acer</cp:lastModifiedBy>
  <cp:revision>241</cp:revision>
  <dcterms:created xsi:type="dcterms:W3CDTF">2017-04-21T10:47:40Z</dcterms:created>
  <dcterms:modified xsi:type="dcterms:W3CDTF">2020-04-09T18:26:36Z</dcterms:modified>
</cp:coreProperties>
</file>