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5" r:id="rId3"/>
    <p:sldId id="322" r:id="rId4"/>
    <p:sldId id="300" r:id="rId5"/>
    <p:sldId id="301" r:id="rId6"/>
    <p:sldId id="302" r:id="rId7"/>
    <p:sldId id="305" r:id="rId8"/>
    <p:sldId id="306" r:id="rId9"/>
    <p:sldId id="274" r:id="rId10"/>
    <p:sldId id="303" r:id="rId11"/>
    <p:sldId id="259" r:id="rId1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CC"/>
    <a:srgbClr val="00FF00"/>
    <a:srgbClr val="00CC66"/>
    <a:srgbClr val="76EA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28" autoAdjust="0"/>
    <p:restoredTop sz="94660"/>
  </p:normalViewPr>
  <p:slideViewPr>
    <p:cSldViewPr>
      <p:cViewPr>
        <p:scale>
          <a:sx n="75" d="100"/>
          <a:sy n="75" d="100"/>
        </p:scale>
        <p:origin x="-1242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36"/>
    </p:cViewPr>
  </p:sorterViewPr>
  <p:notesViewPr>
    <p:cSldViewPr>
      <p:cViewPr varScale="1">
        <p:scale>
          <a:sx n="37" d="100"/>
          <a:sy n="37" d="100"/>
        </p:scale>
        <p:origin x="-1548" y="-60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fr-FR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6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fr-F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6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30DC6B40-5AC8-4B9E-A504-D53E4090A825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7205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946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6575"/>
            <a:ext cx="2946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9" tIns="46214" rIns="92429" bIns="46214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B9A76270-7C7F-492A-B91A-B0F2AE4EBFF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453CC3-1F1C-4E8B-9437-BAF5A7C1756C}" type="slidenum">
              <a:rPr lang="fr-FR"/>
              <a:pPr/>
              <a:t>1</a:t>
            </a:fld>
            <a:endParaRPr lang="fr-FR"/>
          </a:p>
        </p:txBody>
      </p:sp>
      <p:sp>
        <p:nvSpPr>
          <p:cNvPr id="100354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900" tIns="46449" rIns="92900" bIns="46449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3AF4A0-001B-4F81-8EC1-0C4D339CA8ED}" type="slidenum">
              <a:rPr lang="fr-FR"/>
              <a:pPr/>
              <a:t>2</a:t>
            </a:fld>
            <a:endParaRPr lang="fr-FR"/>
          </a:p>
        </p:txBody>
      </p:sp>
      <p:sp>
        <p:nvSpPr>
          <p:cNvPr id="79874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8875" cy="3727450"/>
          </a:xfrm>
          <a:ln/>
        </p:spPr>
      </p:sp>
      <p:sp>
        <p:nvSpPr>
          <p:cNvPr id="79875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24E66C-C042-4C70-AD10-C978899314E2}" type="slidenum">
              <a:rPr lang="fr-FR"/>
              <a:pPr/>
              <a:t>9</a:t>
            </a:fld>
            <a:endParaRPr lang="fr-FR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429" tIns="46214" rIns="92429" bIns="46214"/>
          <a:lstStyle/>
          <a:p>
            <a:endParaRPr lang="fr-FR"/>
          </a:p>
          <a:p>
            <a:endParaRPr lang="fr-FR"/>
          </a:p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06006F-8190-4AC0-96D7-DD7AA493B8EF}" type="slidenum">
              <a:rPr lang="fr-FR"/>
              <a:pPr/>
              <a:t>11</a:t>
            </a:fld>
            <a:endParaRPr lang="fr-FR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8875" cy="37274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BA163-85CA-4E1A-A355-0E4693FF8CE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8DF6C-862C-4975-A9C6-3655B61AAD9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481E2-C109-417E-B313-BAEBB86DAE0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D12ACB-8BF5-4C1E-969F-53D76BEE0C6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E1878A-83FF-4D45-A360-0A7636FABB5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B0281-777E-46A1-B578-B3354241F4D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85EB9-15CC-447B-9EB0-2BD45EC1DBA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8EED4-884B-40E3-9E44-3FEA0876F3E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AB0A6-1E71-423F-B29E-BF90A07CE60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AB82D-B886-476F-8EA8-5A095F84D0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B3098-C8C8-4019-A851-93B7B576297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D97A8-E0C5-4C8A-B066-5319BF89A72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33B34-65FC-483B-9F50-0CC5EFA7B9A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B9FA54-8659-4BE6-B223-4D29F383629A}" type="slidenum">
              <a:rPr lang="fr-FR"/>
              <a:pPr/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7" name="Text Box 1033"/>
          <p:cNvSpPr txBox="1">
            <a:spLocks noChangeArrowheads="1"/>
          </p:cNvSpPr>
          <p:nvPr/>
        </p:nvSpPr>
        <p:spPr bwMode="auto">
          <a:xfrm>
            <a:off x="1116013" y="1341438"/>
            <a:ext cx="70866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LES BIOCARBURANTS</a:t>
            </a:r>
            <a:r>
              <a:rPr lang="fr-FR" sz="3200" b="1">
                <a:solidFill>
                  <a:schemeClr val="tx2"/>
                </a:solidFill>
              </a:rPr>
              <a:t> </a:t>
            </a:r>
            <a:endParaRPr lang="fr-FR" sz="3200"/>
          </a:p>
          <a:p>
            <a:pPr>
              <a:spcBef>
                <a:spcPct val="50000"/>
              </a:spcBef>
            </a:pPr>
            <a:endParaRPr lang="fr-FR"/>
          </a:p>
        </p:txBody>
      </p:sp>
      <p:pic>
        <p:nvPicPr>
          <p:cNvPr id="99346" name="Picture 1042" descr="ma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2565400"/>
            <a:ext cx="3025775" cy="3455988"/>
          </a:xfrm>
          <a:prstGeom prst="rect">
            <a:avLst/>
          </a:prstGeom>
          <a:noFill/>
        </p:spPr>
      </p:pic>
      <p:pic>
        <p:nvPicPr>
          <p:cNvPr id="99347" name="Picture 1043" descr="plan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07250" y="115888"/>
            <a:ext cx="1901825" cy="2133600"/>
          </a:xfrm>
          <a:prstGeom prst="rect">
            <a:avLst/>
          </a:prstGeom>
          <a:noFill/>
        </p:spPr>
      </p:pic>
      <p:pic>
        <p:nvPicPr>
          <p:cNvPr id="99348" name="Picture 1044" descr="nebuleus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" y="119063"/>
            <a:ext cx="2133600" cy="2133600"/>
          </a:xfrm>
          <a:prstGeom prst="rect">
            <a:avLst/>
          </a:prstGeom>
          <a:noFill/>
        </p:spPr>
      </p:pic>
      <p:sp>
        <p:nvSpPr>
          <p:cNvPr id="99349" name="Text Box 1045"/>
          <p:cNvSpPr txBox="1">
            <a:spLocks noChangeArrowheads="1"/>
          </p:cNvSpPr>
          <p:nvPr/>
        </p:nvSpPr>
        <p:spPr bwMode="auto">
          <a:xfrm>
            <a:off x="3203575" y="3500438"/>
            <a:ext cx="4321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sz="2000" b="1">
                <a:solidFill>
                  <a:schemeClr val="tx2"/>
                </a:solidFill>
              </a:rPr>
              <a:t>* ENERGIES RENOUVELABLES</a:t>
            </a:r>
            <a:endParaRPr lang="fr-FR" sz="2000" b="1">
              <a:solidFill>
                <a:schemeClr val="tx2"/>
              </a:solidFill>
            </a:endParaRPr>
          </a:p>
        </p:txBody>
      </p:sp>
      <p:sp>
        <p:nvSpPr>
          <p:cNvPr id="99350" name="Text Box 1046"/>
          <p:cNvSpPr txBox="1">
            <a:spLocks noChangeArrowheads="1"/>
          </p:cNvSpPr>
          <p:nvPr/>
        </p:nvSpPr>
        <p:spPr bwMode="auto">
          <a:xfrm>
            <a:off x="3276600" y="4221163"/>
            <a:ext cx="575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sz="2000" b="1">
                <a:solidFill>
                  <a:schemeClr val="tx2"/>
                </a:solidFill>
              </a:rPr>
              <a:t>* MATIERES PREMIERES RENOUVELABLES</a:t>
            </a:r>
            <a:endParaRPr lang="fr-FR" sz="20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>
              <a:buFontTx/>
              <a:buNone/>
            </a:pPr>
            <a:r>
              <a:rPr lang="fr-FR" sz="3600" b="1" u="sng">
                <a:solidFill>
                  <a:srgbClr val="D60093"/>
                </a:solidFill>
              </a:rPr>
              <a:t>Avantages</a:t>
            </a:r>
            <a:r>
              <a:rPr lang="fr-FR" sz="3600" b="1">
                <a:solidFill>
                  <a:srgbClr val="D60093"/>
                </a:solidFill>
              </a:rPr>
              <a:t> :</a:t>
            </a:r>
          </a:p>
          <a:p>
            <a:pPr>
              <a:buFontTx/>
              <a:buNone/>
            </a:pPr>
            <a:r>
              <a:rPr lang="fr-FR" sz="2800"/>
              <a:t>-Le CO2 rejeté lors de la combustion des biocarburants correspond à celui fixé lors de la croissance des végétaux. Il n’augmente pas l’effet de serre</a:t>
            </a:r>
          </a:p>
          <a:p>
            <a:pPr>
              <a:buFontTx/>
              <a:buNone/>
            </a:pPr>
            <a:r>
              <a:rPr lang="fr-FR" sz="2800"/>
              <a:t>-L’ajout d’ester dans le carburant améliore l'indice d'octane du moteur c'est à dire son pouvoir détonant</a:t>
            </a:r>
          </a:p>
          <a:p>
            <a:pPr>
              <a:buFontTx/>
              <a:buNone/>
            </a:pPr>
            <a:r>
              <a:rPr lang="fr-FR" sz="2800"/>
              <a:t>-La présence d’atomes d’oxygène dans les biocarburants améliore leur combustion, donc peu de particules et peu de monoxyde de carbone rejetés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42988" y="3810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>
                <a:solidFill>
                  <a:schemeClr val="tx2"/>
                </a:solidFill>
              </a:rPr>
              <a:t>LES BIOCARBURANTS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14400" y="4800600"/>
            <a:ext cx="7924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800"/>
              <a:t> Oléagineux	                 1,4 tonne de biodiesel</a:t>
            </a:r>
            <a:r>
              <a:rPr lang="fr-FR" sz="1800"/>
              <a:t>	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69925" y="346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990600" y="1600200"/>
            <a:ext cx="7391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</a:pPr>
            <a:r>
              <a:rPr lang="fr-FR" b="1">
                <a:solidFill>
                  <a:schemeClr val="tx2"/>
                </a:solidFill>
              </a:rPr>
              <a:t>UN HECTARE DE …	      PRODUIT…</a:t>
            </a:r>
            <a:r>
              <a:rPr lang="fr-FR" sz="1800"/>
              <a:t>		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990600" y="2438400"/>
            <a:ext cx="73914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800"/>
              <a:t> Betteraves 		      5,8 tonnes d’éthanol</a:t>
            </a:r>
            <a:r>
              <a:rPr lang="fr-FR" sz="1800"/>
              <a:t>		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914400" y="3581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fr-FR" sz="2800"/>
              <a:t> Céréales			       2,5 tonnes d’éthanol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autoUpdateAnimBg="0"/>
      <p:bldP spid="15367" grpId="0" autoUpdateAnimBg="0"/>
      <p:bldP spid="15368" grpId="0" autoUpdateAnimBg="0"/>
      <p:bldP spid="1537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187450" y="3810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>
                <a:solidFill>
                  <a:schemeClr val="tx2"/>
                </a:solidFill>
              </a:rPr>
              <a:t>LES BIOCARBURANTS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914400" y="1905000"/>
            <a:ext cx="7467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fr-FR" sz="2800" b="1">
                <a:solidFill>
                  <a:schemeClr val="tx2"/>
                </a:solidFill>
              </a:rPr>
              <a:t> Sources liquides d’énergie renouvelable  provenant de matières végétales.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219200" y="5181600"/>
            <a:ext cx="7543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Tx/>
              <a:buBlip>
                <a:blip r:embed="rId3"/>
              </a:buBlip>
            </a:pPr>
            <a:r>
              <a:rPr lang="fr-FR"/>
              <a:t>  Seules énergies renouvelables disponibles sous forme   liquide</a:t>
            </a:r>
          </a:p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219200" y="3124200"/>
            <a:ext cx="7315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Tx/>
              <a:buBlip>
                <a:blip r:embed="rId3"/>
              </a:buBlip>
            </a:pPr>
            <a:r>
              <a:rPr lang="fr-FR"/>
              <a:t>  Carburants destinés aux transports :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/>
              <a:t> BIODIESEL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/>
              <a:t> BIOETHANOL / ETBE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autoUpdateAnimBg="0"/>
      <p:bldP spid="78853" grpId="0" autoUpdateAnimBg="0"/>
      <p:bldP spid="788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762000" y="-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BE" sz="3200" b="1">
                <a:solidFill>
                  <a:schemeClr val="tx2"/>
                </a:solidFill>
              </a:rPr>
              <a:t>Plusieurs matières premières:</a:t>
            </a:r>
            <a:endParaRPr lang="fr-FR" sz="3200" b="1">
              <a:solidFill>
                <a:schemeClr val="tx2"/>
              </a:solidFill>
            </a:endParaRPr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381000" y="788988"/>
            <a:ext cx="8077200" cy="577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fr-BE" sz="2800" b="1">
                <a:solidFill>
                  <a:srgbClr val="00CCFF"/>
                </a:solidFill>
              </a:rPr>
              <a:t>ETHANOL</a:t>
            </a:r>
            <a:r>
              <a:rPr lang="fr-BE" sz="2800"/>
              <a:t>		betteraves</a:t>
            </a:r>
          </a:p>
          <a:p>
            <a:pPr>
              <a:spcBef>
                <a:spcPct val="10000"/>
              </a:spcBef>
            </a:pPr>
            <a:r>
              <a:rPr lang="fr-BE" sz="2800" b="1">
                <a:solidFill>
                  <a:srgbClr val="3399FF"/>
                </a:solidFill>
              </a:rPr>
              <a:t>   ETBE</a:t>
            </a:r>
            <a:r>
              <a:rPr lang="fr-BE" sz="2800"/>
              <a:t>		cannes à sucre</a:t>
            </a:r>
          </a:p>
          <a:p>
            <a:pPr>
              <a:spcBef>
                <a:spcPct val="10000"/>
              </a:spcBef>
            </a:pPr>
            <a:r>
              <a:rPr lang="fr-BE" sz="2800"/>
              <a:t>			blé</a:t>
            </a:r>
          </a:p>
          <a:p>
            <a:pPr>
              <a:spcBef>
                <a:spcPct val="10000"/>
              </a:spcBef>
            </a:pPr>
            <a:r>
              <a:rPr lang="fr-BE" sz="2800"/>
              <a:t>			maïs</a:t>
            </a:r>
          </a:p>
          <a:p>
            <a:pPr>
              <a:spcBef>
                <a:spcPct val="10000"/>
              </a:spcBef>
            </a:pPr>
            <a:r>
              <a:rPr lang="fr-BE" sz="2800"/>
              <a:t>			pommes de terre</a:t>
            </a:r>
          </a:p>
          <a:p>
            <a:pPr>
              <a:spcBef>
                <a:spcPct val="10000"/>
              </a:spcBef>
            </a:pPr>
            <a:r>
              <a:rPr lang="fr-BE" sz="2800"/>
              <a:t>			cellulose</a:t>
            </a:r>
          </a:p>
          <a:p>
            <a:pPr>
              <a:spcBef>
                <a:spcPct val="30000"/>
              </a:spcBef>
            </a:pPr>
            <a:r>
              <a:rPr lang="fr-BE" sz="2800" b="1">
                <a:solidFill>
                  <a:srgbClr val="00CC00"/>
                </a:solidFill>
              </a:rPr>
              <a:t>BIODIESEL</a:t>
            </a:r>
            <a:r>
              <a:rPr lang="fr-BE" sz="2800"/>
              <a:t>	colza</a:t>
            </a:r>
          </a:p>
          <a:p>
            <a:pPr>
              <a:spcBef>
                <a:spcPct val="10000"/>
              </a:spcBef>
            </a:pPr>
            <a:r>
              <a:rPr lang="fr-BE" sz="2800"/>
              <a:t>			tournesol</a:t>
            </a:r>
          </a:p>
          <a:p>
            <a:pPr>
              <a:spcBef>
                <a:spcPct val="10000"/>
              </a:spcBef>
            </a:pPr>
            <a:r>
              <a:rPr lang="fr-BE" sz="2800"/>
              <a:t>			soja</a:t>
            </a:r>
          </a:p>
          <a:p>
            <a:pPr>
              <a:spcBef>
                <a:spcPct val="10000"/>
              </a:spcBef>
            </a:pPr>
            <a:r>
              <a:rPr lang="fr-BE" sz="2800"/>
              <a:t>			palme</a:t>
            </a:r>
          </a:p>
          <a:p>
            <a:pPr>
              <a:spcBef>
                <a:spcPct val="10000"/>
              </a:spcBef>
            </a:pPr>
            <a:r>
              <a:rPr lang="fr-BE" sz="2800"/>
              <a:t>			huiles de friture</a:t>
            </a:r>
          </a:p>
          <a:p>
            <a:pPr>
              <a:spcBef>
                <a:spcPct val="10000"/>
              </a:spcBef>
            </a:pPr>
            <a:r>
              <a:rPr lang="fr-BE" sz="2800"/>
              <a:t>			graisses animales</a:t>
            </a:r>
            <a:endParaRPr lang="fr-FR" sz="2800"/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2895600" y="762000"/>
            <a:ext cx="5943600" cy="2895600"/>
          </a:xfrm>
          <a:prstGeom prst="rect">
            <a:avLst/>
          </a:prstGeom>
          <a:noFill/>
          <a:ln w="25400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2895600" y="3733800"/>
            <a:ext cx="5943600" cy="2895600"/>
          </a:xfrm>
          <a:prstGeom prst="rect">
            <a:avLst/>
          </a:prstGeom>
          <a:noFill/>
          <a:ln w="25400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54630" name="AutoShape 6"/>
          <p:cNvSpPr>
            <a:spLocks/>
          </p:cNvSpPr>
          <p:nvPr/>
        </p:nvSpPr>
        <p:spPr bwMode="auto">
          <a:xfrm>
            <a:off x="5791200" y="9144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54631" name="AutoShape 7"/>
          <p:cNvSpPr>
            <a:spLocks/>
          </p:cNvSpPr>
          <p:nvPr/>
        </p:nvSpPr>
        <p:spPr bwMode="auto">
          <a:xfrm>
            <a:off x="5867400" y="18288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6248400" y="990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/>
              <a:t>Plantes sucrières</a:t>
            </a:r>
            <a:endParaRPr lang="fr-FR"/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6248400" y="2209800"/>
            <a:ext cx="236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/>
              <a:t>Plantes amylacées</a:t>
            </a:r>
            <a:endParaRPr lang="fr-FR"/>
          </a:p>
        </p:txBody>
      </p:sp>
      <p:sp>
        <p:nvSpPr>
          <p:cNvPr id="154634" name="AutoShape 10"/>
          <p:cNvSpPr>
            <a:spLocks/>
          </p:cNvSpPr>
          <p:nvPr/>
        </p:nvSpPr>
        <p:spPr bwMode="auto">
          <a:xfrm>
            <a:off x="5867400" y="3886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6248400" y="4267200"/>
            <a:ext cx="236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/>
              <a:t>Plantes oléagineuses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4531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FR" u="sng">
                <a:solidFill>
                  <a:srgbClr val="D60093"/>
                </a:solidFill>
              </a:rPr>
              <a:t>Principe :</a:t>
            </a:r>
            <a:r>
              <a:rPr lang="fr-FR" sz="4400"/>
              <a:t> </a:t>
            </a:r>
            <a:endParaRPr lang="fr-FR" sz="2800"/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/>
              <a:t>On distingue trois types de biocarburants 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b="1" u="sng">
                <a:solidFill>
                  <a:schemeClr val="accent2"/>
                </a:solidFill>
              </a:rPr>
              <a:t>Le</a:t>
            </a:r>
            <a:r>
              <a:rPr lang="fr-FR" b="1" u="sng"/>
              <a:t> </a:t>
            </a:r>
            <a:r>
              <a:rPr lang="fr-FR" b="1" u="sng">
                <a:solidFill>
                  <a:schemeClr val="accent2"/>
                </a:solidFill>
              </a:rPr>
              <a:t>bioéthanol</a:t>
            </a:r>
            <a:endParaRPr lang="fr-FR" b="1" u="sng"/>
          </a:p>
          <a:p>
            <a:pPr>
              <a:lnSpc>
                <a:spcPct val="90000"/>
              </a:lnSpc>
              <a:buFontTx/>
              <a:buNone/>
            </a:pPr>
            <a:r>
              <a:rPr lang="fr-FR"/>
              <a:t>    </a:t>
            </a:r>
            <a:r>
              <a:rPr lang="fr-FR" sz="2800"/>
              <a:t>Le </a:t>
            </a:r>
            <a:r>
              <a:rPr lang="fr-FR" sz="2800">
                <a:solidFill>
                  <a:schemeClr val="tx2"/>
                </a:solidFill>
              </a:rPr>
              <a:t>bioéthanol</a:t>
            </a:r>
            <a:r>
              <a:rPr lang="fr-FR" sz="2800"/>
              <a:t> produit par la fermentation de sucres contenu dans certaines plantes (betteraves, topinambours, canne à sucre) ou d’amidon (pomme de terre, céréales, mais) ou encore certaines plantes ligneuses (bois, paille).</a:t>
            </a:r>
            <a:r>
              <a:rPr lang="fr-FR"/>
              <a:t> </a:t>
            </a:r>
            <a:endParaRPr lang="de-DE"/>
          </a:p>
          <a:p>
            <a:pPr algn="ctr">
              <a:lnSpc>
                <a:spcPct val="90000"/>
              </a:lnSpc>
              <a:buFontTx/>
              <a:buNone/>
            </a:pPr>
            <a:r>
              <a:rPr lang="de-DE" sz="3600"/>
              <a:t>C</a:t>
            </a:r>
            <a:r>
              <a:rPr lang="de-DE" sz="3600" baseline="-25000"/>
              <a:t>6</a:t>
            </a:r>
            <a:r>
              <a:rPr lang="de-DE" sz="3600"/>
              <a:t>H</a:t>
            </a:r>
            <a:r>
              <a:rPr lang="de-DE" sz="3600" baseline="-25000"/>
              <a:t>12</a:t>
            </a:r>
            <a:r>
              <a:rPr lang="de-DE" sz="3600"/>
              <a:t>O</a:t>
            </a:r>
            <a:r>
              <a:rPr lang="de-DE" sz="3600" baseline="-25000"/>
              <a:t>6</a:t>
            </a:r>
            <a:r>
              <a:rPr lang="de-DE" sz="3600"/>
              <a:t> → 2 C</a:t>
            </a:r>
            <a:r>
              <a:rPr lang="de-DE" sz="3600" baseline="-25000"/>
              <a:t>2</a:t>
            </a:r>
            <a:r>
              <a:rPr lang="de-DE" sz="3600"/>
              <a:t>H</a:t>
            </a:r>
            <a:r>
              <a:rPr lang="de-DE" sz="3600" baseline="-25000"/>
              <a:t>5</a:t>
            </a:r>
            <a:r>
              <a:rPr lang="de-DE" sz="3600"/>
              <a:t>OH + 2 CO</a:t>
            </a:r>
            <a:r>
              <a:rPr lang="de-DE" sz="3600" baseline="-25000"/>
              <a:t>2</a:t>
            </a:r>
            <a:endParaRPr lang="fr-FR" sz="3600" baseline="-25000"/>
          </a:p>
          <a:p>
            <a:pPr>
              <a:lnSpc>
                <a:spcPct val="90000"/>
              </a:lnSpc>
              <a:buFontTx/>
              <a:buNone/>
            </a:pPr>
            <a:endParaRPr lang="fr-FR" sz="2800"/>
          </a:p>
          <a:p>
            <a:pPr>
              <a:lnSpc>
                <a:spcPct val="90000"/>
              </a:lnSpc>
              <a:buFontTx/>
              <a:buNone/>
            </a:pPr>
            <a:endParaRPr lang="fr-FR" sz="2800"/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i="1"/>
              <a:t>L’éthanol pose des problèmes de stockage donc on le convertit en un éther dérivé de l’éthanol : l’</a:t>
            </a:r>
            <a:r>
              <a:rPr lang="fr-FR" sz="2400" b="1" i="1"/>
              <a:t>ETBE</a:t>
            </a:r>
            <a:r>
              <a:rPr lang="fr-FR" sz="2400" i="1"/>
              <a:t> (</a:t>
            </a:r>
            <a:r>
              <a:rPr lang="fr-FR" sz="2400" i="1">
                <a:solidFill>
                  <a:schemeClr val="tx2"/>
                </a:solidFill>
              </a:rPr>
              <a:t>éthyl-tertio-butyl-ether</a:t>
            </a:r>
            <a:r>
              <a:rPr lang="fr-FR" sz="2400" i="1"/>
              <a:t>) en l’associant à de l’isobutylène à 45%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330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/>
              <a:t>Le bioéthanol est utilisé comme carburant pour moteur ou bien pour faire de la cogénération (production simultanée de chaleur et d’électricité).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Le bioéthanol peut être additionné aux carburants classiques : il baisse la puissance du moteur mais améliore le rendement (meilleure qualité de la combustion).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/>
              <a:t> </a:t>
            </a:r>
          </a:p>
          <a:p>
            <a:pPr>
              <a:lnSpc>
                <a:spcPct val="90000"/>
              </a:lnSpc>
            </a:pPr>
            <a:r>
              <a:rPr lang="fr-FR" sz="2400"/>
              <a:t>P.ex. (conformément à la réglementation européenne), l’éthanol est autorisé en France jusqu’à 5 % en mélange et l’ETBE jusqu’à 15 %.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4650" y="549275"/>
            <a:ext cx="8229600" cy="223202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sz="2400"/>
              <a:t> </a:t>
            </a:r>
            <a:r>
              <a:rPr lang="fr-FR" b="1" u="sng">
                <a:solidFill>
                  <a:srgbClr val="76EAB3"/>
                </a:solidFill>
              </a:rPr>
              <a:t>Les esters</a:t>
            </a:r>
            <a:r>
              <a:rPr lang="fr-FR" sz="2400"/>
              <a:t> </a:t>
            </a:r>
          </a:p>
          <a:p>
            <a:pPr>
              <a:buFontTx/>
              <a:buNone/>
            </a:pPr>
            <a:r>
              <a:rPr lang="fr-FR" sz="2400"/>
              <a:t>    Les esters sont issus du mélange d’un alcool avec des huiles végétales (colza, tournesol). On les nomme fréquemment diester. Il est ajouté à raison de 5% dans le gazole</a:t>
            </a: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457200" y="3068638"/>
            <a:ext cx="822960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3200" b="1" u="sng">
                <a:solidFill>
                  <a:schemeClr val="accent2"/>
                </a:solidFill>
              </a:rPr>
              <a:t>Les huiles végétales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/>
              <a:t>Les huiles végétales sont obtenues par pression à froid de graines oléagineuses (colza, tournesol, coprah, palme, soja, arachide).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/>
              <a:t>Une tonne de colza fournit 0.3 tonne d’huile.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/>
              <a:t>Des moteurs adaptés sont nécessaires car ces huiles sont trop visqueuses pour les utiliser dans des moteurs classiques.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biocarbfilclassic2"/>
          <p:cNvPicPr>
            <a:picLocks noChangeAspect="1" noChangeArrowheads="1"/>
          </p:cNvPicPr>
          <p:nvPr/>
        </p:nvPicPr>
        <p:blipFill>
          <a:blip r:embed="rId2"/>
          <a:srcRect t="10460"/>
          <a:stretch>
            <a:fillRect/>
          </a:stretch>
        </p:blipFill>
        <p:spPr bwMode="auto">
          <a:xfrm>
            <a:off x="0" y="1892300"/>
            <a:ext cx="9144000" cy="3263900"/>
          </a:xfrm>
          <a:prstGeom prst="rect">
            <a:avLst/>
          </a:prstGeom>
          <a:noFill/>
        </p:spPr>
      </p:pic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1676400" y="1295400"/>
            <a:ext cx="61722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>
                <a:solidFill>
                  <a:srgbClr val="FF00FF"/>
                </a:solidFill>
              </a:rPr>
              <a:t>Filière Huiles Végétales </a:t>
            </a:r>
            <a:r>
              <a:rPr lang="fr-BE">
                <a:solidFill>
                  <a:srgbClr val="FF00FF"/>
                </a:solidFill>
                <a:sym typeface="Symbol" pitchFamily="18" charset="2"/>
              </a:rPr>
              <a:t> </a:t>
            </a:r>
            <a:r>
              <a:rPr lang="fr-BE" b="1">
                <a:solidFill>
                  <a:srgbClr val="FF00FF"/>
                </a:solidFill>
                <a:sym typeface="Symbol" pitchFamily="18" charset="2"/>
              </a:rPr>
              <a:t>EMHV = Biodiesel</a:t>
            </a:r>
            <a:endParaRPr lang="fr-FR" b="1">
              <a:solidFill>
                <a:srgbClr val="FF00FF"/>
              </a:solidFill>
            </a:endParaRPr>
          </a:p>
        </p:txBody>
      </p:sp>
      <p:sp>
        <p:nvSpPr>
          <p:cNvPr id="137220" name="Oval 4"/>
          <p:cNvSpPr>
            <a:spLocks noChangeArrowheads="1"/>
          </p:cNvSpPr>
          <p:nvPr/>
        </p:nvSpPr>
        <p:spPr bwMode="auto">
          <a:xfrm>
            <a:off x="0" y="1219200"/>
            <a:ext cx="9144000" cy="2133600"/>
          </a:xfrm>
          <a:prstGeom prst="ellips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7221" name="Oval 5"/>
          <p:cNvSpPr>
            <a:spLocks noChangeArrowheads="1"/>
          </p:cNvSpPr>
          <p:nvPr/>
        </p:nvSpPr>
        <p:spPr bwMode="auto">
          <a:xfrm>
            <a:off x="0" y="2743200"/>
            <a:ext cx="9144000" cy="3124200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2514600" y="5105400"/>
            <a:ext cx="4495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>
                <a:solidFill>
                  <a:schemeClr val="accent2"/>
                </a:solidFill>
              </a:rPr>
              <a:t>Filière Ethanol </a:t>
            </a:r>
            <a:r>
              <a:rPr lang="fr-BE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fr-BE" b="1">
                <a:solidFill>
                  <a:schemeClr val="accent2"/>
                </a:solidFill>
                <a:sym typeface="Symbol" pitchFamily="18" charset="2"/>
              </a:rPr>
              <a:t>Bioéthanol </a:t>
            </a:r>
            <a:endParaRPr lang="fr-FR" b="1">
              <a:solidFill>
                <a:schemeClr val="accent2"/>
              </a:solidFill>
            </a:endParaRPr>
          </a:p>
        </p:txBody>
      </p:sp>
      <p:sp>
        <p:nvSpPr>
          <p:cNvPr id="137223" name="Line 7"/>
          <p:cNvSpPr>
            <a:spLocks noChangeShapeType="1"/>
          </p:cNvSpPr>
          <p:nvPr/>
        </p:nvSpPr>
        <p:spPr bwMode="auto">
          <a:xfrm>
            <a:off x="6934200" y="4343400"/>
            <a:ext cx="457200" cy="381000"/>
          </a:xfrm>
          <a:prstGeom prst="line">
            <a:avLst/>
          </a:prstGeom>
          <a:noFill/>
          <a:ln w="76200">
            <a:solidFill>
              <a:srgbClr val="00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37224" name="Line 8"/>
          <p:cNvSpPr>
            <a:spLocks noChangeShapeType="1"/>
          </p:cNvSpPr>
          <p:nvPr/>
        </p:nvSpPr>
        <p:spPr bwMode="auto">
          <a:xfrm flipV="1">
            <a:off x="7315200" y="4191000"/>
            <a:ext cx="990600" cy="533400"/>
          </a:xfrm>
          <a:prstGeom prst="line">
            <a:avLst/>
          </a:prstGeom>
          <a:noFill/>
          <a:ln w="76200">
            <a:solidFill>
              <a:srgbClr val="00FF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37226" name="Rectangle 10"/>
          <p:cNvSpPr>
            <a:spLocks noGrp="1" noChangeArrowheads="1"/>
          </p:cNvSpPr>
          <p:nvPr>
            <p:ph type="title"/>
          </p:nvPr>
        </p:nvSpPr>
        <p:spPr>
          <a:xfrm>
            <a:off x="152400" y="-152400"/>
            <a:ext cx="8915400" cy="1143000"/>
          </a:xfrm>
          <a:noFill/>
          <a:ln/>
        </p:spPr>
        <p:txBody>
          <a:bodyPr/>
          <a:lstStyle/>
          <a:p>
            <a:r>
              <a:rPr lang="fr-BE" sz="3200" b="1"/>
              <a:t>Les deux filières de production des Biocarburants</a:t>
            </a:r>
            <a:endParaRPr lang="fr-FR" sz="3200" b="1"/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7086600" y="4797425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 sz="1400">
                <a:solidFill>
                  <a:schemeClr val="bg2"/>
                </a:solidFill>
                <a:latin typeface="Arial Narrow" pitchFamily="34" charset="0"/>
              </a:rPr>
              <a:t>ETBE</a:t>
            </a:r>
            <a:endParaRPr lang="fr-FR" sz="1400">
              <a:solidFill>
                <a:schemeClr val="bg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2" name="Picture 2" descr="CCF09032006_00004"/>
          <p:cNvPicPr>
            <a:picLocks noChangeAspect="1" noChangeArrowheads="1"/>
          </p:cNvPicPr>
          <p:nvPr/>
        </p:nvPicPr>
        <p:blipFill>
          <a:blip r:embed="rId2" cstate="print"/>
          <a:srcRect l="952" t="5843" r="5238" b="5154"/>
          <a:stretch>
            <a:fillRect/>
          </a:stretch>
        </p:blipFill>
        <p:spPr bwMode="auto">
          <a:xfrm>
            <a:off x="1547813" y="38100"/>
            <a:ext cx="5903912" cy="6781800"/>
          </a:xfrm>
          <a:prstGeom prst="rect">
            <a:avLst/>
          </a:prstGeom>
          <a:noFill/>
        </p:spPr>
      </p:pic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533400" y="381000"/>
            <a:ext cx="1981200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b="1">
                <a:solidFill>
                  <a:schemeClr val="tx2"/>
                </a:solidFill>
              </a:rPr>
              <a:t>BIODIESEL</a:t>
            </a:r>
            <a:endParaRPr lang="fr-FR" b="1">
              <a:solidFill>
                <a:schemeClr val="tx2"/>
              </a:solidFill>
            </a:endParaRP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6705600" y="457200"/>
            <a:ext cx="2362200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b="1">
                <a:solidFill>
                  <a:schemeClr val="tx2"/>
                </a:solidFill>
              </a:rPr>
              <a:t>BIOETHANOL</a:t>
            </a:r>
            <a:endParaRPr lang="fr-F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042988" y="3810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>
                <a:solidFill>
                  <a:schemeClr val="tx2"/>
                </a:solidFill>
              </a:rPr>
              <a:t>LES BIOCARBURANTS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838200" y="12192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fr-FR" sz="2800" b="1">
                <a:solidFill>
                  <a:schemeClr val="tx2"/>
                </a:solidFill>
              </a:rPr>
              <a:t>Avantages</a:t>
            </a:r>
            <a:endParaRPr lang="fr-FR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098550" y="5029200"/>
            <a:ext cx="81534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Tx/>
              <a:buBlip>
                <a:blip r:embed="rId3"/>
              </a:buBlip>
            </a:pPr>
            <a:r>
              <a:rPr lang="fr-FR"/>
              <a:t>  Agriculture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/>
              <a:t> 	Ouvrent des débouchés non alimentaires en opposition à la jachère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066800" y="1773238"/>
            <a:ext cx="74676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Tx/>
              <a:buBlip>
                <a:blip r:embed="rId3"/>
              </a:buBlip>
            </a:pPr>
            <a:r>
              <a:rPr lang="fr-FR"/>
              <a:t>  Sécurité d’approvisionnement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066800" y="23622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3"/>
              </a:buBlip>
            </a:pPr>
            <a:r>
              <a:rPr lang="fr-FR"/>
              <a:t>  Balance énergétique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066800" y="2895600"/>
            <a:ext cx="7772400" cy="195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Tx/>
              <a:buBlip>
                <a:blip r:embed="rId3"/>
              </a:buBlip>
            </a:pPr>
            <a:r>
              <a:rPr lang="fr-FR"/>
              <a:t>  Environnement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/>
              <a:t> 	Réduction de l’effet de serre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/>
              <a:t> 	Pas de dégazage en mer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fr-FR"/>
              <a:t>    Moins d’émissions polluantes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1" grpId="0" autoUpdateAnimBg="0"/>
      <p:bldP spid="48135" grpId="0" autoUpdateAnimBg="0"/>
      <p:bldP spid="48137" grpId="0" autoUpdateAnimBg="0"/>
      <p:bldP spid="48138" grpId="0" autoUpdateAnimBg="0"/>
      <p:bldP spid="48139" grpId="0" autoUpdateAnimBg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4046</TotalTime>
  <Words>231</Words>
  <Application>Microsoft PowerPoint</Application>
  <PresentationFormat>Affichage à l'écran (4:3)</PresentationFormat>
  <Paragraphs>76</Paragraphs>
  <Slides>11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  <vt:lpstr>Les deux filières de production des Biocarburants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ADECA</dc:creator>
  <cp:lastModifiedBy>Utilisateur Windows</cp:lastModifiedBy>
  <cp:revision>244</cp:revision>
  <dcterms:created xsi:type="dcterms:W3CDTF">2000-11-06T10:56:16Z</dcterms:created>
  <dcterms:modified xsi:type="dcterms:W3CDTF">2018-04-09T22:54:23Z</dcterms:modified>
</cp:coreProperties>
</file>