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3" d="100"/>
          <a:sy n="73" d="100"/>
        </p:scale>
        <p:origin x="-113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FEAC0E00-30EB-48B6-B8D1-494F13798A4D}" type="datetimeFigureOut">
              <a:rPr lang="fr-FR" smtClean="0"/>
              <a:t>27/11/2019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CAD46DE-AACE-453A-A8D9-F0F7BAFDB2F9}"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EAC0E00-30EB-48B6-B8D1-494F13798A4D}" type="datetimeFigureOut">
              <a:rPr lang="fr-FR" smtClean="0"/>
              <a:t>27/11/2019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CAD46DE-AACE-453A-A8D9-F0F7BAFDB2F9}"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EAC0E00-30EB-48B6-B8D1-494F13798A4D}" type="datetimeFigureOut">
              <a:rPr lang="fr-FR" smtClean="0"/>
              <a:t>27/11/2019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CAD46DE-AACE-453A-A8D9-F0F7BAFDB2F9}"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EAC0E00-30EB-48B6-B8D1-494F13798A4D}" type="datetimeFigureOut">
              <a:rPr lang="fr-FR" smtClean="0"/>
              <a:t>27/11/2019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CAD46DE-AACE-453A-A8D9-F0F7BAFDB2F9}"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FEAC0E00-30EB-48B6-B8D1-494F13798A4D}" type="datetimeFigureOut">
              <a:rPr lang="fr-FR" smtClean="0"/>
              <a:t>27/11/2019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CAD46DE-AACE-453A-A8D9-F0F7BAFDB2F9}"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FEAC0E00-30EB-48B6-B8D1-494F13798A4D}" type="datetimeFigureOut">
              <a:rPr lang="fr-FR" smtClean="0"/>
              <a:t>27/11/2019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CAD46DE-AACE-453A-A8D9-F0F7BAFDB2F9}"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EAC0E00-30EB-48B6-B8D1-494F13798A4D}" type="datetimeFigureOut">
              <a:rPr lang="fr-FR" smtClean="0"/>
              <a:t>27/11/2019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CAD46DE-AACE-453A-A8D9-F0F7BAFDB2F9}"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FEAC0E00-30EB-48B6-B8D1-494F13798A4D}" type="datetimeFigureOut">
              <a:rPr lang="fr-FR" smtClean="0"/>
              <a:t>27/11/2019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CAD46DE-AACE-453A-A8D9-F0F7BAFDB2F9}"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EAC0E00-30EB-48B6-B8D1-494F13798A4D}" type="datetimeFigureOut">
              <a:rPr lang="fr-FR" smtClean="0"/>
              <a:t>27/11/2019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CAD46DE-AACE-453A-A8D9-F0F7BAFDB2F9}"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EAC0E00-30EB-48B6-B8D1-494F13798A4D}" type="datetimeFigureOut">
              <a:rPr lang="fr-FR" smtClean="0"/>
              <a:t>27/11/2019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CAD46DE-AACE-453A-A8D9-F0F7BAFDB2F9}"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EAC0E00-30EB-48B6-B8D1-494F13798A4D}" type="datetimeFigureOut">
              <a:rPr lang="fr-FR" smtClean="0"/>
              <a:t>27/11/2019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CAD46DE-AACE-453A-A8D9-F0F7BAFDB2F9}"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AC0E00-30EB-48B6-B8D1-494F13798A4D}" type="datetimeFigureOut">
              <a:rPr lang="fr-FR" smtClean="0"/>
              <a:t>27/11/2019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AD46DE-AACE-453A-A8D9-F0F7BAFDB2F9}"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14290"/>
            <a:ext cx="8229600" cy="1143000"/>
          </a:xfrm>
        </p:spPr>
        <p:txBody>
          <a:bodyPr/>
          <a:lstStyle/>
          <a:p>
            <a:pPr algn="ctr"/>
            <a:r>
              <a:rPr lang="fr-FR" dirty="0" smtClean="0"/>
              <a:t>Exercice-1-</a:t>
            </a:r>
            <a:endParaRPr lang="fr-FR" dirty="0"/>
          </a:p>
        </p:txBody>
      </p:sp>
      <p:sp>
        <p:nvSpPr>
          <p:cNvPr id="3" name="Espace réservé du contenu 2"/>
          <p:cNvSpPr>
            <a:spLocks noGrp="1"/>
          </p:cNvSpPr>
          <p:nvPr>
            <p:ph idx="1"/>
          </p:nvPr>
        </p:nvSpPr>
        <p:spPr>
          <a:xfrm>
            <a:off x="171480" y="1428736"/>
            <a:ext cx="8686800" cy="4895864"/>
          </a:xfrm>
        </p:spPr>
        <p:txBody>
          <a:bodyPr>
            <a:normAutofit fontScale="77500" lnSpcReduction="20000"/>
          </a:bodyPr>
          <a:lstStyle/>
          <a:p>
            <a:r>
              <a:rPr lang="fr-FR" dirty="0" smtClean="0"/>
              <a:t>Une entreprise vend des bouchons de liège pour bouteilles de  l’huile d’olive. Dans un souci de productivité, elle décide de traiter ses chênes-lièges avec des produits chimiques pour  qu'ils développent leur  écorce (aspect extérieur) plus vite. Ces traités chimiques peuvent altérer le liège et donner par la suite un goût bouchonné aux bouteilles. </a:t>
            </a:r>
          </a:p>
          <a:p>
            <a:r>
              <a:rPr lang="fr-FR" dirty="0" smtClean="0"/>
              <a:t>Dans la suite, on notera </a:t>
            </a:r>
            <a:r>
              <a:rPr lang="fr-FR" b="1" dirty="0" smtClean="0"/>
              <a:t>p</a:t>
            </a:r>
            <a:r>
              <a:rPr lang="fr-FR" dirty="0" smtClean="0"/>
              <a:t> la proportion de bouchons présentant un tel défaut.</a:t>
            </a:r>
          </a:p>
          <a:p>
            <a:r>
              <a:rPr lang="fr-FR" dirty="0" smtClean="0"/>
              <a:t>Un groupe  d’experts goûte </a:t>
            </a:r>
            <a:r>
              <a:rPr lang="fr-FR" b="1" dirty="0" smtClean="0"/>
              <a:t>215</a:t>
            </a:r>
            <a:r>
              <a:rPr lang="fr-FR" dirty="0" smtClean="0"/>
              <a:t> de ces bouteilles et en </a:t>
            </a:r>
            <a:r>
              <a:rPr lang="fr-FR" smtClean="0"/>
              <a:t>compte </a:t>
            </a:r>
            <a:r>
              <a:rPr lang="fr-FR" b="1" smtClean="0"/>
              <a:t>50</a:t>
            </a:r>
            <a:r>
              <a:rPr lang="fr-FR" smtClean="0"/>
              <a:t> </a:t>
            </a:r>
            <a:r>
              <a:rPr lang="fr-FR" dirty="0" smtClean="0"/>
              <a:t>bouchonnées.</a:t>
            </a:r>
          </a:p>
          <a:p>
            <a:r>
              <a:rPr lang="fr-FR" dirty="0" smtClean="0"/>
              <a:t>1. Proposer une estimation ponctuelle de </a:t>
            </a:r>
            <a:r>
              <a:rPr lang="fr-FR" b="1" dirty="0" smtClean="0"/>
              <a:t>p</a:t>
            </a:r>
            <a:r>
              <a:rPr lang="fr-FR" dirty="0" smtClean="0"/>
              <a:t>.</a:t>
            </a:r>
          </a:p>
          <a:p>
            <a:r>
              <a:rPr lang="fr-FR" dirty="0" smtClean="0"/>
              <a:t>2. Construire un intervalle de confiance pour </a:t>
            </a:r>
            <a:r>
              <a:rPr lang="fr-FR" b="1" dirty="0" smtClean="0"/>
              <a:t>p</a:t>
            </a:r>
            <a:r>
              <a:rPr lang="fr-FR" dirty="0" smtClean="0"/>
              <a:t> au niveau </a:t>
            </a:r>
            <a:r>
              <a:rPr lang="fr-FR" b="1" dirty="0" smtClean="0"/>
              <a:t>99</a:t>
            </a:r>
            <a:r>
              <a:rPr lang="fr-FR" dirty="0" smtClean="0"/>
              <a:t>%.</a:t>
            </a: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85728"/>
            <a:ext cx="8229600" cy="938962"/>
          </a:xfrm>
        </p:spPr>
        <p:txBody>
          <a:bodyPr/>
          <a:lstStyle/>
          <a:p>
            <a:pPr algn="ctr"/>
            <a:r>
              <a:rPr lang="fr-FR" dirty="0" smtClean="0"/>
              <a:t>solution</a:t>
            </a:r>
            <a:endParaRPr lang="fr-FR" dirty="0"/>
          </a:p>
        </p:txBody>
      </p:sp>
      <p:sp>
        <p:nvSpPr>
          <p:cNvPr id="3" name="Espace réservé du contenu 2"/>
          <p:cNvSpPr>
            <a:spLocks noGrp="1"/>
          </p:cNvSpPr>
          <p:nvPr>
            <p:ph idx="1"/>
          </p:nvPr>
        </p:nvSpPr>
        <p:spPr>
          <a:xfrm>
            <a:off x="457200" y="1357298"/>
            <a:ext cx="8472518" cy="3214710"/>
          </a:xfrm>
        </p:spPr>
        <p:txBody>
          <a:bodyPr>
            <a:normAutofit fontScale="77500" lnSpcReduction="20000"/>
          </a:bodyPr>
          <a:lstStyle/>
          <a:p>
            <a:r>
              <a:rPr lang="fr-FR" dirty="0" smtClean="0"/>
              <a:t>Soit l’estimation d’une proportion p, ayant un caractère (les bouteilles de l’huile d’olive ayant un gout bouchonné)</a:t>
            </a:r>
          </a:p>
          <a:p>
            <a:r>
              <a:rPr lang="fr-FR" dirty="0" smtClean="0"/>
              <a:t> = 50/215≈ 23.25%,</a:t>
            </a:r>
          </a:p>
          <a:p>
            <a:r>
              <a:rPr lang="fr-FR" dirty="0" smtClean="0"/>
              <a:t>Calcule de                                                          </a:t>
            </a:r>
          </a:p>
          <a:p>
            <a:r>
              <a:rPr lang="fr-FR" dirty="0" smtClean="0"/>
              <a:t> avec α = 1% (le niveau de risque de l’intervalle)et n = 215</a:t>
            </a:r>
          </a:p>
          <a:p>
            <a:r>
              <a:rPr lang="fr-FR" dirty="0" smtClean="0"/>
              <a:t>P(U&lt;t</a:t>
            </a:r>
            <a:r>
              <a:rPr lang="fr-FR" baseline="-25000" dirty="0" smtClean="0"/>
              <a:t>1- α/2</a:t>
            </a:r>
            <a:r>
              <a:rPr lang="fr-FR" dirty="0" smtClean="0"/>
              <a:t> )=1-α/2=1-0.005=0.995(de la table de la loi normale centrée réduite) =&gt;t</a:t>
            </a:r>
            <a:r>
              <a:rPr lang="fr-FR" baseline="-25000" dirty="0" smtClean="0"/>
              <a:t>1- α/2</a:t>
            </a:r>
            <a:r>
              <a:rPr lang="fr-FR" dirty="0" smtClean="0"/>
              <a:t> =2.5758</a:t>
            </a:r>
            <a:endParaRPr lang="fr-FR" dirty="0"/>
          </a:p>
        </p:txBody>
      </p:sp>
      <p:pic>
        <p:nvPicPr>
          <p:cNvPr id="5122" name="Picture 2"/>
          <p:cNvPicPr>
            <a:picLocks noChangeAspect="1" noChangeArrowheads="1"/>
          </p:cNvPicPr>
          <p:nvPr/>
        </p:nvPicPr>
        <p:blipFill>
          <a:blip r:embed="rId2"/>
          <a:srcRect/>
          <a:stretch>
            <a:fillRect/>
          </a:stretch>
        </p:blipFill>
        <p:spPr bwMode="auto">
          <a:xfrm>
            <a:off x="2357422" y="2571744"/>
            <a:ext cx="4429156" cy="500066"/>
          </a:xfrm>
          <a:prstGeom prst="rect">
            <a:avLst/>
          </a:prstGeom>
          <a:noFill/>
          <a:ln w="9525">
            <a:noFill/>
            <a:miter lim="800000"/>
            <a:headEnd/>
            <a:tailEnd/>
          </a:ln>
          <a:effectLst/>
        </p:spPr>
      </p:pic>
      <p:pic>
        <p:nvPicPr>
          <p:cNvPr id="5123" name="Picture 3"/>
          <p:cNvPicPr>
            <a:picLocks noChangeAspect="1" noChangeArrowheads="1"/>
          </p:cNvPicPr>
          <p:nvPr/>
        </p:nvPicPr>
        <p:blipFill>
          <a:blip r:embed="rId3"/>
          <a:srcRect/>
          <a:stretch>
            <a:fillRect/>
          </a:stretch>
        </p:blipFill>
        <p:spPr bwMode="auto">
          <a:xfrm>
            <a:off x="642910" y="2214554"/>
            <a:ext cx="285752" cy="357190"/>
          </a:xfrm>
          <a:prstGeom prst="rect">
            <a:avLst/>
          </a:prstGeom>
          <a:noFill/>
          <a:ln w="9525">
            <a:noFill/>
            <a:miter lim="800000"/>
            <a:headEnd/>
            <a:tailEnd/>
          </a:ln>
          <a:effectLst/>
        </p:spPr>
      </p:pic>
      <p:pic>
        <p:nvPicPr>
          <p:cNvPr id="5125" name="Picture 5"/>
          <p:cNvPicPr>
            <a:picLocks noChangeAspect="1" noChangeArrowheads="1"/>
          </p:cNvPicPr>
          <p:nvPr/>
        </p:nvPicPr>
        <p:blipFill>
          <a:blip r:embed="rId4"/>
          <a:srcRect/>
          <a:stretch>
            <a:fillRect/>
          </a:stretch>
        </p:blipFill>
        <p:spPr bwMode="auto">
          <a:xfrm>
            <a:off x="785786" y="4286256"/>
            <a:ext cx="7786742" cy="218599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1000100" y="4115762"/>
          <a:ext cx="6786609" cy="956312"/>
        </p:xfrm>
        <a:graphic>
          <a:graphicData uri="http://schemas.openxmlformats.org/drawingml/2006/table">
            <a:tbl>
              <a:tblPr/>
              <a:tblGrid>
                <a:gridCol w="1376781"/>
                <a:gridCol w="812886"/>
                <a:gridCol w="889259"/>
                <a:gridCol w="890304"/>
                <a:gridCol w="889259"/>
                <a:gridCol w="890304"/>
                <a:gridCol w="1037816"/>
              </a:tblGrid>
              <a:tr h="478156">
                <a:tc>
                  <a:txBody>
                    <a:bodyPr/>
                    <a:lstStyle/>
                    <a:p>
                      <a:pPr>
                        <a:lnSpc>
                          <a:spcPct val="200000"/>
                        </a:lnSpc>
                        <a:spcAft>
                          <a:spcPts val="0"/>
                        </a:spcAft>
                      </a:pPr>
                      <a:r>
                        <a:rPr lang="fr-FR" sz="1100" dirty="0">
                          <a:latin typeface="Calibri"/>
                          <a:ea typeface="Calibri"/>
                          <a:cs typeface="Arial"/>
                        </a:rPr>
                        <a:t>Durée mn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fr-FR" sz="1100" dirty="0">
                          <a:latin typeface="Calibri"/>
                          <a:ea typeface="Calibri"/>
                          <a:cs typeface="Arial"/>
                        </a:rPr>
                        <a:t>0-10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fr-FR" sz="1100">
                          <a:latin typeface="Calibri"/>
                          <a:ea typeface="Calibri"/>
                          <a:cs typeface="Arial"/>
                        </a:rPr>
                        <a:t>10-20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fr-FR" sz="1100">
                          <a:latin typeface="Calibri"/>
                          <a:ea typeface="Calibri"/>
                          <a:cs typeface="Arial"/>
                        </a:rPr>
                        <a:t>20-30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fr-FR" sz="1100">
                          <a:latin typeface="Calibri"/>
                          <a:ea typeface="Calibri"/>
                          <a:cs typeface="Arial"/>
                        </a:rPr>
                        <a:t>30-40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fr-FR" sz="1100">
                          <a:latin typeface="Calibri"/>
                          <a:ea typeface="Calibri"/>
                          <a:cs typeface="Arial"/>
                        </a:rPr>
                        <a:t>40-50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fr-FR" sz="1100">
                          <a:latin typeface="Calibri"/>
                          <a:ea typeface="Calibri"/>
                          <a:cs typeface="Arial"/>
                        </a:rPr>
                        <a:t>50-60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8156">
                <a:tc>
                  <a:txBody>
                    <a:bodyPr/>
                    <a:lstStyle/>
                    <a:p>
                      <a:pPr>
                        <a:lnSpc>
                          <a:spcPct val="200000"/>
                        </a:lnSpc>
                        <a:spcAft>
                          <a:spcPts val="0"/>
                        </a:spcAft>
                      </a:pPr>
                      <a:r>
                        <a:rPr lang="fr-FR" sz="1100">
                          <a:latin typeface="Calibri"/>
                          <a:ea typeface="Calibri"/>
                          <a:cs typeface="Arial"/>
                        </a:rPr>
                        <a:t>Effectif</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0"/>
                        </a:spcAft>
                      </a:pPr>
                      <a:r>
                        <a:rPr lang="fr-FR" sz="1100">
                          <a:latin typeface="Calibri"/>
                          <a:ea typeface="Calibri"/>
                          <a:cs typeface="Arial"/>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0"/>
                        </a:spcAft>
                      </a:pPr>
                      <a:r>
                        <a:rPr lang="fr-FR" sz="1100" dirty="0">
                          <a:latin typeface="Calibri"/>
                          <a:ea typeface="Calibri"/>
                          <a:cs typeface="Arial"/>
                        </a:rPr>
                        <a:t>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0"/>
                        </a:spcAft>
                      </a:pPr>
                      <a:r>
                        <a:rPr lang="fr-FR" sz="1100">
                          <a:latin typeface="Calibri"/>
                          <a:ea typeface="Calibri"/>
                          <a:cs typeface="Arial"/>
                        </a:rPr>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0"/>
                        </a:spcAft>
                      </a:pPr>
                      <a:r>
                        <a:rPr lang="fr-FR" sz="1100">
                          <a:latin typeface="Calibri"/>
                          <a:ea typeface="Calibri"/>
                          <a:cs typeface="Arial"/>
                        </a:rPr>
                        <a:t>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0"/>
                        </a:spcAft>
                      </a:pPr>
                      <a:r>
                        <a:rPr lang="fr-FR" sz="1100">
                          <a:latin typeface="Calibri"/>
                          <a:ea typeface="Calibri"/>
                          <a:cs typeface="Arial"/>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0"/>
                        </a:spcAft>
                      </a:pPr>
                      <a:r>
                        <a:rPr lang="fr-FR" sz="1100" dirty="0">
                          <a:latin typeface="Calibri"/>
                          <a:ea typeface="Calibri"/>
                          <a:cs typeface="Arial"/>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ZoneTexte 5"/>
          <p:cNvSpPr txBox="1"/>
          <p:nvPr/>
        </p:nvSpPr>
        <p:spPr>
          <a:xfrm>
            <a:off x="214282" y="1763618"/>
            <a:ext cx="8715436" cy="2308324"/>
          </a:xfrm>
          <a:prstGeom prst="rect">
            <a:avLst/>
          </a:prstGeom>
          <a:noFill/>
        </p:spPr>
        <p:txBody>
          <a:bodyPr wrap="square" rtlCol="0">
            <a:spAutoFit/>
          </a:bodyPr>
          <a:lstStyle/>
          <a:p>
            <a:pPr lvl="0" fontAlgn="base">
              <a:spcBef>
                <a:spcPct val="0"/>
              </a:spcBef>
              <a:spcAft>
                <a:spcPct val="0"/>
              </a:spcAft>
            </a:pPr>
            <a:r>
              <a:rPr kumimoji="0" lang="fr-FR" b="0" i="0" u="none" strike="noStrike" cap="none" normalizeH="0" baseline="0" dirty="0" smtClean="0">
                <a:ln>
                  <a:noFill/>
                </a:ln>
                <a:solidFill>
                  <a:schemeClr val="tx1"/>
                </a:solidFill>
                <a:effectLst/>
                <a:latin typeface="Calibri" pitchFamily="34" charset="0"/>
                <a:ea typeface="Calibri" pitchFamily="34" charset="0"/>
                <a:cs typeface="Arial" pitchFamily="34" charset="0"/>
              </a:rPr>
              <a:t>Un directeur  d’agence bancaire réalise une étude relative à la durée de traitement des dossiers, supposée suivre une distribution normale. Sur 30 dossiers les données récoltées sont les suivants :</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fr-FR" b="0" i="0" u="none" strike="noStrike" cap="none" normalizeH="0" baseline="0" dirty="0" smtClean="0">
                <a:ln>
                  <a:noFill/>
                </a:ln>
                <a:solidFill>
                  <a:schemeClr val="tx1"/>
                </a:solidFill>
                <a:effectLst/>
                <a:latin typeface="Calibri" pitchFamily="34" charset="0"/>
                <a:ea typeface="Calibri" pitchFamily="34" charset="0"/>
                <a:cs typeface="Arial" pitchFamily="34" charset="0"/>
              </a:rPr>
              <a:t>1) Calculer la moyenne des durées de traitement des dossiers de cet échantillon</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fr-FR" b="0" i="0" u="none" strike="noStrike" cap="none" normalizeH="0" baseline="0" dirty="0" smtClean="0">
                <a:ln>
                  <a:noFill/>
                </a:ln>
                <a:solidFill>
                  <a:schemeClr val="tx1"/>
                </a:solidFill>
                <a:effectLst/>
                <a:latin typeface="Calibri" pitchFamily="34" charset="0"/>
                <a:ea typeface="Calibri" pitchFamily="34" charset="0"/>
                <a:cs typeface="Arial" pitchFamily="34" charset="0"/>
              </a:rPr>
              <a:t>2) En déduire les estimations ponctuelles de la moyenne </a:t>
            </a:r>
            <a:r>
              <a:rPr kumimoji="0" lang="fr-FR" b="0" i="0" u="none" strike="noStrike" cap="none" normalizeH="0" baseline="0" dirty="0" smtClean="0">
                <a:ln>
                  <a:noFill/>
                </a:ln>
                <a:solidFill>
                  <a:schemeClr val="tx1"/>
                </a:solidFill>
                <a:effectLst/>
                <a:latin typeface="Calibri" pitchFamily="34" charset="0"/>
                <a:ea typeface="Calibri" pitchFamily="34" charset="0"/>
                <a:cs typeface="Arial" pitchFamily="34" charset="0"/>
                <a:sym typeface="Symbol" pitchFamily="18" charset="2"/>
              </a:rPr>
              <a:t></a:t>
            </a:r>
            <a:r>
              <a:rPr kumimoji="0" lang="fr-FR" b="0" i="0" u="none" strike="noStrike" cap="none" normalizeH="0" baseline="0" dirty="0" smtClean="0">
                <a:ln>
                  <a:noFill/>
                </a:ln>
                <a:solidFill>
                  <a:schemeClr val="tx1"/>
                </a:solidFill>
                <a:effectLst/>
                <a:latin typeface="Calibri" pitchFamily="34" charset="0"/>
                <a:ea typeface="Calibri" pitchFamily="34" charset="0"/>
                <a:cs typeface="Arial" pitchFamily="34" charset="0"/>
              </a:rPr>
              <a:t>(sans biais) et de l’écart type</a:t>
            </a:r>
            <a:r>
              <a:rPr kumimoji="0" lang="fr-FR" b="0" i="0" u="none" strike="noStrike" cap="none" normalizeH="0" baseline="0" dirty="0" smtClean="0">
                <a:ln>
                  <a:noFill/>
                </a:ln>
                <a:solidFill>
                  <a:schemeClr val="tx1"/>
                </a:solidFill>
                <a:effectLst/>
                <a:latin typeface="Calibri" pitchFamily="34" charset="0"/>
                <a:ea typeface="Calibri" pitchFamily="34" charset="0"/>
                <a:cs typeface="Arial" pitchFamily="34" charset="0"/>
                <a:sym typeface="Symbol" pitchFamily="18" charset="2"/>
              </a:rPr>
              <a:t></a:t>
            </a:r>
            <a:r>
              <a:rPr kumimoji="0" lang="fr-FR"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de la population des dossiers.</a:t>
            </a:r>
            <a:endParaRPr kumimoji="0" lang="fr-FR" sz="1100" b="0" i="0" u="none" strike="noStrike" cap="none" normalizeH="0" baseline="0" dirty="0" smtClean="0">
              <a:ln>
                <a:noFill/>
              </a:ln>
              <a:solidFill>
                <a:schemeClr val="tx1"/>
              </a:solidFill>
              <a:effectLst/>
              <a:latin typeface="Arial" pitchFamily="34" charset="0"/>
              <a:cs typeface="Arial" pitchFamily="34" charset="0"/>
              <a:sym typeface="Symbol" pitchFamily="18" charset="2"/>
            </a:endParaRPr>
          </a:p>
          <a:p>
            <a:pPr lvl="0" eaLnBrk="0" fontAlgn="base" hangingPunct="0">
              <a:spcBef>
                <a:spcPct val="0"/>
              </a:spcBef>
              <a:spcAft>
                <a:spcPct val="0"/>
              </a:spcAft>
            </a:pPr>
            <a:r>
              <a:rPr kumimoji="0" lang="fr-FR" b="0" i="0" u="none" strike="noStrike" cap="none" normalizeH="0" baseline="0" dirty="0" smtClean="0">
                <a:ln>
                  <a:noFill/>
                </a:ln>
                <a:solidFill>
                  <a:schemeClr val="tx1"/>
                </a:solidFill>
                <a:effectLst/>
                <a:latin typeface="Calibri" pitchFamily="34" charset="0"/>
                <a:ea typeface="Calibri" pitchFamily="34" charset="0"/>
                <a:cs typeface="Arial" pitchFamily="34" charset="0"/>
                <a:sym typeface="Symbol" pitchFamily="18" charset="2"/>
              </a:rPr>
              <a:t>3) Donner une estimation de </a:t>
            </a:r>
            <a:r>
              <a:rPr kumimoji="0" lang="fr-FR"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par intervalle de confiance au seuil du risque5%</a:t>
            </a:r>
            <a:endParaRPr kumimoji="0" lang="fr-FR" b="0" i="0" u="none" strike="noStrike" cap="none" normalizeH="0" baseline="0" dirty="0" smtClean="0">
              <a:ln>
                <a:noFill/>
              </a:ln>
              <a:solidFill>
                <a:schemeClr val="tx1"/>
              </a:solidFill>
              <a:effectLst/>
              <a:latin typeface="Calibri" pitchFamily="34" charset="0"/>
              <a:ea typeface="Calibri" pitchFamily="34" charset="0"/>
              <a:cs typeface="Arial" pitchFamily="34" charset="0"/>
              <a:sym typeface="Symbol" pitchFamily="18" charset="2"/>
            </a:endParaRPr>
          </a:p>
          <a:p>
            <a:endParaRPr lang="fr-FR" dirty="0"/>
          </a:p>
        </p:txBody>
      </p:sp>
      <p:sp>
        <p:nvSpPr>
          <p:cNvPr id="7" name="ZoneTexte 6"/>
          <p:cNvSpPr txBox="1"/>
          <p:nvPr/>
        </p:nvSpPr>
        <p:spPr>
          <a:xfrm>
            <a:off x="3143240" y="357166"/>
            <a:ext cx="2428892" cy="769441"/>
          </a:xfrm>
          <a:prstGeom prst="rect">
            <a:avLst/>
          </a:prstGeom>
          <a:noFill/>
        </p:spPr>
        <p:txBody>
          <a:bodyPr wrap="square" rtlCol="0">
            <a:spAutoFit/>
          </a:bodyPr>
          <a:lstStyle/>
          <a:p>
            <a:r>
              <a:rPr kumimoji="0" lang="fr-FR" sz="44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Exercice2</a:t>
            </a:r>
            <a:endParaRPr lang="fr-FR" sz="4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solution</a:t>
            </a:r>
            <a:endParaRPr lang="fr-FR" dirty="0"/>
          </a:p>
        </p:txBody>
      </p:sp>
      <p:sp>
        <p:nvSpPr>
          <p:cNvPr id="4" name="Espace réservé du contenu 3"/>
          <p:cNvSpPr>
            <a:spLocks noGrp="1"/>
          </p:cNvSpPr>
          <p:nvPr>
            <p:ph idx="1"/>
          </p:nvPr>
        </p:nvSpPr>
        <p:spPr/>
        <p:txBody>
          <a:bodyPr/>
          <a:lstStyle/>
          <a:p>
            <a:endParaRPr lang="fr-FR"/>
          </a:p>
        </p:txBody>
      </p:sp>
      <p:pic>
        <p:nvPicPr>
          <p:cNvPr id="8194" name="Picture 2"/>
          <p:cNvPicPr>
            <a:picLocks noChangeAspect="1" noChangeArrowheads="1"/>
          </p:cNvPicPr>
          <p:nvPr/>
        </p:nvPicPr>
        <p:blipFill>
          <a:blip r:embed="rId2"/>
          <a:srcRect/>
          <a:stretch>
            <a:fillRect/>
          </a:stretch>
        </p:blipFill>
        <p:spPr bwMode="auto">
          <a:xfrm>
            <a:off x="142844" y="1571612"/>
            <a:ext cx="8858280" cy="5143536"/>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Exercice 2</a:t>
            </a:r>
            <a:endParaRPr lang="fr-FR" dirty="0"/>
          </a:p>
        </p:txBody>
      </p:sp>
      <p:sp>
        <p:nvSpPr>
          <p:cNvPr id="3" name="Espace réservé du contenu 2"/>
          <p:cNvSpPr>
            <a:spLocks noGrp="1"/>
          </p:cNvSpPr>
          <p:nvPr>
            <p:ph idx="1"/>
          </p:nvPr>
        </p:nvSpPr>
        <p:spPr/>
        <p:txBody>
          <a:bodyPr>
            <a:normAutofit fontScale="77500" lnSpcReduction="20000"/>
          </a:bodyPr>
          <a:lstStyle/>
          <a:p>
            <a:r>
              <a:rPr lang="fr-FR" dirty="0" smtClean="0"/>
              <a:t> </a:t>
            </a:r>
            <a:r>
              <a:rPr lang="fr-FR" dirty="0"/>
              <a:t>soit X le nombre d’imperfections que présente la peinture de voitures neuves. On suppose que X</a:t>
            </a:r>
            <a:r>
              <a:rPr lang="fr-FR" dirty="0">
                <a:sym typeface="Symbol"/>
              </a:rPr>
              <a:t></a:t>
            </a:r>
            <a:r>
              <a:rPr lang="fr-FR" dirty="0" err="1"/>
              <a:t>Poi</a:t>
            </a:r>
            <a:r>
              <a:rPr lang="fr-FR" dirty="0"/>
              <a:t>(</a:t>
            </a:r>
            <a:r>
              <a:rPr lang="fr-FR" dirty="0">
                <a:sym typeface="Symbol"/>
              </a:rPr>
              <a:t></a:t>
            </a:r>
            <a:r>
              <a:rPr lang="fr-FR" dirty="0"/>
              <a:t>).On a constitué le tableau suivant à l’aide d’un échantillon aléatoire de 100 voitures </a:t>
            </a:r>
            <a:r>
              <a:rPr lang="fr-FR" dirty="0" smtClean="0"/>
              <a:t>:</a:t>
            </a:r>
          </a:p>
          <a:p>
            <a:endParaRPr lang="fr-FR" dirty="0"/>
          </a:p>
          <a:p>
            <a:endParaRPr lang="fr-FR" dirty="0" smtClean="0"/>
          </a:p>
          <a:p>
            <a:endParaRPr lang="fr-FR" dirty="0"/>
          </a:p>
          <a:p>
            <a:r>
              <a:rPr lang="fr-FR" dirty="0" smtClean="0"/>
              <a:t>a)Calculer </a:t>
            </a:r>
            <a:r>
              <a:rPr lang="fr-FR" dirty="0"/>
              <a:t>l’estimateur à vraisemblance maximale de  </a:t>
            </a:r>
            <a:r>
              <a:rPr lang="fr-FR" dirty="0">
                <a:sym typeface="Symbol"/>
              </a:rPr>
              <a:t></a:t>
            </a:r>
            <a:r>
              <a:rPr lang="fr-FR" dirty="0"/>
              <a:t>.</a:t>
            </a:r>
          </a:p>
          <a:p>
            <a:r>
              <a:rPr lang="fr-FR" dirty="0"/>
              <a:t>b) Tester l’ajustement des données au </a:t>
            </a:r>
            <a:r>
              <a:rPr lang="fr-FR" dirty="0" smtClean="0"/>
              <a:t>modèle </a:t>
            </a:r>
            <a:r>
              <a:rPr lang="fr-FR" dirty="0"/>
              <a:t>X</a:t>
            </a:r>
            <a:r>
              <a:rPr lang="fr-FR" dirty="0">
                <a:sym typeface="Symbol"/>
              </a:rPr>
              <a:t></a:t>
            </a:r>
            <a:r>
              <a:rPr lang="fr-FR" dirty="0" err="1"/>
              <a:t>Poi</a:t>
            </a:r>
            <a:r>
              <a:rPr lang="fr-FR" dirty="0"/>
              <a:t>(</a:t>
            </a:r>
            <a:r>
              <a:rPr lang="fr-FR" dirty="0">
                <a:sym typeface="Symbol"/>
              </a:rPr>
              <a:t></a:t>
            </a:r>
            <a:r>
              <a:rPr lang="fr-FR" dirty="0"/>
              <a:t>=1),avec α=0,05 .Pour cette question considérer que la dernière case est pour le  nombre de défauts &gt;=3</a:t>
            </a:r>
          </a:p>
          <a:p>
            <a:endParaRPr lang="fr-FR" dirty="0"/>
          </a:p>
        </p:txBody>
      </p:sp>
      <p:graphicFrame>
        <p:nvGraphicFramePr>
          <p:cNvPr id="4" name="Tableau 3"/>
          <p:cNvGraphicFramePr>
            <a:graphicFrameLocks noGrp="1"/>
          </p:cNvGraphicFramePr>
          <p:nvPr/>
        </p:nvGraphicFramePr>
        <p:xfrm>
          <a:off x="1000101" y="3115948"/>
          <a:ext cx="6596065" cy="741680"/>
        </p:xfrm>
        <a:graphic>
          <a:graphicData uri="http://schemas.openxmlformats.org/drawingml/2006/table">
            <a:tbl>
              <a:tblPr firstRow="1" bandRow="1">
                <a:tableStyleId>{5C22544A-7EE6-4342-B048-85BDC9FD1C3A}</a:tableStyleId>
              </a:tblPr>
              <a:tblGrid>
                <a:gridCol w="2643205"/>
                <a:gridCol w="1143008"/>
                <a:gridCol w="928694"/>
                <a:gridCol w="1143008"/>
                <a:gridCol w="738150"/>
              </a:tblGrid>
              <a:tr h="370840">
                <a:tc>
                  <a:txBody>
                    <a:bodyPr/>
                    <a:lstStyle/>
                    <a:p>
                      <a:r>
                        <a:rPr lang="fr-FR" dirty="0" smtClean="0"/>
                        <a:t>Nombre</a:t>
                      </a:r>
                      <a:r>
                        <a:rPr lang="fr-FR" baseline="0" dirty="0" smtClean="0"/>
                        <a:t> de défauts</a:t>
                      </a:r>
                      <a:endParaRPr lang="fr-FR" dirty="0"/>
                    </a:p>
                  </a:txBody>
                  <a:tcPr/>
                </a:tc>
                <a:tc>
                  <a:txBody>
                    <a:bodyPr/>
                    <a:lstStyle/>
                    <a:p>
                      <a:r>
                        <a:rPr lang="fr-FR" dirty="0" smtClean="0"/>
                        <a:t>0</a:t>
                      </a:r>
                      <a:endParaRPr lang="fr-FR" dirty="0"/>
                    </a:p>
                  </a:txBody>
                  <a:tcPr/>
                </a:tc>
                <a:tc>
                  <a:txBody>
                    <a:bodyPr/>
                    <a:lstStyle/>
                    <a:p>
                      <a:r>
                        <a:rPr lang="fr-FR" dirty="0" smtClean="0"/>
                        <a:t>1</a:t>
                      </a:r>
                      <a:endParaRPr lang="fr-FR" dirty="0"/>
                    </a:p>
                  </a:txBody>
                  <a:tcPr/>
                </a:tc>
                <a:tc>
                  <a:txBody>
                    <a:bodyPr/>
                    <a:lstStyle/>
                    <a:p>
                      <a:r>
                        <a:rPr lang="fr-FR" dirty="0" smtClean="0"/>
                        <a:t>2</a:t>
                      </a:r>
                      <a:endParaRPr lang="fr-FR" dirty="0"/>
                    </a:p>
                  </a:txBody>
                  <a:tcPr/>
                </a:tc>
                <a:tc>
                  <a:txBody>
                    <a:bodyPr/>
                    <a:lstStyle/>
                    <a:p>
                      <a:r>
                        <a:rPr lang="fr-FR" dirty="0" smtClean="0"/>
                        <a:t>3</a:t>
                      </a:r>
                      <a:endParaRPr lang="fr-FR" dirty="0"/>
                    </a:p>
                  </a:txBody>
                  <a:tcPr/>
                </a:tc>
              </a:tr>
              <a:tr h="370840">
                <a:tc>
                  <a:txBody>
                    <a:bodyPr/>
                    <a:lstStyle/>
                    <a:p>
                      <a:r>
                        <a:rPr lang="fr-FR" dirty="0" smtClean="0"/>
                        <a:t>Nombre de voitures</a:t>
                      </a:r>
                      <a:endParaRPr lang="fr-FR" dirty="0"/>
                    </a:p>
                  </a:txBody>
                  <a:tcPr/>
                </a:tc>
                <a:tc>
                  <a:txBody>
                    <a:bodyPr/>
                    <a:lstStyle/>
                    <a:p>
                      <a:r>
                        <a:rPr lang="fr-FR" dirty="0" smtClean="0"/>
                        <a:t>40</a:t>
                      </a:r>
                      <a:endParaRPr lang="fr-FR" dirty="0"/>
                    </a:p>
                  </a:txBody>
                  <a:tcPr/>
                </a:tc>
                <a:tc>
                  <a:txBody>
                    <a:bodyPr/>
                    <a:lstStyle/>
                    <a:p>
                      <a:r>
                        <a:rPr lang="fr-FR" dirty="0" smtClean="0"/>
                        <a:t>36</a:t>
                      </a:r>
                      <a:endParaRPr lang="fr-FR" dirty="0"/>
                    </a:p>
                  </a:txBody>
                  <a:tcPr/>
                </a:tc>
                <a:tc>
                  <a:txBody>
                    <a:bodyPr/>
                    <a:lstStyle/>
                    <a:p>
                      <a:r>
                        <a:rPr lang="fr-FR" dirty="0" smtClean="0"/>
                        <a:t>20</a:t>
                      </a:r>
                      <a:endParaRPr lang="fr-FR" dirty="0"/>
                    </a:p>
                  </a:txBody>
                  <a:tcPr/>
                </a:tc>
                <a:tc>
                  <a:txBody>
                    <a:bodyPr/>
                    <a:lstStyle/>
                    <a:p>
                      <a:r>
                        <a:rPr lang="fr-FR" dirty="0" smtClean="0"/>
                        <a:t>4</a:t>
                      </a:r>
                      <a:endParaRPr lang="fr-FR" dirty="0"/>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428604"/>
            <a:ext cx="9144000" cy="6429420"/>
          </a:xfrm>
        </p:spPr>
        <p:txBody>
          <a:bodyPr>
            <a:normAutofit fontScale="85000" lnSpcReduction="20000"/>
          </a:bodyPr>
          <a:lstStyle/>
          <a:p>
            <a:r>
              <a:rPr lang="fr-FR" dirty="0"/>
              <a:t>-l’estimateur de maximum de </a:t>
            </a:r>
            <a:r>
              <a:rPr lang="fr-FR" dirty="0" err="1"/>
              <a:t>vraissemblance</a:t>
            </a:r>
            <a:r>
              <a:rPr lang="fr-FR" dirty="0"/>
              <a:t> de </a:t>
            </a:r>
            <a:r>
              <a:rPr lang="fr-FR" dirty="0">
                <a:sym typeface="Symbol"/>
              </a:rPr>
              <a:t></a:t>
            </a:r>
            <a:r>
              <a:rPr lang="fr-FR" dirty="0"/>
              <a:t> est =(0*40+1*36+2*20+3*4)/</a:t>
            </a:r>
            <a:r>
              <a:rPr lang="fr-FR" dirty="0" smtClean="0"/>
              <a:t>100=0.88</a:t>
            </a:r>
            <a:endParaRPr lang="fr-FR" dirty="0"/>
          </a:p>
          <a:p>
            <a:r>
              <a:rPr lang="fr-FR" dirty="0"/>
              <a:t>H0 : X</a:t>
            </a:r>
            <a:r>
              <a:rPr lang="fr-FR" dirty="0">
                <a:sym typeface="Symbol"/>
              </a:rPr>
              <a:t></a:t>
            </a:r>
            <a:r>
              <a:rPr lang="fr-FR" dirty="0" err="1"/>
              <a:t>Poi</a:t>
            </a:r>
            <a:r>
              <a:rPr lang="fr-FR" dirty="0"/>
              <a:t>(</a:t>
            </a:r>
            <a:r>
              <a:rPr lang="fr-FR" dirty="0">
                <a:sym typeface="Symbol"/>
              </a:rPr>
              <a:t></a:t>
            </a:r>
            <a:r>
              <a:rPr lang="fr-FR" dirty="0"/>
              <a:t>=1) , </a:t>
            </a:r>
            <a:r>
              <a:rPr lang="fr-FR" dirty="0" smtClean="0"/>
              <a:t>α=0,05</a:t>
            </a:r>
            <a:endParaRPr lang="fr-FR" dirty="0"/>
          </a:p>
          <a:p>
            <a:r>
              <a:rPr lang="fr-FR" dirty="0"/>
              <a:t>P(k)=e</a:t>
            </a:r>
            <a:r>
              <a:rPr lang="fr-FR" baseline="30000" dirty="0"/>
              <a:t>-</a:t>
            </a:r>
            <a:r>
              <a:rPr lang="fr-FR" baseline="30000" dirty="0">
                <a:sym typeface="Symbol"/>
              </a:rPr>
              <a:t></a:t>
            </a:r>
            <a:r>
              <a:rPr lang="fr-FR" dirty="0"/>
              <a:t>(</a:t>
            </a:r>
            <a:r>
              <a:rPr lang="fr-FR" dirty="0">
                <a:sym typeface="Symbol"/>
              </a:rPr>
              <a:t></a:t>
            </a:r>
            <a:r>
              <a:rPr lang="fr-FR" baseline="30000" dirty="0"/>
              <a:t>k</a:t>
            </a:r>
            <a:r>
              <a:rPr lang="fr-FR" dirty="0"/>
              <a:t>/k </a:t>
            </a:r>
            <a:r>
              <a:rPr lang="fr-FR" dirty="0" smtClean="0"/>
              <a:t>!)</a:t>
            </a:r>
          </a:p>
          <a:p>
            <a:endParaRPr lang="fr-FR" dirty="0" smtClean="0"/>
          </a:p>
          <a:p>
            <a:endParaRPr lang="fr-FR" dirty="0"/>
          </a:p>
          <a:p>
            <a:endParaRPr lang="fr-FR" dirty="0" smtClean="0"/>
          </a:p>
          <a:p>
            <a:endParaRPr lang="fr-FR" dirty="0"/>
          </a:p>
          <a:p>
            <a:endParaRPr lang="fr-FR" dirty="0" smtClean="0"/>
          </a:p>
          <a:p>
            <a:r>
              <a:rPr lang="fr-FR" b="1" dirty="0" smtClean="0"/>
              <a:t>-</a:t>
            </a:r>
            <a:r>
              <a:rPr lang="fr-FR" b="1" dirty="0"/>
              <a:t>Condition d’applications du test</a:t>
            </a:r>
            <a:r>
              <a:rPr lang="fr-FR" dirty="0"/>
              <a:t> :les effectifs théoriques&gt;=</a:t>
            </a:r>
            <a:r>
              <a:rPr lang="fr-FR" dirty="0" smtClean="0"/>
              <a:t>5</a:t>
            </a:r>
            <a:endParaRPr lang="fr-FR" dirty="0"/>
          </a:p>
          <a:p>
            <a:r>
              <a:rPr lang="fr-FR" b="1" dirty="0"/>
              <a:t> </a:t>
            </a:r>
            <a:r>
              <a:rPr lang="fr-FR" b="1" dirty="0" smtClean="0"/>
              <a:t>-</a:t>
            </a:r>
            <a:r>
              <a:rPr lang="fr-FR" b="1" dirty="0"/>
              <a:t>D</a:t>
            </a:r>
            <a:r>
              <a:rPr lang="fr-FR" dirty="0"/>
              <a:t>=(36.78-40)</a:t>
            </a:r>
            <a:r>
              <a:rPr lang="fr-FR" baseline="30000" dirty="0"/>
              <a:t>2</a:t>
            </a:r>
            <a:r>
              <a:rPr lang="fr-FR" dirty="0"/>
              <a:t>/ 36.78+(36.78-36)</a:t>
            </a:r>
            <a:r>
              <a:rPr lang="fr-FR" baseline="30000" dirty="0"/>
              <a:t>2</a:t>
            </a:r>
            <a:r>
              <a:rPr lang="fr-FR" dirty="0"/>
              <a:t>/36.78+(18.39-20)</a:t>
            </a:r>
            <a:r>
              <a:rPr lang="fr-FR" baseline="30000" dirty="0"/>
              <a:t>2</a:t>
            </a:r>
            <a:r>
              <a:rPr lang="fr-FR" dirty="0"/>
              <a:t>/18.39+(</a:t>
            </a:r>
            <a:r>
              <a:rPr lang="fr-FR" dirty="0" smtClean="0"/>
              <a:t>8.02-4)</a:t>
            </a:r>
            <a:r>
              <a:rPr lang="fr-FR" baseline="30000" dirty="0" smtClean="0"/>
              <a:t>2</a:t>
            </a:r>
            <a:r>
              <a:rPr lang="fr-FR" dirty="0" smtClean="0"/>
              <a:t>/8.02=2.45</a:t>
            </a:r>
            <a:endParaRPr lang="fr-FR" dirty="0"/>
          </a:p>
          <a:p>
            <a:r>
              <a:rPr lang="fr-FR" b="1" dirty="0"/>
              <a:t>-</a:t>
            </a:r>
            <a:r>
              <a:rPr lang="fr-FR" b="1" dirty="0" smtClean="0"/>
              <a:t>DDL</a:t>
            </a:r>
            <a:r>
              <a:rPr lang="fr-FR" dirty="0" smtClean="0"/>
              <a:t>=k-r-1=4-0-1=3;r: nombre de paramètres estimés</a:t>
            </a:r>
            <a:endParaRPr lang="fr-FR" dirty="0"/>
          </a:p>
          <a:p>
            <a:r>
              <a:rPr lang="fr-FR" dirty="0"/>
              <a:t> </a:t>
            </a:r>
            <a:r>
              <a:rPr lang="fr-FR" dirty="0" smtClean="0"/>
              <a:t>-</a:t>
            </a:r>
            <a:r>
              <a:rPr lang="fr-FR" dirty="0"/>
              <a:t>χ2</a:t>
            </a:r>
            <a:r>
              <a:rPr lang="fr-FR" baseline="-25000" dirty="0"/>
              <a:t>(1-0.05)</a:t>
            </a:r>
            <a:r>
              <a:rPr lang="fr-FR" dirty="0"/>
              <a:t>(3)= χ2</a:t>
            </a:r>
            <a:r>
              <a:rPr lang="fr-FR" baseline="-25000" dirty="0"/>
              <a:t>(0.95)</a:t>
            </a:r>
            <a:r>
              <a:rPr lang="fr-FR" dirty="0"/>
              <a:t>(3)=7.81&gt;D =&gt;H0 acceptée au seuil 0.05=&gt;on accepte le modèle proposé X</a:t>
            </a:r>
            <a:r>
              <a:rPr lang="fr-FR" dirty="0">
                <a:sym typeface="Symbol"/>
              </a:rPr>
              <a:t></a:t>
            </a:r>
            <a:r>
              <a:rPr lang="fr-FR" dirty="0" err="1"/>
              <a:t>Poi</a:t>
            </a:r>
            <a:r>
              <a:rPr lang="fr-FR" dirty="0"/>
              <a:t>(</a:t>
            </a:r>
            <a:r>
              <a:rPr lang="fr-FR" dirty="0">
                <a:sym typeface="Symbol"/>
              </a:rPr>
              <a:t></a:t>
            </a:r>
            <a:r>
              <a:rPr lang="fr-FR" dirty="0"/>
              <a:t>=1</a:t>
            </a:r>
            <a:r>
              <a:rPr lang="fr-FR" dirty="0" smtClean="0"/>
              <a:t>)</a:t>
            </a:r>
            <a:endParaRPr lang="fr-FR" dirty="0"/>
          </a:p>
          <a:p>
            <a:endParaRPr lang="fr-FR" dirty="0"/>
          </a:p>
        </p:txBody>
      </p:sp>
      <p:graphicFrame>
        <p:nvGraphicFramePr>
          <p:cNvPr id="4" name="Tableau 3"/>
          <p:cNvGraphicFramePr>
            <a:graphicFrameLocks noGrp="1"/>
          </p:cNvGraphicFramePr>
          <p:nvPr/>
        </p:nvGraphicFramePr>
        <p:xfrm>
          <a:off x="214282" y="2145986"/>
          <a:ext cx="8786842" cy="1783080"/>
        </p:xfrm>
        <a:graphic>
          <a:graphicData uri="http://schemas.openxmlformats.org/drawingml/2006/table">
            <a:tbl>
              <a:tblPr firstRow="1" bandRow="1">
                <a:tableStyleId>{5C22544A-7EE6-4342-B048-85BDC9FD1C3A}</a:tableStyleId>
              </a:tblPr>
              <a:tblGrid>
                <a:gridCol w="3063304"/>
                <a:gridCol w="1047972"/>
                <a:gridCol w="1531652"/>
                <a:gridCol w="1451038"/>
                <a:gridCol w="1692876"/>
              </a:tblGrid>
              <a:tr h="370840">
                <a:tc>
                  <a:txBody>
                    <a:bodyPr/>
                    <a:lstStyle/>
                    <a:p>
                      <a:r>
                        <a:rPr lang="fr-FR" dirty="0" smtClean="0"/>
                        <a:t>Nombre</a:t>
                      </a:r>
                      <a:r>
                        <a:rPr lang="fr-FR" baseline="0" dirty="0" smtClean="0"/>
                        <a:t> de défauts</a:t>
                      </a:r>
                      <a:endParaRPr lang="fr-FR" dirty="0"/>
                    </a:p>
                  </a:txBody>
                  <a:tcPr/>
                </a:tc>
                <a:tc>
                  <a:txBody>
                    <a:bodyPr/>
                    <a:lstStyle/>
                    <a:p>
                      <a:pPr>
                        <a:lnSpc>
                          <a:spcPct val="200000"/>
                        </a:lnSpc>
                        <a:spcAft>
                          <a:spcPts val="0"/>
                        </a:spcAft>
                      </a:pPr>
                      <a:r>
                        <a:rPr lang="fr-FR" sz="1100" b="1" dirty="0">
                          <a:latin typeface="Calibri"/>
                          <a:ea typeface="Calibri"/>
                          <a:cs typeface="Arial"/>
                        </a:rPr>
                        <a:t>0</a:t>
                      </a:r>
                    </a:p>
                  </a:txBody>
                  <a:tcPr marL="68580" marR="68580" marT="0" marB="0"/>
                </a:tc>
                <a:tc>
                  <a:txBody>
                    <a:bodyPr/>
                    <a:lstStyle/>
                    <a:p>
                      <a:pPr>
                        <a:lnSpc>
                          <a:spcPct val="200000"/>
                        </a:lnSpc>
                        <a:spcAft>
                          <a:spcPts val="0"/>
                        </a:spcAft>
                      </a:pPr>
                      <a:r>
                        <a:rPr lang="fr-FR" sz="1100" b="1">
                          <a:latin typeface="Calibri"/>
                          <a:ea typeface="Calibri"/>
                          <a:cs typeface="Arial"/>
                        </a:rPr>
                        <a:t>1</a:t>
                      </a:r>
                    </a:p>
                  </a:txBody>
                  <a:tcPr marL="68580" marR="68580" marT="0" marB="0"/>
                </a:tc>
                <a:tc>
                  <a:txBody>
                    <a:bodyPr/>
                    <a:lstStyle/>
                    <a:p>
                      <a:pPr>
                        <a:lnSpc>
                          <a:spcPct val="200000"/>
                        </a:lnSpc>
                        <a:spcAft>
                          <a:spcPts val="0"/>
                        </a:spcAft>
                      </a:pPr>
                      <a:r>
                        <a:rPr lang="fr-FR" sz="1100" b="1">
                          <a:latin typeface="Calibri"/>
                          <a:ea typeface="Calibri"/>
                          <a:cs typeface="Arial"/>
                        </a:rPr>
                        <a:t>2</a:t>
                      </a:r>
                    </a:p>
                  </a:txBody>
                  <a:tcPr marL="68580" marR="68580" marT="0" marB="0"/>
                </a:tc>
                <a:tc>
                  <a:txBody>
                    <a:bodyPr/>
                    <a:lstStyle/>
                    <a:p>
                      <a:pPr>
                        <a:lnSpc>
                          <a:spcPct val="200000"/>
                        </a:lnSpc>
                        <a:spcAft>
                          <a:spcPts val="0"/>
                        </a:spcAft>
                      </a:pPr>
                      <a:r>
                        <a:rPr lang="fr-FR" sz="1100" b="1">
                          <a:latin typeface="Calibri"/>
                          <a:ea typeface="Calibri"/>
                          <a:cs typeface="Arial"/>
                        </a:rPr>
                        <a:t>3</a:t>
                      </a:r>
                    </a:p>
                  </a:txBody>
                  <a:tcPr marL="68580" marR="68580" marT="0" marB="0"/>
                </a:tc>
              </a:tr>
              <a:tr h="370840">
                <a:tc>
                  <a:txBody>
                    <a:bodyPr/>
                    <a:lstStyle/>
                    <a:p>
                      <a:r>
                        <a:rPr lang="fr-FR" dirty="0" smtClean="0"/>
                        <a:t>Nombre de voitures</a:t>
                      </a:r>
                      <a:endParaRPr lang="fr-FR" dirty="0"/>
                    </a:p>
                  </a:txBody>
                  <a:tcPr/>
                </a:tc>
                <a:tc>
                  <a:txBody>
                    <a:bodyPr/>
                    <a:lstStyle/>
                    <a:p>
                      <a:pPr>
                        <a:lnSpc>
                          <a:spcPct val="200000"/>
                        </a:lnSpc>
                        <a:spcAft>
                          <a:spcPts val="0"/>
                        </a:spcAft>
                      </a:pPr>
                      <a:r>
                        <a:rPr lang="fr-FR" sz="1100" b="1" dirty="0">
                          <a:latin typeface="Calibri"/>
                          <a:ea typeface="Calibri"/>
                          <a:cs typeface="Arial"/>
                        </a:rPr>
                        <a:t>40</a:t>
                      </a:r>
                    </a:p>
                  </a:txBody>
                  <a:tcPr marL="68580" marR="68580" marT="0" marB="0"/>
                </a:tc>
                <a:tc>
                  <a:txBody>
                    <a:bodyPr/>
                    <a:lstStyle/>
                    <a:p>
                      <a:pPr>
                        <a:lnSpc>
                          <a:spcPct val="200000"/>
                        </a:lnSpc>
                        <a:spcAft>
                          <a:spcPts val="0"/>
                        </a:spcAft>
                      </a:pPr>
                      <a:r>
                        <a:rPr lang="fr-FR" sz="1100" b="1">
                          <a:latin typeface="Calibri"/>
                          <a:ea typeface="Calibri"/>
                          <a:cs typeface="Arial"/>
                        </a:rPr>
                        <a:t>36</a:t>
                      </a:r>
                    </a:p>
                  </a:txBody>
                  <a:tcPr marL="68580" marR="68580" marT="0" marB="0"/>
                </a:tc>
                <a:tc>
                  <a:txBody>
                    <a:bodyPr/>
                    <a:lstStyle/>
                    <a:p>
                      <a:pPr>
                        <a:lnSpc>
                          <a:spcPct val="200000"/>
                        </a:lnSpc>
                        <a:spcAft>
                          <a:spcPts val="0"/>
                        </a:spcAft>
                      </a:pPr>
                      <a:r>
                        <a:rPr lang="fr-FR" sz="1100" b="1">
                          <a:latin typeface="Calibri"/>
                          <a:ea typeface="Calibri"/>
                          <a:cs typeface="Arial"/>
                        </a:rPr>
                        <a:t>20</a:t>
                      </a:r>
                    </a:p>
                  </a:txBody>
                  <a:tcPr marL="68580" marR="68580" marT="0" marB="0"/>
                </a:tc>
                <a:tc>
                  <a:txBody>
                    <a:bodyPr/>
                    <a:lstStyle/>
                    <a:p>
                      <a:pPr>
                        <a:lnSpc>
                          <a:spcPct val="200000"/>
                        </a:lnSpc>
                        <a:spcAft>
                          <a:spcPts val="0"/>
                        </a:spcAft>
                      </a:pPr>
                      <a:r>
                        <a:rPr lang="fr-FR" sz="1100" b="1">
                          <a:latin typeface="Calibri"/>
                          <a:ea typeface="Calibri"/>
                          <a:cs typeface="Arial"/>
                        </a:rPr>
                        <a:t>4</a:t>
                      </a:r>
                    </a:p>
                  </a:txBody>
                  <a:tcPr marL="68580" marR="68580" marT="0" marB="0"/>
                </a:tc>
              </a:tr>
              <a:tr h="370840">
                <a:tc>
                  <a:txBody>
                    <a:bodyPr/>
                    <a:lstStyle/>
                    <a:p>
                      <a:r>
                        <a:rPr lang="fr-FR" dirty="0" smtClean="0"/>
                        <a:t>Probabilités</a:t>
                      </a:r>
                      <a:r>
                        <a:rPr lang="fr-FR" baseline="0" dirty="0" smtClean="0"/>
                        <a:t> théoriques</a:t>
                      </a:r>
                      <a:endParaRPr lang="fr-FR" dirty="0"/>
                    </a:p>
                  </a:txBody>
                  <a:tcPr/>
                </a:tc>
                <a:tc>
                  <a:txBody>
                    <a:bodyPr/>
                    <a:lstStyle/>
                    <a:p>
                      <a:pPr>
                        <a:lnSpc>
                          <a:spcPct val="200000"/>
                        </a:lnSpc>
                        <a:spcAft>
                          <a:spcPts val="0"/>
                        </a:spcAft>
                      </a:pPr>
                      <a:r>
                        <a:rPr lang="fr-FR" sz="1100" b="1" dirty="0">
                          <a:latin typeface="Calibri"/>
                          <a:ea typeface="Calibri"/>
                          <a:cs typeface="Arial"/>
                        </a:rPr>
                        <a:t>e</a:t>
                      </a:r>
                      <a:r>
                        <a:rPr lang="fr-FR" sz="1100" b="1" baseline="30000" dirty="0">
                          <a:latin typeface="Calibri"/>
                          <a:ea typeface="Calibri"/>
                          <a:cs typeface="Arial"/>
                        </a:rPr>
                        <a:t>-1</a:t>
                      </a:r>
                      <a:r>
                        <a:rPr lang="fr-FR" sz="1100" b="1" dirty="0">
                          <a:latin typeface="Calibri"/>
                          <a:ea typeface="Calibri"/>
                          <a:cs typeface="Arial"/>
                        </a:rPr>
                        <a:t>=0.3678</a:t>
                      </a:r>
                    </a:p>
                  </a:txBody>
                  <a:tcPr marL="68580" marR="68580" marT="0" marB="0"/>
                </a:tc>
                <a:tc>
                  <a:txBody>
                    <a:bodyPr/>
                    <a:lstStyle/>
                    <a:p>
                      <a:pPr>
                        <a:lnSpc>
                          <a:spcPct val="200000"/>
                        </a:lnSpc>
                        <a:spcAft>
                          <a:spcPts val="0"/>
                        </a:spcAft>
                      </a:pPr>
                      <a:r>
                        <a:rPr lang="fr-FR" sz="1100" b="1">
                          <a:latin typeface="Calibri"/>
                          <a:ea typeface="Calibri"/>
                          <a:cs typeface="Arial"/>
                        </a:rPr>
                        <a:t>e</a:t>
                      </a:r>
                      <a:r>
                        <a:rPr lang="fr-FR" sz="1100" b="1" baseline="30000">
                          <a:latin typeface="Calibri"/>
                          <a:ea typeface="Calibri"/>
                          <a:cs typeface="Arial"/>
                        </a:rPr>
                        <a:t>-1</a:t>
                      </a:r>
                      <a:r>
                        <a:rPr lang="fr-FR" sz="1100" b="1">
                          <a:latin typeface="Calibri"/>
                          <a:ea typeface="Calibri"/>
                          <a:cs typeface="Arial"/>
                        </a:rPr>
                        <a:t>(1/1 !)=0.3678</a:t>
                      </a:r>
                    </a:p>
                  </a:txBody>
                  <a:tcPr marL="68580" marR="68580" marT="0" marB="0"/>
                </a:tc>
                <a:tc>
                  <a:txBody>
                    <a:bodyPr/>
                    <a:lstStyle/>
                    <a:p>
                      <a:pPr>
                        <a:lnSpc>
                          <a:spcPct val="200000"/>
                        </a:lnSpc>
                        <a:spcAft>
                          <a:spcPts val="0"/>
                        </a:spcAft>
                      </a:pPr>
                      <a:r>
                        <a:rPr lang="fr-FR" sz="1100" b="1">
                          <a:latin typeface="Calibri"/>
                          <a:ea typeface="Calibri"/>
                          <a:cs typeface="Arial"/>
                        </a:rPr>
                        <a:t>e</a:t>
                      </a:r>
                      <a:r>
                        <a:rPr lang="fr-FR" sz="1100" b="1" baseline="30000">
                          <a:latin typeface="Calibri"/>
                          <a:ea typeface="Calibri"/>
                          <a:cs typeface="Arial"/>
                        </a:rPr>
                        <a:t>-1</a:t>
                      </a:r>
                      <a:r>
                        <a:rPr lang="fr-FR" sz="1100" b="1">
                          <a:latin typeface="Calibri"/>
                          <a:ea typeface="Calibri"/>
                          <a:cs typeface="Arial"/>
                        </a:rPr>
                        <a:t>(  1/ 2!)</a:t>
                      </a:r>
                    </a:p>
                    <a:p>
                      <a:pPr>
                        <a:lnSpc>
                          <a:spcPct val="200000"/>
                        </a:lnSpc>
                        <a:spcAft>
                          <a:spcPts val="0"/>
                        </a:spcAft>
                      </a:pPr>
                      <a:r>
                        <a:rPr lang="fr-FR" sz="1100" b="1">
                          <a:latin typeface="Calibri"/>
                          <a:ea typeface="Calibri"/>
                          <a:cs typeface="Arial"/>
                        </a:rPr>
                        <a:t>=0.1839</a:t>
                      </a:r>
                    </a:p>
                  </a:txBody>
                  <a:tcPr marL="68580" marR="68580" marT="0" marB="0"/>
                </a:tc>
                <a:tc>
                  <a:txBody>
                    <a:bodyPr/>
                    <a:lstStyle/>
                    <a:p>
                      <a:pPr>
                        <a:lnSpc>
                          <a:spcPct val="200000"/>
                        </a:lnSpc>
                        <a:spcAft>
                          <a:spcPts val="0"/>
                        </a:spcAft>
                      </a:pPr>
                      <a:r>
                        <a:rPr lang="fr-FR" sz="1100" b="1">
                          <a:latin typeface="Calibri"/>
                          <a:ea typeface="Calibri"/>
                          <a:cs typeface="Arial"/>
                        </a:rPr>
                        <a:t>1-(2*0.36789+0.1839) =0.0802</a:t>
                      </a:r>
                    </a:p>
                  </a:txBody>
                  <a:tcPr marL="68580" marR="68580" marT="0" marB="0"/>
                </a:tc>
              </a:tr>
              <a:tr h="370840">
                <a:tc>
                  <a:txBody>
                    <a:bodyPr/>
                    <a:lstStyle/>
                    <a:p>
                      <a:r>
                        <a:rPr lang="fr-FR" dirty="0" smtClean="0"/>
                        <a:t>Effectifs théoriques</a:t>
                      </a:r>
                      <a:endParaRPr lang="fr-FR" dirty="0"/>
                    </a:p>
                  </a:txBody>
                  <a:tcPr/>
                </a:tc>
                <a:tc>
                  <a:txBody>
                    <a:bodyPr/>
                    <a:lstStyle/>
                    <a:p>
                      <a:pPr>
                        <a:lnSpc>
                          <a:spcPct val="200000"/>
                        </a:lnSpc>
                        <a:spcAft>
                          <a:spcPts val="0"/>
                        </a:spcAft>
                      </a:pPr>
                      <a:r>
                        <a:rPr lang="fr-FR" sz="1100" b="1" dirty="0">
                          <a:latin typeface="Calibri"/>
                          <a:ea typeface="Calibri"/>
                          <a:cs typeface="Arial"/>
                        </a:rPr>
                        <a:t>36.78</a:t>
                      </a:r>
                    </a:p>
                  </a:txBody>
                  <a:tcPr marL="68580" marR="68580" marT="0" marB="0"/>
                </a:tc>
                <a:tc>
                  <a:txBody>
                    <a:bodyPr/>
                    <a:lstStyle/>
                    <a:p>
                      <a:pPr>
                        <a:lnSpc>
                          <a:spcPct val="200000"/>
                        </a:lnSpc>
                        <a:spcAft>
                          <a:spcPts val="0"/>
                        </a:spcAft>
                      </a:pPr>
                      <a:r>
                        <a:rPr lang="fr-FR" sz="1100" b="1" dirty="0">
                          <a:latin typeface="Calibri"/>
                          <a:ea typeface="Calibri"/>
                          <a:cs typeface="Arial"/>
                        </a:rPr>
                        <a:t>36.78</a:t>
                      </a:r>
                    </a:p>
                  </a:txBody>
                  <a:tcPr marL="68580" marR="68580" marT="0" marB="0"/>
                </a:tc>
                <a:tc>
                  <a:txBody>
                    <a:bodyPr/>
                    <a:lstStyle/>
                    <a:p>
                      <a:pPr>
                        <a:lnSpc>
                          <a:spcPct val="200000"/>
                        </a:lnSpc>
                        <a:spcAft>
                          <a:spcPts val="0"/>
                        </a:spcAft>
                      </a:pPr>
                      <a:r>
                        <a:rPr lang="fr-FR" sz="1100" b="1" dirty="0">
                          <a:latin typeface="Calibri"/>
                          <a:ea typeface="Calibri"/>
                          <a:cs typeface="Arial"/>
                        </a:rPr>
                        <a:t>18.39</a:t>
                      </a:r>
                    </a:p>
                  </a:txBody>
                  <a:tcPr marL="68580" marR="68580" marT="0" marB="0"/>
                </a:tc>
                <a:tc>
                  <a:txBody>
                    <a:bodyPr/>
                    <a:lstStyle/>
                    <a:p>
                      <a:pPr>
                        <a:lnSpc>
                          <a:spcPct val="200000"/>
                        </a:lnSpc>
                        <a:spcAft>
                          <a:spcPts val="0"/>
                        </a:spcAft>
                      </a:pPr>
                      <a:r>
                        <a:rPr lang="fr-FR" sz="1100" b="1" dirty="0">
                          <a:latin typeface="Calibri"/>
                          <a:ea typeface="Calibri"/>
                          <a:cs typeface="Arial"/>
                        </a:rPr>
                        <a:t>8.02</a:t>
                      </a:r>
                    </a:p>
                  </a:txBody>
                  <a:tcPr marL="68580" marR="68580" marT="0" marB="0"/>
                </a:tc>
              </a:tr>
            </a:tbl>
          </a:graphicData>
        </a:graphic>
      </p:graphicFrame>
      <p:sp>
        <p:nvSpPr>
          <p:cNvPr id="5" name="ZoneTexte 4"/>
          <p:cNvSpPr txBox="1"/>
          <p:nvPr/>
        </p:nvSpPr>
        <p:spPr>
          <a:xfrm>
            <a:off x="5857884" y="928670"/>
            <a:ext cx="2643206" cy="369332"/>
          </a:xfrm>
          <a:prstGeom prst="rect">
            <a:avLst/>
          </a:prstGeom>
          <a:noFill/>
          <a:ln w="28575">
            <a:solidFill>
              <a:schemeClr val="accent1"/>
            </a:solidFill>
          </a:ln>
        </p:spPr>
        <p:txBody>
          <a:bodyPr wrap="square" rtlCol="0">
            <a:spAutoFit/>
          </a:bodyPr>
          <a:lstStyle/>
          <a:p>
            <a:r>
              <a:rPr lang="fr-FR" dirty="0" smtClean="0"/>
              <a:t>La moyenne arithmétique</a:t>
            </a:r>
            <a:endParaRPr lang="fr-FR" dirty="0"/>
          </a:p>
        </p:txBody>
      </p:sp>
      <p:cxnSp>
        <p:nvCxnSpPr>
          <p:cNvPr id="7" name="Connecteur droit avec flèche 6"/>
          <p:cNvCxnSpPr/>
          <p:nvPr/>
        </p:nvCxnSpPr>
        <p:spPr>
          <a:xfrm>
            <a:off x="5286380" y="1000108"/>
            <a:ext cx="571504" cy="214314"/>
          </a:xfrm>
          <a:prstGeom prst="straightConnector1">
            <a:avLst/>
          </a:prstGeom>
          <a:ln w="28575">
            <a:headEnd type="arrow" w="med" len="med"/>
            <a:tailEnd type="non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331</Words>
  <Application>Microsoft Office PowerPoint</Application>
  <PresentationFormat>Affichage à l'écran (4:3)</PresentationFormat>
  <Paragraphs>83</Paragraphs>
  <Slides>7</Slides>
  <Notes>0</Notes>
  <HiddenSlides>0</HiddenSlides>
  <MMClips>0</MMClip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Thème Office</vt:lpstr>
      <vt:lpstr>Diapositive 1</vt:lpstr>
      <vt:lpstr>Exercice-1-</vt:lpstr>
      <vt:lpstr>solution</vt:lpstr>
      <vt:lpstr>Diapositive 4</vt:lpstr>
      <vt:lpstr>solution</vt:lpstr>
      <vt:lpstr>Exercice 2</vt:lpstr>
      <vt:lpstr>Diapositive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s-t2014</dc:creator>
  <cp:lastModifiedBy>s-t2014</cp:lastModifiedBy>
  <cp:revision>1</cp:revision>
  <dcterms:created xsi:type="dcterms:W3CDTF">2019-11-27T15:13:41Z</dcterms:created>
  <dcterms:modified xsi:type="dcterms:W3CDTF">2019-11-27T15:22:58Z</dcterms:modified>
</cp:coreProperties>
</file>