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84" r:id="rId2"/>
    <p:sldId id="260" r:id="rId3"/>
    <p:sldId id="266" r:id="rId4"/>
    <p:sldId id="278" r:id="rId5"/>
    <p:sldId id="261" r:id="rId6"/>
    <p:sldId id="267" r:id="rId7"/>
    <p:sldId id="268" r:id="rId8"/>
    <p:sldId id="282" r:id="rId9"/>
    <p:sldId id="283" r:id="rId10"/>
    <p:sldId id="279" r:id="rId11"/>
    <p:sldId id="262" r:id="rId12"/>
    <p:sldId id="264" r:id="rId13"/>
    <p:sldId id="272" r:id="rId14"/>
    <p:sldId id="275" r:id="rId15"/>
    <p:sldId id="265" r:id="rId16"/>
    <p:sldId id="269" r:id="rId17"/>
    <p:sldId id="276" r:id="rId18"/>
    <p:sldId id="273" r:id="rId19"/>
    <p:sldId id="274" r:id="rId20"/>
    <p:sldId id="277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2" d="100"/>
          <a:sy n="82" d="100"/>
        </p:scale>
        <p:origin x="-40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5BF60E-959A-4894-BAED-1781C6C989B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3541FD8-2BDB-4248-B6F4-3D9FE228644C}">
      <dgm:prSet phldrT="[Texte]"/>
      <dgm:spPr/>
      <dgm:t>
        <a:bodyPr/>
        <a:lstStyle/>
        <a:p>
          <a:r>
            <a:rPr lang="en-GB" dirty="0" smtClean="0"/>
            <a:t>Les </a:t>
          </a:r>
          <a:r>
            <a:rPr lang="en-GB" dirty="0" err="1" smtClean="0"/>
            <a:t>produits</a:t>
          </a:r>
          <a:r>
            <a:rPr lang="en-GB" dirty="0" smtClean="0"/>
            <a:t> de la fermentation </a:t>
          </a:r>
          <a:endParaRPr lang="en-GB" dirty="0"/>
        </a:p>
      </dgm:t>
    </dgm:pt>
    <dgm:pt modelId="{FBCF53EE-F1D6-4C7D-A935-1A23328DF751}" type="parTrans" cxnId="{046B1040-2DDA-4C3C-A3DA-23034D13F62B}">
      <dgm:prSet/>
      <dgm:spPr/>
      <dgm:t>
        <a:bodyPr/>
        <a:lstStyle/>
        <a:p>
          <a:endParaRPr lang="en-GB"/>
        </a:p>
      </dgm:t>
    </dgm:pt>
    <dgm:pt modelId="{EA350F9C-7650-4BEA-A9E0-8A5AF3C5940A}" type="sibTrans" cxnId="{046B1040-2DDA-4C3C-A3DA-23034D13F62B}">
      <dgm:prSet/>
      <dgm:spPr/>
      <dgm:t>
        <a:bodyPr/>
        <a:lstStyle/>
        <a:p>
          <a:endParaRPr lang="en-GB"/>
        </a:p>
      </dgm:t>
    </dgm:pt>
    <dgm:pt modelId="{F7E6B081-4335-49F3-9560-936FF641B152}">
      <dgm:prSet phldrT="[Texte]"/>
      <dgm:spPr/>
      <dgm:t>
        <a:bodyPr/>
        <a:lstStyle/>
        <a:p>
          <a:r>
            <a:rPr lang="en-GB" b="1" dirty="0" err="1" smtClean="0"/>
            <a:t>métabolites</a:t>
          </a:r>
          <a:endParaRPr lang="en-GB" b="1" dirty="0"/>
        </a:p>
      </dgm:t>
    </dgm:pt>
    <dgm:pt modelId="{C6C33A06-847E-47DD-9F7A-169C13DEF864}" type="parTrans" cxnId="{50885352-EABC-4718-B356-35BC2DE704CF}">
      <dgm:prSet/>
      <dgm:spPr/>
      <dgm:t>
        <a:bodyPr/>
        <a:lstStyle/>
        <a:p>
          <a:endParaRPr lang="en-GB"/>
        </a:p>
      </dgm:t>
    </dgm:pt>
    <dgm:pt modelId="{EBB4AED4-BB4C-4916-9414-602F858C5164}" type="sibTrans" cxnId="{50885352-EABC-4718-B356-35BC2DE704CF}">
      <dgm:prSet/>
      <dgm:spPr/>
      <dgm:t>
        <a:bodyPr/>
        <a:lstStyle/>
        <a:p>
          <a:endParaRPr lang="en-GB"/>
        </a:p>
      </dgm:t>
    </dgm:pt>
    <dgm:pt modelId="{0C381C77-5F84-4615-A159-273F75844309}">
      <dgm:prSet phldrT="[Texte]"/>
      <dgm:spPr/>
      <dgm:t>
        <a:bodyPr/>
        <a:lstStyle/>
        <a:p>
          <a:r>
            <a:rPr lang="en-GB" dirty="0" err="1" smtClean="0"/>
            <a:t>primaires</a:t>
          </a:r>
          <a:endParaRPr lang="en-GB" dirty="0"/>
        </a:p>
      </dgm:t>
    </dgm:pt>
    <dgm:pt modelId="{1CD681FA-09FF-420B-899F-5466B7DB05D1}" type="parTrans" cxnId="{DC007D9C-33DD-43DF-AE78-06E1E633A863}">
      <dgm:prSet/>
      <dgm:spPr/>
      <dgm:t>
        <a:bodyPr/>
        <a:lstStyle/>
        <a:p>
          <a:endParaRPr lang="en-GB"/>
        </a:p>
      </dgm:t>
    </dgm:pt>
    <dgm:pt modelId="{439A95A7-9544-4292-BE23-944E62821246}" type="sibTrans" cxnId="{DC007D9C-33DD-43DF-AE78-06E1E633A863}">
      <dgm:prSet/>
      <dgm:spPr/>
      <dgm:t>
        <a:bodyPr/>
        <a:lstStyle/>
        <a:p>
          <a:endParaRPr lang="en-GB"/>
        </a:p>
      </dgm:t>
    </dgm:pt>
    <dgm:pt modelId="{F7D54FE9-A240-44C6-94BA-A533BB505215}">
      <dgm:prSet phldrT="[Texte]"/>
      <dgm:spPr/>
      <dgm:t>
        <a:bodyPr/>
        <a:lstStyle/>
        <a:p>
          <a:r>
            <a:rPr lang="en-GB" dirty="0" err="1" smtClean="0"/>
            <a:t>secondaires</a:t>
          </a:r>
          <a:endParaRPr lang="en-GB" dirty="0"/>
        </a:p>
      </dgm:t>
    </dgm:pt>
    <dgm:pt modelId="{ED28D61D-A54F-41E9-980A-7F7424953660}" type="parTrans" cxnId="{53341541-863C-40DD-A118-456732246E4F}">
      <dgm:prSet/>
      <dgm:spPr/>
      <dgm:t>
        <a:bodyPr/>
        <a:lstStyle/>
        <a:p>
          <a:endParaRPr lang="en-GB"/>
        </a:p>
      </dgm:t>
    </dgm:pt>
    <dgm:pt modelId="{28910F8A-1B21-447F-BC6B-3C8BD56E4014}" type="sibTrans" cxnId="{53341541-863C-40DD-A118-456732246E4F}">
      <dgm:prSet/>
      <dgm:spPr/>
      <dgm:t>
        <a:bodyPr/>
        <a:lstStyle/>
        <a:p>
          <a:endParaRPr lang="en-GB"/>
        </a:p>
      </dgm:t>
    </dgm:pt>
    <dgm:pt modelId="{8615DB4A-12F4-4858-B200-6C7F01BFA571}">
      <dgm:prSet phldrT="[Texte]"/>
      <dgm:spPr/>
      <dgm:t>
        <a:bodyPr/>
        <a:lstStyle/>
        <a:p>
          <a:r>
            <a: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omic Sans MS" pitchFamily="66" charset="0"/>
              <a:cs typeface="Times New Roman" pitchFamily="18" charset="0"/>
            </a:rPr>
            <a:t>les P.O.U. ou SCP, </a:t>
          </a:r>
          <a:endParaRPr lang="en-GB" dirty="0"/>
        </a:p>
      </dgm:t>
    </dgm:pt>
    <dgm:pt modelId="{3F425CCB-AF02-4FB8-BC74-DD0953E9B1E0}" type="parTrans" cxnId="{9A218CA0-766C-41BE-BD96-C92B1786E413}">
      <dgm:prSet/>
      <dgm:spPr/>
      <dgm:t>
        <a:bodyPr/>
        <a:lstStyle/>
        <a:p>
          <a:endParaRPr lang="en-GB"/>
        </a:p>
      </dgm:t>
    </dgm:pt>
    <dgm:pt modelId="{BBC3C184-6132-4034-889D-75DB4B71ABC5}" type="sibTrans" cxnId="{9A218CA0-766C-41BE-BD96-C92B1786E413}">
      <dgm:prSet/>
      <dgm:spPr/>
      <dgm:t>
        <a:bodyPr/>
        <a:lstStyle/>
        <a:p>
          <a:endParaRPr lang="en-GB"/>
        </a:p>
      </dgm:t>
    </dgm:pt>
    <dgm:pt modelId="{C7A3BB6D-2FDF-4C32-96B5-56BDD486C579}" type="pres">
      <dgm:prSet presAssocID="{F05BF60E-959A-4894-BAED-1781C6C989B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FCC92799-5549-4F43-8DED-CD4847A2E0D5}" type="pres">
      <dgm:prSet presAssocID="{43541FD8-2BDB-4248-B6F4-3D9FE228644C}" presName="hierRoot1" presStyleCnt="0"/>
      <dgm:spPr/>
    </dgm:pt>
    <dgm:pt modelId="{50E7394F-58C4-482B-ABC9-164CEAC8E988}" type="pres">
      <dgm:prSet presAssocID="{43541FD8-2BDB-4248-B6F4-3D9FE228644C}" presName="composite" presStyleCnt="0"/>
      <dgm:spPr/>
    </dgm:pt>
    <dgm:pt modelId="{737DBA45-78B8-4561-9BF0-C1E4377E3111}" type="pres">
      <dgm:prSet presAssocID="{43541FD8-2BDB-4248-B6F4-3D9FE228644C}" presName="background" presStyleLbl="node0" presStyleIdx="0" presStyleCnt="1"/>
      <dgm:spPr/>
    </dgm:pt>
    <dgm:pt modelId="{DE052BC0-3D39-49C3-A22C-FCD27291691C}" type="pres">
      <dgm:prSet presAssocID="{43541FD8-2BDB-4248-B6F4-3D9FE228644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C2AB756-0B3D-470C-9640-28CEE643A8D4}" type="pres">
      <dgm:prSet presAssocID="{43541FD8-2BDB-4248-B6F4-3D9FE228644C}" presName="hierChild2" presStyleCnt="0"/>
      <dgm:spPr/>
    </dgm:pt>
    <dgm:pt modelId="{24056670-F754-4CE2-B172-A0126A7ADFC5}" type="pres">
      <dgm:prSet presAssocID="{C6C33A06-847E-47DD-9F7A-169C13DEF864}" presName="Name10" presStyleLbl="parChTrans1D2" presStyleIdx="0" presStyleCnt="2"/>
      <dgm:spPr/>
      <dgm:t>
        <a:bodyPr/>
        <a:lstStyle/>
        <a:p>
          <a:endParaRPr lang="en-GB"/>
        </a:p>
      </dgm:t>
    </dgm:pt>
    <dgm:pt modelId="{9DAED5B0-124B-4E25-B728-160EDE6E384A}" type="pres">
      <dgm:prSet presAssocID="{F7E6B081-4335-49F3-9560-936FF641B152}" presName="hierRoot2" presStyleCnt="0"/>
      <dgm:spPr/>
    </dgm:pt>
    <dgm:pt modelId="{C12C0CD2-4A13-4414-9B59-EE9D03E7F03F}" type="pres">
      <dgm:prSet presAssocID="{F7E6B081-4335-49F3-9560-936FF641B152}" presName="composite2" presStyleCnt="0"/>
      <dgm:spPr/>
    </dgm:pt>
    <dgm:pt modelId="{D30938F9-04EC-4992-A51D-27417FBCEC2E}" type="pres">
      <dgm:prSet presAssocID="{F7E6B081-4335-49F3-9560-936FF641B152}" presName="background2" presStyleLbl="node2" presStyleIdx="0" presStyleCnt="2"/>
      <dgm:spPr/>
    </dgm:pt>
    <dgm:pt modelId="{39E55219-A18D-4B54-B9B9-42A22C3AB769}" type="pres">
      <dgm:prSet presAssocID="{F7E6B081-4335-49F3-9560-936FF641B152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5F7CAF1-86B8-4793-B0A3-3FF5C299C1FB}" type="pres">
      <dgm:prSet presAssocID="{F7E6B081-4335-49F3-9560-936FF641B152}" presName="hierChild3" presStyleCnt="0"/>
      <dgm:spPr/>
    </dgm:pt>
    <dgm:pt modelId="{D9146C91-DA95-480A-8A88-3ED1447F7373}" type="pres">
      <dgm:prSet presAssocID="{1CD681FA-09FF-420B-899F-5466B7DB05D1}" presName="Name17" presStyleLbl="parChTrans1D3" presStyleIdx="0" presStyleCnt="2"/>
      <dgm:spPr/>
      <dgm:t>
        <a:bodyPr/>
        <a:lstStyle/>
        <a:p>
          <a:endParaRPr lang="en-GB"/>
        </a:p>
      </dgm:t>
    </dgm:pt>
    <dgm:pt modelId="{D3BED09D-72DA-40EA-A086-B64CB178640B}" type="pres">
      <dgm:prSet presAssocID="{0C381C77-5F84-4615-A159-273F75844309}" presName="hierRoot3" presStyleCnt="0"/>
      <dgm:spPr/>
    </dgm:pt>
    <dgm:pt modelId="{EE100299-9BB8-4B8A-AF33-891BBDE4E025}" type="pres">
      <dgm:prSet presAssocID="{0C381C77-5F84-4615-A159-273F75844309}" presName="composite3" presStyleCnt="0"/>
      <dgm:spPr/>
    </dgm:pt>
    <dgm:pt modelId="{84D0F71A-42C0-49AB-AC3D-4EDE63E88E38}" type="pres">
      <dgm:prSet presAssocID="{0C381C77-5F84-4615-A159-273F75844309}" presName="background3" presStyleLbl="node3" presStyleIdx="0" presStyleCnt="2"/>
      <dgm:spPr/>
    </dgm:pt>
    <dgm:pt modelId="{A340905A-F8BB-4577-8C10-6DB7706B2E00}" type="pres">
      <dgm:prSet presAssocID="{0C381C77-5F84-4615-A159-273F75844309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04DBF56-2E65-4D1D-82D8-FCC4D2D8DB7E}" type="pres">
      <dgm:prSet presAssocID="{0C381C77-5F84-4615-A159-273F75844309}" presName="hierChild4" presStyleCnt="0"/>
      <dgm:spPr/>
    </dgm:pt>
    <dgm:pt modelId="{B16501E8-D930-4E55-A7C4-477417637464}" type="pres">
      <dgm:prSet presAssocID="{ED28D61D-A54F-41E9-980A-7F7424953660}" presName="Name17" presStyleLbl="parChTrans1D3" presStyleIdx="1" presStyleCnt="2"/>
      <dgm:spPr/>
      <dgm:t>
        <a:bodyPr/>
        <a:lstStyle/>
        <a:p>
          <a:endParaRPr lang="en-GB"/>
        </a:p>
      </dgm:t>
    </dgm:pt>
    <dgm:pt modelId="{5CB255AF-2258-4793-B67E-DA2A468B4E69}" type="pres">
      <dgm:prSet presAssocID="{F7D54FE9-A240-44C6-94BA-A533BB505215}" presName="hierRoot3" presStyleCnt="0"/>
      <dgm:spPr/>
    </dgm:pt>
    <dgm:pt modelId="{9BB71B47-2402-481E-A8E1-534ECCF62388}" type="pres">
      <dgm:prSet presAssocID="{F7D54FE9-A240-44C6-94BA-A533BB505215}" presName="composite3" presStyleCnt="0"/>
      <dgm:spPr/>
    </dgm:pt>
    <dgm:pt modelId="{33F8455B-A399-48D3-B9FF-7E0DE3823977}" type="pres">
      <dgm:prSet presAssocID="{F7D54FE9-A240-44C6-94BA-A533BB505215}" presName="background3" presStyleLbl="node3" presStyleIdx="1" presStyleCnt="2"/>
      <dgm:spPr/>
    </dgm:pt>
    <dgm:pt modelId="{AEB1CA31-C44C-4E75-BA0E-6BAB0E0E93F8}" type="pres">
      <dgm:prSet presAssocID="{F7D54FE9-A240-44C6-94BA-A533BB505215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6FF3E58-C88E-4CFB-B736-DB01954CDE2C}" type="pres">
      <dgm:prSet presAssocID="{F7D54FE9-A240-44C6-94BA-A533BB505215}" presName="hierChild4" presStyleCnt="0"/>
      <dgm:spPr/>
    </dgm:pt>
    <dgm:pt modelId="{DF52E893-B15F-45BE-919E-8C1DF936C808}" type="pres">
      <dgm:prSet presAssocID="{3F425CCB-AF02-4FB8-BC74-DD0953E9B1E0}" presName="Name10" presStyleLbl="parChTrans1D2" presStyleIdx="1" presStyleCnt="2"/>
      <dgm:spPr/>
      <dgm:t>
        <a:bodyPr/>
        <a:lstStyle/>
        <a:p>
          <a:endParaRPr lang="en-GB"/>
        </a:p>
      </dgm:t>
    </dgm:pt>
    <dgm:pt modelId="{E975B206-20FF-4DD3-8C54-E0FDF493FCE0}" type="pres">
      <dgm:prSet presAssocID="{8615DB4A-12F4-4858-B200-6C7F01BFA571}" presName="hierRoot2" presStyleCnt="0"/>
      <dgm:spPr/>
    </dgm:pt>
    <dgm:pt modelId="{DEADCBCD-0A79-4430-9C2C-1A110F0C398D}" type="pres">
      <dgm:prSet presAssocID="{8615DB4A-12F4-4858-B200-6C7F01BFA571}" presName="composite2" presStyleCnt="0"/>
      <dgm:spPr/>
    </dgm:pt>
    <dgm:pt modelId="{38C5349A-27FC-4097-B368-EE708E6F181C}" type="pres">
      <dgm:prSet presAssocID="{8615DB4A-12F4-4858-B200-6C7F01BFA571}" presName="background2" presStyleLbl="node2" presStyleIdx="1" presStyleCnt="2"/>
      <dgm:spPr/>
    </dgm:pt>
    <dgm:pt modelId="{D5B46A18-05C6-4950-9250-47BA297418F9}" type="pres">
      <dgm:prSet presAssocID="{8615DB4A-12F4-4858-B200-6C7F01BFA571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5F8BF1F-9AAF-42DA-8E18-AF859E8C981B}" type="pres">
      <dgm:prSet presAssocID="{8615DB4A-12F4-4858-B200-6C7F01BFA571}" presName="hierChild3" presStyleCnt="0"/>
      <dgm:spPr/>
    </dgm:pt>
  </dgm:ptLst>
  <dgm:cxnLst>
    <dgm:cxn modelId="{046B1040-2DDA-4C3C-A3DA-23034D13F62B}" srcId="{F05BF60E-959A-4894-BAED-1781C6C989B2}" destId="{43541FD8-2BDB-4248-B6F4-3D9FE228644C}" srcOrd="0" destOrd="0" parTransId="{FBCF53EE-F1D6-4C7D-A935-1A23328DF751}" sibTransId="{EA350F9C-7650-4BEA-A9E0-8A5AF3C5940A}"/>
    <dgm:cxn modelId="{444BD759-3FF4-4615-8414-7D98186C5020}" type="presOf" srcId="{8615DB4A-12F4-4858-B200-6C7F01BFA571}" destId="{D5B46A18-05C6-4950-9250-47BA297418F9}" srcOrd="0" destOrd="0" presId="urn:microsoft.com/office/officeart/2005/8/layout/hierarchy1"/>
    <dgm:cxn modelId="{DC007D9C-33DD-43DF-AE78-06E1E633A863}" srcId="{F7E6B081-4335-49F3-9560-936FF641B152}" destId="{0C381C77-5F84-4615-A159-273F75844309}" srcOrd="0" destOrd="0" parTransId="{1CD681FA-09FF-420B-899F-5466B7DB05D1}" sibTransId="{439A95A7-9544-4292-BE23-944E62821246}"/>
    <dgm:cxn modelId="{50885352-EABC-4718-B356-35BC2DE704CF}" srcId="{43541FD8-2BDB-4248-B6F4-3D9FE228644C}" destId="{F7E6B081-4335-49F3-9560-936FF641B152}" srcOrd="0" destOrd="0" parTransId="{C6C33A06-847E-47DD-9F7A-169C13DEF864}" sibTransId="{EBB4AED4-BB4C-4916-9414-602F858C5164}"/>
    <dgm:cxn modelId="{A2728636-2FC4-4664-89CF-23874543041C}" type="presOf" srcId="{43541FD8-2BDB-4248-B6F4-3D9FE228644C}" destId="{DE052BC0-3D39-49C3-A22C-FCD27291691C}" srcOrd="0" destOrd="0" presId="urn:microsoft.com/office/officeart/2005/8/layout/hierarchy1"/>
    <dgm:cxn modelId="{D78A47E2-EA99-4CC1-8036-A848AB8D5F16}" type="presOf" srcId="{F05BF60E-959A-4894-BAED-1781C6C989B2}" destId="{C7A3BB6D-2FDF-4C32-96B5-56BDD486C579}" srcOrd="0" destOrd="0" presId="urn:microsoft.com/office/officeart/2005/8/layout/hierarchy1"/>
    <dgm:cxn modelId="{F2E6345C-C529-461E-B4FF-B62D2203199D}" type="presOf" srcId="{0C381C77-5F84-4615-A159-273F75844309}" destId="{A340905A-F8BB-4577-8C10-6DB7706B2E00}" srcOrd="0" destOrd="0" presId="urn:microsoft.com/office/officeart/2005/8/layout/hierarchy1"/>
    <dgm:cxn modelId="{7A6828E1-A6F5-4A2A-A489-9A7642BB5419}" type="presOf" srcId="{ED28D61D-A54F-41E9-980A-7F7424953660}" destId="{B16501E8-D930-4E55-A7C4-477417637464}" srcOrd="0" destOrd="0" presId="urn:microsoft.com/office/officeart/2005/8/layout/hierarchy1"/>
    <dgm:cxn modelId="{9C44D02D-E1FB-4C84-A904-E73945C087B1}" type="presOf" srcId="{C6C33A06-847E-47DD-9F7A-169C13DEF864}" destId="{24056670-F754-4CE2-B172-A0126A7ADFC5}" srcOrd="0" destOrd="0" presId="urn:microsoft.com/office/officeart/2005/8/layout/hierarchy1"/>
    <dgm:cxn modelId="{F6D831C7-0C0A-4918-92C7-DA6AB01CE123}" type="presOf" srcId="{1CD681FA-09FF-420B-899F-5466B7DB05D1}" destId="{D9146C91-DA95-480A-8A88-3ED1447F7373}" srcOrd="0" destOrd="0" presId="urn:microsoft.com/office/officeart/2005/8/layout/hierarchy1"/>
    <dgm:cxn modelId="{9A218CA0-766C-41BE-BD96-C92B1786E413}" srcId="{43541FD8-2BDB-4248-B6F4-3D9FE228644C}" destId="{8615DB4A-12F4-4858-B200-6C7F01BFA571}" srcOrd="1" destOrd="0" parTransId="{3F425CCB-AF02-4FB8-BC74-DD0953E9B1E0}" sibTransId="{BBC3C184-6132-4034-889D-75DB4B71ABC5}"/>
    <dgm:cxn modelId="{BE221AD8-BABE-40E8-A1E2-CFD9C33732A3}" type="presOf" srcId="{F7D54FE9-A240-44C6-94BA-A533BB505215}" destId="{AEB1CA31-C44C-4E75-BA0E-6BAB0E0E93F8}" srcOrd="0" destOrd="0" presId="urn:microsoft.com/office/officeart/2005/8/layout/hierarchy1"/>
    <dgm:cxn modelId="{23293C90-9FE5-44AF-B72F-CFDA42D29B55}" type="presOf" srcId="{3F425CCB-AF02-4FB8-BC74-DD0953E9B1E0}" destId="{DF52E893-B15F-45BE-919E-8C1DF936C808}" srcOrd="0" destOrd="0" presId="urn:microsoft.com/office/officeart/2005/8/layout/hierarchy1"/>
    <dgm:cxn modelId="{53341541-863C-40DD-A118-456732246E4F}" srcId="{F7E6B081-4335-49F3-9560-936FF641B152}" destId="{F7D54FE9-A240-44C6-94BA-A533BB505215}" srcOrd="1" destOrd="0" parTransId="{ED28D61D-A54F-41E9-980A-7F7424953660}" sibTransId="{28910F8A-1B21-447F-BC6B-3C8BD56E4014}"/>
    <dgm:cxn modelId="{75214EC5-CB42-4175-9DB8-E3B12F830202}" type="presOf" srcId="{F7E6B081-4335-49F3-9560-936FF641B152}" destId="{39E55219-A18D-4B54-B9B9-42A22C3AB769}" srcOrd="0" destOrd="0" presId="urn:microsoft.com/office/officeart/2005/8/layout/hierarchy1"/>
    <dgm:cxn modelId="{E4351BDC-4FDF-41FA-89D0-BAC18F40B0A6}" type="presParOf" srcId="{C7A3BB6D-2FDF-4C32-96B5-56BDD486C579}" destId="{FCC92799-5549-4F43-8DED-CD4847A2E0D5}" srcOrd="0" destOrd="0" presId="urn:microsoft.com/office/officeart/2005/8/layout/hierarchy1"/>
    <dgm:cxn modelId="{8967F2CD-9BDF-4B23-89BD-E585768E7DDE}" type="presParOf" srcId="{FCC92799-5549-4F43-8DED-CD4847A2E0D5}" destId="{50E7394F-58C4-482B-ABC9-164CEAC8E988}" srcOrd="0" destOrd="0" presId="urn:microsoft.com/office/officeart/2005/8/layout/hierarchy1"/>
    <dgm:cxn modelId="{104A5CA6-0F76-4152-BB34-1BE0E1C354A6}" type="presParOf" srcId="{50E7394F-58C4-482B-ABC9-164CEAC8E988}" destId="{737DBA45-78B8-4561-9BF0-C1E4377E3111}" srcOrd="0" destOrd="0" presId="urn:microsoft.com/office/officeart/2005/8/layout/hierarchy1"/>
    <dgm:cxn modelId="{312749D2-6F3F-4F43-BB29-50E5D017AAB2}" type="presParOf" srcId="{50E7394F-58C4-482B-ABC9-164CEAC8E988}" destId="{DE052BC0-3D39-49C3-A22C-FCD27291691C}" srcOrd="1" destOrd="0" presId="urn:microsoft.com/office/officeart/2005/8/layout/hierarchy1"/>
    <dgm:cxn modelId="{A93AFC9B-48BC-453A-B031-DA61BFEB2E80}" type="presParOf" srcId="{FCC92799-5549-4F43-8DED-CD4847A2E0D5}" destId="{BC2AB756-0B3D-470C-9640-28CEE643A8D4}" srcOrd="1" destOrd="0" presId="urn:microsoft.com/office/officeart/2005/8/layout/hierarchy1"/>
    <dgm:cxn modelId="{8DC2A102-ED36-4B16-9D02-5D1A7A98FB9F}" type="presParOf" srcId="{BC2AB756-0B3D-470C-9640-28CEE643A8D4}" destId="{24056670-F754-4CE2-B172-A0126A7ADFC5}" srcOrd="0" destOrd="0" presId="urn:microsoft.com/office/officeart/2005/8/layout/hierarchy1"/>
    <dgm:cxn modelId="{F5224AA0-86EB-4A23-A4BA-26CB577DDFF7}" type="presParOf" srcId="{BC2AB756-0B3D-470C-9640-28CEE643A8D4}" destId="{9DAED5B0-124B-4E25-B728-160EDE6E384A}" srcOrd="1" destOrd="0" presId="urn:microsoft.com/office/officeart/2005/8/layout/hierarchy1"/>
    <dgm:cxn modelId="{6A25B908-9969-4FC4-8882-A2482E7FE878}" type="presParOf" srcId="{9DAED5B0-124B-4E25-B728-160EDE6E384A}" destId="{C12C0CD2-4A13-4414-9B59-EE9D03E7F03F}" srcOrd="0" destOrd="0" presId="urn:microsoft.com/office/officeart/2005/8/layout/hierarchy1"/>
    <dgm:cxn modelId="{BACA2EDC-C215-403B-91DF-8C1372AC2B31}" type="presParOf" srcId="{C12C0CD2-4A13-4414-9B59-EE9D03E7F03F}" destId="{D30938F9-04EC-4992-A51D-27417FBCEC2E}" srcOrd="0" destOrd="0" presId="urn:microsoft.com/office/officeart/2005/8/layout/hierarchy1"/>
    <dgm:cxn modelId="{E525B939-6D5D-427D-A714-EA9CFB41C15C}" type="presParOf" srcId="{C12C0CD2-4A13-4414-9B59-EE9D03E7F03F}" destId="{39E55219-A18D-4B54-B9B9-42A22C3AB769}" srcOrd="1" destOrd="0" presId="urn:microsoft.com/office/officeart/2005/8/layout/hierarchy1"/>
    <dgm:cxn modelId="{3EF7B8AB-3491-4C42-B098-853FA1B53F26}" type="presParOf" srcId="{9DAED5B0-124B-4E25-B728-160EDE6E384A}" destId="{C5F7CAF1-86B8-4793-B0A3-3FF5C299C1FB}" srcOrd="1" destOrd="0" presId="urn:microsoft.com/office/officeart/2005/8/layout/hierarchy1"/>
    <dgm:cxn modelId="{1B715951-7DC5-4B5B-AEF1-0DB1D924F450}" type="presParOf" srcId="{C5F7CAF1-86B8-4793-B0A3-3FF5C299C1FB}" destId="{D9146C91-DA95-480A-8A88-3ED1447F7373}" srcOrd="0" destOrd="0" presId="urn:microsoft.com/office/officeart/2005/8/layout/hierarchy1"/>
    <dgm:cxn modelId="{59A3A073-0CA2-4EAA-8D83-8B5B9297F220}" type="presParOf" srcId="{C5F7CAF1-86B8-4793-B0A3-3FF5C299C1FB}" destId="{D3BED09D-72DA-40EA-A086-B64CB178640B}" srcOrd="1" destOrd="0" presId="urn:microsoft.com/office/officeart/2005/8/layout/hierarchy1"/>
    <dgm:cxn modelId="{8B24422A-EC7E-4B08-9F77-0D221BF8CD1A}" type="presParOf" srcId="{D3BED09D-72DA-40EA-A086-B64CB178640B}" destId="{EE100299-9BB8-4B8A-AF33-891BBDE4E025}" srcOrd="0" destOrd="0" presId="urn:microsoft.com/office/officeart/2005/8/layout/hierarchy1"/>
    <dgm:cxn modelId="{ED716BDA-D0B7-4816-A256-4AA679C3FB43}" type="presParOf" srcId="{EE100299-9BB8-4B8A-AF33-891BBDE4E025}" destId="{84D0F71A-42C0-49AB-AC3D-4EDE63E88E38}" srcOrd="0" destOrd="0" presId="urn:microsoft.com/office/officeart/2005/8/layout/hierarchy1"/>
    <dgm:cxn modelId="{99D4BAB1-ADB8-48DF-8444-A937EAC2DE25}" type="presParOf" srcId="{EE100299-9BB8-4B8A-AF33-891BBDE4E025}" destId="{A340905A-F8BB-4577-8C10-6DB7706B2E00}" srcOrd="1" destOrd="0" presId="urn:microsoft.com/office/officeart/2005/8/layout/hierarchy1"/>
    <dgm:cxn modelId="{E820CD0B-853C-45D6-A8BE-FB806566CE0B}" type="presParOf" srcId="{D3BED09D-72DA-40EA-A086-B64CB178640B}" destId="{F04DBF56-2E65-4D1D-82D8-FCC4D2D8DB7E}" srcOrd="1" destOrd="0" presId="urn:microsoft.com/office/officeart/2005/8/layout/hierarchy1"/>
    <dgm:cxn modelId="{83AC1125-8B92-4D28-AA69-616F8EDEDCE6}" type="presParOf" srcId="{C5F7CAF1-86B8-4793-B0A3-3FF5C299C1FB}" destId="{B16501E8-D930-4E55-A7C4-477417637464}" srcOrd="2" destOrd="0" presId="urn:microsoft.com/office/officeart/2005/8/layout/hierarchy1"/>
    <dgm:cxn modelId="{129C35DA-0D31-4201-A8AB-544758053E9F}" type="presParOf" srcId="{C5F7CAF1-86B8-4793-B0A3-3FF5C299C1FB}" destId="{5CB255AF-2258-4793-B67E-DA2A468B4E69}" srcOrd="3" destOrd="0" presId="urn:microsoft.com/office/officeart/2005/8/layout/hierarchy1"/>
    <dgm:cxn modelId="{C7A3FECA-47AA-420F-8966-F1D891FF1577}" type="presParOf" srcId="{5CB255AF-2258-4793-B67E-DA2A468B4E69}" destId="{9BB71B47-2402-481E-A8E1-534ECCF62388}" srcOrd="0" destOrd="0" presId="urn:microsoft.com/office/officeart/2005/8/layout/hierarchy1"/>
    <dgm:cxn modelId="{FAF7AE6C-F922-4B83-8330-80DD0930C8AC}" type="presParOf" srcId="{9BB71B47-2402-481E-A8E1-534ECCF62388}" destId="{33F8455B-A399-48D3-B9FF-7E0DE3823977}" srcOrd="0" destOrd="0" presId="urn:microsoft.com/office/officeart/2005/8/layout/hierarchy1"/>
    <dgm:cxn modelId="{45153E64-D9F7-4D17-B036-7A9304E8A775}" type="presParOf" srcId="{9BB71B47-2402-481E-A8E1-534ECCF62388}" destId="{AEB1CA31-C44C-4E75-BA0E-6BAB0E0E93F8}" srcOrd="1" destOrd="0" presId="urn:microsoft.com/office/officeart/2005/8/layout/hierarchy1"/>
    <dgm:cxn modelId="{71821B73-8E0C-4A59-9886-BF68D30DCA4C}" type="presParOf" srcId="{5CB255AF-2258-4793-B67E-DA2A468B4E69}" destId="{16FF3E58-C88E-4CFB-B736-DB01954CDE2C}" srcOrd="1" destOrd="0" presId="urn:microsoft.com/office/officeart/2005/8/layout/hierarchy1"/>
    <dgm:cxn modelId="{EE370E41-132B-49CC-98F4-ADFD70B163D7}" type="presParOf" srcId="{BC2AB756-0B3D-470C-9640-28CEE643A8D4}" destId="{DF52E893-B15F-45BE-919E-8C1DF936C808}" srcOrd="2" destOrd="0" presId="urn:microsoft.com/office/officeart/2005/8/layout/hierarchy1"/>
    <dgm:cxn modelId="{4F66B498-5DA9-4097-9080-89515F1ED92D}" type="presParOf" srcId="{BC2AB756-0B3D-470C-9640-28CEE643A8D4}" destId="{E975B206-20FF-4DD3-8C54-E0FDF493FCE0}" srcOrd="3" destOrd="0" presId="urn:microsoft.com/office/officeart/2005/8/layout/hierarchy1"/>
    <dgm:cxn modelId="{2B1FFB1A-20B2-4735-A3E0-15FDABB3CB9C}" type="presParOf" srcId="{E975B206-20FF-4DD3-8C54-E0FDF493FCE0}" destId="{DEADCBCD-0A79-4430-9C2C-1A110F0C398D}" srcOrd="0" destOrd="0" presId="urn:microsoft.com/office/officeart/2005/8/layout/hierarchy1"/>
    <dgm:cxn modelId="{CA84BECB-F1A7-4687-8CCC-EDF8D45B90B6}" type="presParOf" srcId="{DEADCBCD-0A79-4430-9C2C-1A110F0C398D}" destId="{38C5349A-27FC-4097-B368-EE708E6F181C}" srcOrd="0" destOrd="0" presId="urn:microsoft.com/office/officeart/2005/8/layout/hierarchy1"/>
    <dgm:cxn modelId="{70E2DD71-6A04-4A58-84EB-17D5B0E821E7}" type="presParOf" srcId="{DEADCBCD-0A79-4430-9C2C-1A110F0C398D}" destId="{D5B46A18-05C6-4950-9250-47BA297418F9}" srcOrd="1" destOrd="0" presId="urn:microsoft.com/office/officeart/2005/8/layout/hierarchy1"/>
    <dgm:cxn modelId="{27915A43-0E52-445D-8B6B-A3BB82BACDF8}" type="presParOf" srcId="{E975B206-20FF-4DD3-8C54-E0FDF493FCE0}" destId="{55F8BF1F-9AAF-42DA-8E18-AF859E8C981B}" srcOrd="1" destOrd="0" presId="urn:microsoft.com/office/officeart/2005/8/layout/hierarchy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52E893-B15F-45BE-919E-8C1DF936C808}">
      <dsp:nvSpPr>
        <dsp:cNvPr id="0" name=""/>
        <dsp:cNvSpPr/>
      </dsp:nvSpPr>
      <dsp:spPr>
        <a:xfrm>
          <a:off x="4106706" y="1289393"/>
          <a:ext cx="1237637" cy="5890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1388"/>
              </a:lnTo>
              <a:lnTo>
                <a:pt x="1237637" y="401388"/>
              </a:lnTo>
              <a:lnTo>
                <a:pt x="1237637" y="5890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6501E8-D930-4E55-A7C4-477417637464}">
      <dsp:nvSpPr>
        <dsp:cNvPr id="0" name=""/>
        <dsp:cNvSpPr/>
      </dsp:nvSpPr>
      <dsp:spPr>
        <a:xfrm>
          <a:off x="2869068" y="3164414"/>
          <a:ext cx="1237637" cy="5890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1388"/>
              </a:lnTo>
              <a:lnTo>
                <a:pt x="1237637" y="401388"/>
              </a:lnTo>
              <a:lnTo>
                <a:pt x="1237637" y="5890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146C91-DA95-480A-8A88-3ED1447F7373}">
      <dsp:nvSpPr>
        <dsp:cNvPr id="0" name=""/>
        <dsp:cNvSpPr/>
      </dsp:nvSpPr>
      <dsp:spPr>
        <a:xfrm>
          <a:off x="1631431" y="3164414"/>
          <a:ext cx="1237637" cy="589002"/>
        </a:xfrm>
        <a:custGeom>
          <a:avLst/>
          <a:gdLst/>
          <a:ahLst/>
          <a:cxnLst/>
          <a:rect l="0" t="0" r="0" b="0"/>
          <a:pathLst>
            <a:path>
              <a:moveTo>
                <a:pt x="1237637" y="0"/>
              </a:moveTo>
              <a:lnTo>
                <a:pt x="1237637" y="401388"/>
              </a:lnTo>
              <a:lnTo>
                <a:pt x="0" y="401388"/>
              </a:lnTo>
              <a:lnTo>
                <a:pt x="0" y="5890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056670-F754-4CE2-B172-A0126A7ADFC5}">
      <dsp:nvSpPr>
        <dsp:cNvPr id="0" name=""/>
        <dsp:cNvSpPr/>
      </dsp:nvSpPr>
      <dsp:spPr>
        <a:xfrm>
          <a:off x="2869068" y="1289393"/>
          <a:ext cx="1237637" cy="589002"/>
        </a:xfrm>
        <a:custGeom>
          <a:avLst/>
          <a:gdLst/>
          <a:ahLst/>
          <a:cxnLst/>
          <a:rect l="0" t="0" r="0" b="0"/>
          <a:pathLst>
            <a:path>
              <a:moveTo>
                <a:pt x="1237637" y="0"/>
              </a:moveTo>
              <a:lnTo>
                <a:pt x="1237637" y="401388"/>
              </a:lnTo>
              <a:lnTo>
                <a:pt x="0" y="401388"/>
              </a:lnTo>
              <a:lnTo>
                <a:pt x="0" y="5890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7DBA45-78B8-4561-9BF0-C1E4377E3111}">
      <dsp:nvSpPr>
        <dsp:cNvPr id="0" name=""/>
        <dsp:cNvSpPr/>
      </dsp:nvSpPr>
      <dsp:spPr>
        <a:xfrm>
          <a:off x="3094093" y="3375"/>
          <a:ext cx="2025224" cy="1286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052BC0-3D39-49C3-A22C-FCD27291691C}">
      <dsp:nvSpPr>
        <dsp:cNvPr id="0" name=""/>
        <dsp:cNvSpPr/>
      </dsp:nvSpPr>
      <dsp:spPr>
        <a:xfrm>
          <a:off x="3319118" y="217149"/>
          <a:ext cx="2025224" cy="1286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Les </a:t>
          </a:r>
          <a:r>
            <a:rPr lang="en-GB" sz="2400" kern="1200" dirty="0" err="1" smtClean="0"/>
            <a:t>produits</a:t>
          </a:r>
          <a:r>
            <a:rPr lang="en-GB" sz="2400" kern="1200" dirty="0" smtClean="0"/>
            <a:t> de la fermentation </a:t>
          </a:r>
          <a:endParaRPr lang="en-GB" sz="2400" kern="1200" dirty="0"/>
        </a:p>
      </dsp:txBody>
      <dsp:txXfrm>
        <a:off x="3319118" y="217149"/>
        <a:ext cx="2025224" cy="1286017"/>
      </dsp:txXfrm>
    </dsp:sp>
    <dsp:sp modelId="{D30938F9-04EC-4992-A51D-27417FBCEC2E}">
      <dsp:nvSpPr>
        <dsp:cNvPr id="0" name=""/>
        <dsp:cNvSpPr/>
      </dsp:nvSpPr>
      <dsp:spPr>
        <a:xfrm>
          <a:off x="1856456" y="1878396"/>
          <a:ext cx="2025224" cy="1286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E55219-A18D-4B54-B9B9-42A22C3AB769}">
      <dsp:nvSpPr>
        <dsp:cNvPr id="0" name=""/>
        <dsp:cNvSpPr/>
      </dsp:nvSpPr>
      <dsp:spPr>
        <a:xfrm>
          <a:off x="2081481" y="2092169"/>
          <a:ext cx="2025224" cy="1286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err="1" smtClean="0"/>
            <a:t>métabolites</a:t>
          </a:r>
          <a:endParaRPr lang="en-GB" sz="2400" b="1" kern="1200" dirty="0"/>
        </a:p>
      </dsp:txBody>
      <dsp:txXfrm>
        <a:off x="2081481" y="2092169"/>
        <a:ext cx="2025224" cy="1286017"/>
      </dsp:txXfrm>
    </dsp:sp>
    <dsp:sp modelId="{84D0F71A-42C0-49AB-AC3D-4EDE63E88E38}">
      <dsp:nvSpPr>
        <dsp:cNvPr id="0" name=""/>
        <dsp:cNvSpPr/>
      </dsp:nvSpPr>
      <dsp:spPr>
        <a:xfrm>
          <a:off x="618818" y="3753417"/>
          <a:ext cx="2025224" cy="1286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40905A-F8BB-4577-8C10-6DB7706B2E00}">
      <dsp:nvSpPr>
        <dsp:cNvPr id="0" name=""/>
        <dsp:cNvSpPr/>
      </dsp:nvSpPr>
      <dsp:spPr>
        <a:xfrm>
          <a:off x="843843" y="3967190"/>
          <a:ext cx="2025224" cy="1286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err="1" smtClean="0"/>
            <a:t>primaires</a:t>
          </a:r>
          <a:endParaRPr lang="en-GB" sz="2400" kern="1200" dirty="0"/>
        </a:p>
      </dsp:txBody>
      <dsp:txXfrm>
        <a:off x="843843" y="3967190"/>
        <a:ext cx="2025224" cy="1286017"/>
      </dsp:txXfrm>
    </dsp:sp>
    <dsp:sp modelId="{33F8455B-A399-48D3-B9FF-7E0DE3823977}">
      <dsp:nvSpPr>
        <dsp:cNvPr id="0" name=""/>
        <dsp:cNvSpPr/>
      </dsp:nvSpPr>
      <dsp:spPr>
        <a:xfrm>
          <a:off x="3094093" y="3753417"/>
          <a:ext cx="2025224" cy="1286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B1CA31-C44C-4E75-BA0E-6BAB0E0E93F8}">
      <dsp:nvSpPr>
        <dsp:cNvPr id="0" name=""/>
        <dsp:cNvSpPr/>
      </dsp:nvSpPr>
      <dsp:spPr>
        <a:xfrm>
          <a:off x="3319118" y="3967190"/>
          <a:ext cx="2025224" cy="1286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err="1" smtClean="0"/>
            <a:t>secondaires</a:t>
          </a:r>
          <a:endParaRPr lang="en-GB" sz="2400" kern="1200" dirty="0"/>
        </a:p>
      </dsp:txBody>
      <dsp:txXfrm>
        <a:off x="3319118" y="3967190"/>
        <a:ext cx="2025224" cy="1286017"/>
      </dsp:txXfrm>
    </dsp:sp>
    <dsp:sp modelId="{38C5349A-27FC-4097-B368-EE708E6F181C}">
      <dsp:nvSpPr>
        <dsp:cNvPr id="0" name=""/>
        <dsp:cNvSpPr/>
      </dsp:nvSpPr>
      <dsp:spPr>
        <a:xfrm>
          <a:off x="4331731" y="1878396"/>
          <a:ext cx="2025224" cy="1286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B46A18-05C6-4950-9250-47BA297418F9}">
      <dsp:nvSpPr>
        <dsp:cNvPr id="0" name=""/>
        <dsp:cNvSpPr/>
      </dsp:nvSpPr>
      <dsp:spPr>
        <a:xfrm>
          <a:off x="4556756" y="2092169"/>
          <a:ext cx="2025224" cy="1286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fr-FR" sz="2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omic Sans MS" pitchFamily="66" charset="0"/>
              <a:cs typeface="Times New Roman" pitchFamily="18" charset="0"/>
            </a:rPr>
            <a:t>les P.O.U. ou SCP, </a:t>
          </a:r>
          <a:endParaRPr lang="en-GB" sz="2400" kern="1200" dirty="0"/>
        </a:p>
      </dsp:txBody>
      <dsp:txXfrm>
        <a:off x="4556756" y="2092169"/>
        <a:ext cx="2025224" cy="12860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712A4-0942-4188-8882-5F9F25557E25}" type="datetimeFigureOut">
              <a:rPr lang="en-GB" smtClean="0"/>
              <a:pPr/>
              <a:t>01/05/2020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70331-4E9B-43AA-8302-7EF37BF5A7CA}" type="slidenum">
              <a:rPr lang="en-GB" smtClean="0"/>
              <a:pPr/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A9E720-C759-4442-9EF2-264CBE9CA512}" type="datetime1">
              <a:rPr lang="fr-FR" smtClean="0"/>
              <a:pPr/>
              <a:t>01/05/2020</a:t>
            </a:fld>
            <a:endParaRPr lang="fr-BE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7A8E78-1CAA-4B46-9607-2FEA550C934C}" type="datetime1">
              <a:rPr lang="fr-FR" smtClean="0"/>
              <a:pPr/>
              <a:t>01/05/2020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B46D20-6D63-4B65-B710-07F4F7CC78E4}" type="datetime1">
              <a:rPr lang="fr-FR" smtClean="0"/>
              <a:pPr/>
              <a:t>01/05/2020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B1BABD-B98C-4D67-B3C3-509C64B86E45}" type="datetime1">
              <a:rPr lang="fr-FR" smtClean="0"/>
              <a:pPr/>
              <a:t>01/05/2020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642FA7-C27E-4C2F-B315-39001B112ABA}" type="datetime1">
              <a:rPr lang="fr-FR" smtClean="0"/>
              <a:pPr/>
              <a:t>01/05/2020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ECFE01-5A68-4B9E-B451-CC6C7C0ACF6F}" type="datetime1">
              <a:rPr lang="fr-FR" smtClean="0"/>
              <a:pPr/>
              <a:t>01/05/2020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ADE77B-2AB3-4D0D-8C0A-7FE50239D478}" type="datetime1">
              <a:rPr lang="fr-FR" smtClean="0"/>
              <a:pPr/>
              <a:t>01/05/2020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C21E1D-9B62-48A8-94E7-CC171EEAA70C}" type="datetime1">
              <a:rPr lang="fr-FR" smtClean="0"/>
              <a:pPr/>
              <a:t>01/05/2020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4B2CE5-B8A9-4F1E-A6D4-E60D9A5C32E5}" type="datetime1">
              <a:rPr lang="fr-FR" smtClean="0"/>
              <a:pPr/>
              <a:t>01/05/2020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F4A73-7169-43C8-9859-30D3CFAD2367}" type="datetime1">
              <a:rPr lang="fr-FR" smtClean="0"/>
              <a:pPr/>
              <a:t>01/05/2020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86F0DE-2F47-4D37-B3A6-D49820817344}" type="datetime1">
              <a:rPr lang="fr-FR" smtClean="0"/>
              <a:pPr/>
              <a:t>01/05/2020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FFC0A51-8961-4456-B913-9CB993EFD89E}" type="datetime1">
              <a:rPr lang="fr-FR" smtClean="0"/>
              <a:pPr/>
              <a:t>01/05/2020</a:t>
            </a:fld>
            <a:endParaRPr lang="fr-BE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BE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  <p:sp>
        <p:nvSpPr>
          <p:cNvPr id="5" name="Rectangle à coins arrondis 4"/>
          <p:cNvSpPr/>
          <p:nvPr/>
        </p:nvSpPr>
        <p:spPr>
          <a:xfrm>
            <a:off x="1115616" y="0"/>
            <a:ext cx="7632848" cy="1123712"/>
          </a:xfrm>
          <a:prstGeom prst="round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dirty="0" smtClean="0"/>
              <a:t>République Algérienne Démocratique et Populaire </a:t>
            </a:r>
          </a:p>
          <a:p>
            <a:pPr algn="ctr">
              <a:lnSpc>
                <a:spcPct val="150000"/>
              </a:lnSpc>
            </a:pPr>
            <a:r>
              <a:rPr lang="fr-FR" sz="2000" dirty="0" smtClean="0"/>
              <a:t>Ministère de L'enseignement Supérieur et de la Recherche Scientifique </a:t>
            </a:r>
            <a:endParaRPr lang="en-GB" sz="2000" dirty="0"/>
          </a:p>
        </p:txBody>
      </p:sp>
      <p:sp>
        <p:nvSpPr>
          <p:cNvPr id="6" name="ZoneTexte 5"/>
          <p:cNvSpPr txBox="1"/>
          <p:nvPr/>
        </p:nvSpPr>
        <p:spPr>
          <a:xfrm rot="1155367">
            <a:off x="5841301" y="3970333"/>
            <a:ext cx="3340312" cy="338554"/>
          </a:xfrm>
          <a:prstGeom prst="rect">
            <a:avLst/>
          </a:prstGeom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dirty="0" smtClean="0"/>
              <a:t>Licence 3eme année  Microbiologie</a:t>
            </a:r>
            <a:endParaRPr lang="en-GB" sz="1600" dirty="0"/>
          </a:p>
        </p:txBody>
      </p:sp>
      <p:sp>
        <p:nvSpPr>
          <p:cNvPr id="7" name="ZoneTexte 6"/>
          <p:cNvSpPr txBox="1"/>
          <p:nvPr/>
        </p:nvSpPr>
        <p:spPr>
          <a:xfrm>
            <a:off x="2051720" y="2276872"/>
            <a:ext cx="4824536" cy="1323439"/>
          </a:xfrm>
          <a:prstGeom prst="rect">
            <a:avLst/>
          </a:prstGeom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4"/>
          </a:lnRef>
          <a:fillRef idx="100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r-FR" sz="2000" dirty="0" smtClean="0"/>
          </a:p>
          <a:p>
            <a:pPr algn="ctr"/>
            <a:endParaRPr lang="fr-FR" sz="2000" dirty="0" smtClean="0"/>
          </a:p>
          <a:p>
            <a:pPr algn="ctr"/>
            <a:r>
              <a:rPr lang="fr-FR" sz="2000" dirty="0" smtClean="0"/>
              <a:t>Matière: Microbiologie industrielle</a:t>
            </a:r>
          </a:p>
          <a:p>
            <a:pPr algn="ctr"/>
            <a:endParaRPr lang="en-GB" sz="2000" dirty="0"/>
          </a:p>
        </p:txBody>
      </p:sp>
      <p:sp>
        <p:nvSpPr>
          <p:cNvPr id="8" name="ZoneTexte 7"/>
          <p:cNvSpPr txBox="1"/>
          <p:nvPr/>
        </p:nvSpPr>
        <p:spPr>
          <a:xfrm>
            <a:off x="5263258" y="6165304"/>
            <a:ext cx="3880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Préparé par Mme. BOURZAMA </a:t>
            </a:r>
            <a:r>
              <a:rPr lang="fr-FR" dirty="0" err="1" smtClean="0"/>
              <a:t>Ghania</a:t>
            </a:r>
            <a:endParaRPr lang="en-GB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2843808" y="1124744"/>
            <a:ext cx="3888432" cy="432048"/>
          </a:xfrm>
          <a:prstGeom prst="round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Université </a:t>
            </a:r>
            <a:r>
              <a:rPr lang="fr-FR" dirty="0" err="1" smtClean="0"/>
              <a:t>Badji</a:t>
            </a:r>
            <a:r>
              <a:rPr lang="fr-FR" dirty="0" smtClean="0"/>
              <a:t> </a:t>
            </a:r>
            <a:r>
              <a:rPr lang="fr-FR" dirty="0" err="1" smtClean="0"/>
              <a:t>Mokhtar</a:t>
            </a:r>
            <a:r>
              <a:rPr lang="fr-FR" dirty="0" smtClean="0"/>
              <a:t>-Annaba-</a:t>
            </a:r>
            <a:endParaRPr lang="en-GB" dirty="0"/>
          </a:p>
        </p:txBody>
      </p:sp>
      <p:pic>
        <p:nvPicPr>
          <p:cNvPr id="39938" name="Picture 2" descr="Historique ... - www.univ-annaba.d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4704"/>
            <a:ext cx="1619672" cy="1950715"/>
          </a:xfrm>
          <a:prstGeom prst="rect">
            <a:avLst/>
          </a:prstGeom>
          <a:noFill/>
        </p:spPr>
      </p:pic>
      <p:pic>
        <p:nvPicPr>
          <p:cNvPr id="12" name="Picture 2" descr="Historique ... - www.univ-annaba.d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764704"/>
            <a:ext cx="1619672" cy="1950715"/>
          </a:xfrm>
          <a:prstGeom prst="rect">
            <a:avLst/>
          </a:prstGeom>
          <a:noFill/>
        </p:spPr>
      </p:pic>
      <p:sp>
        <p:nvSpPr>
          <p:cNvPr id="9" name="ZoneTexte 8"/>
          <p:cNvSpPr txBox="1"/>
          <p:nvPr/>
        </p:nvSpPr>
        <p:spPr>
          <a:xfrm>
            <a:off x="1691680" y="1556792"/>
            <a:ext cx="6377969" cy="408623"/>
          </a:xfrm>
          <a:prstGeom prst="roundRect">
            <a:avLst/>
          </a:prstGeom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Faculté de Sciences                         Département de Biochimie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10</a:t>
            </a:fld>
            <a:endParaRPr lang="fr-BE"/>
          </a:p>
        </p:txBody>
      </p:sp>
      <p:sp>
        <p:nvSpPr>
          <p:cNvPr id="5" name="Rectangle à coins arrondis 4"/>
          <p:cNvSpPr/>
          <p:nvPr/>
        </p:nvSpPr>
        <p:spPr>
          <a:xfrm>
            <a:off x="179512" y="188640"/>
            <a:ext cx="7485575" cy="51077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 algn="justLow" fontAlgn="base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</a:pPr>
            <a:r>
              <a:rPr lang="fr-FR" sz="2400" b="1" dirty="0" smtClean="0"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5.3. Principaux  produits de la fermentation industrielle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archemin horizontal 5"/>
          <p:cNvSpPr/>
          <p:nvPr/>
        </p:nvSpPr>
        <p:spPr>
          <a:xfrm>
            <a:off x="539552" y="2492896"/>
            <a:ext cx="4104456" cy="613470"/>
          </a:xfrm>
          <a:prstGeom prst="horizont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2400" dirty="0" smtClean="0"/>
              <a:t>Les </a:t>
            </a:r>
            <a:r>
              <a:rPr lang="en-GB" sz="2400" b="1" dirty="0" err="1" smtClean="0"/>
              <a:t>métabolites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primaires</a:t>
            </a:r>
            <a:endParaRPr lang="en-GB" sz="2400" dirty="0"/>
          </a:p>
        </p:txBody>
      </p:sp>
      <p:sp>
        <p:nvSpPr>
          <p:cNvPr id="7" name="Parchemin horizontal 6"/>
          <p:cNvSpPr/>
          <p:nvPr/>
        </p:nvSpPr>
        <p:spPr>
          <a:xfrm>
            <a:off x="5076056" y="2420888"/>
            <a:ext cx="3761481" cy="613470"/>
          </a:xfrm>
          <a:prstGeom prst="horizont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GB" sz="2400" b="1" dirty="0" err="1" smtClean="0"/>
              <a:t>métabolites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secondaires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-</a:t>
            </a:r>
            <a:r>
              <a:rPr lang="fr-FR" sz="2400" b="1" dirty="0" smtClean="0"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Association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des métabolites primaires et secondaires avec la croissance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1745" name="image1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8496944" cy="4968552"/>
          </a:xfrm>
          <a:prstGeom prst="rect">
            <a:avLst/>
          </a:prstGeom>
          <a:noFill/>
        </p:spPr>
      </p:pic>
      <p:sp>
        <p:nvSpPr>
          <p:cNvPr id="5" name="Arc 4"/>
          <p:cNvSpPr/>
          <p:nvPr/>
        </p:nvSpPr>
        <p:spPr>
          <a:xfrm rot="6148706">
            <a:off x="926346" y="3318441"/>
            <a:ext cx="3210166" cy="1157222"/>
          </a:xfrm>
          <a:prstGeom prst="arc">
            <a:avLst>
              <a:gd name="adj1" fmla="val 13704373"/>
              <a:gd name="adj2" fmla="val 51064"/>
            </a:avLst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rc 5"/>
          <p:cNvSpPr/>
          <p:nvPr/>
        </p:nvSpPr>
        <p:spPr>
          <a:xfrm rot="6991912">
            <a:off x="2798098" y="3379442"/>
            <a:ext cx="3210166" cy="1485539"/>
          </a:xfrm>
          <a:prstGeom prst="arc">
            <a:avLst>
              <a:gd name="adj1" fmla="val 12530253"/>
              <a:gd name="adj2" fmla="val 21265672"/>
            </a:avLst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11</a:t>
            </a:fld>
            <a:endParaRPr lang="fr-BE"/>
          </a:p>
        </p:txBody>
      </p:sp>
      <p:sp>
        <p:nvSpPr>
          <p:cNvPr id="8" name="ZoneTexte 7"/>
          <p:cNvSpPr txBox="1"/>
          <p:nvPr/>
        </p:nvSpPr>
        <p:spPr>
          <a:xfrm>
            <a:off x="4716016" y="5661248"/>
            <a:ext cx="4427984" cy="830997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/>
              <a:t>Formation de métabolites secondaire</a:t>
            </a:r>
            <a:endParaRPr lang="en-GB" sz="2400" dirty="0"/>
          </a:p>
        </p:txBody>
      </p:sp>
      <p:sp>
        <p:nvSpPr>
          <p:cNvPr id="9" name="ZoneTexte 8"/>
          <p:cNvSpPr txBox="1"/>
          <p:nvPr/>
        </p:nvSpPr>
        <p:spPr>
          <a:xfrm>
            <a:off x="251520" y="5733256"/>
            <a:ext cx="4427984" cy="830997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/>
              <a:t>Formation de métabolites Primaires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-34379"/>
            <a:ext cx="3419872" cy="715089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6213" algn="l"/>
              </a:tabLst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5. </a:t>
            </a:r>
            <a:r>
              <a:rPr lang="fr-FR" b="1" dirty="0" smtClean="0"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3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.1. Métabolites primaires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5.3.1.1.Acides aminées (</a:t>
            </a:r>
            <a:r>
              <a:rPr lang="fr-FR" dirty="0" smtClean="0"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AA)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99592" y="5877272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76213" algn="l"/>
              </a:tabLst>
            </a:pPr>
            <a:r>
              <a:rPr lang="fr-FR" dirty="0" smtClean="0"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La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bioconversion</a:t>
            </a:r>
            <a:r>
              <a:rPr lang="fr-FR" dirty="0" smtClean="0"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 d’AA essentiels ou non essentiels: exemple EDOPA (</a:t>
            </a:r>
            <a:r>
              <a:rPr lang="fr-FR" dirty="0" err="1" smtClean="0"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dihydrophénylalanine</a:t>
            </a:r>
            <a:r>
              <a:rPr lang="fr-FR" dirty="0" smtClean="0"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) par  la bactérie </a:t>
            </a:r>
            <a:r>
              <a:rPr lang="fr-FR" i="1" dirty="0" err="1" smtClean="0"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Erwinia</a:t>
            </a:r>
            <a:r>
              <a:rPr lang="fr-FR" i="1" dirty="0" smtClean="0"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 </a:t>
            </a:r>
            <a:r>
              <a:rPr lang="fr-FR" i="1" dirty="0" err="1" smtClean="0"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herbocola</a:t>
            </a:r>
            <a:r>
              <a:rPr lang="fr-FR" i="1" dirty="0" smtClean="0"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.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12</a:t>
            </a:fld>
            <a:endParaRPr lang="fr-BE"/>
          </a:p>
        </p:txBody>
      </p:sp>
      <p:sp>
        <p:nvSpPr>
          <p:cNvPr id="6" name="Rectangle à coins arrondis 5"/>
          <p:cNvSpPr/>
          <p:nvPr/>
        </p:nvSpPr>
        <p:spPr>
          <a:xfrm>
            <a:off x="827584" y="2276872"/>
            <a:ext cx="3439649" cy="408623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76213" algn="l"/>
              </a:tabLst>
            </a:pPr>
            <a:r>
              <a:rPr lang="fr-FR" dirty="0" smtClean="0"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Une accumulation intracellulaire. </a:t>
            </a:r>
          </a:p>
        </p:txBody>
      </p:sp>
      <p:sp>
        <p:nvSpPr>
          <p:cNvPr id="7" name="Bulle ronde 6"/>
          <p:cNvSpPr/>
          <p:nvPr/>
        </p:nvSpPr>
        <p:spPr>
          <a:xfrm>
            <a:off x="755576" y="764704"/>
            <a:ext cx="4068961" cy="1298377"/>
          </a:xfrm>
          <a:prstGeom prst="wedgeEllipseCallout">
            <a:avLst>
              <a:gd name="adj1" fmla="val -14096"/>
              <a:gd name="adj2" fmla="val 6963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76213" algn="l"/>
              </a:tabLst>
            </a:pPr>
            <a:r>
              <a:rPr lang="fr-FR" dirty="0" smtClean="0"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Par perturbation des systèmes bactériens de production </a:t>
            </a:r>
          </a:p>
        </p:txBody>
      </p:sp>
      <p:grpSp>
        <p:nvGrpSpPr>
          <p:cNvPr id="10" name="Groupe 9"/>
          <p:cNvGrpSpPr/>
          <p:nvPr/>
        </p:nvGrpSpPr>
        <p:grpSpPr>
          <a:xfrm>
            <a:off x="4217663" y="1196752"/>
            <a:ext cx="4926337" cy="1310537"/>
            <a:chOff x="4217663" y="1196752"/>
            <a:chExt cx="4926337" cy="1310537"/>
          </a:xfrm>
        </p:grpSpPr>
        <p:sp>
          <p:nvSpPr>
            <p:cNvPr id="8" name="Rectangle 7"/>
            <p:cNvSpPr/>
            <p:nvPr/>
          </p:nvSpPr>
          <p:spPr>
            <a:xfrm>
              <a:off x="5327576" y="1196752"/>
              <a:ext cx="3816424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Low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Char char="•"/>
                <a:tabLst>
                  <a:tab pos="176213" algn="l"/>
                </a:tabLst>
              </a:pPr>
              <a:r>
                <a:rPr lang="fr-FR" dirty="0" smtClean="0"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la stéréospécificité de l'AA obtenu (on obtient uniquement des acides aminés L).</a:t>
              </a:r>
              <a:endParaRPr lang="en-GB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Flèche droite rayée 8"/>
            <p:cNvSpPr/>
            <p:nvPr/>
          </p:nvSpPr>
          <p:spPr>
            <a:xfrm rot="20112830">
              <a:off x="4217663" y="1899210"/>
              <a:ext cx="1080120" cy="608079"/>
            </a:xfrm>
            <a:prstGeom prst="striped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7020272" y="4293096"/>
            <a:ext cx="1890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Acide glutamique </a:t>
            </a:r>
            <a:endParaRPr lang="en-GB" dirty="0"/>
          </a:p>
        </p:txBody>
      </p:sp>
      <p:sp>
        <p:nvSpPr>
          <p:cNvPr id="12" name="Rectangle avec flèche vers la droite 11"/>
          <p:cNvSpPr/>
          <p:nvPr/>
        </p:nvSpPr>
        <p:spPr>
          <a:xfrm>
            <a:off x="899592" y="4221088"/>
            <a:ext cx="6120680" cy="646331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66161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l’acide </a:t>
            </a:r>
            <a:r>
              <a:rPr lang="fr-FR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cétoglutarique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 (</a:t>
            </a:r>
            <a:r>
              <a:rPr lang="fr-FR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αKG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) (du cycle de Krebs) </a:t>
            </a:r>
            <a:endParaRPr lang="en-GB" dirty="0"/>
          </a:p>
        </p:txBody>
      </p:sp>
      <p:grpSp>
        <p:nvGrpSpPr>
          <p:cNvPr id="15" name="Groupe 14"/>
          <p:cNvGrpSpPr/>
          <p:nvPr/>
        </p:nvGrpSpPr>
        <p:grpSpPr>
          <a:xfrm>
            <a:off x="3347864" y="3068960"/>
            <a:ext cx="4680520" cy="1121076"/>
            <a:chOff x="3347864" y="3068960"/>
            <a:chExt cx="4680520" cy="1121076"/>
          </a:xfrm>
        </p:grpSpPr>
        <p:sp>
          <p:nvSpPr>
            <p:cNvPr id="13" name="Ellipse 12"/>
            <p:cNvSpPr/>
            <p:nvPr/>
          </p:nvSpPr>
          <p:spPr>
            <a:xfrm>
              <a:off x="3347864" y="3068960"/>
              <a:ext cx="4680520" cy="908864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fr-FR" dirty="0" smtClean="0">
                  <a:solidFill>
                    <a:prstClr val="black"/>
                  </a:solidFill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avec utilisation de </a:t>
              </a:r>
              <a:r>
                <a:rPr lang="fr-FR" i="1" dirty="0" smtClean="0">
                  <a:solidFill>
                    <a:prstClr val="black"/>
                  </a:solidFill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C. </a:t>
              </a:r>
              <a:r>
                <a:rPr lang="fr-FR" i="1" dirty="0" err="1" smtClean="0">
                  <a:solidFill>
                    <a:prstClr val="black"/>
                  </a:solidFill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glutamicum</a:t>
              </a:r>
              <a:r>
                <a:rPr lang="fr-FR" dirty="0" smtClean="0">
                  <a:solidFill>
                    <a:prstClr val="black"/>
                  </a:solidFill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, formé par </a:t>
              </a:r>
              <a:r>
                <a:rPr lang="fr-FR" dirty="0" err="1" smtClean="0">
                  <a:solidFill>
                    <a:prstClr val="black"/>
                  </a:solidFill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amination</a:t>
              </a:r>
              <a:r>
                <a:rPr lang="fr-FR" dirty="0" smtClean="0">
                  <a:solidFill>
                    <a:prstClr val="black"/>
                  </a:solidFill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 </a:t>
              </a:r>
              <a:endParaRPr lang="en-GB" dirty="0"/>
            </a:p>
          </p:txBody>
        </p:sp>
        <p:sp>
          <p:nvSpPr>
            <p:cNvPr id="14" name="Éclair 13"/>
            <p:cNvSpPr/>
            <p:nvPr/>
          </p:nvSpPr>
          <p:spPr>
            <a:xfrm rot="4319913">
              <a:off x="5069908" y="3749268"/>
              <a:ext cx="185228" cy="696307"/>
            </a:xfrm>
            <a:prstGeom prst="lightningBol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11" grpId="0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71600" y="332656"/>
            <a:ext cx="770485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</a:pPr>
            <a:r>
              <a:rPr lang="fr-FR" b="1" dirty="0" smtClean="0"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5.3.1.2.Vitamines : </a:t>
            </a:r>
            <a:r>
              <a:rPr lang="fr-FR" dirty="0" smtClean="0"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ces produits  sont souvent intracellulaires.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51520" y="1916832"/>
            <a:ext cx="3096344" cy="2777133"/>
          </a:xfrm>
          <a:prstGeom prst="roundRect">
            <a:avLst>
              <a:gd name="adj" fmla="val 2957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76213" algn="l"/>
              </a:tabLst>
            </a:pPr>
            <a:r>
              <a:rPr lang="fr-FR" b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Vitamine B12 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(</a:t>
            </a:r>
            <a:r>
              <a:rPr lang="fr-FR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cyanocobalamine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), seule source de production par culture microbienne (</a:t>
            </a:r>
            <a:r>
              <a:rPr lang="fr-FR" i="1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Streptomyces</a:t>
            </a:r>
            <a:r>
              <a:rPr lang="fr-FR" i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 </a:t>
            </a:r>
            <a:r>
              <a:rPr lang="fr-FR" i="1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olivaceus</a:t>
            </a:r>
            <a:r>
              <a:rPr lang="fr-FR" i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, </a:t>
            </a:r>
            <a:r>
              <a:rPr lang="fr-FR" i="1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Propionobacterium</a:t>
            </a:r>
            <a:r>
              <a:rPr lang="fr-FR" i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 </a:t>
            </a:r>
            <a:r>
              <a:rPr lang="fr-FR" i="1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shermanii</a:t>
            </a:r>
            <a:r>
              <a:rPr lang="fr-FR" i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, P. </a:t>
            </a:r>
            <a:r>
              <a:rPr lang="fr-FR" i="1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denitrificans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).</a:t>
            </a:r>
            <a:endParaRPr lang="en-GB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779912" y="2204864"/>
            <a:ext cx="2286000" cy="1634490"/>
          </a:xfrm>
          <a:prstGeom prst="roundRect">
            <a:avLst>
              <a:gd name="adj" fmla="val 3791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GB" b="1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Vitamine</a:t>
            </a:r>
            <a:r>
              <a:rPr lang="en-GB" b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 B2 </a:t>
            </a:r>
            <a:r>
              <a:rPr lang="en-GB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(</a:t>
            </a:r>
            <a:r>
              <a:rPr lang="en-GB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riboflavine</a:t>
            </a:r>
            <a:r>
              <a:rPr lang="en-GB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) par </a:t>
            </a:r>
            <a:r>
              <a:rPr lang="en-GB" i="1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Ashbya</a:t>
            </a:r>
            <a:r>
              <a:rPr lang="en-GB" i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 </a:t>
            </a:r>
            <a:r>
              <a:rPr lang="en-GB" i="1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gossypii</a:t>
            </a:r>
            <a:r>
              <a:rPr lang="en-GB" i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 &amp; </a:t>
            </a:r>
            <a:r>
              <a:rPr lang="en-GB" i="1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Eremothecium</a:t>
            </a:r>
            <a:r>
              <a:rPr lang="en-GB" i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 </a:t>
            </a:r>
            <a:r>
              <a:rPr lang="en-GB" i="1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ashbyi</a:t>
            </a:r>
            <a:r>
              <a:rPr lang="en-GB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).</a:t>
            </a:r>
            <a:endParaRPr lang="en-GB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6588224" y="1916832"/>
            <a:ext cx="2430016" cy="1374458"/>
          </a:xfrm>
          <a:prstGeom prst="roundRect">
            <a:avLst>
              <a:gd name="adj" fmla="val 2274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76213" algn="l"/>
              </a:tabLst>
            </a:pPr>
            <a:r>
              <a:rPr lang="fr-FR" b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ß-carotène 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précurseur vitamine A, par </a:t>
            </a:r>
            <a:r>
              <a:rPr lang="fr-FR" i="1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Blakeslea</a:t>
            </a:r>
            <a:r>
              <a:rPr lang="fr-FR" i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 </a:t>
            </a:r>
            <a:r>
              <a:rPr lang="fr-FR" i="1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trispora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,…</a:t>
            </a:r>
            <a:endParaRPr lang="en-GB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ccolade fermante 8"/>
          <p:cNvSpPr/>
          <p:nvPr/>
        </p:nvSpPr>
        <p:spPr>
          <a:xfrm rot="16200000">
            <a:off x="4103948" y="-1863588"/>
            <a:ext cx="1152129" cy="6408713"/>
          </a:xfrm>
          <a:prstGeom prst="rightBrace">
            <a:avLst>
              <a:gd name="adj1" fmla="val 8333"/>
              <a:gd name="adj2" fmla="val 50456"/>
            </a:avLst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à coins arrondis 10"/>
          <p:cNvSpPr/>
          <p:nvPr/>
        </p:nvSpPr>
        <p:spPr>
          <a:xfrm>
            <a:off x="6713984" y="3429000"/>
            <a:ext cx="2430016" cy="1374458"/>
          </a:xfrm>
          <a:prstGeom prst="roundRect">
            <a:avLst>
              <a:gd name="adj" fmla="val 2274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76213" algn="l"/>
              </a:tabLst>
            </a:pPr>
            <a:r>
              <a:rPr lang="fr-FR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Ergosterol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, a-tocophérol (vitamine A), acide ascorbique (vitamine C)…</a:t>
            </a:r>
            <a:endParaRPr lang="en-GB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13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3080" y="692696"/>
            <a:ext cx="828092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</a:pPr>
            <a:r>
              <a:rPr lang="fr-FR" b="1" dirty="0" smtClean="0"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5.3.1.3.Polysaccharides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Larme 4"/>
          <p:cNvSpPr/>
          <p:nvPr/>
        </p:nvSpPr>
        <p:spPr>
          <a:xfrm>
            <a:off x="1043608" y="1268760"/>
            <a:ext cx="6912768" cy="1298377"/>
          </a:xfrm>
          <a:prstGeom prst="teardrop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la culture en conditions spécifiques (induction de la synthèse par carence d’un élément, par culture anaérobie, en phase stationnaire,…).</a:t>
            </a:r>
            <a:endParaRPr lang="en-GB" dirty="0"/>
          </a:p>
        </p:txBody>
      </p:sp>
      <p:sp>
        <p:nvSpPr>
          <p:cNvPr id="6" name="Organigramme : Données stockées 5"/>
          <p:cNvSpPr/>
          <p:nvPr/>
        </p:nvSpPr>
        <p:spPr>
          <a:xfrm>
            <a:off x="2699792" y="3717032"/>
            <a:ext cx="4032448" cy="1200329"/>
          </a:xfrm>
          <a:prstGeom prst="flowChartOnlineStorag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Production spécifique des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Polysaccharides 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par des microorganismes selon le substrat.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14</a:t>
            </a:fld>
            <a:endParaRPr lang="fr-BE"/>
          </a:p>
        </p:txBody>
      </p:sp>
      <p:sp>
        <p:nvSpPr>
          <p:cNvPr id="12" name="Flèche vers le bas 11"/>
          <p:cNvSpPr/>
          <p:nvPr/>
        </p:nvSpPr>
        <p:spPr>
          <a:xfrm>
            <a:off x="2627784" y="2564904"/>
            <a:ext cx="3771955" cy="1226939"/>
          </a:xfrm>
          <a:prstGeom prst="dow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dirty="0" smtClean="0"/>
              <a:t>par culture anaérobie, en phase stationnaire</a:t>
            </a:r>
            <a:endParaRPr lang="en-GB" dirty="0"/>
          </a:p>
        </p:txBody>
      </p:sp>
      <p:sp>
        <p:nvSpPr>
          <p:cNvPr id="13" name="Pensées 12"/>
          <p:cNvSpPr/>
          <p:nvPr/>
        </p:nvSpPr>
        <p:spPr>
          <a:xfrm>
            <a:off x="899592" y="4941168"/>
            <a:ext cx="4248472" cy="1512168"/>
          </a:xfrm>
          <a:prstGeom prst="cloudCallout">
            <a:avLst>
              <a:gd name="adj1" fmla="val 44211"/>
              <a:gd name="adj2" fmla="val -8293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Low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55588" algn="l"/>
              </a:tabLst>
            </a:pPr>
            <a:r>
              <a:rPr lang="fr-FR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Xanthane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, alginate, agar (algues rouges), cellulose, </a:t>
            </a:r>
            <a:r>
              <a:rPr lang="fr-FR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chitosane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, </a:t>
            </a:r>
            <a:r>
              <a:rPr lang="fr-FR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dextrane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, </a:t>
            </a:r>
            <a:r>
              <a:rPr lang="fr-FR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gellane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, </a:t>
            </a:r>
            <a:r>
              <a:rPr lang="fr-FR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pullulane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,…</a:t>
            </a:r>
            <a:endParaRPr lang="en-GB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621" y="764704"/>
            <a:ext cx="157607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255588" algn="l"/>
              </a:tabLst>
            </a:pPr>
            <a:r>
              <a:rPr lang="fr-FR" b="1" u="sng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5.3.1.4. Divers</a:t>
            </a:r>
            <a:endParaRPr lang="en-GB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0" y="1340768"/>
            <a:ext cx="5580112" cy="1583412"/>
          </a:xfrm>
          <a:prstGeom prst="roundRect">
            <a:avLst>
              <a:gd name="adj" fmla="val 42160"/>
            </a:avLst>
          </a:prstGeom>
          <a:scene3d>
            <a:camera prst="isometricOffAxis1Righ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003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55588" algn="l"/>
              </a:tabLst>
            </a:pPr>
            <a:r>
              <a:rPr lang="fr-FR" b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Acides organiques 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: </a:t>
            </a:r>
            <a:r>
              <a:rPr lang="fr-FR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ac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. </a:t>
            </a:r>
            <a:r>
              <a:rPr lang="fr-FR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Acetiques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 (</a:t>
            </a:r>
            <a:r>
              <a:rPr lang="fr-FR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anaerobie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, </a:t>
            </a:r>
            <a:r>
              <a:rPr lang="fr-FR" i="1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Clostridium</a:t>
            </a:r>
            <a:r>
              <a:rPr lang="fr-FR" i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 </a:t>
            </a:r>
            <a:r>
              <a:rPr lang="fr-FR" i="1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thermoaceticum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:</a:t>
            </a:r>
            <a:endParaRPr lang="en-GB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255588" algn="l"/>
              </a:tabLst>
            </a:pPr>
            <a:r>
              <a:rPr lang="en-GB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35 g/L, fed-batch), ac. 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Citrique ( </a:t>
            </a:r>
            <a:r>
              <a:rPr lang="fr-FR" i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Aspergillus </a:t>
            </a:r>
            <a:r>
              <a:rPr lang="fr-FR" i="1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niger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,…), </a:t>
            </a:r>
            <a:r>
              <a:rPr lang="fr-FR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ac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. Lactique, </a:t>
            </a:r>
            <a:r>
              <a:rPr lang="fr-FR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ac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. Gluconique,</a:t>
            </a:r>
            <a:endParaRPr lang="en-GB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2699792" y="2276872"/>
            <a:ext cx="3816424" cy="1571804"/>
          </a:xfrm>
          <a:prstGeom prst="roundRect">
            <a:avLst>
              <a:gd name="adj" fmla="val 41141"/>
            </a:avLst>
          </a:prstGeom>
          <a:scene3d>
            <a:camera prst="isometricOffAxis1Right"/>
            <a:lightRig rig="threePt" dir="t"/>
          </a:scene3d>
        </p:spPr>
        <p:style>
          <a:lnRef idx="2">
            <a:schemeClr val="accent6"/>
          </a:lnRef>
          <a:fillRef idx="1002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55588" algn="l"/>
              </a:tabLst>
            </a:pPr>
            <a:r>
              <a:rPr lang="fr-FR" b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Alcools et solvants 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: acétone ( </a:t>
            </a:r>
            <a:r>
              <a:rPr lang="fr-FR" i="1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Clostridium</a:t>
            </a:r>
            <a:r>
              <a:rPr lang="fr-FR" i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 </a:t>
            </a:r>
            <a:r>
              <a:rPr lang="fr-FR" i="1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acetobutylicum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), </a:t>
            </a:r>
            <a:r>
              <a:rPr lang="fr-FR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dihydroxyacétone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, polyols, butanol, éthanol,…</a:t>
            </a:r>
            <a:endParaRPr lang="en-GB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491880" y="3573016"/>
            <a:ext cx="4176464" cy="1873270"/>
          </a:xfrm>
          <a:prstGeom prst="roundRect">
            <a:avLst>
              <a:gd name="adj" fmla="val 28134"/>
            </a:avLst>
          </a:prstGeom>
          <a:scene3d>
            <a:camera prst="isometricOffAxis1Right"/>
            <a:lightRig rig="threePt" dir="t"/>
          </a:scene3d>
        </p:spPr>
        <p:style>
          <a:lnRef idx="2">
            <a:schemeClr val="dk1"/>
          </a:lnRef>
          <a:fillRef idx="1002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55588" algn="l"/>
              </a:tabLst>
            </a:pPr>
            <a:r>
              <a:rPr lang="fr-FR" sz="1600" b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Carburant </a:t>
            </a:r>
            <a:r>
              <a:rPr lang="fr-FR" sz="1600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: éthanol (80% de la production mondiale est produite par fermentation, à partir de cellulose, glucose, amidon), méthane (par décomposition anaérobie de la matière organique) et d’autres hydrocarbures.</a:t>
            </a:r>
            <a:endParaRPr lang="en-GB" sz="1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6444208" y="5967889"/>
            <a:ext cx="2699792" cy="890111"/>
          </a:xfrm>
          <a:prstGeom prst="roundRect">
            <a:avLst>
              <a:gd name="adj" fmla="val 47826"/>
            </a:avLst>
          </a:prstGeom>
          <a:scene3d>
            <a:camera prst="perspectiveLeft"/>
            <a:lightRig rig="threeP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55588" algn="l"/>
              </a:tabLst>
            </a:pPr>
            <a:r>
              <a:rPr lang="fr-FR" b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Les Biogaz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:  (H2, CH4, …)</a:t>
            </a:r>
            <a:endParaRPr lang="en-GB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5724128" y="4869160"/>
            <a:ext cx="2520280" cy="1146572"/>
          </a:xfrm>
          <a:prstGeom prst="roundRect">
            <a:avLst>
              <a:gd name="adj" fmla="val 33663"/>
            </a:avLst>
          </a:prstGeom>
          <a:scene3d>
            <a:camera prst="perspectiveLeft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55588" algn="l"/>
              </a:tabLst>
            </a:pPr>
            <a:r>
              <a:rPr lang="fr-FR" b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Lipides 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(</a:t>
            </a:r>
            <a:r>
              <a:rPr lang="fr-FR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sphingolipides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: cosmétologie,…)</a:t>
            </a:r>
            <a:endParaRPr lang="en-GB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15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92696"/>
            <a:ext cx="889248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255588" algn="l"/>
              </a:tabLst>
            </a:pPr>
            <a:endParaRPr lang="en-GB" sz="800" dirty="0" smtClean="0">
              <a:latin typeface="Arial" pitchFamily="34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55588" algn="l"/>
              </a:tabLst>
            </a:pPr>
            <a:r>
              <a:rPr lang="fr-FR" sz="2000" dirty="0" smtClean="0"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Surtout par </a:t>
            </a:r>
            <a:r>
              <a:rPr lang="fr-FR" sz="2000" i="1" dirty="0" err="1" smtClean="0"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Streptomyces</a:t>
            </a:r>
            <a:r>
              <a:rPr lang="fr-FR" sz="2000" i="1" dirty="0" smtClean="0"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 </a:t>
            </a:r>
            <a:r>
              <a:rPr lang="fr-FR" sz="2000" dirty="0" smtClean="0"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ou  par des mycètes filamenteux (</a:t>
            </a:r>
            <a:r>
              <a:rPr lang="fr-FR" sz="2000" i="1" dirty="0" smtClean="0"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Penicillium</a:t>
            </a:r>
            <a:r>
              <a:rPr lang="fr-FR" sz="2000" dirty="0" smtClean="0"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)  qui  sont souvent des souches améliorées par mutation ou génie génétique </a:t>
            </a: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55588" algn="l"/>
              </a:tabLst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55588" algn="l"/>
              </a:tabLst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55588" algn="l"/>
              </a:tabLst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55588" algn="l"/>
              </a:tabLst>
            </a:pPr>
            <a:r>
              <a:rPr lang="fr-FR" sz="2000" dirty="0" smtClean="0"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La production a lieu au cours de la phase stationnaire de croissance, excepté pour les tétracyclines.</a:t>
            </a: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55588" algn="l"/>
              </a:tabLst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55588" algn="l"/>
              </a:tabLst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55588" algn="l"/>
              </a:tabLst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55588" algn="l"/>
              </a:tabLst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255588" algn="l"/>
              </a:tabLst>
            </a:pPr>
            <a:r>
              <a:rPr lang="fr-FR" sz="2000" dirty="0" smtClean="0"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• les concentrations en sels minéraux (Fe, Mn, Zn) supérieures à celles remarquées pour faire la croissance.</a:t>
            </a: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255588" algn="l"/>
              </a:tabLst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255588" algn="l"/>
              </a:tabLst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255588" algn="l"/>
              </a:tabLst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255588" algn="l"/>
              </a:tabLst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ensées 2"/>
          <p:cNvSpPr/>
          <p:nvPr/>
        </p:nvSpPr>
        <p:spPr>
          <a:xfrm>
            <a:off x="2411760" y="980728"/>
            <a:ext cx="5976664" cy="2232248"/>
          </a:xfrm>
          <a:prstGeom prst="cloudCallout">
            <a:avLst>
              <a:gd name="adj1" fmla="val -26837"/>
              <a:gd name="adj2" fmla="val 10294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55588" algn="l"/>
              </a:tabLst>
            </a:pPr>
            <a:r>
              <a:rPr lang="fr-FR" b="1" dirty="0" smtClean="0"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Les conditions optimales pour la production des antibiotiques ne sont pas forcement les mêmes à celles de la croissance.</a:t>
            </a:r>
            <a:endParaRPr lang="en-GB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16</a:t>
            </a:fld>
            <a:endParaRPr lang="fr-BE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3142803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255588" algn="l"/>
              </a:tabLst>
            </a:pPr>
            <a:r>
              <a:rPr lang="fr-FR" b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5.3.2. Métabolites secondaires</a:t>
            </a:r>
            <a:endParaRPr lang="en-GB" sz="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255588" algn="l"/>
              </a:tabLst>
            </a:pPr>
            <a:r>
              <a:rPr lang="fr-FR" b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5.3.2.1. Antibiotiques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5976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55588" algn="l"/>
              </a:tabLst>
            </a:pPr>
            <a:r>
              <a:rPr lang="fr-FR" b="1" dirty="0" smtClean="0"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Exemple de la pénicilline</a:t>
            </a:r>
            <a:endParaRPr lang="en-GB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17</a:t>
            </a:fld>
            <a:endParaRPr lang="fr-BE"/>
          </a:p>
        </p:txBody>
      </p:sp>
      <p:grpSp>
        <p:nvGrpSpPr>
          <p:cNvPr id="20" name="Groupe 19"/>
          <p:cNvGrpSpPr/>
          <p:nvPr/>
        </p:nvGrpSpPr>
        <p:grpSpPr>
          <a:xfrm>
            <a:off x="3131840" y="2276872"/>
            <a:ext cx="4104456" cy="4405932"/>
            <a:chOff x="3203848" y="2348881"/>
            <a:chExt cx="4104456" cy="4405932"/>
          </a:xfrm>
        </p:grpSpPr>
        <p:pic>
          <p:nvPicPr>
            <p:cNvPr id="4100" name="Picture 4" descr="La fabrication des antibiotiques - Les Antibiotiques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79912" y="2348881"/>
              <a:ext cx="3024336" cy="3384376"/>
            </a:xfrm>
            <a:prstGeom prst="rect">
              <a:avLst/>
            </a:prstGeom>
            <a:noFill/>
          </p:spPr>
        </p:pic>
        <p:sp>
          <p:nvSpPr>
            <p:cNvPr id="10" name="Rectangle à coins arrondis 9"/>
            <p:cNvSpPr/>
            <p:nvPr/>
          </p:nvSpPr>
          <p:spPr>
            <a:xfrm>
              <a:off x="3203848" y="5733257"/>
              <a:ext cx="4104456" cy="1021556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fr-FR" dirty="0" smtClean="0">
                  <a:solidFill>
                    <a:prstClr val="black"/>
                  </a:solidFill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C'est un réacteur de type </a:t>
              </a:r>
              <a:r>
                <a:rPr lang="fr-FR" dirty="0" err="1" smtClean="0">
                  <a:solidFill>
                    <a:prstClr val="black"/>
                  </a:solidFill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fed</a:t>
              </a:r>
              <a:r>
                <a:rPr lang="fr-FR" dirty="0" smtClean="0">
                  <a:solidFill>
                    <a:prstClr val="black"/>
                  </a:solidFill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-batch avec un contrôle de la concentration en glucose.</a:t>
              </a:r>
              <a:endParaRPr lang="en-GB" dirty="0"/>
            </a:p>
          </p:txBody>
        </p:sp>
      </p:grpSp>
      <p:grpSp>
        <p:nvGrpSpPr>
          <p:cNvPr id="24" name="Groupe 23"/>
          <p:cNvGrpSpPr/>
          <p:nvPr/>
        </p:nvGrpSpPr>
        <p:grpSpPr>
          <a:xfrm>
            <a:off x="1763688" y="332656"/>
            <a:ext cx="5976664" cy="2044504"/>
            <a:chOff x="1691680" y="404664"/>
            <a:chExt cx="5976664" cy="2044504"/>
          </a:xfrm>
        </p:grpSpPr>
        <p:sp>
          <p:nvSpPr>
            <p:cNvPr id="14" name="Accolade ouvrante 13"/>
            <p:cNvSpPr/>
            <p:nvPr/>
          </p:nvSpPr>
          <p:spPr>
            <a:xfrm rot="16200000">
              <a:off x="5076347" y="620396"/>
              <a:ext cx="460329" cy="3197215"/>
            </a:xfrm>
            <a:prstGeom prst="leftBrace">
              <a:avLst>
                <a:gd name="adj1" fmla="val 8333"/>
                <a:gd name="adj2" fmla="val 52172"/>
              </a:avLst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1" name="Groupe 20"/>
            <p:cNvGrpSpPr/>
            <p:nvPr/>
          </p:nvGrpSpPr>
          <p:grpSpPr>
            <a:xfrm>
              <a:off x="1691680" y="404664"/>
              <a:ext cx="5976664" cy="1168539"/>
              <a:chOff x="1691680" y="404664"/>
              <a:chExt cx="5976664" cy="1168539"/>
            </a:xfrm>
          </p:grpSpPr>
          <p:sp>
            <p:nvSpPr>
              <p:cNvPr id="12" name="Ellipse 11"/>
              <p:cNvSpPr/>
              <p:nvPr/>
            </p:nvSpPr>
            <p:spPr>
              <a:xfrm>
                <a:off x="5508104" y="620688"/>
                <a:ext cx="2160240" cy="908864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fr-FR" dirty="0" smtClean="0">
                    <a:solidFill>
                      <a:prstClr val="black"/>
                    </a:solidFill>
                    <a:latin typeface="Times New Roman" pitchFamily="18" charset="0"/>
                    <a:ea typeface="Comic Sans MS" pitchFamily="66" charset="0"/>
                    <a:cs typeface="Times New Roman" pitchFamily="18" charset="0"/>
                  </a:rPr>
                  <a:t>Le maintien du pH neutre</a:t>
                </a:r>
                <a:endParaRPr lang="en-GB" dirty="0"/>
              </a:p>
            </p:txBody>
          </p:sp>
          <p:sp>
            <p:nvSpPr>
              <p:cNvPr id="13" name="Ellipse 12"/>
              <p:cNvSpPr/>
              <p:nvPr/>
            </p:nvSpPr>
            <p:spPr>
              <a:xfrm>
                <a:off x="1691680" y="404664"/>
                <a:ext cx="4032448" cy="1168539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algn="just"/>
                <a:r>
                  <a:rPr lang="fr-FR" sz="1600" dirty="0" smtClean="0">
                    <a:solidFill>
                      <a:prstClr val="black"/>
                    </a:solidFill>
                    <a:latin typeface="Times New Roman" pitchFamily="18" charset="0"/>
                    <a:ea typeface="Comic Sans MS" pitchFamily="66" charset="0"/>
                    <a:cs typeface="Times New Roman" pitchFamily="18" charset="0"/>
                  </a:rPr>
                  <a:t>l’air et de l’agitation. En présence de lactose ou d’amidon et avec limitation en azote</a:t>
                </a:r>
                <a:endParaRPr lang="en-GB" sz="1600" dirty="0"/>
              </a:p>
            </p:txBody>
          </p:sp>
        </p:grpSp>
      </p:grpSp>
      <p:grpSp>
        <p:nvGrpSpPr>
          <p:cNvPr id="23" name="Groupe 22"/>
          <p:cNvGrpSpPr/>
          <p:nvPr/>
        </p:nvGrpSpPr>
        <p:grpSpPr>
          <a:xfrm>
            <a:off x="6876256" y="2276872"/>
            <a:ext cx="2267744" cy="2635747"/>
            <a:chOff x="6876256" y="2276872"/>
            <a:chExt cx="2267744" cy="2635747"/>
          </a:xfrm>
        </p:grpSpPr>
        <p:pic>
          <p:nvPicPr>
            <p:cNvPr id="4102" name="Picture 6" descr="Pénicilline — Wikipédia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3140968"/>
              <a:ext cx="1547664" cy="1771651"/>
            </a:xfrm>
            <a:prstGeom prst="rect">
              <a:avLst/>
            </a:prstGeom>
            <a:noFill/>
          </p:spPr>
        </p:pic>
        <p:sp>
          <p:nvSpPr>
            <p:cNvPr id="11" name="Rectangle 10"/>
            <p:cNvSpPr/>
            <p:nvPr/>
          </p:nvSpPr>
          <p:spPr>
            <a:xfrm>
              <a:off x="7271792" y="2276872"/>
              <a:ext cx="1872208" cy="92333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fr-FR" dirty="0" smtClean="0"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 La production  et l'accumulation de </a:t>
              </a:r>
              <a:r>
                <a:rPr lang="fr-FR" b="1" dirty="0" smtClean="0"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la pénicilline </a:t>
              </a:r>
              <a:endParaRPr lang="en-GB" dirty="0"/>
            </a:p>
          </p:txBody>
        </p:sp>
        <p:sp>
          <p:nvSpPr>
            <p:cNvPr id="17" name="Égal 16"/>
            <p:cNvSpPr/>
            <p:nvPr/>
          </p:nvSpPr>
          <p:spPr>
            <a:xfrm>
              <a:off x="6876256" y="3645024"/>
              <a:ext cx="720080" cy="576064"/>
            </a:xfrm>
            <a:prstGeom prst="mathEqua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0" y="1916832"/>
            <a:ext cx="3923928" cy="3163361"/>
            <a:chOff x="0" y="1916832"/>
            <a:chExt cx="3923928" cy="3163361"/>
          </a:xfrm>
        </p:grpSpPr>
        <p:pic>
          <p:nvPicPr>
            <p:cNvPr id="4098" name="Picture 2" descr="Penicillium notatum — Wikipéd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1520" y="2276872"/>
              <a:ext cx="2232248" cy="2095501"/>
            </a:xfrm>
            <a:prstGeom prst="rect">
              <a:avLst/>
            </a:prstGeom>
            <a:noFill/>
          </p:spPr>
        </p:pic>
        <p:sp>
          <p:nvSpPr>
            <p:cNvPr id="9" name="Rectangle à coins arrondis 8"/>
            <p:cNvSpPr/>
            <p:nvPr/>
          </p:nvSpPr>
          <p:spPr>
            <a:xfrm>
              <a:off x="0" y="4365104"/>
              <a:ext cx="2555776" cy="71508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fr-FR" i="1" dirty="0" err="1" smtClean="0"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Pénicillum</a:t>
              </a:r>
              <a:r>
                <a:rPr lang="fr-FR" i="1" dirty="0" smtClean="0"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 chrysogenum ( ou </a:t>
              </a:r>
              <a:r>
                <a:rPr lang="fr-FR" i="1" dirty="0" err="1" smtClean="0"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Pénicillum</a:t>
              </a:r>
              <a:r>
                <a:rPr lang="fr-FR" i="1" dirty="0" smtClean="0"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 </a:t>
              </a:r>
              <a:r>
                <a:rPr lang="fr-FR" i="1" dirty="0" err="1" smtClean="0"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notatum</a:t>
              </a:r>
              <a:r>
                <a:rPr lang="fr-FR" i="1" dirty="0" smtClean="0"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)</a:t>
              </a:r>
              <a:endParaRPr lang="en-GB" dirty="0"/>
            </a:p>
          </p:txBody>
        </p:sp>
        <p:sp>
          <p:nvSpPr>
            <p:cNvPr id="16" name="Flèche courbée vers le bas 15"/>
            <p:cNvSpPr/>
            <p:nvPr/>
          </p:nvSpPr>
          <p:spPr>
            <a:xfrm>
              <a:off x="2051720" y="1916832"/>
              <a:ext cx="1872208" cy="576064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8" name="Plus 17"/>
            <p:cNvSpPr/>
            <p:nvPr/>
          </p:nvSpPr>
          <p:spPr>
            <a:xfrm>
              <a:off x="2699792" y="2060848"/>
              <a:ext cx="432048" cy="432048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7416824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255588" algn="l"/>
              </a:tabLst>
            </a:pPr>
            <a:r>
              <a:rPr lang="fr-FR" sz="2000" b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5.3.2.2.</a:t>
            </a:r>
            <a:r>
              <a:rPr lang="fr-FR" sz="2000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 </a:t>
            </a:r>
            <a:r>
              <a:rPr lang="fr-FR" b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Produits </a:t>
            </a:r>
            <a:r>
              <a:rPr lang="fr-FR" b="1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pharmacologiquement</a:t>
            </a:r>
            <a:r>
              <a:rPr lang="fr-FR" b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 actifs, et les pesticides</a:t>
            </a:r>
            <a:endParaRPr lang="en-GB" sz="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0" y="620688"/>
            <a:ext cx="4499992" cy="1080120"/>
            <a:chOff x="1187624" y="692696"/>
            <a:chExt cx="4752528" cy="1080120"/>
          </a:xfrm>
        </p:grpSpPr>
        <p:sp>
          <p:nvSpPr>
            <p:cNvPr id="6" name="Flèche droite rayée 5"/>
            <p:cNvSpPr/>
            <p:nvPr/>
          </p:nvSpPr>
          <p:spPr>
            <a:xfrm>
              <a:off x="1187624" y="908720"/>
              <a:ext cx="2808312" cy="648072"/>
            </a:xfrm>
            <a:prstGeom prst="stripedRight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3923928" y="692696"/>
              <a:ext cx="2016224" cy="108012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fr-FR" dirty="0" smtClean="0"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Alcaloïdes</a:t>
              </a:r>
              <a:endParaRPr lang="en-GB" sz="8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en-GB" dirty="0"/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467544" y="1412776"/>
            <a:ext cx="4752528" cy="1080120"/>
            <a:chOff x="1187624" y="692696"/>
            <a:chExt cx="4752528" cy="1080120"/>
          </a:xfrm>
        </p:grpSpPr>
        <p:sp>
          <p:nvSpPr>
            <p:cNvPr id="10" name="Flèche droite rayée 9"/>
            <p:cNvSpPr/>
            <p:nvPr/>
          </p:nvSpPr>
          <p:spPr>
            <a:xfrm>
              <a:off x="1187624" y="908720"/>
              <a:ext cx="2808312" cy="648072"/>
            </a:xfrm>
            <a:prstGeom prst="stripedRight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à coins arrondis 10"/>
            <p:cNvSpPr/>
            <p:nvPr/>
          </p:nvSpPr>
          <p:spPr>
            <a:xfrm>
              <a:off x="3923928" y="692696"/>
              <a:ext cx="2016224" cy="108012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fr-FR" dirty="0" smtClean="0"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Analgésiques</a:t>
              </a:r>
              <a:endParaRPr lang="en-GB" sz="8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en-GB" dirty="0"/>
            </a:p>
          </p:txBody>
        </p:sp>
      </p:grpSp>
      <p:grpSp>
        <p:nvGrpSpPr>
          <p:cNvPr id="12" name="Groupe 11"/>
          <p:cNvGrpSpPr/>
          <p:nvPr/>
        </p:nvGrpSpPr>
        <p:grpSpPr>
          <a:xfrm>
            <a:off x="755576" y="2204864"/>
            <a:ext cx="4752528" cy="1080120"/>
            <a:chOff x="1187624" y="692696"/>
            <a:chExt cx="4752528" cy="1080120"/>
          </a:xfrm>
        </p:grpSpPr>
        <p:sp>
          <p:nvSpPr>
            <p:cNvPr id="13" name="Flèche droite rayée 12"/>
            <p:cNvSpPr/>
            <p:nvPr/>
          </p:nvSpPr>
          <p:spPr>
            <a:xfrm>
              <a:off x="1187624" y="908720"/>
              <a:ext cx="2808312" cy="648072"/>
            </a:xfrm>
            <a:prstGeom prst="stripedRight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à coins arrondis 13"/>
            <p:cNvSpPr/>
            <p:nvPr/>
          </p:nvSpPr>
          <p:spPr>
            <a:xfrm>
              <a:off x="3923928" y="692696"/>
              <a:ext cx="2016224" cy="108012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fr-FR" dirty="0" smtClean="0"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Anti-inflammatoires</a:t>
              </a:r>
              <a:endParaRPr lang="en-GB" sz="8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en-GB" dirty="0"/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1259632" y="3212976"/>
            <a:ext cx="4752528" cy="1080120"/>
            <a:chOff x="1187624" y="692696"/>
            <a:chExt cx="4752528" cy="1080120"/>
          </a:xfrm>
        </p:grpSpPr>
        <p:sp>
          <p:nvSpPr>
            <p:cNvPr id="16" name="Flèche droite rayée 15"/>
            <p:cNvSpPr/>
            <p:nvPr/>
          </p:nvSpPr>
          <p:spPr>
            <a:xfrm>
              <a:off x="1187624" y="908720"/>
              <a:ext cx="2808312" cy="648072"/>
            </a:xfrm>
            <a:prstGeom prst="stripedRight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à coins arrondis 16"/>
            <p:cNvSpPr/>
            <p:nvPr/>
          </p:nvSpPr>
          <p:spPr>
            <a:xfrm>
              <a:off x="3923928" y="692696"/>
              <a:ext cx="2016224" cy="108012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err="1" smtClean="0"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Antitumoraux</a:t>
              </a:r>
              <a:endParaRPr lang="en-GB" sz="8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1547664" y="4077072"/>
            <a:ext cx="5400600" cy="1080120"/>
            <a:chOff x="1187624" y="692696"/>
            <a:chExt cx="4752528" cy="1080120"/>
          </a:xfrm>
        </p:grpSpPr>
        <p:sp>
          <p:nvSpPr>
            <p:cNvPr id="19" name="Flèche droite rayée 18"/>
            <p:cNvSpPr/>
            <p:nvPr/>
          </p:nvSpPr>
          <p:spPr>
            <a:xfrm>
              <a:off x="1187624" y="908720"/>
              <a:ext cx="2808312" cy="648072"/>
            </a:xfrm>
            <a:prstGeom prst="stripedRight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20" name="Rectangle à coins arrondis 19"/>
            <p:cNvSpPr/>
            <p:nvPr/>
          </p:nvSpPr>
          <p:spPr>
            <a:xfrm>
              <a:off x="3923928" y="692696"/>
              <a:ext cx="2016224" cy="108012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fr-FR" sz="1600" dirty="0" smtClean="0"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Immunodépresseurs</a:t>
              </a:r>
              <a:endParaRPr lang="en-GB" sz="16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en-GB" sz="16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1" name="Groupe 20"/>
          <p:cNvGrpSpPr/>
          <p:nvPr/>
        </p:nvGrpSpPr>
        <p:grpSpPr>
          <a:xfrm>
            <a:off x="2339752" y="4725144"/>
            <a:ext cx="5400600" cy="1080120"/>
            <a:chOff x="1187624" y="692696"/>
            <a:chExt cx="4752528" cy="1080120"/>
          </a:xfrm>
        </p:grpSpPr>
        <p:sp>
          <p:nvSpPr>
            <p:cNvPr id="22" name="Flèche droite rayée 21"/>
            <p:cNvSpPr/>
            <p:nvPr/>
          </p:nvSpPr>
          <p:spPr>
            <a:xfrm>
              <a:off x="1187624" y="908720"/>
              <a:ext cx="2808312" cy="648072"/>
            </a:xfrm>
            <a:prstGeom prst="stripedRight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23" name="Rectangle à coins arrondis 22"/>
            <p:cNvSpPr/>
            <p:nvPr/>
          </p:nvSpPr>
          <p:spPr>
            <a:xfrm>
              <a:off x="3923928" y="692696"/>
              <a:ext cx="2016224" cy="108012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justLow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Char char="•"/>
                <a:tabLst>
                  <a:tab pos="255588" algn="l"/>
                </a:tabLst>
              </a:pPr>
              <a:r>
                <a:rPr lang="fr-FR" sz="1600" dirty="0" smtClean="0"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Toxines (toxine botulique,…)</a:t>
              </a:r>
              <a:endParaRPr lang="en-GB" sz="7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en-GB" sz="16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4" name="Groupe 23"/>
          <p:cNvGrpSpPr/>
          <p:nvPr/>
        </p:nvGrpSpPr>
        <p:grpSpPr>
          <a:xfrm>
            <a:off x="2555776" y="5661248"/>
            <a:ext cx="6588224" cy="1196752"/>
            <a:chOff x="1065471" y="576064"/>
            <a:chExt cx="5191517" cy="1196752"/>
          </a:xfrm>
        </p:grpSpPr>
        <p:sp>
          <p:nvSpPr>
            <p:cNvPr id="25" name="Flèche droite rayée 24"/>
            <p:cNvSpPr/>
            <p:nvPr/>
          </p:nvSpPr>
          <p:spPr>
            <a:xfrm>
              <a:off x="1065471" y="936104"/>
              <a:ext cx="2808312" cy="648072"/>
            </a:xfrm>
            <a:prstGeom prst="stripedRight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26" name="Rectangle à coins arrondis 25"/>
            <p:cNvSpPr/>
            <p:nvPr/>
          </p:nvSpPr>
          <p:spPr>
            <a:xfrm>
              <a:off x="3813921" y="576064"/>
              <a:ext cx="2443067" cy="119675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justLow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Char char="•"/>
                <a:tabLst>
                  <a:tab pos="255588" algn="l"/>
                </a:tabLst>
              </a:pPr>
              <a:r>
                <a:rPr lang="fr-FR" sz="1600" dirty="0" smtClean="0"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Pesticides : </a:t>
              </a:r>
              <a:r>
                <a:rPr lang="fr-FR" sz="1600" dirty="0" err="1" smtClean="0"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nématicides</a:t>
              </a:r>
              <a:r>
                <a:rPr lang="fr-FR" sz="1600" dirty="0" smtClean="0"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, fongicides, insecticides (</a:t>
              </a:r>
              <a:r>
                <a:rPr lang="fr-FR" sz="1600" dirty="0" err="1" smtClean="0"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protoxine</a:t>
              </a:r>
              <a:r>
                <a:rPr lang="fr-FR" sz="1600" dirty="0" smtClean="0"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 par </a:t>
              </a:r>
              <a:r>
                <a:rPr lang="fr-FR" sz="1600" i="1" dirty="0" err="1" smtClean="0"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Bacillus</a:t>
              </a:r>
              <a:r>
                <a:rPr lang="fr-FR" sz="1600" i="1" dirty="0" smtClean="0"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 </a:t>
              </a:r>
              <a:r>
                <a:rPr lang="fr-FR" sz="1600" i="1" dirty="0" err="1" smtClean="0"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thuringiensis</a:t>
              </a:r>
              <a:r>
                <a:rPr lang="fr-FR" sz="1600" dirty="0" smtClean="0">
                  <a:latin typeface="Times New Roman" pitchFamily="18" charset="0"/>
                  <a:ea typeface="Comic Sans MS" pitchFamily="66" charset="0"/>
                  <a:cs typeface="Times New Roman" pitchFamily="18" charset="0"/>
                </a:rPr>
                <a:t>),…</a:t>
              </a:r>
              <a:endParaRPr lang="en-GB" sz="7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en-GB" sz="16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18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903085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255588" algn="l"/>
              </a:tabLst>
            </a:pPr>
            <a:r>
              <a:rPr lang="fr-FR" sz="2000" b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5.3.2.3.</a:t>
            </a:r>
            <a:r>
              <a:rPr lang="fr-FR" sz="2000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 </a:t>
            </a:r>
            <a:r>
              <a:rPr lang="fr-FR" b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Enzymes</a:t>
            </a:r>
            <a:endParaRPr lang="en-GB" sz="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259632" y="692696"/>
            <a:ext cx="2360521" cy="519351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Endocellulaires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.</a:t>
            </a:r>
            <a:endParaRPr lang="en-GB" dirty="0"/>
          </a:p>
        </p:txBody>
      </p:sp>
      <p:sp>
        <p:nvSpPr>
          <p:cNvPr id="7" name="Ellipse 6"/>
          <p:cNvSpPr/>
          <p:nvPr/>
        </p:nvSpPr>
        <p:spPr>
          <a:xfrm>
            <a:off x="6660232" y="692696"/>
            <a:ext cx="2144125" cy="519351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exocellulaires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.</a:t>
            </a:r>
            <a:endParaRPr lang="en-GB" dirty="0"/>
          </a:p>
        </p:txBody>
      </p:sp>
      <p:sp>
        <p:nvSpPr>
          <p:cNvPr id="8" name="Pensées 7"/>
          <p:cNvSpPr/>
          <p:nvPr/>
        </p:nvSpPr>
        <p:spPr>
          <a:xfrm>
            <a:off x="3995936" y="0"/>
            <a:ext cx="3168352" cy="1405533"/>
          </a:xfrm>
          <a:prstGeom prst="cloudCallout">
            <a:avLst>
              <a:gd name="adj1" fmla="val 79456"/>
              <a:gd name="adj2" fmla="val 1556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Les </a:t>
            </a:r>
            <a:r>
              <a:rPr lang="fr-FR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exoenzymes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 seront plus faciles à extraire…</a:t>
            </a:r>
            <a:endParaRPr lang="en-GB" dirty="0"/>
          </a:p>
        </p:txBody>
      </p:sp>
      <p:sp>
        <p:nvSpPr>
          <p:cNvPr id="9" name="Parchemin horizontal 8"/>
          <p:cNvSpPr/>
          <p:nvPr/>
        </p:nvSpPr>
        <p:spPr>
          <a:xfrm>
            <a:off x="4860032" y="1844824"/>
            <a:ext cx="3312368" cy="858857"/>
          </a:xfrm>
          <a:prstGeom prst="horizont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55588" algn="l"/>
              </a:tabLst>
            </a:pP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Leur synthèse est souvent inductible par le substrat</a:t>
            </a:r>
            <a:endParaRPr lang="en-GB" sz="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Parchemin horizontal 9"/>
          <p:cNvSpPr/>
          <p:nvPr/>
        </p:nvSpPr>
        <p:spPr>
          <a:xfrm>
            <a:off x="0" y="1772816"/>
            <a:ext cx="3888432" cy="1963103"/>
          </a:xfrm>
          <a:prstGeom prst="horizont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55588" algn="l"/>
              </a:tabLst>
            </a:pP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Les conditions de production sont nécessaires pour une production maximale: sensible au changement du pH et les sources de carbone et/ou d’azote</a:t>
            </a:r>
            <a:endParaRPr lang="en-GB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Parchemin horizontal 10"/>
          <p:cNvSpPr/>
          <p:nvPr/>
        </p:nvSpPr>
        <p:spPr>
          <a:xfrm>
            <a:off x="2699792" y="3429000"/>
            <a:ext cx="3816424" cy="1595021"/>
          </a:xfrm>
          <a:prstGeom prst="horizont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55588" algn="l"/>
              </a:tabLst>
            </a:pP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L'utilisation des souches modifiées génétiquement pour obtenir une production maximale de l’enzyme ciblée</a:t>
            </a:r>
            <a:endParaRPr lang="en-GB" sz="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148064" y="5157192"/>
            <a:ext cx="3816424" cy="1021556"/>
          </a:xfrm>
          <a:prstGeom prst="wedgeRoundRectCallout">
            <a:avLst>
              <a:gd name="adj1" fmla="val -19024"/>
              <a:gd name="adj2" fmla="val -85928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Les autres produits associes doivent être minimums (toxines, antibiotiques, pigments, protéases,…).</a:t>
            </a:r>
            <a:endParaRPr lang="en-GB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179512" y="5445224"/>
            <a:ext cx="4634602" cy="408623"/>
          </a:xfrm>
          <a:prstGeom prst="wedgeRoundRectCallout">
            <a:avLst>
              <a:gd name="adj1" fmla="val 18942"/>
              <a:gd name="adj2" fmla="val -192435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absence de répression au cours de leur synthèse</a:t>
            </a:r>
            <a:endParaRPr lang="en-GB" dirty="0"/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19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043608" y="2708920"/>
            <a:ext cx="7344816" cy="1031915"/>
          </a:xfrm>
          <a:prstGeom prst="roundRect">
            <a:avLst>
              <a:gd name="adj" fmla="val 34432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Chapitre 5. Les produits de fermentations industrielles 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4199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Références bibliographiques</a:t>
            </a:r>
            <a:endParaRPr lang="en-GB" sz="2400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20</a:t>
            </a:fld>
            <a:endParaRPr lang="fr-BE"/>
          </a:p>
        </p:txBody>
      </p:sp>
      <p:sp>
        <p:nvSpPr>
          <p:cNvPr id="8" name="Rectangle 7"/>
          <p:cNvSpPr/>
          <p:nvPr/>
        </p:nvSpPr>
        <p:spPr>
          <a:xfrm>
            <a:off x="899592" y="908720"/>
            <a:ext cx="810039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1. </a:t>
            </a:r>
            <a:r>
              <a:rPr lang="fr-FR" sz="1400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Goudjal</a:t>
            </a:r>
            <a:r>
              <a:rPr lang="fr-FR" sz="1400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 M. Y. 2006</a:t>
            </a:r>
            <a:r>
              <a:rPr lang="fr-FR" sz="1400" i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.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 Introduction à la microbiologie industrielle.</a:t>
            </a:r>
            <a:r>
              <a:rPr lang="fr-FR" sz="1400" i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 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Université </a:t>
            </a:r>
            <a:r>
              <a:rPr lang="fr-FR" sz="1400" dirty="0" err="1" smtClean="0">
                <a:latin typeface="Times New Roman" pitchFamily="18" charset="0"/>
                <a:cs typeface="Times New Roman" pitchFamily="18" charset="0"/>
              </a:rPr>
              <a:t>Telidji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 Amar – Laghouat</a:t>
            </a:r>
            <a:endParaRPr lang="en-GB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Faculté des sciences et de l’ingénieur Département de biologie.</a:t>
            </a:r>
            <a:endParaRPr lang="en-GB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endParaRPr lang="fr-FR" sz="1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91272" y="3717032"/>
            <a:ext cx="65527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4. Ruth M. P.  et al.  2006. Microbiology and Technology of Fermented Foods. Blackwell publishing., Iowa, USA. </a:t>
            </a:r>
          </a:p>
          <a:p>
            <a:endParaRPr lang="en-GB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95736" y="2780928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3. Rivière d. J. 1997. Les Applications industrielles de la microbiologie. Editeur 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Dunod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, France.</a:t>
            </a:r>
            <a:endParaRPr lang="fr-FR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91680" y="1772816"/>
            <a:ext cx="6912768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400" dirty="0" smtClean="0">
                <a:solidFill>
                  <a:prstClr val="black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2. 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Okafor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 N.  2007. </a:t>
            </a:r>
            <a:r>
              <a:rPr lang="en-GB" sz="1400" dirty="0" smtClean="0">
                <a:solidFill>
                  <a:prstClr val="black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Modern Industrial Microbiology and Biotechnology. 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Science publishers.  An imprint of 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Edenbridge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 Ltd., British Isles</a:t>
            </a:r>
            <a:r>
              <a:rPr lang="en-GB" sz="1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GB" sz="1100" dirty="0" smtClean="0">
                <a:solidFill>
                  <a:prstClr val="black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  </a:t>
            </a:r>
            <a:endParaRPr lang="en-GB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/>
        </p:nvGraphicFramePr>
        <p:xfrm>
          <a:off x="1115616" y="1268760"/>
          <a:ext cx="720080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-43011"/>
            <a:ext cx="8820472" cy="715089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7650" algn="l"/>
              </a:tabLst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5.1. Stratégie globale de production des</a:t>
            </a:r>
            <a:r>
              <a:rPr kumimoji="0" lang="fr-FR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 produits fermentes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47650" algn="l"/>
              </a:tabLst>
            </a:pP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/>
          </a:p>
        </p:txBody>
      </p:sp>
      <p:sp>
        <p:nvSpPr>
          <p:cNvPr id="4" name="Organigramme : Multidocument 3"/>
          <p:cNvSpPr/>
          <p:nvPr/>
        </p:nvSpPr>
        <p:spPr>
          <a:xfrm>
            <a:off x="3779912" y="4005064"/>
            <a:ext cx="5364088" cy="1848803"/>
          </a:xfrm>
          <a:prstGeom prst="flowChartMultidocumen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Produits inductibles 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(protéines recombinantes): leur production est dépendante de l’induction du gène correspondant (fusionné avec un promoteur inductible : tac, </a:t>
            </a:r>
            <a:r>
              <a:rPr lang="fr-FR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Trp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,…).</a:t>
            </a:r>
          </a:p>
          <a:p>
            <a:endParaRPr lang="en-GB" dirty="0"/>
          </a:p>
        </p:txBody>
      </p:sp>
      <p:sp>
        <p:nvSpPr>
          <p:cNvPr id="5" name="Organigramme : Multidocument 4"/>
          <p:cNvSpPr/>
          <p:nvPr/>
        </p:nvSpPr>
        <p:spPr>
          <a:xfrm>
            <a:off x="2843808" y="2924944"/>
            <a:ext cx="4320480" cy="1155502"/>
          </a:xfrm>
          <a:prstGeom prst="flowChartMultidocumen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47650" algn="l"/>
              </a:tabLst>
            </a:pPr>
            <a:r>
              <a:rPr lang="fr-FR" b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Produits associés à la biomasse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: rechercher les conditions optimales de la croissance.</a:t>
            </a:r>
            <a:endParaRPr lang="en-GB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rganigramme : Multidocument 5"/>
          <p:cNvSpPr/>
          <p:nvPr/>
        </p:nvSpPr>
        <p:spPr>
          <a:xfrm>
            <a:off x="899592" y="1772816"/>
            <a:ext cx="5904656" cy="1155502"/>
          </a:xfrm>
          <a:prstGeom prst="flowChartMultidocumen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47650" algn="l"/>
              </a:tabLst>
            </a:pPr>
            <a:r>
              <a:rPr lang="fr-FR" b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Conditions optimales pour assurer 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une production faible de biomasse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c'est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-à-dire</a:t>
            </a:r>
            <a:r>
              <a:rPr lang="en-GB" dirty="0" smtClean="0"/>
              <a:t>  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la source de carbone </a:t>
            </a:r>
            <a:r>
              <a:rPr lang="en-GB" b="1" dirty="0" err="1" smtClean="0"/>
              <a:t>est</a:t>
            </a:r>
            <a:r>
              <a:rPr lang="en-GB" b="1" dirty="0" smtClean="0"/>
              <a:t> </a:t>
            </a:r>
            <a:r>
              <a:rPr lang="en-GB" b="1" dirty="0" err="1" smtClean="0"/>
              <a:t>converti</a:t>
            </a:r>
            <a:r>
              <a:rPr lang="en-GB" dirty="0" smtClean="0"/>
              <a:t>  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en produit.</a:t>
            </a:r>
            <a:endParaRPr lang="en-GB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rganigramme : Multidocument 6"/>
          <p:cNvSpPr/>
          <p:nvPr/>
        </p:nvSpPr>
        <p:spPr>
          <a:xfrm>
            <a:off x="0" y="692696"/>
            <a:ext cx="3960440" cy="1155502"/>
          </a:xfrm>
          <a:prstGeom prst="flowChartMulti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47650" algn="l"/>
              </a:tabLst>
            </a:pPr>
            <a:r>
              <a:rPr lang="fr-FR" b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Produits associés à la production d’énergie cellulaire.</a:t>
            </a: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247650" algn="l"/>
              </a:tabLst>
            </a:pPr>
            <a:endParaRPr lang="en-GB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242620"/>
            <a:ext cx="8964488" cy="715089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5.2.Les protéines d’organismes unicellulaires :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les P.O.U. ou SCP,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les organismes utilisés et les substrats bon marché les plus adaptés (la</a:t>
            </a:r>
            <a:r>
              <a:rPr kumimoji="0" lang="fr-FR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 biomasse)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71600" y="1484784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Les </a:t>
            </a:r>
            <a:r>
              <a:rPr lang="fr-FR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protéines</a:t>
            </a:r>
            <a:r>
              <a:rPr lang="fr-FR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d'organismes unicellulaires (P.O.U)  ou </a:t>
            </a:r>
            <a:r>
              <a:rPr lang="fr-FR" dirty="0" smtClean="0">
                <a:solidFill>
                  <a:srgbClr val="545454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 </a:t>
            </a:r>
            <a:r>
              <a:rPr lang="fr-FR" b="1" i="1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SCP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: Single </a:t>
            </a:r>
            <a:r>
              <a:rPr lang="fr-FR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Cell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 </a:t>
            </a:r>
            <a:r>
              <a:rPr lang="fr-FR" b="1" i="1" dirty="0" err="1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Protein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 en anglais)</a:t>
            </a:r>
            <a:r>
              <a:rPr lang="fr-FR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sont des sources non conventionnelles de protéines. </a:t>
            </a:r>
            <a:endParaRPr lang="fr-FR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Bulle ronde 6"/>
          <p:cNvSpPr/>
          <p:nvPr/>
        </p:nvSpPr>
        <p:spPr>
          <a:xfrm>
            <a:off x="1547664" y="3501008"/>
            <a:ext cx="6696744" cy="1428214"/>
          </a:xfrm>
          <a:prstGeom prst="wedgeEllipseCallout">
            <a:avLst>
              <a:gd name="adj1" fmla="val -30340"/>
              <a:gd name="adj2" fmla="val -13929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On peut dire les 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P.O.U. sont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toutes biomasses microbiennes destinées à l'alimentation.  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prstGeom prst="ellipseRibbon2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fld id="{CF4668DC-857F-487D-BFFA-8C0CA5037977}" type="slidenum">
              <a:rPr lang="fr-BE" sz="1600" smtClean="0"/>
              <a:pPr/>
              <a:t>5</a:t>
            </a:fld>
            <a:endParaRPr lang="fr-BE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0" y="4131409"/>
            <a:ext cx="7992888" cy="229379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endParaRPr lang="fr-FR" sz="20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Comic Sans MS" pitchFamily="66" charset="0"/>
            </a:endParaRPr>
          </a:p>
          <a:p>
            <a:pPr algn="just"/>
            <a:r>
              <a:rPr lang="fr-FR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Comic Sans MS" pitchFamily="66" charset="0"/>
              </a:rPr>
              <a:t>des substrats qui sont des produits de l’industrie agroalimentaire et des productions agricoles afin de combler le déficit alimentaire (aussi bien humain qu’animal) en protéines</a:t>
            </a:r>
            <a:endParaRPr lang="en-GB" sz="2000" dirty="0"/>
          </a:p>
        </p:txBody>
      </p:sp>
      <p:sp>
        <p:nvSpPr>
          <p:cNvPr id="3" name="Rectangle 2"/>
          <p:cNvSpPr/>
          <p:nvPr/>
        </p:nvSpPr>
        <p:spPr>
          <a:xfrm>
            <a:off x="1043608" y="980728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fr-FR" sz="2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Comic Sans MS" pitchFamily="66" charset="0"/>
              </a:rPr>
              <a:t>Ces protéines (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P.O.U.) </a:t>
            </a:r>
            <a:r>
              <a:rPr lang="fr-FR" sz="2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Comic Sans MS" pitchFamily="66" charset="0"/>
              </a:rPr>
              <a:t>sont obtenues à partir de culture de divers micro-organismes (bactéries, cyanobactéries, levures, champignons filamenteux).</a:t>
            </a:r>
          </a:p>
        </p:txBody>
      </p:sp>
      <p:sp>
        <p:nvSpPr>
          <p:cNvPr id="6" name="Flèche vers le haut 5"/>
          <p:cNvSpPr/>
          <p:nvPr/>
        </p:nvSpPr>
        <p:spPr>
          <a:xfrm rot="10800000">
            <a:off x="3275856" y="2204864"/>
            <a:ext cx="1080120" cy="194421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à coins arrondis 6"/>
          <p:cNvSpPr/>
          <p:nvPr/>
        </p:nvSpPr>
        <p:spPr>
          <a:xfrm>
            <a:off x="2411760" y="2780928"/>
            <a:ext cx="3312368" cy="56263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Comic Sans MS" pitchFamily="66" charset="0"/>
              </a:rPr>
              <a:t> utilisant le plus souvent</a:t>
            </a:r>
            <a:endParaRPr lang="en-GB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1600" y="1340768"/>
            <a:ext cx="8172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 smtClean="0"/>
          </a:p>
          <a:p>
            <a:r>
              <a:rPr lang="fr-FR" dirty="0" smtClean="0"/>
              <a:t> Elle est riche en protéines et d'acide aminées essentiels.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Pauvre en graisses et  riche en fibres alimentaire.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 Leurs production est moins couteuse que celle des bactéries ( par</a:t>
            </a:r>
          </a:p>
          <a:p>
            <a:r>
              <a:rPr lang="fr-FR" dirty="0" smtClean="0"/>
              <a:t>Exemple car il nécessite peu de traitement après la fermentation).</a:t>
            </a:r>
          </a:p>
          <a:p>
            <a:r>
              <a:rPr lang="fr-FR" dirty="0" smtClean="0"/>
              <a:t/>
            </a:r>
            <a:br>
              <a:rPr lang="fr-FR" dirty="0" smtClean="0"/>
            </a:b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/>
          </a:p>
        </p:txBody>
      </p:sp>
      <p:sp>
        <p:nvSpPr>
          <p:cNvPr id="5" name="Rectangle 4"/>
          <p:cNvSpPr/>
          <p:nvPr/>
        </p:nvSpPr>
        <p:spPr>
          <a:xfrm>
            <a:off x="179512" y="0"/>
            <a:ext cx="49534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Comic Sans MS" pitchFamily="66" charset="0"/>
                <a:cs typeface="Times New Roman" pitchFamily="18" charset="0"/>
              </a:rPr>
              <a:t> l' intérêt de la production  P.O.U.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899592" y="692696"/>
          <a:ext cx="7920880" cy="5214189"/>
        </p:xfrm>
        <a:graphic>
          <a:graphicData uri="http://schemas.openxmlformats.org/drawingml/2006/table">
            <a:tbl>
              <a:tblPr/>
              <a:tblGrid>
                <a:gridCol w="502913"/>
                <a:gridCol w="2200245"/>
                <a:gridCol w="2933659"/>
                <a:gridCol w="2284063"/>
              </a:tblGrid>
              <a:tr h="214813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>
                          <a:latin typeface="Times New Roman"/>
                          <a:ea typeface="Times New Roman"/>
                          <a:cs typeface="Arial"/>
                        </a:rPr>
                        <a:t>Gaseous hydrocarbons</a:t>
                      </a: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n-GB" sz="1600" b="1" i="1" dirty="0">
                          <a:latin typeface="Times New Roman"/>
                          <a:ea typeface="Times New Roman"/>
                          <a:cs typeface="Arial"/>
                        </a:rPr>
                        <a:t>Bacteria</a:t>
                      </a: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Fungi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352">
                <a:tc>
                  <a:txBody>
                    <a:bodyPr/>
                    <a:lstStyle/>
                    <a:p>
                      <a:pPr marR="19050" algn="r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i)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Times New Roman"/>
                          <a:cs typeface="Arial"/>
                        </a:rPr>
                        <a:t>Methane</a:t>
                      </a: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n-GB" sz="1600" b="1" i="1">
                          <a:latin typeface="Times New Roman"/>
                          <a:ea typeface="Times New Roman"/>
                          <a:cs typeface="Arial"/>
                        </a:rPr>
                        <a:t>Methanomones </a:t>
                      </a: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sp.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7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n-GB" sz="1600" b="1" i="1">
                          <a:latin typeface="Times New Roman"/>
                          <a:ea typeface="Times New Roman"/>
                          <a:cs typeface="Arial"/>
                        </a:rPr>
                        <a:t>Methylococius capsulatus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7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n-GB" sz="1600" b="1" i="1">
                          <a:latin typeface="Times New Roman"/>
                          <a:ea typeface="Times New Roman"/>
                          <a:cs typeface="Arial"/>
                        </a:rPr>
                        <a:t>Pseudononas </a:t>
                      </a: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sp.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7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n-GB" sz="1600" b="1" i="1">
                          <a:latin typeface="Times New Roman"/>
                          <a:ea typeface="Times New Roman"/>
                          <a:cs typeface="Arial"/>
                        </a:rPr>
                        <a:t>Hyphomisobium </a:t>
                      </a: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sp. Mixed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7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Acinetobacter </a:t>
                      </a: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sp.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682">
                <a:tc>
                  <a:txBody>
                    <a:bodyPr/>
                    <a:lstStyle/>
                    <a:p>
                      <a:pPr marR="19050" algn="r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ii)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Propane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Flavobacterium </a:t>
                      </a: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sp.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7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Arthrobacter simplex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616">
                <a:tc>
                  <a:txBody>
                    <a:bodyPr/>
                    <a:lstStyle/>
                    <a:p>
                      <a:pPr marR="19050" algn="r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iii)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Butane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Nocardia paraffinica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8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Nocardia paraffinica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54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Liquid Hydrocarbons: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670">
                <a:tc>
                  <a:txBody>
                    <a:bodyPr/>
                    <a:lstStyle/>
                    <a:p>
                      <a:pPr marR="19050" algn="r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i)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n-Alkanes (C</a:t>
                      </a:r>
                      <a:r>
                        <a:rPr lang="en-GB" sz="1600" baseline="-25000">
                          <a:latin typeface="Times New Roman"/>
                          <a:ea typeface="Times New Roman"/>
                          <a:cs typeface="Arial"/>
                        </a:rPr>
                        <a:t>10</a:t>
                      </a: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600" baseline="-25000">
                          <a:latin typeface="Times New Roman"/>
                          <a:ea typeface="Times New Roman"/>
                          <a:cs typeface="Arial"/>
                        </a:rPr>
                        <a:t>–</a:t>
                      </a: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C</a:t>
                      </a:r>
                      <a:r>
                        <a:rPr lang="en-GB" sz="1600" baseline="-25000">
                          <a:latin typeface="Times New Roman"/>
                          <a:ea typeface="Times New Roman"/>
                          <a:cs typeface="Arial"/>
                        </a:rPr>
                        <a:t>30</a:t>
                      </a: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Mycobacterium phlei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Candida guillermondi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8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Nocardia </a:t>
                      </a: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sp.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Candida lipolytica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carbon length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682">
                <a:tc>
                  <a:txBody>
                    <a:bodyPr/>
                    <a:lstStyle/>
                    <a:p>
                      <a:pPr marR="19050" algn="r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ii)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n-Alkanes (unspecified)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Candida Kofuensis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7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Candida tropicals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616">
                <a:tc>
                  <a:txBody>
                    <a:bodyPr/>
                    <a:lstStyle/>
                    <a:p>
                      <a:pPr marR="19050" algn="r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iii)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Liquified petroleum gas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Candida lipolylica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7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Candida rigida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670">
                <a:tc>
                  <a:txBody>
                    <a:bodyPr/>
                    <a:lstStyle/>
                    <a:p>
                      <a:pPr marR="19050" algn="r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iv)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Gas oil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n-GB" sz="1600" b="1" i="1">
                          <a:latin typeface="Times New Roman"/>
                          <a:ea typeface="Times New Roman"/>
                          <a:cs typeface="Arial"/>
                        </a:rPr>
                        <a:t>Acinetobacter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Candida tropicalis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7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n-GB" sz="1600" b="1" i="1">
                          <a:latin typeface="Times New Roman"/>
                          <a:ea typeface="Times New Roman"/>
                          <a:cs typeface="Arial"/>
                        </a:rPr>
                        <a:t>Pseudomonas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Candida lipolytica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616">
                <a:tc>
                  <a:txBody>
                    <a:bodyPr/>
                    <a:lstStyle/>
                    <a:p>
                      <a:pPr marR="19050" algn="r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v)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Diesel oil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n-GB" sz="1600" b="1" i="1">
                          <a:latin typeface="Times New Roman"/>
                          <a:ea typeface="Times New Roman"/>
                          <a:cs typeface="Arial"/>
                        </a:rPr>
                        <a:t>Acromobacter delcavate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59323"/>
            <a:ext cx="8015271" cy="3385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Table 1.</a:t>
            </a:r>
            <a:r>
              <a:rPr kumimoji="0" lang="en-GB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GB" sz="16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les </a:t>
            </a:r>
            <a:r>
              <a:rPr lang="en-GB" sz="1600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substrats</a:t>
            </a:r>
            <a:r>
              <a:rPr lang="en-GB" sz="16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utilisés</a:t>
            </a:r>
            <a:r>
              <a:rPr lang="en-GB" sz="16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chez les micro-</a:t>
            </a:r>
            <a:r>
              <a:rPr kumimoji="0" lang="en-GB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organismes</a:t>
            </a:r>
            <a:r>
              <a:rPr kumimoji="0" lang="en-GB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GB" sz="16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pour la production </a:t>
            </a:r>
            <a:r>
              <a:rPr kumimoji="0" lang="en-GB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 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P.O.U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65" name="Line 1"/>
          <p:cNvSpPr>
            <a:spLocks noChangeShapeType="1"/>
          </p:cNvSpPr>
          <p:nvPr/>
        </p:nvSpPr>
        <p:spPr bwMode="auto">
          <a:xfrm>
            <a:off x="0" y="534988"/>
            <a:ext cx="4800600" cy="0"/>
          </a:xfrm>
          <a:prstGeom prst="line">
            <a:avLst/>
          </a:prstGeom>
          <a:noFill/>
          <a:ln w="12192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Pensées 8"/>
          <p:cNvSpPr/>
          <p:nvPr/>
        </p:nvSpPr>
        <p:spPr>
          <a:xfrm>
            <a:off x="2339752" y="2708920"/>
            <a:ext cx="5904656" cy="3240360"/>
          </a:xfrm>
          <a:prstGeom prst="cloudCallout">
            <a:avLst>
              <a:gd name="adj1" fmla="val -54883"/>
              <a:gd name="adj2" fmla="val -10038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i="1" dirty="0" smtClean="0"/>
              <a:t> la </a:t>
            </a:r>
            <a:r>
              <a:rPr lang="en-GB" i="1" dirty="0" err="1" smtClean="0"/>
              <a:t>levures</a:t>
            </a:r>
            <a:r>
              <a:rPr lang="en-GB" i="1" dirty="0" smtClean="0"/>
              <a:t> </a:t>
            </a:r>
            <a:r>
              <a:rPr lang="en-GB" b="1" i="1" dirty="0" err="1" smtClean="0"/>
              <a:t>Saccharomyces</a:t>
            </a:r>
            <a:r>
              <a:rPr lang="en-GB" b="1" dirty="0" smtClean="0"/>
              <a:t> </a:t>
            </a:r>
            <a:r>
              <a:rPr lang="en-GB" b="1" i="1" dirty="0" err="1" smtClean="0"/>
              <a:t>cerevisiae</a:t>
            </a:r>
            <a:r>
              <a:rPr lang="en-GB" b="1" i="1" dirty="0" smtClean="0"/>
              <a:t>, </a:t>
            </a:r>
            <a:r>
              <a:rPr lang="en-GB" b="1" i="1" dirty="0" err="1" smtClean="0"/>
              <a:t>Geotrichum</a:t>
            </a:r>
            <a:r>
              <a:rPr lang="en-GB" b="1" i="1" dirty="0" smtClean="0"/>
              <a:t> </a:t>
            </a:r>
            <a:r>
              <a:rPr lang="en-GB" b="1" i="1" dirty="0" err="1" smtClean="0"/>
              <a:t>lactis</a:t>
            </a:r>
            <a:r>
              <a:rPr lang="en-GB" b="1" i="1" dirty="0" smtClean="0"/>
              <a:t>, (Odium</a:t>
            </a:r>
            <a:r>
              <a:rPr lang="en-GB" b="1" dirty="0" smtClean="0"/>
              <a:t> </a:t>
            </a:r>
            <a:r>
              <a:rPr lang="en-GB" b="1" i="1" dirty="0" err="1" smtClean="0"/>
              <a:t>lactis</a:t>
            </a:r>
            <a:r>
              <a:rPr lang="en-GB" b="1" i="1" dirty="0" smtClean="0"/>
              <a:t>), </a:t>
            </a:r>
            <a:r>
              <a:rPr lang="en-GB" b="1" i="1" dirty="0" err="1" smtClean="0"/>
              <a:t>Endomyces</a:t>
            </a:r>
            <a:r>
              <a:rPr lang="en-GB" b="1" i="1" dirty="0" smtClean="0"/>
              <a:t> </a:t>
            </a:r>
            <a:r>
              <a:rPr lang="en-GB" b="1" i="1" dirty="0" err="1" smtClean="0"/>
              <a:t>vernalis</a:t>
            </a:r>
            <a:r>
              <a:rPr lang="en-GB" b="1" i="1" dirty="0" smtClean="0"/>
              <a:t>, </a:t>
            </a:r>
            <a:r>
              <a:rPr lang="en-GB" b="1" dirty="0" smtClean="0"/>
              <a:t>et</a:t>
            </a:r>
            <a:r>
              <a:rPr lang="en-GB" b="1" i="1" dirty="0" smtClean="0"/>
              <a:t> Candida </a:t>
            </a:r>
            <a:r>
              <a:rPr lang="en-GB" b="1" i="1" dirty="0" err="1" smtClean="0"/>
              <a:t>utilis</a:t>
            </a:r>
            <a:r>
              <a:rPr lang="en-GB" b="1" i="1" dirty="0" smtClean="0"/>
              <a:t> </a:t>
            </a:r>
            <a:r>
              <a:rPr lang="en-GB" dirty="0" smtClean="0"/>
              <a:t>les plus </a:t>
            </a:r>
            <a:r>
              <a:rPr lang="en-GB" dirty="0" err="1" smtClean="0"/>
              <a:t>utilisées</a:t>
            </a:r>
            <a:r>
              <a:rPr lang="en-GB" dirty="0" smtClean="0"/>
              <a:t> </a:t>
            </a:r>
            <a:r>
              <a:rPr lang="en-GB" dirty="0" err="1" smtClean="0"/>
              <a:t>comme</a:t>
            </a:r>
            <a:r>
              <a:rPr lang="en-GB" dirty="0" smtClean="0"/>
              <a:t> des biomasses </a:t>
            </a:r>
            <a:r>
              <a:rPr lang="en-GB" dirty="0" err="1" smtClean="0"/>
              <a:t>alimentaires</a:t>
            </a:r>
            <a:r>
              <a:rPr lang="en-GB" dirty="0" smtClean="0"/>
              <a:t>.</a:t>
            </a:r>
          </a:p>
          <a:p>
            <a:pPr algn="ctr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467544" y="518160"/>
          <a:ext cx="8352927" cy="6339840"/>
        </p:xfrm>
        <a:graphic>
          <a:graphicData uri="http://schemas.openxmlformats.org/drawingml/2006/table">
            <a:tbl>
              <a:tblPr/>
              <a:tblGrid>
                <a:gridCol w="530346"/>
                <a:gridCol w="2320257"/>
                <a:gridCol w="3093676"/>
                <a:gridCol w="2408648"/>
              </a:tblGrid>
              <a:tr h="19806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>
                          <a:latin typeface="Times New Roman"/>
                          <a:ea typeface="Times New Roman"/>
                          <a:cs typeface="Arial"/>
                        </a:rPr>
                        <a:t>Alcohols</a:t>
                      </a: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n-GB" sz="1600" b="1" i="1">
                          <a:latin typeface="Times New Roman"/>
                          <a:ea typeface="Times New Roman"/>
                          <a:cs typeface="Arial"/>
                        </a:rPr>
                        <a:t>Methylomonas Methanolica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Torulopsis methansoba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960">
                <a:tc gridSpan="2">
                  <a:txBody>
                    <a:bodyPr/>
                    <a:lstStyle/>
                    <a:p>
                      <a:pPr marL="762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Methanol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n-GB" sz="1600" b="1" i="1">
                          <a:latin typeface="Times New Roman"/>
                          <a:ea typeface="Times New Roman"/>
                          <a:cs typeface="Arial"/>
                        </a:rPr>
                        <a:t>Methyliphilus (Pseudomonas)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Toralopsis methanolove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7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n-GB" sz="1600" b="1" i="1">
                          <a:latin typeface="Times New Roman"/>
                          <a:ea typeface="Times New Roman"/>
                          <a:cs typeface="Arial"/>
                        </a:rPr>
                        <a:t>methylotrophus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Candida boidini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658">
                <a:tc gridSpan="2"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en-GB" sz="1600" i="1" dirty="0">
                          <a:latin typeface="Times New Roman"/>
                          <a:ea typeface="Times New Roman"/>
                          <a:cs typeface="Arial"/>
                        </a:rPr>
                        <a:t>Ethanol</a:t>
                      </a: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n-GB" sz="1600" b="1" i="1">
                          <a:latin typeface="Times New Roman"/>
                          <a:ea typeface="Times New Roman"/>
                          <a:cs typeface="Arial"/>
                        </a:rPr>
                        <a:t>Methylomonas clara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Hansemula polymorpha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7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Candid ethanomorphium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7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Candida tropicalis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45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>
                          <a:latin typeface="Times New Roman"/>
                          <a:ea typeface="Times New Roman"/>
                          <a:cs typeface="Arial"/>
                        </a:rPr>
                        <a:t>Plant/Wood Wastes</a:t>
                      </a: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50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Sulphite liquor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n-GB" sz="1600" b="1" i="1">
                          <a:latin typeface="Times New Roman"/>
                          <a:ea typeface="Times New Roman"/>
                          <a:cs typeface="Arial"/>
                        </a:rPr>
                        <a:t>Thermomonespore fusca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Paecylomyces variotii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31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Cellulose pulping fines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n-GB" sz="1600" b="1" i="1">
                          <a:latin typeface="Times New Roman"/>
                          <a:ea typeface="Times New Roman"/>
                          <a:cs typeface="Arial"/>
                        </a:rPr>
                        <a:t>Brevibacterium </a:t>
                      </a: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sp.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Candida utilis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71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Mesquite wood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96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Wheat bran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n-GB" sz="1600" b="1" i="1">
                          <a:latin typeface="Times New Roman"/>
                          <a:ea typeface="Times New Roman"/>
                          <a:cs typeface="Arial"/>
                        </a:rPr>
                        <a:t>Rhodopseudomonas glatinosa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658">
                <a:tc gridSpan="2"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Wastes from carb,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Fusarium sp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712">
                <a:tc gridSpan="2"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Palms, papaya, etc.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Aspergillus sp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45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Starch Wastes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208">
                <a:tc gridSpan="2"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Potato hydrolysate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Rhodotromla rubra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712">
                <a:tc gridSpan="2"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Tapioca (Cassava) starch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Candida tropicalis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45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Diary Wastes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Endomycopsis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7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Libuligera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2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Whey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Kluyveromyces fragilis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7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Trichosporon cutaneum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45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Sugar Wastes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712">
                <a:tc gridSpan="2"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Molasses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Candida utilis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45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Chemical Industries Wastes: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712">
                <a:tc gridSpan="2"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Arial"/>
                        </a:rPr>
                        <a:t>Oxanone Waste Water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Trichosporon cutaneum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7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en-GB" sz="1600" i="1">
                          <a:latin typeface="Times New Roman"/>
                          <a:ea typeface="Times New Roman"/>
                          <a:cs typeface="Arial"/>
                        </a:rPr>
                        <a:t>Candida pseudotropicalis</a:t>
                      </a:r>
                      <a:endParaRPr lang="en-GB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712">
                <a:tc gridSpan="2"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Times New Roman"/>
                          <a:cs typeface="Arial"/>
                        </a:rPr>
                        <a:t>Waste polyethylene</a:t>
                      </a: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59323"/>
            <a:ext cx="7140032" cy="3385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Table 1.</a:t>
            </a:r>
            <a:r>
              <a:rPr kumimoji="0" lang="en-GB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GB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les</a:t>
            </a:r>
            <a:r>
              <a:rPr kumimoji="0" lang="en-GB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organisms et les </a:t>
            </a:r>
            <a:r>
              <a:rPr kumimoji="0" lang="en-GB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substrats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utilisés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pour la production</a:t>
            </a:r>
            <a:r>
              <a:rPr kumimoji="0" lang="en-GB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de 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P.O.U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ensées 6"/>
          <p:cNvSpPr/>
          <p:nvPr/>
        </p:nvSpPr>
        <p:spPr>
          <a:xfrm>
            <a:off x="2339752" y="2708920"/>
            <a:ext cx="5904656" cy="3240360"/>
          </a:xfrm>
          <a:prstGeom prst="cloudCallout">
            <a:avLst>
              <a:gd name="adj1" fmla="val -54883"/>
              <a:gd name="adj2" fmla="val -10038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i="1" dirty="0" smtClean="0"/>
              <a:t> la </a:t>
            </a:r>
            <a:r>
              <a:rPr lang="en-GB" i="1" dirty="0" err="1" smtClean="0"/>
              <a:t>levures</a:t>
            </a:r>
            <a:r>
              <a:rPr lang="en-GB" i="1" dirty="0" smtClean="0"/>
              <a:t> </a:t>
            </a:r>
            <a:r>
              <a:rPr lang="en-GB" b="1" i="1" dirty="0" err="1" smtClean="0"/>
              <a:t>Saccharomyces</a:t>
            </a:r>
            <a:r>
              <a:rPr lang="en-GB" b="1" dirty="0" smtClean="0"/>
              <a:t> </a:t>
            </a:r>
            <a:r>
              <a:rPr lang="en-GB" b="1" i="1" dirty="0" err="1" smtClean="0"/>
              <a:t>cerevisiae</a:t>
            </a:r>
            <a:r>
              <a:rPr lang="en-GB" b="1" i="1" dirty="0" smtClean="0"/>
              <a:t>, </a:t>
            </a:r>
            <a:r>
              <a:rPr lang="en-GB" b="1" i="1" dirty="0" err="1" smtClean="0"/>
              <a:t>Geotrichum</a:t>
            </a:r>
            <a:r>
              <a:rPr lang="en-GB" b="1" i="1" dirty="0" smtClean="0"/>
              <a:t> </a:t>
            </a:r>
            <a:r>
              <a:rPr lang="en-GB" b="1" i="1" dirty="0" err="1" smtClean="0"/>
              <a:t>lactis</a:t>
            </a:r>
            <a:r>
              <a:rPr lang="en-GB" b="1" i="1" dirty="0" smtClean="0"/>
              <a:t>, (Odium</a:t>
            </a:r>
            <a:r>
              <a:rPr lang="en-GB" b="1" dirty="0" smtClean="0"/>
              <a:t> </a:t>
            </a:r>
            <a:r>
              <a:rPr lang="en-GB" b="1" i="1" dirty="0" err="1" smtClean="0"/>
              <a:t>lactis</a:t>
            </a:r>
            <a:r>
              <a:rPr lang="en-GB" b="1" i="1" dirty="0" smtClean="0"/>
              <a:t>), </a:t>
            </a:r>
            <a:r>
              <a:rPr lang="en-GB" b="1" i="1" dirty="0" err="1" smtClean="0"/>
              <a:t>Endomyces</a:t>
            </a:r>
            <a:r>
              <a:rPr lang="en-GB" b="1" i="1" dirty="0" smtClean="0"/>
              <a:t> </a:t>
            </a:r>
            <a:r>
              <a:rPr lang="en-GB" b="1" i="1" dirty="0" err="1" smtClean="0"/>
              <a:t>vernalis</a:t>
            </a:r>
            <a:r>
              <a:rPr lang="en-GB" b="1" i="1" dirty="0" smtClean="0"/>
              <a:t>, </a:t>
            </a:r>
            <a:r>
              <a:rPr lang="en-GB" b="1" dirty="0" smtClean="0"/>
              <a:t>et</a:t>
            </a:r>
            <a:r>
              <a:rPr lang="en-GB" b="1" i="1" dirty="0" smtClean="0"/>
              <a:t> Candida </a:t>
            </a:r>
            <a:r>
              <a:rPr lang="en-GB" b="1" i="1" dirty="0" err="1" smtClean="0"/>
              <a:t>utilis</a:t>
            </a:r>
            <a:r>
              <a:rPr lang="en-GB" b="1" i="1" dirty="0" smtClean="0"/>
              <a:t> </a:t>
            </a:r>
            <a:r>
              <a:rPr lang="en-GB" dirty="0" smtClean="0"/>
              <a:t>les plus </a:t>
            </a:r>
            <a:r>
              <a:rPr lang="en-GB" dirty="0" err="1" smtClean="0"/>
              <a:t>utilisées</a:t>
            </a:r>
            <a:r>
              <a:rPr lang="en-GB" dirty="0" smtClean="0"/>
              <a:t> </a:t>
            </a:r>
            <a:r>
              <a:rPr lang="en-GB" dirty="0" err="1" smtClean="0"/>
              <a:t>comme</a:t>
            </a:r>
            <a:r>
              <a:rPr lang="en-GB" dirty="0" smtClean="0"/>
              <a:t> des biomasses </a:t>
            </a:r>
            <a:r>
              <a:rPr lang="en-GB" dirty="0" err="1" smtClean="0"/>
              <a:t>alimentaires</a:t>
            </a:r>
            <a:r>
              <a:rPr lang="en-GB" dirty="0" smtClean="0"/>
              <a:t>.</a:t>
            </a:r>
          </a:p>
          <a:p>
            <a:pPr algn="ctr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12134</TotalTime>
  <Words>1266</Words>
  <Application>Microsoft Office PowerPoint</Application>
  <PresentationFormat>Affichage à l'écran (4:3)</PresentationFormat>
  <Paragraphs>233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Solstice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Probook</dc:creator>
  <cp:lastModifiedBy>Chanez</cp:lastModifiedBy>
  <cp:revision>127</cp:revision>
  <dcterms:created xsi:type="dcterms:W3CDTF">2020-02-15T07:50:50Z</dcterms:created>
  <dcterms:modified xsi:type="dcterms:W3CDTF">2020-05-01T19:48:36Z</dcterms:modified>
</cp:coreProperties>
</file>