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857" r:id="rId2"/>
  </p:sldMasterIdLst>
  <p:notesMasterIdLst>
    <p:notesMasterId r:id="rId43"/>
  </p:notesMasterIdLst>
  <p:sldIdLst>
    <p:sldId id="256" r:id="rId3"/>
    <p:sldId id="486" r:id="rId4"/>
    <p:sldId id="522" r:id="rId5"/>
    <p:sldId id="487" r:id="rId6"/>
    <p:sldId id="523" r:id="rId7"/>
    <p:sldId id="525" r:id="rId8"/>
    <p:sldId id="526" r:id="rId9"/>
    <p:sldId id="488" r:id="rId10"/>
    <p:sldId id="527" r:id="rId11"/>
    <p:sldId id="528" r:id="rId12"/>
    <p:sldId id="492" r:id="rId13"/>
    <p:sldId id="493" r:id="rId14"/>
    <p:sldId id="494" r:id="rId15"/>
    <p:sldId id="495" r:id="rId16"/>
    <p:sldId id="529" r:id="rId17"/>
    <p:sldId id="530" r:id="rId18"/>
    <p:sldId id="531" r:id="rId19"/>
    <p:sldId id="532" r:id="rId20"/>
    <p:sldId id="533" r:id="rId21"/>
    <p:sldId id="534" r:id="rId22"/>
    <p:sldId id="535" r:id="rId23"/>
    <p:sldId id="541" r:id="rId24"/>
    <p:sldId id="542" r:id="rId25"/>
    <p:sldId id="558" r:id="rId26"/>
    <p:sldId id="559" r:id="rId27"/>
    <p:sldId id="543" r:id="rId28"/>
    <p:sldId id="544" r:id="rId29"/>
    <p:sldId id="545" r:id="rId30"/>
    <p:sldId id="546" r:id="rId31"/>
    <p:sldId id="547" r:id="rId32"/>
    <p:sldId id="548" r:id="rId33"/>
    <p:sldId id="549" r:id="rId34"/>
    <p:sldId id="550" r:id="rId35"/>
    <p:sldId id="551" r:id="rId36"/>
    <p:sldId id="552" r:id="rId37"/>
    <p:sldId id="553" r:id="rId38"/>
    <p:sldId id="554" r:id="rId39"/>
    <p:sldId id="555" r:id="rId40"/>
    <p:sldId id="556" r:id="rId41"/>
    <p:sldId id="557"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lefievr" initials="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630"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CE43A-5397-43E0-91A7-85B3CEF06405}" type="datetimeFigureOut">
              <a:rPr lang="fr-FR" smtClean="0"/>
              <a:t>09/05/2018</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97A7F-3B26-441F-81CB-53DF517248CE}" type="slidenum">
              <a:rPr lang="fr-FR" smtClean="0"/>
              <a:t>‹N°›</a:t>
            </a:fld>
            <a:endParaRPr lang="fr-FR" dirty="0"/>
          </a:p>
        </p:txBody>
      </p:sp>
    </p:spTree>
    <p:extLst>
      <p:ext uri="{BB962C8B-B14F-4D97-AF65-F5344CB8AC3E}">
        <p14:creationId xmlns:p14="http://schemas.microsoft.com/office/powerpoint/2010/main" val="116798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9B763-E184-4810-8E5C-A0F5F1C8BDCD}" type="slidenum">
              <a:rPr lang="fr-FR"/>
              <a:pPr/>
              <a:t>6</a:t>
            </a:fld>
            <a:endParaRPr lang="fr-FR"/>
          </a:p>
        </p:txBody>
      </p:sp>
      <p:sp>
        <p:nvSpPr>
          <p:cNvPr id="207874"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7875"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351471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A33F6-7C66-40BD-A20F-17ACE122E85E}" type="slidenum">
              <a:rPr lang="fr-FR"/>
              <a:pPr/>
              <a:t>22</a:t>
            </a:fld>
            <a:endParaRPr lang="fr-FR"/>
          </a:p>
        </p:txBody>
      </p:sp>
      <p:sp>
        <p:nvSpPr>
          <p:cNvPr id="199682"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199683"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377052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23</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2439022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26</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851987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27</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342028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28</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1391234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29</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370002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30</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664733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31</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859961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32</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923650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33</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418189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85A3A-0667-4DC3-BBE3-5D376542C008}" type="slidenum">
              <a:rPr lang="fr-FR"/>
              <a:pPr/>
              <a:t>7</a:t>
            </a:fld>
            <a:endParaRPr lang="fr-FR"/>
          </a:p>
        </p:txBody>
      </p:sp>
      <p:sp>
        <p:nvSpPr>
          <p:cNvPr id="209922"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9923"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1976524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34</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3405425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35</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3006070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36</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2259232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37</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4255383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38</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1613133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39</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2947393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BA04E-082A-4F1A-8EE9-9C4921EAC36D}" type="slidenum">
              <a:rPr lang="fr-FR"/>
              <a:pPr/>
              <a:t>40</a:t>
            </a:fld>
            <a:endParaRPr lang="fr-FR"/>
          </a:p>
        </p:txBody>
      </p:sp>
      <p:sp>
        <p:nvSpPr>
          <p:cNvPr id="20173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20173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43293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18057C-F928-40F3-A40F-1867BED429D8}" type="slidenum">
              <a:rPr lang="fr-FR"/>
              <a:pPr/>
              <a:t>15</a:t>
            </a:fld>
            <a:endParaRPr lang="fr-FR"/>
          </a:p>
        </p:txBody>
      </p:sp>
      <p:sp>
        <p:nvSpPr>
          <p:cNvPr id="17101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17101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351577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2E761-3158-4455-8BA9-4C31F107F7E2}" type="slidenum">
              <a:rPr lang="fr-FR"/>
              <a:pPr/>
              <a:t>16</a:t>
            </a:fld>
            <a:endParaRPr lang="fr-FR"/>
          </a:p>
        </p:txBody>
      </p:sp>
      <p:sp>
        <p:nvSpPr>
          <p:cNvPr id="173058"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173059"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3760663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0CBAA-A05A-40EF-97A7-8CD3493B9B44}" type="slidenum">
              <a:rPr lang="fr-FR"/>
              <a:pPr/>
              <a:t>17</a:t>
            </a:fld>
            <a:endParaRPr lang="fr-FR"/>
          </a:p>
        </p:txBody>
      </p:sp>
      <p:sp>
        <p:nvSpPr>
          <p:cNvPr id="175106"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175107"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428454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0003D-6024-4875-8FDA-0C0B64F2C8C0}" type="slidenum">
              <a:rPr lang="fr-FR"/>
              <a:pPr/>
              <a:t>18</a:t>
            </a:fld>
            <a:endParaRPr lang="fr-FR"/>
          </a:p>
        </p:txBody>
      </p:sp>
      <p:sp>
        <p:nvSpPr>
          <p:cNvPr id="177154"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177155"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6092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500384-AFEB-49BC-B3D2-3AB894D600F8}" type="slidenum">
              <a:rPr lang="fr-FR"/>
              <a:pPr/>
              <a:t>19</a:t>
            </a:fld>
            <a:endParaRPr lang="fr-FR"/>
          </a:p>
        </p:txBody>
      </p:sp>
      <p:sp>
        <p:nvSpPr>
          <p:cNvPr id="181250"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181251"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214670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64ADD1-8871-4881-A084-A012C4CCC199}" type="slidenum">
              <a:rPr lang="fr-FR"/>
              <a:pPr/>
              <a:t>20</a:t>
            </a:fld>
            <a:endParaRPr lang="fr-FR"/>
          </a:p>
        </p:txBody>
      </p:sp>
      <p:sp>
        <p:nvSpPr>
          <p:cNvPr id="183298"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183299"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325628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D24BE-DEC6-4BB8-A3AD-DB1F0886868F}" type="slidenum">
              <a:rPr lang="fr-FR"/>
              <a:pPr/>
              <a:t>21</a:t>
            </a:fld>
            <a:endParaRPr lang="fr-FR"/>
          </a:p>
        </p:txBody>
      </p:sp>
      <p:sp>
        <p:nvSpPr>
          <p:cNvPr id="185346" name="Rectangle 2"/>
          <p:cNvSpPr>
            <a:spLocks noGrp="1" noRot="1" noChangeAspect="1" noChangeArrowheads="1" noTextEdit="1"/>
          </p:cNvSpPr>
          <p:nvPr>
            <p:ph type="sldImg"/>
          </p:nvPr>
        </p:nvSpPr>
        <p:spPr>
          <a:xfrm>
            <a:off x="998538" y="738188"/>
            <a:ext cx="4857750" cy="3643312"/>
          </a:xfrm>
          <a:ln w="12700" cap="flat">
            <a:solidFill>
              <a:schemeClr val="tx1"/>
            </a:solidFill>
          </a:ln>
          <a:extLst>
            <a:ext uri="{909E8E84-426E-40DD-AFC4-6F175D3DCCD1}">
              <a14:hiddenFill xmlns:a14="http://schemas.microsoft.com/office/drawing/2010/main">
                <a:noFill/>
              </a14:hiddenFill>
            </a:ext>
          </a:extLst>
        </p:spPr>
      </p:sp>
      <p:sp>
        <p:nvSpPr>
          <p:cNvPr id="185347" name="Rectangle 3"/>
          <p:cNvSpPr>
            <a:spLocks noGrp="1" noChangeArrowheads="1"/>
          </p:cNvSpPr>
          <p:nvPr>
            <p:ph type="body" idx="1"/>
          </p:nvPr>
        </p:nvSpPr>
        <p:spPr>
          <a:xfrm>
            <a:off x="914400" y="4656138"/>
            <a:ext cx="5022850" cy="4335462"/>
          </a:xfrm>
          <a:ln/>
          <a:extLst>
            <a:ext uri="{91240B29-F687-4F45-9708-019B960494DF}">
              <a14:hiddenLine xmlns:a14="http://schemas.microsoft.com/office/drawing/2010/main" w="12700">
                <a:solidFill>
                  <a:schemeClr val="tx1"/>
                </a:solidFill>
                <a:miter lim="800000"/>
                <a:headEnd/>
                <a:tailEnd/>
              </a14:hiddenLine>
            </a:ext>
          </a:extLst>
        </p:spPr>
        <p:txBody>
          <a:bodyPr lIns="88900" tIns="44450" rIns="88900" bIns="44450"/>
          <a:lstStyle/>
          <a:p>
            <a:pPr defTabSz="762000"/>
            <a:endParaRPr lang="fr-FR"/>
          </a:p>
        </p:txBody>
      </p:sp>
    </p:spTree>
    <p:extLst>
      <p:ext uri="{BB962C8B-B14F-4D97-AF65-F5344CB8AC3E}">
        <p14:creationId xmlns:p14="http://schemas.microsoft.com/office/powerpoint/2010/main" val="2971830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AA309A6D-C09C-4548-B29A-6CF363A7E532}" type="datetimeFigureOut">
              <a:rPr lang="fr-FR" smtClean="0"/>
              <a:t>09/05/2018</a:t>
            </a:fld>
            <a:endParaRPr lang="fr-BE" dirty="0"/>
          </a:p>
        </p:txBody>
      </p:sp>
      <p:sp>
        <p:nvSpPr>
          <p:cNvPr id="5" name="Footer Placeholder 4"/>
          <p:cNvSpPr>
            <a:spLocks noGrp="1"/>
          </p:cNvSpPr>
          <p:nvPr>
            <p:ph type="ftr" sz="quarter" idx="11"/>
          </p:nvPr>
        </p:nvSpPr>
        <p:spPr>
          <a:xfrm>
            <a:off x="1900237" y="5410202"/>
            <a:ext cx="3843665" cy="365125"/>
          </a:xfrm>
        </p:spPr>
        <p:txBody>
          <a:bodyPr/>
          <a:lstStyle/>
          <a:p>
            <a:endParaRPr lang="fr-BE" dirty="0"/>
          </a:p>
        </p:txBody>
      </p:sp>
      <p:sp>
        <p:nvSpPr>
          <p:cNvPr id="6" name="Slide Number Placeholder 5"/>
          <p:cNvSpPr>
            <a:spLocks noGrp="1"/>
          </p:cNvSpPr>
          <p:nvPr>
            <p:ph type="sldNum" sz="quarter" idx="12"/>
          </p:nvPr>
        </p:nvSpPr>
        <p:spPr>
          <a:xfrm>
            <a:off x="7915603" y="5410200"/>
            <a:ext cx="578317" cy="365125"/>
          </a:xfrm>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107216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dirty="0" smtClean="0"/>
              <a:t>Cliquez sur l'icône pour ajouter une image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88282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1682156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48604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1428631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300793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dirty="0" smtClean="0"/>
              <a:t>Cliquez sur l'icône pour ajouter une image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dirty="0" smtClean="0"/>
              <a:t>Cliquez sur l'icône pour ajouter une image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dirty="0" smtClean="0"/>
              <a:t>Cliquez sur l'icône pour ajouter une image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4" name="Footer Placeholder 3"/>
          <p:cNvSpPr>
            <a:spLocks noGrp="1"/>
          </p:cNvSpPr>
          <p:nvPr>
            <p:ph type="ftr" sz="quarter" idx="11"/>
          </p:nvPr>
        </p:nvSpPr>
        <p:spPr/>
        <p:txBody>
          <a:bodyPr/>
          <a:lstStyle>
            <a:lvl1pPr>
              <a:defRPr cap="all" baseline="0"/>
            </a:lvl1pPr>
          </a:lstStyle>
          <a:p>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195236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3128157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147416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AA309A6D-C09C-4548-B29A-6CF363A7E532}" type="datetimeFigureOut">
              <a:rPr lang="fr-FR" smtClean="0"/>
              <a:t>09/05/2018</a:t>
            </a:fld>
            <a:endParaRPr lang="fr-BE" dirty="0"/>
          </a:p>
        </p:txBody>
      </p:sp>
      <p:sp>
        <p:nvSpPr>
          <p:cNvPr id="5" name="Footer Placeholder 4"/>
          <p:cNvSpPr>
            <a:spLocks noGrp="1"/>
          </p:cNvSpPr>
          <p:nvPr>
            <p:ph type="ftr" sz="quarter" idx="11"/>
          </p:nvPr>
        </p:nvSpPr>
        <p:spPr>
          <a:xfrm>
            <a:off x="1900237" y="5410202"/>
            <a:ext cx="3843665" cy="365125"/>
          </a:xfrm>
        </p:spPr>
        <p:txBody>
          <a:bodyPr/>
          <a:lstStyle/>
          <a:p>
            <a:endParaRPr lang="fr-BE" dirty="0"/>
          </a:p>
        </p:txBody>
      </p:sp>
      <p:sp>
        <p:nvSpPr>
          <p:cNvPr id="6" name="Slide Number Placeholder 5"/>
          <p:cNvSpPr>
            <a:spLocks noGrp="1"/>
          </p:cNvSpPr>
          <p:nvPr>
            <p:ph type="sldNum" sz="quarter" idx="12"/>
          </p:nvPr>
        </p:nvSpPr>
        <p:spPr>
          <a:xfrm>
            <a:off x="7915603" y="5410200"/>
            <a:ext cx="578317" cy="365125"/>
          </a:xfrm>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389979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fr-FR" smtClean="0"/>
              <a:t>Modifiez le style du titre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AA309A6D-C09C-4548-B29A-6CF363A7E532}" type="datetimeFigureOut">
              <a:rPr lang="fr-FR" smtClean="0"/>
              <a:t>09/05/2018</a:t>
            </a:fld>
            <a:endParaRPr lang="fr-BE" dirty="0"/>
          </a:p>
        </p:txBody>
      </p:sp>
      <p:sp>
        <p:nvSpPr>
          <p:cNvPr id="50" name="Footer Placeholder 4"/>
          <p:cNvSpPr>
            <a:spLocks noGrp="1"/>
          </p:cNvSpPr>
          <p:nvPr>
            <p:ph type="ftr" sz="quarter" idx="11"/>
          </p:nvPr>
        </p:nvSpPr>
        <p:spPr>
          <a:xfrm>
            <a:off x="856059" y="5883276"/>
            <a:ext cx="4679482" cy="365125"/>
          </a:xfrm>
        </p:spPr>
        <p:txBody>
          <a:bodyPr/>
          <a:lstStyle/>
          <a:p>
            <a:endParaRPr lang="fr-BE" dirty="0"/>
          </a:p>
        </p:txBody>
      </p:sp>
      <p:sp>
        <p:nvSpPr>
          <p:cNvPr id="51" name="Slide Number Placeholder 5"/>
          <p:cNvSpPr>
            <a:spLocks noGrp="1"/>
          </p:cNvSpPr>
          <p:nvPr>
            <p:ph type="sldNum" sz="quarter" idx="12"/>
          </p:nvPr>
        </p:nvSpPr>
        <p:spPr>
          <a:xfrm>
            <a:off x="7707241" y="5883275"/>
            <a:ext cx="578317" cy="365125"/>
          </a:xfrm>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297289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fr-FR" smtClean="0"/>
              <a:t>Modifiez le style du titre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AA309A6D-C09C-4548-B29A-6CF363A7E532}" type="datetimeFigureOut">
              <a:rPr lang="fr-FR" smtClean="0"/>
              <a:t>09/05/2018</a:t>
            </a:fld>
            <a:endParaRPr lang="fr-BE" dirty="0"/>
          </a:p>
        </p:txBody>
      </p:sp>
      <p:sp>
        <p:nvSpPr>
          <p:cNvPr id="50" name="Footer Placeholder 4"/>
          <p:cNvSpPr>
            <a:spLocks noGrp="1"/>
          </p:cNvSpPr>
          <p:nvPr>
            <p:ph type="ftr" sz="quarter" idx="11"/>
          </p:nvPr>
        </p:nvSpPr>
        <p:spPr>
          <a:xfrm>
            <a:off x="856059" y="5883276"/>
            <a:ext cx="4679482" cy="365125"/>
          </a:xfrm>
        </p:spPr>
        <p:txBody>
          <a:bodyPr/>
          <a:lstStyle/>
          <a:p>
            <a:endParaRPr lang="fr-BE" dirty="0"/>
          </a:p>
        </p:txBody>
      </p:sp>
      <p:sp>
        <p:nvSpPr>
          <p:cNvPr id="51" name="Slide Number Placeholder 5"/>
          <p:cNvSpPr>
            <a:spLocks noGrp="1"/>
          </p:cNvSpPr>
          <p:nvPr>
            <p:ph type="sldNum" sz="quarter" idx="12"/>
          </p:nvPr>
        </p:nvSpPr>
        <p:spPr>
          <a:xfrm>
            <a:off x="7707241" y="5883275"/>
            <a:ext cx="578317" cy="365125"/>
          </a:xfrm>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1706122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2491930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3276149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56058" y="3073398"/>
            <a:ext cx="3658793"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3073398"/>
            <a:ext cx="3656408"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8" name="Footer Placeholder 7"/>
          <p:cNvSpPr>
            <a:spLocks noGrp="1"/>
          </p:cNvSpPr>
          <p:nvPr>
            <p:ph type="ftr" sz="quarter" idx="11"/>
          </p:nvPr>
        </p:nvSpPr>
        <p:spPr/>
        <p:txBody>
          <a:bodyPr/>
          <a:lstStyle/>
          <a:p>
            <a:endParaRPr lang="fr-BE" dirty="0"/>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640140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3842628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3662598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942256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fr-FR" dirty="0" smtClean="0"/>
              <a:t>Cliquez sur l'icône pour ajouter une image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1499600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dirty="0" smtClean="0"/>
              <a:t>Cliquez sur l'icône pour ajouter une image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1494375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1274387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08277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2095441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3130190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3918582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dirty="0" smtClean="0"/>
              <a:t>Cliquez sur l'icône pour ajouter une image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dirty="0" smtClean="0"/>
              <a:t>Cliquez sur l'icône pour ajouter une image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dirty="0" smtClean="0"/>
              <a:t>Cliquez sur l'icône pour ajouter une image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4" name="Footer Placeholder 3"/>
          <p:cNvSpPr>
            <a:spLocks noGrp="1"/>
          </p:cNvSpPr>
          <p:nvPr>
            <p:ph type="ftr" sz="quarter" idx="11"/>
          </p:nvPr>
        </p:nvSpPr>
        <p:spPr/>
        <p:txBody>
          <a:bodyPr/>
          <a:lstStyle>
            <a:lvl1pPr>
              <a:defRPr cap="all" baseline="0"/>
            </a:lvl1pPr>
          </a:lstStyle>
          <a:p>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3011006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2156409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369905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195794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56058" y="3073398"/>
            <a:ext cx="3658793"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3073398"/>
            <a:ext cx="3656408"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8" name="Footer Placeholder 7"/>
          <p:cNvSpPr>
            <a:spLocks noGrp="1"/>
          </p:cNvSpPr>
          <p:nvPr>
            <p:ph type="ftr" sz="quarter" idx="11"/>
          </p:nvPr>
        </p:nvSpPr>
        <p:spPr/>
        <p:txBody>
          <a:bodyPr/>
          <a:lstStyle/>
          <a:p>
            <a:endParaRPr lang="fr-BE" dirty="0"/>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175523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200477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218973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202318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fr-FR" dirty="0" smtClean="0"/>
              <a:t>Cliquez sur l'icône pour ajouter une image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09/05/2018</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236922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309A6D-C09C-4548-B29A-6CF363A7E532}" type="datetimeFigureOut">
              <a:rPr lang="fr-FR" smtClean="0"/>
              <a:t>09/05/2018</a:t>
            </a:fld>
            <a:endParaRPr lang="fr-BE"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BE"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4668DC-857F-487D-BFFA-8C0CA5037977}" type="slidenum">
              <a:rPr lang="fr-BE" smtClean="0"/>
              <a:t>‹N°›</a:t>
            </a:fld>
            <a:endParaRPr lang="fr-BE" dirty="0"/>
          </a:p>
        </p:txBody>
      </p:sp>
    </p:spTree>
    <p:extLst>
      <p:ext uri="{BB962C8B-B14F-4D97-AF65-F5344CB8AC3E}">
        <p14:creationId xmlns:p14="http://schemas.microsoft.com/office/powerpoint/2010/main" val="1504866712"/>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309A6D-C09C-4548-B29A-6CF363A7E532}" type="datetimeFigureOut">
              <a:rPr lang="fr-FR" smtClean="0"/>
              <a:t>09/05/2018</a:t>
            </a:fld>
            <a:endParaRPr lang="fr-BE"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BE"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4668DC-857F-487D-BFFA-8C0CA5037977}" type="slidenum">
              <a:rPr lang="fr-BE" smtClean="0"/>
              <a:t>‹N°›</a:t>
            </a:fld>
            <a:endParaRPr lang="fr-BE" dirty="0"/>
          </a:p>
        </p:txBody>
      </p:sp>
    </p:spTree>
    <p:extLst>
      <p:ext uri="{BB962C8B-B14F-4D97-AF65-F5344CB8AC3E}">
        <p14:creationId xmlns:p14="http://schemas.microsoft.com/office/powerpoint/2010/main" val="1675985659"/>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13.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47763" y="6014292"/>
            <a:ext cx="4248473" cy="830997"/>
          </a:xfrm>
          <a:prstGeom prst="rect">
            <a:avLst/>
          </a:prstGeom>
          <a:noFill/>
          <a:ln>
            <a:solidFill>
              <a:schemeClr val="accent1"/>
            </a:solid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fr-FR" sz="4800" b="1" i="1" dirty="0" err="1" smtClean="0">
                <a:ln w="22225">
                  <a:solidFill>
                    <a:schemeClr val="bg1"/>
                  </a:solidFill>
                  <a:prstDash val="solid"/>
                </a:ln>
                <a:solidFill>
                  <a:srgbClr val="7030A0"/>
                </a:solidFill>
                <a:latin typeface="Traditional Arabic" panose="02020603050405020304" pitchFamily="18" charset="-78"/>
                <a:cs typeface="Traditional Arabic" panose="02020603050405020304" pitchFamily="18" charset="-78"/>
              </a:rPr>
              <a:t>Dr.Hafs</a:t>
            </a:r>
            <a:r>
              <a:rPr lang="fr-FR" sz="4800" b="1" i="1" dirty="0" smtClean="0">
                <a:ln w="22225">
                  <a:solidFill>
                    <a:schemeClr val="bg1"/>
                  </a:solidFill>
                  <a:prstDash val="solid"/>
                </a:ln>
                <a:solidFill>
                  <a:srgbClr val="7030A0"/>
                </a:solidFill>
                <a:latin typeface="Traditional Arabic" panose="02020603050405020304" pitchFamily="18" charset="-78"/>
                <a:cs typeface="Traditional Arabic" panose="02020603050405020304" pitchFamily="18" charset="-78"/>
              </a:rPr>
              <a:t> T.</a:t>
            </a:r>
            <a:endParaRPr lang="fr-FR" sz="4800" b="1" i="1" dirty="0">
              <a:ln w="22225">
                <a:solidFill>
                  <a:schemeClr val="bg1"/>
                </a:solidFill>
                <a:prstDash val="solid"/>
              </a:ln>
              <a:solidFill>
                <a:srgbClr val="7030A0"/>
              </a:solidFill>
              <a:latin typeface="Traditional Arabic" panose="02020603050405020304" pitchFamily="18" charset="-78"/>
              <a:cs typeface="Traditional Arabic" panose="02020603050405020304" pitchFamily="18" charset="-78"/>
            </a:endParaRPr>
          </a:p>
        </p:txBody>
      </p:sp>
      <p:sp>
        <p:nvSpPr>
          <p:cNvPr id="6" name="Rectangle 5"/>
          <p:cNvSpPr/>
          <p:nvPr/>
        </p:nvSpPr>
        <p:spPr>
          <a:xfrm>
            <a:off x="0" y="0"/>
            <a:ext cx="9144000" cy="2308324"/>
          </a:xfrm>
          <a:prstGeom prst="rect">
            <a:avLst/>
          </a:prstGeom>
          <a:ln>
            <a:solidFill>
              <a:schemeClr val="accent1"/>
            </a:solidFill>
          </a:ln>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fr-FR" sz="4800" b="1" i="1" dirty="0" smtClean="0">
                <a:ln w="13462">
                  <a:solidFill>
                    <a:srgbClr val="FF0000"/>
                  </a:solidFill>
                  <a:prstDash val="solid"/>
                </a:ln>
                <a:solidFill>
                  <a:schemeClr val="tx2"/>
                </a:solidFill>
                <a:effectLst>
                  <a:outerShdw dist="38100" dir="2700000" algn="bl" rotWithShape="0">
                    <a:schemeClr val="accent5"/>
                  </a:outerShdw>
                </a:effectLst>
                <a:latin typeface="Algerian" panose="04020705040A02060702" pitchFamily="82" charset="0"/>
                <a:ea typeface="Arial Unicode MS" panose="020B0604020202020204" pitchFamily="34" charset="-128"/>
                <a:cs typeface="Arial Unicode MS" panose="020B0604020202020204" pitchFamily="34" charset="-128"/>
              </a:rPr>
              <a:t>Chapitre V</a:t>
            </a:r>
            <a:r>
              <a:rPr lang="fr-FR" sz="4800" b="1" i="1" dirty="0">
                <a:ln w="13462">
                  <a:solidFill>
                    <a:srgbClr val="FF0000"/>
                  </a:solidFill>
                  <a:prstDash val="solid"/>
                </a:ln>
                <a:solidFill>
                  <a:schemeClr val="tx2"/>
                </a:solidFill>
                <a:effectLst>
                  <a:outerShdw dist="38100" dir="2700000" algn="bl" rotWithShape="0">
                    <a:schemeClr val="accent5"/>
                  </a:outerShdw>
                </a:effectLst>
                <a:latin typeface="Algerian" panose="04020705040A02060702" pitchFamily="82" charset="0"/>
                <a:ea typeface="Arial Unicode MS" panose="020B0604020202020204" pitchFamily="34" charset="-128"/>
                <a:cs typeface="Arial Unicode MS" panose="020B0604020202020204" pitchFamily="34" charset="-128"/>
              </a:rPr>
              <a:t>: Architecture des réseaux mobiles et services Multimédia</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r="2750"/>
          <a:stretch/>
        </p:blipFill>
        <p:spPr>
          <a:xfrm>
            <a:off x="-2992" y="2324272"/>
            <a:ext cx="9146991" cy="3690020"/>
          </a:xfrm>
          <a:prstGeom prst="rect">
            <a:avLst/>
          </a:prstGeom>
        </p:spPr>
      </p:pic>
    </p:spTree>
    <p:extLst>
      <p:ext uri="{BB962C8B-B14F-4D97-AF65-F5344CB8AC3E}">
        <p14:creationId xmlns:p14="http://schemas.microsoft.com/office/powerpoint/2010/main" val="151971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0" y="0"/>
            <a:ext cx="9144000" cy="94615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fr-FR"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Architecture générique d’un réseau cellulaire</a:t>
            </a:r>
          </a:p>
        </p:txBody>
      </p:sp>
      <p:sp>
        <p:nvSpPr>
          <p:cNvPr id="16" name="Rectangle 3"/>
          <p:cNvSpPr txBox="1">
            <a:spLocks noChangeArrowheads="1"/>
          </p:cNvSpPr>
          <p:nvPr/>
        </p:nvSpPr>
        <p:spPr bwMode="auto">
          <a:xfrm>
            <a:off x="0" y="946150"/>
            <a:ext cx="8991600" cy="57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762000">
              <a:lnSpc>
                <a:spcPct val="150000"/>
              </a:lnSpc>
              <a:buNone/>
            </a:pPr>
            <a:r>
              <a:rPr lang="fr-FR" sz="2400" b="1" dirty="0">
                <a:solidFill>
                  <a:srgbClr val="000000"/>
                </a:solidFill>
                <a:latin typeface="Times New Roman" panose="02020603050405020304" pitchFamily="18" charset="0"/>
                <a:cs typeface="Times New Roman" panose="02020603050405020304" pitchFamily="18" charset="0"/>
              </a:rPr>
              <a:t>▪ Le téléphone mobile </a:t>
            </a:r>
            <a:r>
              <a:rPr lang="fr-FR" sz="2400" b="1" dirty="0" smtClean="0">
                <a:solidFill>
                  <a:srgbClr val="000000"/>
                </a:solidFill>
                <a:latin typeface="Times New Roman" panose="02020603050405020304" pitchFamily="18" charset="0"/>
                <a:cs typeface="Times New Roman" panose="02020603050405020304" pitchFamily="18" charset="0"/>
              </a:rPr>
              <a:t>ou </a:t>
            </a:r>
            <a:r>
              <a:rPr lang="fr-FR" sz="2400" b="1" dirty="0">
                <a:solidFill>
                  <a:srgbClr val="000000"/>
                </a:solidFill>
                <a:latin typeface="Times New Roman" panose="02020603050405020304" pitchFamily="18" charset="0"/>
                <a:cs typeface="Times New Roman" panose="02020603050405020304" pitchFamily="18" charset="0"/>
              </a:rPr>
              <a:t>la station mobile est définie par deux identités </a:t>
            </a:r>
            <a:r>
              <a:rPr lang="fr-FR" sz="2400" b="1" dirty="0" smtClean="0">
                <a:solidFill>
                  <a:srgbClr val="000000"/>
                </a:solidFill>
                <a:latin typeface="Times New Roman" panose="02020603050405020304" pitchFamily="18" charset="0"/>
                <a:cs typeface="Times New Roman" panose="02020603050405020304" pitchFamily="18" charset="0"/>
              </a:rPr>
              <a:t>:</a:t>
            </a:r>
            <a:endParaRPr lang="fr-FR" sz="2400" b="1" dirty="0">
              <a:solidFill>
                <a:srgbClr val="000000"/>
              </a:solidFill>
              <a:latin typeface="Times New Roman" panose="02020603050405020304" pitchFamily="18" charset="0"/>
              <a:cs typeface="Times New Roman" panose="02020603050405020304" pitchFamily="18" charset="0"/>
            </a:endParaRPr>
          </a:p>
          <a:p>
            <a:pPr lvl="0" defTabSz="762000">
              <a:lnSpc>
                <a:spcPct val="150000"/>
              </a:lnSpc>
              <a:buNone/>
            </a:pPr>
            <a:r>
              <a:rPr lang="fr-FR" sz="2400" b="1" dirty="0">
                <a:solidFill>
                  <a:srgbClr val="000000"/>
                </a:solidFill>
                <a:latin typeface="Times New Roman" panose="02020603050405020304" pitchFamily="18" charset="0"/>
                <a:cs typeface="Times New Roman" panose="02020603050405020304" pitchFamily="18" charset="0"/>
              </a:rPr>
              <a:t>- Le numéro d'équipement, IMEI (International Mobile Equipment </a:t>
            </a:r>
            <a:r>
              <a:rPr lang="fr-FR" sz="2400" b="1" dirty="0" err="1">
                <a:solidFill>
                  <a:srgbClr val="000000"/>
                </a:solidFill>
                <a:latin typeface="Times New Roman" panose="02020603050405020304" pitchFamily="18" charset="0"/>
                <a:cs typeface="Times New Roman" panose="02020603050405020304" pitchFamily="18" charset="0"/>
              </a:rPr>
              <a:t>ldentity</a:t>
            </a:r>
            <a:r>
              <a:rPr lang="fr-FR" sz="2400" b="1" dirty="0">
                <a:solidFill>
                  <a:srgbClr val="000000"/>
                </a:solidFill>
                <a:latin typeface="Times New Roman" panose="02020603050405020304" pitchFamily="18" charset="0"/>
                <a:cs typeface="Times New Roman" panose="02020603050405020304" pitchFamily="18" charset="0"/>
              </a:rPr>
              <a:t>) enregistré </a:t>
            </a:r>
            <a:r>
              <a:rPr lang="fr-FR" sz="2400" b="1" dirty="0" smtClean="0">
                <a:solidFill>
                  <a:srgbClr val="000000"/>
                </a:solidFill>
                <a:latin typeface="Times New Roman" panose="02020603050405020304" pitchFamily="18" charset="0"/>
                <a:cs typeface="Times New Roman" panose="02020603050405020304" pitchFamily="18" charset="0"/>
              </a:rPr>
              <a:t>dans la </a:t>
            </a:r>
            <a:r>
              <a:rPr lang="fr-FR" sz="2400" b="1" dirty="0">
                <a:solidFill>
                  <a:srgbClr val="000000"/>
                </a:solidFill>
                <a:latin typeface="Times New Roman" panose="02020603050405020304" pitchFamily="18" charset="0"/>
                <a:cs typeface="Times New Roman" panose="02020603050405020304" pitchFamily="18" charset="0"/>
              </a:rPr>
              <a:t>mémoire du téléphone mobile lors de sa fabrication.</a:t>
            </a:r>
          </a:p>
          <a:p>
            <a:pPr lvl="0" defTabSz="762000">
              <a:lnSpc>
                <a:spcPct val="150000"/>
              </a:lnSpc>
              <a:buNone/>
            </a:pPr>
            <a:r>
              <a:rPr lang="fr-FR" sz="2400" b="1" dirty="0">
                <a:solidFill>
                  <a:srgbClr val="000000"/>
                </a:solidFill>
                <a:latin typeface="Times New Roman" panose="02020603050405020304" pitchFamily="18" charset="0"/>
                <a:cs typeface="Times New Roman" panose="02020603050405020304" pitchFamily="18" charset="0"/>
              </a:rPr>
              <a:t>-Le numéro d'abonné IMSI (International Mobile </a:t>
            </a:r>
            <a:r>
              <a:rPr lang="fr-FR" sz="2400" b="1" dirty="0" err="1">
                <a:solidFill>
                  <a:srgbClr val="000000"/>
                </a:solidFill>
                <a:latin typeface="Times New Roman" panose="02020603050405020304" pitchFamily="18" charset="0"/>
                <a:cs typeface="Times New Roman" panose="02020603050405020304" pitchFamily="18" charset="0"/>
              </a:rPr>
              <a:t>Subscriber</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ldentity</a:t>
            </a:r>
            <a:r>
              <a:rPr lang="fr-FR" sz="2400" b="1" dirty="0">
                <a:solidFill>
                  <a:srgbClr val="000000"/>
                </a:solidFill>
                <a:latin typeface="Times New Roman" panose="02020603050405020304" pitchFamily="18" charset="0"/>
                <a:cs typeface="Times New Roman" panose="02020603050405020304" pitchFamily="18" charset="0"/>
              </a:rPr>
              <a:t>) trouvé dans la </a:t>
            </a:r>
            <a:r>
              <a:rPr lang="fr-FR" sz="2400" b="1" dirty="0" smtClean="0">
                <a:solidFill>
                  <a:srgbClr val="000000"/>
                </a:solidFill>
                <a:latin typeface="Times New Roman" panose="02020603050405020304" pitchFamily="18" charset="0"/>
                <a:cs typeface="Times New Roman" panose="02020603050405020304" pitchFamily="18" charset="0"/>
              </a:rPr>
              <a:t>carte SIM </a:t>
            </a:r>
            <a:r>
              <a:rPr lang="fr-FR" sz="2400" b="1" dirty="0">
                <a:solidFill>
                  <a:srgbClr val="000000"/>
                </a:solidFill>
                <a:latin typeface="Times New Roman" panose="02020603050405020304" pitchFamily="18" charset="0"/>
                <a:cs typeface="Times New Roman" panose="02020603050405020304" pitchFamily="18" charset="0"/>
              </a:rPr>
              <a:t>(</a:t>
            </a:r>
            <a:r>
              <a:rPr lang="fr-FR" sz="2400" b="1" dirty="0" err="1">
                <a:solidFill>
                  <a:srgbClr val="000000"/>
                </a:solidFill>
                <a:latin typeface="Times New Roman" panose="02020603050405020304" pitchFamily="18" charset="0"/>
                <a:cs typeface="Times New Roman" panose="02020603050405020304" pitchFamily="18" charset="0"/>
              </a:rPr>
              <a:t>Subscriber</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ldentity</a:t>
            </a:r>
            <a:r>
              <a:rPr lang="fr-FR" sz="2400" b="1" dirty="0">
                <a:solidFill>
                  <a:srgbClr val="000000"/>
                </a:solidFill>
                <a:latin typeface="Times New Roman" panose="02020603050405020304" pitchFamily="18" charset="0"/>
                <a:cs typeface="Times New Roman" panose="02020603050405020304" pitchFamily="18" charset="0"/>
              </a:rPr>
              <a:t> Module) de l’abonné.</a:t>
            </a:r>
            <a:endParaRPr kumimoji="0" lang="fr-FR" sz="2000" b="0" i="0"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126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228600" y="1600200"/>
            <a:ext cx="8686800" cy="3962400"/>
          </a:xfrm>
          <a:prstGeom prst="rect">
            <a:avLst/>
          </a:prstGeom>
          <a:solidFill>
            <a:srgbClr val="E2E2FA">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solidFill>
                <a:schemeClr val="bg1"/>
              </a:solidFill>
            </a:endParaRPr>
          </a:p>
        </p:txBody>
      </p:sp>
      <p:sp>
        <p:nvSpPr>
          <p:cNvPr id="9220" name="Rectangle 4"/>
          <p:cNvSpPr>
            <a:spLocks noChangeArrowheads="1"/>
          </p:cNvSpPr>
          <p:nvPr/>
        </p:nvSpPr>
        <p:spPr bwMode="auto">
          <a:xfrm>
            <a:off x="228600" y="1219200"/>
            <a:ext cx="8686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000" b="1">
                <a:solidFill>
                  <a:schemeClr val="bg1"/>
                </a:solidFill>
              </a:rPr>
              <a:t>PLMN: Public Land Mobile Network</a:t>
            </a:r>
          </a:p>
        </p:txBody>
      </p:sp>
      <p:sp>
        <p:nvSpPr>
          <p:cNvPr id="9222" name="Rectangle 6"/>
          <p:cNvSpPr>
            <a:spLocks noChangeArrowheads="1"/>
          </p:cNvSpPr>
          <p:nvPr/>
        </p:nvSpPr>
        <p:spPr bwMode="auto">
          <a:xfrm>
            <a:off x="381000" y="6172200"/>
            <a:ext cx="5867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b="1"/>
              <a:t>PSTN: Public Switched Telephone Network</a:t>
            </a:r>
          </a:p>
        </p:txBody>
      </p:sp>
      <p:sp>
        <p:nvSpPr>
          <p:cNvPr id="9224" name="Rectangle 8"/>
          <p:cNvSpPr>
            <a:spLocks noChangeArrowheads="1"/>
          </p:cNvSpPr>
          <p:nvPr/>
        </p:nvSpPr>
        <p:spPr bwMode="auto">
          <a:xfrm>
            <a:off x="7543800" y="61722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b="1"/>
              <a:t>PLMN</a:t>
            </a:r>
          </a:p>
        </p:txBody>
      </p:sp>
      <p:sp>
        <p:nvSpPr>
          <p:cNvPr id="9229" name="Rectangle 13"/>
          <p:cNvSpPr>
            <a:spLocks noChangeArrowheads="1"/>
          </p:cNvSpPr>
          <p:nvPr/>
        </p:nvSpPr>
        <p:spPr bwMode="auto">
          <a:xfrm>
            <a:off x="457200" y="2514600"/>
            <a:ext cx="3886200" cy="1524000"/>
          </a:xfrm>
          <a:prstGeom prst="rect">
            <a:avLst/>
          </a:prstGeom>
          <a:solidFill>
            <a:srgbClr val="C5C5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Char char="§"/>
            </a:pPr>
            <a:endParaRPr lang="fr-FR">
              <a:solidFill>
                <a:schemeClr val="bg1"/>
              </a:solidFill>
            </a:endParaRPr>
          </a:p>
        </p:txBody>
      </p:sp>
      <p:sp>
        <p:nvSpPr>
          <p:cNvPr id="9230" name="Rectangle 14"/>
          <p:cNvSpPr>
            <a:spLocks noChangeArrowheads="1"/>
          </p:cNvSpPr>
          <p:nvPr/>
        </p:nvSpPr>
        <p:spPr bwMode="auto">
          <a:xfrm>
            <a:off x="457200" y="2438400"/>
            <a:ext cx="3886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b="1"/>
              <a:t>BSS: Base Station Subsystem</a:t>
            </a:r>
          </a:p>
        </p:txBody>
      </p:sp>
      <p:sp>
        <p:nvSpPr>
          <p:cNvPr id="9233" name="Text Box 17"/>
          <p:cNvSpPr txBox="1">
            <a:spLocks noChangeArrowheads="1"/>
          </p:cNvSpPr>
          <p:nvPr/>
        </p:nvSpPr>
        <p:spPr bwMode="auto">
          <a:xfrm>
            <a:off x="533400" y="3048000"/>
            <a:ext cx="3810000" cy="641350"/>
          </a:xfrm>
          <a:prstGeom prst="rect">
            <a:avLst/>
          </a:prstGeom>
          <a:solidFill>
            <a:srgbClr val="C5C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dirty="0">
                <a:solidFill>
                  <a:schemeClr val="bg1"/>
                </a:solidFill>
                <a:sym typeface="Symbol Set SWA" pitchFamily="18" charset="2"/>
              </a:rPr>
              <a:t>BTS</a:t>
            </a:r>
            <a:r>
              <a:rPr lang="fr-FR" sz="1800" dirty="0">
                <a:solidFill>
                  <a:schemeClr val="bg1"/>
                </a:solidFill>
                <a:sym typeface="Symbol Set SWA" pitchFamily="18" charset="2"/>
              </a:rPr>
              <a:t>: Base </a:t>
            </a:r>
            <a:r>
              <a:rPr lang="fr-FR" sz="1800" dirty="0" err="1">
                <a:solidFill>
                  <a:schemeClr val="bg1"/>
                </a:solidFill>
                <a:sym typeface="Symbol Set SWA" pitchFamily="18" charset="2"/>
              </a:rPr>
              <a:t>Transceiver</a:t>
            </a:r>
            <a:r>
              <a:rPr lang="fr-FR" sz="1800" dirty="0">
                <a:solidFill>
                  <a:schemeClr val="bg1"/>
                </a:solidFill>
                <a:sym typeface="Symbol Set SWA" pitchFamily="18" charset="2"/>
              </a:rPr>
              <a:t> Station</a:t>
            </a:r>
          </a:p>
          <a:p>
            <a:r>
              <a:rPr lang="fr-FR" sz="1800" b="1" dirty="0">
                <a:solidFill>
                  <a:schemeClr val="bg1"/>
                </a:solidFill>
                <a:sym typeface="Symbol Set SWA" pitchFamily="18" charset="2"/>
              </a:rPr>
              <a:t>BSC</a:t>
            </a:r>
            <a:r>
              <a:rPr lang="fr-FR" sz="1800" dirty="0">
                <a:solidFill>
                  <a:schemeClr val="bg1"/>
                </a:solidFill>
                <a:sym typeface="Symbol Set SWA" pitchFamily="18" charset="2"/>
              </a:rPr>
              <a:t>: Base Station Controller </a:t>
            </a:r>
            <a:endParaRPr lang="fr-FR" sz="1800" dirty="0">
              <a:solidFill>
                <a:schemeClr val="bg1"/>
              </a:solidFill>
            </a:endParaRPr>
          </a:p>
        </p:txBody>
      </p:sp>
      <p:sp>
        <p:nvSpPr>
          <p:cNvPr id="9234" name="Rectangle 18"/>
          <p:cNvSpPr>
            <a:spLocks noChangeArrowheads="1"/>
          </p:cNvSpPr>
          <p:nvPr/>
        </p:nvSpPr>
        <p:spPr bwMode="auto">
          <a:xfrm>
            <a:off x="4724400" y="2743200"/>
            <a:ext cx="4038600" cy="1981200"/>
          </a:xfrm>
          <a:prstGeom prst="rect">
            <a:avLst/>
          </a:prstGeom>
          <a:solidFill>
            <a:srgbClr val="C5C5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p>
        </p:txBody>
      </p:sp>
      <p:sp>
        <p:nvSpPr>
          <p:cNvPr id="9235" name="Rectangle 19"/>
          <p:cNvSpPr>
            <a:spLocks noChangeArrowheads="1"/>
          </p:cNvSpPr>
          <p:nvPr/>
        </p:nvSpPr>
        <p:spPr bwMode="auto">
          <a:xfrm>
            <a:off x="4724400" y="2438400"/>
            <a:ext cx="403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b="1"/>
              <a:t>NSS: Network SubSystem</a:t>
            </a:r>
          </a:p>
        </p:txBody>
      </p:sp>
      <p:sp>
        <p:nvSpPr>
          <p:cNvPr id="9238" name="Text Box 22"/>
          <p:cNvSpPr txBox="1">
            <a:spLocks noChangeArrowheads="1"/>
          </p:cNvSpPr>
          <p:nvPr/>
        </p:nvSpPr>
        <p:spPr bwMode="auto">
          <a:xfrm>
            <a:off x="4724400" y="2895600"/>
            <a:ext cx="4191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dirty="0">
                <a:solidFill>
                  <a:schemeClr val="bg1"/>
                </a:solidFill>
              </a:rPr>
              <a:t>MSC</a:t>
            </a:r>
            <a:r>
              <a:rPr lang="fr-FR" sz="1800" dirty="0">
                <a:solidFill>
                  <a:schemeClr val="bg1"/>
                </a:solidFill>
              </a:rPr>
              <a:t>: Mobile services </a:t>
            </a:r>
            <a:r>
              <a:rPr lang="fr-FR" sz="1800" dirty="0" err="1">
                <a:solidFill>
                  <a:schemeClr val="bg1"/>
                </a:solidFill>
              </a:rPr>
              <a:t>Switched</a:t>
            </a:r>
            <a:endParaRPr lang="fr-FR" sz="1800" dirty="0">
              <a:solidFill>
                <a:schemeClr val="bg1"/>
              </a:solidFill>
            </a:endParaRPr>
          </a:p>
          <a:p>
            <a:r>
              <a:rPr lang="fr-FR" sz="1800" dirty="0">
                <a:solidFill>
                  <a:schemeClr val="bg1"/>
                </a:solidFill>
              </a:rPr>
              <a:t>        Center</a:t>
            </a:r>
          </a:p>
          <a:p>
            <a:r>
              <a:rPr lang="fr-FR" sz="1800" b="1" dirty="0">
                <a:solidFill>
                  <a:schemeClr val="bg1"/>
                </a:solidFill>
              </a:rPr>
              <a:t>VLR</a:t>
            </a:r>
            <a:r>
              <a:rPr lang="fr-FR" sz="1800" dirty="0">
                <a:solidFill>
                  <a:schemeClr val="bg1"/>
                </a:solidFill>
              </a:rPr>
              <a:t>: </a:t>
            </a:r>
            <a:r>
              <a:rPr lang="fr-FR" sz="1800" dirty="0" err="1">
                <a:solidFill>
                  <a:schemeClr val="bg1"/>
                </a:solidFill>
              </a:rPr>
              <a:t>Visitor</a:t>
            </a:r>
            <a:r>
              <a:rPr lang="fr-FR" sz="1800" dirty="0">
                <a:solidFill>
                  <a:schemeClr val="bg1"/>
                </a:solidFill>
              </a:rPr>
              <a:t> Location </a:t>
            </a:r>
            <a:r>
              <a:rPr lang="fr-FR" sz="1800" dirty="0" err="1">
                <a:solidFill>
                  <a:schemeClr val="bg1"/>
                </a:solidFill>
              </a:rPr>
              <a:t>Register</a:t>
            </a:r>
            <a:endParaRPr lang="fr-FR" sz="1800" dirty="0">
              <a:solidFill>
                <a:schemeClr val="bg1"/>
              </a:solidFill>
            </a:endParaRPr>
          </a:p>
          <a:p>
            <a:r>
              <a:rPr lang="fr-FR" sz="1800" b="1" dirty="0">
                <a:solidFill>
                  <a:schemeClr val="bg1"/>
                </a:solidFill>
              </a:rPr>
              <a:t>HLR</a:t>
            </a:r>
            <a:r>
              <a:rPr lang="fr-FR" sz="1800" dirty="0">
                <a:solidFill>
                  <a:schemeClr val="bg1"/>
                </a:solidFill>
              </a:rPr>
              <a:t>: Home Location </a:t>
            </a:r>
            <a:r>
              <a:rPr lang="fr-FR" sz="1800" dirty="0" err="1">
                <a:solidFill>
                  <a:schemeClr val="bg1"/>
                </a:solidFill>
              </a:rPr>
              <a:t>Register</a:t>
            </a:r>
            <a:endParaRPr lang="fr-FR" sz="1800" dirty="0">
              <a:solidFill>
                <a:schemeClr val="bg1"/>
              </a:solidFill>
            </a:endParaRPr>
          </a:p>
          <a:p>
            <a:r>
              <a:rPr lang="fr-FR" sz="1800" b="1" dirty="0">
                <a:solidFill>
                  <a:schemeClr val="bg1"/>
                </a:solidFill>
              </a:rPr>
              <a:t>AUC</a:t>
            </a:r>
            <a:r>
              <a:rPr lang="fr-FR" sz="1800" dirty="0">
                <a:solidFill>
                  <a:schemeClr val="bg1"/>
                </a:solidFill>
              </a:rPr>
              <a:t>: Authentification Center</a:t>
            </a:r>
          </a:p>
          <a:p>
            <a:r>
              <a:rPr lang="fr-FR" sz="1800" b="1" dirty="0">
                <a:solidFill>
                  <a:schemeClr val="bg1"/>
                </a:solidFill>
              </a:rPr>
              <a:t>EIR</a:t>
            </a:r>
            <a:r>
              <a:rPr lang="fr-FR" sz="1800" dirty="0">
                <a:solidFill>
                  <a:schemeClr val="bg1"/>
                </a:solidFill>
              </a:rPr>
              <a:t>: Equipment </a:t>
            </a:r>
            <a:r>
              <a:rPr lang="fr-FR" sz="1800" dirty="0" err="1">
                <a:solidFill>
                  <a:schemeClr val="bg1"/>
                </a:solidFill>
              </a:rPr>
              <a:t>Identity</a:t>
            </a:r>
            <a:r>
              <a:rPr lang="fr-FR" sz="1800" dirty="0">
                <a:solidFill>
                  <a:schemeClr val="bg1"/>
                </a:solidFill>
              </a:rPr>
              <a:t> </a:t>
            </a:r>
            <a:r>
              <a:rPr lang="fr-FR" sz="1800" dirty="0" err="1">
                <a:solidFill>
                  <a:schemeClr val="bg1"/>
                </a:solidFill>
              </a:rPr>
              <a:t>Register</a:t>
            </a:r>
            <a:endParaRPr lang="fr-FR" sz="1800" dirty="0">
              <a:solidFill>
                <a:schemeClr val="bg1"/>
              </a:solidFill>
            </a:endParaRPr>
          </a:p>
          <a:p>
            <a:endParaRPr lang="fr-FR" sz="1800" dirty="0">
              <a:solidFill>
                <a:schemeClr val="bg1"/>
              </a:solidFill>
            </a:endParaRPr>
          </a:p>
        </p:txBody>
      </p:sp>
      <p:sp>
        <p:nvSpPr>
          <p:cNvPr id="9239" name="Rectangle 23"/>
          <p:cNvSpPr>
            <a:spLocks noChangeArrowheads="1"/>
          </p:cNvSpPr>
          <p:nvPr/>
        </p:nvSpPr>
        <p:spPr bwMode="auto">
          <a:xfrm>
            <a:off x="457200" y="4343400"/>
            <a:ext cx="3886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b="1" dirty="0" err="1"/>
              <a:t>MS:Mobile</a:t>
            </a:r>
            <a:r>
              <a:rPr lang="fr-FR" sz="1800" b="1" dirty="0"/>
              <a:t> Station</a:t>
            </a:r>
          </a:p>
        </p:txBody>
      </p:sp>
      <p:sp>
        <p:nvSpPr>
          <p:cNvPr id="9241" name="Rectangle 25"/>
          <p:cNvSpPr>
            <a:spLocks noChangeArrowheads="1"/>
          </p:cNvSpPr>
          <p:nvPr/>
        </p:nvSpPr>
        <p:spPr bwMode="auto">
          <a:xfrm>
            <a:off x="1905000" y="5029200"/>
            <a:ext cx="5410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b="1"/>
              <a:t>OMC: Operation and maintenance Center</a:t>
            </a:r>
          </a:p>
        </p:txBody>
      </p:sp>
      <p:sp>
        <p:nvSpPr>
          <p:cNvPr id="9243" name="Rectangle 27"/>
          <p:cNvSpPr>
            <a:spLocks noChangeArrowheads="1"/>
          </p:cNvSpPr>
          <p:nvPr/>
        </p:nvSpPr>
        <p:spPr bwMode="auto">
          <a:xfrm>
            <a:off x="381000" y="1828800"/>
            <a:ext cx="4038600" cy="2286000"/>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45" name="Text Box 29"/>
          <p:cNvSpPr txBox="1">
            <a:spLocks noChangeArrowheads="1"/>
          </p:cNvSpPr>
          <p:nvPr/>
        </p:nvSpPr>
        <p:spPr bwMode="auto">
          <a:xfrm>
            <a:off x="838200" y="1905000"/>
            <a:ext cx="3036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800" b="1" i="1">
                <a:solidFill>
                  <a:schemeClr val="hlink"/>
                </a:solidFill>
              </a:rPr>
              <a:t>Radio Access Network</a:t>
            </a:r>
          </a:p>
        </p:txBody>
      </p:sp>
      <p:sp>
        <p:nvSpPr>
          <p:cNvPr id="9246" name="Rectangle 30"/>
          <p:cNvSpPr>
            <a:spLocks noChangeArrowheads="1"/>
          </p:cNvSpPr>
          <p:nvPr/>
        </p:nvSpPr>
        <p:spPr bwMode="auto">
          <a:xfrm>
            <a:off x="4648200" y="1828800"/>
            <a:ext cx="4191000" cy="2971800"/>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47" name="Text Box 31"/>
          <p:cNvSpPr txBox="1">
            <a:spLocks noChangeArrowheads="1"/>
          </p:cNvSpPr>
          <p:nvPr/>
        </p:nvSpPr>
        <p:spPr bwMode="auto">
          <a:xfrm>
            <a:off x="5943600" y="1905000"/>
            <a:ext cx="1951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800" b="1" i="1">
                <a:solidFill>
                  <a:schemeClr val="hlink"/>
                </a:solidFill>
              </a:rPr>
              <a:t>Core Network</a:t>
            </a:r>
          </a:p>
        </p:txBody>
      </p:sp>
      <p:sp>
        <p:nvSpPr>
          <p:cNvPr id="9248" name="Line 32"/>
          <p:cNvSpPr>
            <a:spLocks noChangeShapeType="1"/>
          </p:cNvSpPr>
          <p:nvPr/>
        </p:nvSpPr>
        <p:spPr bwMode="auto">
          <a:xfrm>
            <a:off x="762000" y="5562600"/>
            <a:ext cx="0" cy="609600"/>
          </a:xfrm>
          <a:prstGeom prst="line">
            <a:avLst/>
          </a:prstGeom>
          <a:noFill/>
          <a:ln w="762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9249" name="Line 33"/>
          <p:cNvSpPr>
            <a:spLocks noChangeShapeType="1"/>
          </p:cNvSpPr>
          <p:nvPr/>
        </p:nvSpPr>
        <p:spPr bwMode="auto">
          <a:xfrm>
            <a:off x="8382000" y="5562600"/>
            <a:ext cx="0" cy="609600"/>
          </a:xfrm>
          <a:prstGeom prst="line">
            <a:avLst/>
          </a:prstGeom>
          <a:noFill/>
          <a:ln w="762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9250" name="Line 34"/>
          <p:cNvSpPr>
            <a:spLocks noChangeShapeType="1"/>
          </p:cNvSpPr>
          <p:nvPr/>
        </p:nvSpPr>
        <p:spPr bwMode="auto">
          <a:xfrm>
            <a:off x="2286000" y="4038600"/>
            <a:ext cx="0" cy="304800"/>
          </a:xfrm>
          <a:prstGeom prst="line">
            <a:avLst/>
          </a:prstGeom>
          <a:noFill/>
          <a:ln w="5715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9251" name="Line 35"/>
          <p:cNvSpPr>
            <a:spLocks noChangeShapeType="1"/>
          </p:cNvSpPr>
          <p:nvPr/>
        </p:nvSpPr>
        <p:spPr bwMode="auto">
          <a:xfrm>
            <a:off x="4343400" y="3352800"/>
            <a:ext cx="381000" cy="0"/>
          </a:xfrm>
          <a:prstGeom prst="line">
            <a:avLst/>
          </a:prstGeom>
          <a:noFill/>
          <a:ln w="5715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9252" name="Line 36"/>
          <p:cNvSpPr>
            <a:spLocks noChangeShapeType="1"/>
          </p:cNvSpPr>
          <p:nvPr/>
        </p:nvSpPr>
        <p:spPr bwMode="auto">
          <a:xfrm>
            <a:off x="6781800" y="4724400"/>
            <a:ext cx="0" cy="304800"/>
          </a:xfrm>
          <a:prstGeom prst="line">
            <a:avLst/>
          </a:prstGeom>
          <a:noFill/>
          <a:ln w="5715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 name="Rectangle 1026"/>
          <p:cNvSpPr>
            <a:spLocks noGrp="1" noChangeArrowheads="1"/>
          </p:cNvSpPr>
          <p:nvPr>
            <p:ph type="title"/>
          </p:nvPr>
        </p:nvSpPr>
        <p:spPr>
          <a:xfrm>
            <a:off x="0" y="0"/>
            <a:ext cx="9144000" cy="94615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fr-FR"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Architecture générique d’un réseau cellulaire</a:t>
            </a:r>
          </a:p>
        </p:txBody>
      </p:sp>
    </p:spTree>
    <p:extLst>
      <p:ext uri="{BB962C8B-B14F-4D97-AF65-F5344CB8AC3E}">
        <p14:creationId xmlns:p14="http://schemas.microsoft.com/office/powerpoint/2010/main" val="778639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94615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r-FR" b="1" dirty="0">
                <a:latin typeface="Times New Roman" panose="02020603050405020304" pitchFamily="18" charset="0"/>
                <a:cs typeface="Times New Roman" panose="02020603050405020304" pitchFamily="18" charset="0"/>
              </a:rPr>
              <a:t>Le sous système radio BSS </a:t>
            </a:r>
            <a:r>
              <a:rPr lang="fr-FR" b="1" dirty="0" smtClean="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Base Station </a:t>
            </a:r>
            <a:r>
              <a:rPr lang="fr-FR" b="1" dirty="0" err="1">
                <a:latin typeface="Times New Roman" panose="02020603050405020304" pitchFamily="18" charset="0"/>
                <a:cs typeface="Times New Roman" panose="02020603050405020304" pitchFamily="18" charset="0"/>
              </a:rPr>
              <a:t>Subsystem</a:t>
            </a:r>
            <a:r>
              <a:rPr lang="fr-FR" b="1" dirty="0">
                <a:latin typeface="Times New Roman" panose="02020603050405020304" pitchFamily="18" charset="0"/>
                <a:cs typeface="Times New Roman" panose="02020603050405020304" pitchFamily="18" charset="0"/>
              </a:rPr>
              <a:t>)</a:t>
            </a:r>
          </a:p>
        </p:txBody>
      </p:sp>
      <p:sp>
        <p:nvSpPr>
          <p:cNvPr id="10244" name="Text Box 4"/>
          <p:cNvSpPr txBox="1">
            <a:spLocks noChangeArrowheads="1"/>
          </p:cNvSpPr>
          <p:nvPr/>
        </p:nvSpPr>
        <p:spPr bwMode="auto">
          <a:xfrm>
            <a:off x="1242017" y="1278920"/>
            <a:ext cx="6484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Set SWA" pitchFamily="18" charset="2"/>
              </a:rPr>
              <a:t>Gérer </a:t>
            </a:r>
            <a:r>
              <a:rPr lang="fr-FR"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Set SWA" pitchFamily="18" charset="2"/>
              </a:rPr>
              <a:t>l’accès au réseau via l’interface air</a:t>
            </a:r>
            <a:endParaRPr lang="fr-FR"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 name="Groupe 2"/>
          <p:cNvGrpSpPr/>
          <p:nvPr/>
        </p:nvGrpSpPr>
        <p:grpSpPr>
          <a:xfrm>
            <a:off x="278209" y="2254250"/>
            <a:ext cx="8587582" cy="4343400"/>
            <a:chOff x="327818" y="2210028"/>
            <a:chExt cx="8587582" cy="4343400"/>
          </a:xfrm>
        </p:grpSpPr>
        <p:sp>
          <p:nvSpPr>
            <p:cNvPr id="10249" name="Rectangle 9"/>
            <p:cNvSpPr>
              <a:spLocks noChangeArrowheads="1"/>
            </p:cNvSpPr>
            <p:nvPr/>
          </p:nvSpPr>
          <p:spPr bwMode="auto">
            <a:xfrm>
              <a:off x="6705600" y="2362200"/>
              <a:ext cx="2209800" cy="4191000"/>
            </a:xfrm>
            <a:prstGeom prst="rect">
              <a:avLst/>
            </a:prstGeom>
            <a:solidFill>
              <a:schemeClr val="bg2">
                <a:alpha val="50000"/>
              </a:schemeClr>
            </a:solidFill>
            <a:ln w="9525">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 name="Groupe 1"/>
            <p:cNvGrpSpPr/>
            <p:nvPr/>
          </p:nvGrpSpPr>
          <p:grpSpPr>
            <a:xfrm>
              <a:off x="327818" y="2210028"/>
              <a:ext cx="8488363" cy="4343400"/>
              <a:chOff x="136525" y="2209800"/>
              <a:chExt cx="8488363" cy="4343400"/>
            </a:xfrm>
          </p:grpSpPr>
          <p:sp>
            <p:nvSpPr>
              <p:cNvPr id="10243" name="Rectangle 3"/>
              <p:cNvSpPr>
                <a:spLocks noChangeArrowheads="1"/>
              </p:cNvSpPr>
              <p:nvPr/>
            </p:nvSpPr>
            <p:spPr bwMode="auto">
              <a:xfrm>
                <a:off x="979488" y="317023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sz="2800">
                  <a:solidFill>
                    <a:schemeClr val="bg1"/>
                  </a:solidFill>
                </a:endParaRPr>
              </a:p>
            </p:txBody>
          </p:sp>
          <p:pic>
            <p:nvPicPr>
              <p:cNvPr id="10246" name="Picture 6" descr="C:\Documents and Settings\milanj\Bureau\cell_phon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3657600"/>
                <a:ext cx="9906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Documents and Settings\milanj\Bureau\server.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41910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0248" name="Rectangle 8"/>
              <p:cNvSpPr>
                <a:spLocks noChangeArrowheads="1"/>
              </p:cNvSpPr>
              <p:nvPr/>
            </p:nvSpPr>
            <p:spPr bwMode="auto">
              <a:xfrm>
                <a:off x="1905000" y="2362200"/>
                <a:ext cx="4343400" cy="4191000"/>
              </a:xfrm>
              <a:prstGeom prst="rect">
                <a:avLst/>
              </a:prstGeom>
              <a:noFill/>
              <a:ln w="9525">
                <a:solidFill>
                  <a:schemeClr val="accent1"/>
                </a:solidFill>
                <a:prstDash val="lgDash"/>
                <a:miter lim="800000"/>
                <a:headEnd/>
                <a:tailEnd/>
              </a:ln>
              <a:effectLst/>
            </p:spPr>
            <p:txBody>
              <a:bodyPr wrap="none" anchor="ctr"/>
              <a:lstStyle/>
              <a:p>
                <a:endParaRPr lang="fr-FR">
                  <a:solidFill>
                    <a:schemeClr val="bg1"/>
                  </a:solidFill>
                </a:endParaRPr>
              </a:p>
            </p:txBody>
          </p:sp>
          <p:sp>
            <p:nvSpPr>
              <p:cNvPr id="10250" name="Text Box 10"/>
              <p:cNvSpPr txBox="1">
                <a:spLocks noChangeArrowheads="1"/>
              </p:cNvSpPr>
              <p:nvPr/>
            </p:nvSpPr>
            <p:spPr bwMode="auto">
              <a:xfrm>
                <a:off x="2438400" y="2438400"/>
                <a:ext cx="22218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800" b="1" i="1">
                    <a:solidFill>
                      <a:schemeClr val="bg1"/>
                    </a:solidFill>
                  </a:rPr>
                  <a:t>Base Station Subsystem</a:t>
                </a:r>
              </a:p>
            </p:txBody>
          </p:sp>
          <p:sp>
            <p:nvSpPr>
              <p:cNvPr id="10251" name="Text Box 11"/>
              <p:cNvSpPr txBox="1">
                <a:spLocks noChangeArrowheads="1"/>
              </p:cNvSpPr>
              <p:nvPr/>
            </p:nvSpPr>
            <p:spPr bwMode="auto">
              <a:xfrm>
                <a:off x="7010400" y="2438400"/>
                <a:ext cx="1614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800" b="1" i="1">
                    <a:solidFill>
                      <a:schemeClr val="hlink"/>
                    </a:solidFill>
                  </a:rPr>
                  <a:t>  Network </a:t>
                </a:r>
              </a:p>
              <a:p>
                <a:r>
                  <a:rPr lang="fr-FR" sz="1800" b="1" i="1">
                    <a:solidFill>
                      <a:schemeClr val="hlink"/>
                    </a:solidFill>
                  </a:rPr>
                  <a:t>SubSystem</a:t>
                </a:r>
              </a:p>
            </p:txBody>
          </p:sp>
          <p:sp>
            <p:nvSpPr>
              <p:cNvPr id="10252" name="Text Box 12"/>
              <p:cNvSpPr txBox="1">
                <a:spLocks noChangeArrowheads="1"/>
              </p:cNvSpPr>
              <p:nvPr/>
            </p:nvSpPr>
            <p:spPr bwMode="auto">
              <a:xfrm>
                <a:off x="3886200" y="5715000"/>
                <a:ext cx="18053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800" b="1">
                    <a:solidFill>
                      <a:schemeClr val="bg1"/>
                    </a:solidFill>
                  </a:rPr>
                  <a:t>BSC: </a:t>
                </a:r>
                <a:r>
                  <a:rPr lang="fr-FR" sz="1800">
                    <a:solidFill>
                      <a:schemeClr val="bg1"/>
                    </a:solidFill>
                  </a:rPr>
                  <a:t>Base Station</a:t>
                </a:r>
              </a:p>
              <a:p>
                <a:r>
                  <a:rPr lang="fr-FR" sz="1800">
                    <a:solidFill>
                      <a:schemeClr val="bg1"/>
                    </a:solidFill>
                  </a:rPr>
                  <a:t>         Controller</a:t>
                </a:r>
                <a:endParaRPr lang="fr-FR" sz="1800" b="1">
                  <a:solidFill>
                    <a:schemeClr val="bg1"/>
                  </a:solidFill>
                </a:endParaRPr>
              </a:p>
            </p:txBody>
          </p:sp>
          <p:sp>
            <p:nvSpPr>
              <p:cNvPr id="10253" name="Text Box 13"/>
              <p:cNvSpPr txBox="1">
                <a:spLocks noChangeArrowheads="1"/>
              </p:cNvSpPr>
              <p:nvPr/>
            </p:nvSpPr>
            <p:spPr bwMode="auto">
              <a:xfrm>
                <a:off x="3124200" y="3276600"/>
                <a:ext cx="22261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800" b="1">
                    <a:solidFill>
                      <a:schemeClr val="bg1"/>
                    </a:solidFill>
                  </a:rPr>
                  <a:t>BTS:</a:t>
                </a:r>
                <a:r>
                  <a:rPr lang="fr-FR" sz="1800">
                    <a:solidFill>
                      <a:schemeClr val="bg1"/>
                    </a:solidFill>
                  </a:rPr>
                  <a:t> Base Transceiver </a:t>
                </a:r>
              </a:p>
              <a:p>
                <a:r>
                  <a:rPr lang="fr-FR" sz="1800">
                    <a:solidFill>
                      <a:schemeClr val="bg1"/>
                    </a:solidFill>
                  </a:rPr>
                  <a:t>        Station</a:t>
                </a:r>
                <a:endParaRPr lang="fr-FR" sz="1800" b="1">
                  <a:solidFill>
                    <a:schemeClr val="bg1"/>
                  </a:solidFill>
                </a:endParaRPr>
              </a:p>
            </p:txBody>
          </p:sp>
          <p:sp>
            <p:nvSpPr>
              <p:cNvPr id="10254" name="Rectangle 14"/>
              <p:cNvSpPr>
                <a:spLocks noChangeArrowheads="1"/>
              </p:cNvSpPr>
              <p:nvPr/>
            </p:nvSpPr>
            <p:spPr bwMode="auto">
              <a:xfrm>
                <a:off x="7010400" y="4114800"/>
                <a:ext cx="16002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b="1"/>
                  <a:t>MSC</a:t>
                </a:r>
              </a:p>
              <a:p>
                <a:pPr algn="ctr"/>
                <a:r>
                  <a:rPr lang="fr-FR" sz="1800"/>
                  <a:t>(contrôleur)</a:t>
                </a:r>
              </a:p>
            </p:txBody>
          </p:sp>
          <p:sp>
            <p:nvSpPr>
              <p:cNvPr id="10256" name="Line 16"/>
              <p:cNvSpPr>
                <a:spLocks noChangeShapeType="1"/>
              </p:cNvSpPr>
              <p:nvPr/>
            </p:nvSpPr>
            <p:spPr bwMode="auto">
              <a:xfrm flipV="1">
                <a:off x="5486400" y="4572000"/>
                <a:ext cx="1524000" cy="60960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solidFill>
                    <a:schemeClr val="bg1"/>
                  </a:solidFill>
                </a:endParaRPr>
              </a:p>
            </p:txBody>
          </p:sp>
          <p:sp>
            <p:nvSpPr>
              <p:cNvPr id="10258" name="AutoShape 18"/>
              <p:cNvSpPr>
                <a:spLocks noChangeArrowheads="1"/>
              </p:cNvSpPr>
              <p:nvPr/>
            </p:nvSpPr>
            <p:spPr bwMode="auto">
              <a:xfrm>
                <a:off x="2133600" y="3276600"/>
                <a:ext cx="914400" cy="533400"/>
              </a:xfrm>
              <a:prstGeom prst="hexagon">
                <a:avLst>
                  <a:gd name="adj" fmla="val 4285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10259" name="AutoShape 19"/>
              <p:cNvSpPr>
                <a:spLocks noChangeArrowheads="1"/>
              </p:cNvSpPr>
              <p:nvPr/>
            </p:nvSpPr>
            <p:spPr bwMode="auto">
              <a:xfrm>
                <a:off x="2133600" y="4648200"/>
                <a:ext cx="914400" cy="533400"/>
              </a:xfrm>
              <a:prstGeom prst="hexagon">
                <a:avLst>
                  <a:gd name="adj" fmla="val 4285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10261" name="AutoShape 21"/>
              <p:cNvSpPr>
                <a:spLocks noChangeArrowheads="1"/>
              </p:cNvSpPr>
              <p:nvPr/>
            </p:nvSpPr>
            <p:spPr bwMode="auto">
              <a:xfrm>
                <a:off x="2133600" y="5791200"/>
                <a:ext cx="914400" cy="533400"/>
              </a:xfrm>
              <a:prstGeom prst="hexagon">
                <a:avLst>
                  <a:gd name="adj" fmla="val 4285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sy="-100000" rotWithShape="0">
                        <a:schemeClr val="bg2"/>
                      </a:outerShdw>
                    </a:effectLst>
                  </a14:hiddenEffects>
                </a:ext>
              </a:extLst>
            </p:spPr>
            <p:txBody>
              <a:bodyPr wrap="none" anchor="ctr"/>
              <a:lstStyle/>
              <a:p>
                <a:endParaRPr lang="fr-FR">
                  <a:solidFill>
                    <a:schemeClr val="bg1"/>
                  </a:solidFill>
                </a:endParaRPr>
              </a:p>
            </p:txBody>
          </p:sp>
          <p:sp>
            <p:nvSpPr>
              <p:cNvPr id="10262" name="Line 22"/>
              <p:cNvSpPr>
                <a:spLocks noChangeShapeType="1"/>
              </p:cNvSpPr>
              <p:nvPr/>
            </p:nvSpPr>
            <p:spPr bwMode="auto">
              <a:xfrm flipH="1" flipV="1">
                <a:off x="2971800" y="3657600"/>
                <a:ext cx="1676400" cy="114300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solidFill>
                    <a:schemeClr val="bg1"/>
                  </a:solidFill>
                </a:endParaRPr>
              </a:p>
            </p:txBody>
          </p:sp>
          <p:pic>
            <p:nvPicPr>
              <p:cNvPr id="10272" name="Picture 32" descr="Z:\SRR\EA\antenn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3657600"/>
                <a:ext cx="1981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73" name="Picture 33" descr="Z:\SRR\EA\antenn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2209800"/>
                <a:ext cx="1981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75" name="Picture 35" descr="Z:\SRR\EA\antenn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45720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0276" name="Line 36"/>
              <p:cNvSpPr>
                <a:spLocks noChangeShapeType="1"/>
              </p:cNvSpPr>
              <p:nvPr/>
            </p:nvSpPr>
            <p:spPr bwMode="auto">
              <a:xfrm flipH="1">
                <a:off x="2971800" y="5257800"/>
                <a:ext cx="1676400" cy="68580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solidFill>
                    <a:schemeClr val="bg1"/>
                  </a:solidFill>
                </a:endParaRPr>
              </a:p>
            </p:txBody>
          </p:sp>
          <p:sp>
            <p:nvSpPr>
              <p:cNvPr id="10277" name="Line 37"/>
              <p:cNvSpPr>
                <a:spLocks noChangeShapeType="1"/>
              </p:cNvSpPr>
              <p:nvPr/>
            </p:nvSpPr>
            <p:spPr bwMode="auto">
              <a:xfrm flipH="1">
                <a:off x="2971800" y="5029200"/>
                <a:ext cx="1676400" cy="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solidFill>
                    <a:schemeClr val="bg1"/>
                  </a:solidFill>
                </a:endParaRPr>
              </a:p>
            </p:txBody>
          </p:sp>
          <p:sp>
            <p:nvSpPr>
              <p:cNvPr id="10283" name="Freeform 43"/>
              <p:cNvSpPr>
                <a:spLocks/>
              </p:cNvSpPr>
              <p:nvPr/>
            </p:nvSpPr>
            <p:spPr bwMode="auto">
              <a:xfrm>
                <a:off x="685800" y="3124200"/>
                <a:ext cx="1600200" cy="609600"/>
              </a:xfrm>
              <a:custGeom>
                <a:avLst/>
                <a:gdLst>
                  <a:gd name="T0" fmla="*/ 0 w 1008"/>
                  <a:gd name="T1" fmla="*/ 384 h 384"/>
                  <a:gd name="T2" fmla="*/ 432 w 1008"/>
                  <a:gd name="T3" fmla="*/ 144 h 384"/>
                  <a:gd name="T4" fmla="*/ 384 w 1008"/>
                  <a:gd name="T5" fmla="*/ 384 h 384"/>
                  <a:gd name="T6" fmla="*/ 1008 w 1008"/>
                  <a:gd name="T7" fmla="*/ 0 h 384"/>
                </a:gdLst>
                <a:ahLst/>
                <a:cxnLst>
                  <a:cxn ang="0">
                    <a:pos x="T0" y="T1"/>
                  </a:cxn>
                  <a:cxn ang="0">
                    <a:pos x="T2" y="T3"/>
                  </a:cxn>
                  <a:cxn ang="0">
                    <a:pos x="T4" y="T5"/>
                  </a:cxn>
                  <a:cxn ang="0">
                    <a:pos x="T6" y="T7"/>
                  </a:cxn>
                </a:cxnLst>
                <a:rect l="0" t="0" r="r" b="b"/>
                <a:pathLst>
                  <a:path w="1008" h="384">
                    <a:moveTo>
                      <a:pt x="0" y="384"/>
                    </a:moveTo>
                    <a:lnTo>
                      <a:pt x="432" y="144"/>
                    </a:lnTo>
                    <a:lnTo>
                      <a:pt x="384" y="384"/>
                    </a:lnTo>
                    <a:lnTo>
                      <a:pt x="1008" y="0"/>
                    </a:lnTo>
                  </a:path>
                </a:pathLst>
              </a:custGeom>
              <a:noFill/>
              <a:ln w="38100" cap="flat" cmpd="sng">
                <a:solidFill>
                  <a:schemeClr val="hlink"/>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solidFill>
                    <a:schemeClr val="bg1"/>
                  </a:solidFill>
                </a:endParaRPr>
              </a:p>
            </p:txBody>
          </p:sp>
          <p:sp>
            <p:nvSpPr>
              <p:cNvPr id="10284" name="Text Box 44"/>
              <p:cNvSpPr txBox="1">
                <a:spLocks noChangeArrowheads="1"/>
              </p:cNvSpPr>
              <p:nvPr/>
            </p:nvSpPr>
            <p:spPr bwMode="auto">
              <a:xfrm>
                <a:off x="136525" y="4984750"/>
                <a:ext cx="12682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800" b="1">
                    <a:solidFill>
                      <a:schemeClr val="bg1"/>
                    </a:solidFill>
                  </a:rPr>
                  <a:t>MS: </a:t>
                </a:r>
                <a:r>
                  <a:rPr lang="fr-FR" sz="1800">
                    <a:solidFill>
                      <a:schemeClr val="bg1"/>
                    </a:solidFill>
                  </a:rPr>
                  <a:t>Mobile</a:t>
                </a:r>
                <a:br>
                  <a:rPr lang="fr-FR" sz="1800">
                    <a:solidFill>
                      <a:schemeClr val="bg1"/>
                    </a:solidFill>
                  </a:rPr>
                </a:br>
                <a:r>
                  <a:rPr lang="fr-FR" sz="1800">
                    <a:solidFill>
                      <a:schemeClr val="bg1"/>
                    </a:solidFill>
                  </a:rPr>
                  <a:t>       Station</a:t>
                </a:r>
              </a:p>
            </p:txBody>
          </p:sp>
        </p:grpSp>
      </p:grpSp>
    </p:spTree>
    <p:extLst>
      <p:ext uri="{BB962C8B-B14F-4D97-AF65-F5344CB8AC3E}">
        <p14:creationId xmlns:p14="http://schemas.microsoft.com/office/powerpoint/2010/main" val="711293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idx="1"/>
          </p:nvPr>
        </p:nvSpPr>
        <p:spPr>
          <a:xfrm>
            <a:off x="258365" y="1196752"/>
            <a:ext cx="8627269" cy="5256584"/>
          </a:xfrm>
        </p:spPr>
        <p:txBody>
          <a:bodyPr>
            <a:noAutofit/>
          </a:bodyPr>
          <a:lstStyle/>
          <a:p>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BTS (Base </a:t>
            </a:r>
            <a:r>
              <a:rPr lang="fr-FR"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Transceiver</a:t>
            </a: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Station): station de base d’émission et de réception</a:t>
            </a:r>
            <a:b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Assure couverture radio d’une cellule (rayon de 200m à ~30 km)</a:t>
            </a:r>
            <a:b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20000"/>
              </a:lnSpc>
            </a:pP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à 8 porteuse(s) radio, 8 canaux plein débit par porteuse</a:t>
            </a:r>
            <a:b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90000"/>
              </a:lnSpc>
            </a:pP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Prend en charge: modulation/démodulation, correction des erreurs, cryptage des communications, mesure qualité et puissance de réception</a:t>
            </a:r>
          </a:p>
        </p:txBody>
      </p:sp>
      <p:sp>
        <p:nvSpPr>
          <p:cNvPr id="5" name="Rectangle 2"/>
          <p:cNvSpPr>
            <a:spLocks noGrp="1" noChangeArrowheads="1"/>
          </p:cNvSpPr>
          <p:nvPr>
            <p:ph type="title"/>
          </p:nvPr>
        </p:nvSpPr>
        <p:spPr>
          <a:xfrm>
            <a:off x="0" y="0"/>
            <a:ext cx="9144000" cy="94615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r-FR" b="1" dirty="0">
                <a:latin typeface="Times New Roman" panose="02020603050405020304" pitchFamily="18" charset="0"/>
                <a:cs typeface="Times New Roman" panose="02020603050405020304" pitchFamily="18" charset="0"/>
              </a:rPr>
              <a:t>Le sous système radio BSS </a:t>
            </a:r>
            <a:r>
              <a:rPr lang="fr-FR" b="1" dirty="0" smtClean="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Base Station </a:t>
            </a:r>
            <a:r>
              <a:rPr lang="fr-FR" b="1" dirty="0" err="1">
                <a:latin typeface="Times New Roman" panose="02020603050405020304" pitchFamily="18" charset="0"/>
                <a:cs typeface="Times New Roman" panose="02020603050405020304" pitchFamily="18" charset="0"/>
              </a:rPr>
              <a:t>Subsystem</a:t>
            </a:r>
            <a:r>
              <a:rPr lang="fr-FR"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85939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1124744"/>
            <a:ext cx="9036496" cy="5616624"/>
          </a:xfrm>
        </p:spPr>
        <p:txBody>
          <a:bodyPr>
            <a:noAutofit/>
          </a:bodyPr>
          <a:lstStyle/>
          <a:p>
            <a:pPr lvl="1">
              <a:lnSpc>
                <a:spcPct val="130000"/>
              </a:lnSpc>
            </a:pPr>
            <a:r>
              <a:rPr lang="fr-FR" sz="2400" dirty="0">
                <a:solidFill>
                  <a:schemeClr val="bg1"/>
                </a:solidFill>
                <a:latin typeface="Times New Roman" panose="02020603050405020304" pitchFamily="18" charset="0"/>
                <a:cs typeface="Times New Roman" panose="02020603050405020304" pitchFamily="18" charset="0"/>
              </a:rPr>
              <a:t>BSC (Base Station Controller) pilote un ensemble de station de base (typiquement ~60)</a:t>
            </a:r>
          </a:p>
          <a:p>
            <a:pPr lvl="1">
              <a:lnSpc>
                <a:spcPct val="120000"/>
              </a:lnSpc>
            </a:pPr>
            <a:r>
              <a:rPr lang="fr-FR" sz="2400" dirty="0">
                <a:solidFill>
                  <a:schemeClr val="bg1"/>
                </a:solidFill>
                <a:latin typeface="Times New Roman" panose="02020603050405020304" pitchFamily="18" charset="0"/>
                <a:cs typeface="Times New Roman" panose="02020603050405020304" pitchFamily="18" charset="0"/>
              </a:rPr>
              <a:t>C’est un carrefour de communication:</a:t>
            </a:r>
            <a:br>
              <a:rPr lang="fr-FR" sz="2400" dirty="0">
                <a:solidFill>
                  <a:schemeClr val="bg1"/>
                </a:solidFill>
                <a:latin typeface="Times New Roman" panose="02020603050405020304" pitchFamily="18" charset="0"/>
                <a:cs typeface="Times New Roman" panose="02020603050405020304" pitchFamily="18" charset="0"/>
              </a:rPr>
            </a:br>
            <a:r>
              <a:rPr lang="fr-FR" sz="2400" dirty="0" smtClean="0">
                <a:solidFill>
                  <a:schemeClr val="bg1"/>
                </a:solidFill>
                <a:latin typeface="Times New Roman" panose="02020603050405020304" pitchFamily="18" charset="0"/>
                <a:cs typeface="Times New Roman" panose="02020603050405020304" pitchFamily="18" charset="0"/>
                <a:sym typeface="Symbol Set SWA" pitchFamily="18" charset="2"/>
              </a:rPr>
              <a:t>-   </a:t>
            </a:r>
            <a:r>
              <a:rPr lang="fr-FR" sz="2400" dirty="0">
                <a:solidFill>
                  <a:schemeClr val="bg1"/>
                </a:solidFill>
                <a:latin typeface="Times New Roman" panose="02020603050405020304" pitchFamily="18" charset="0"/>
                <a:cs typeface="Times New Roman" panose="02020603050405020304" pitchFamily="18" charset="0"/>
                <a:sym typeface="Symbol Set SWA" pitchFamily="18" charset="2"/>
              </a:rPr>
              <a:t>concentrateur de BTS</a:t>
            </a:r>
            <a:br>
              <a:rPr lang="fr-FR" sz="2400" dirty="0">
                <a:solidFill>
                  <a:schemeClr val="bg1"/>
                </a:solidFill>
                <a:latin typeface="Times New Roman" panose="02020603050405020304" pitchFamily="18" charset="0"/>
                <a:cs typeface="Times New Roman" panose="02020603050405020304" pitchFamily="18" charset="0"/>
                <a:sym typeface="Symbol Set SWA" pitchFamily="18" charset="2"/>
              </a:rPr>
            </a:br>
            <a:r>
              <a:rPr lang="fr-FR" sz="2400" dirty="0" smtClean="0">
                <a:solidFill>
                  <a:schemeClr val="bg1"/>
                </a:solidFill>
                <a:latin typeface="Times New Roman" panose="02020603050405020304" pitchFamily="18" charset="0"/>
                <a:cs typeface="Times New Roman" panose="02020603050405020304" pitchFamily="18" charset="0"/>
                <a:sym typeface="Symbol Set SWA" pitchFamily="18" charset="2"/>
              </a:rPr>
              <a:t>- </a:t>
            </a:r>
            <a:r>
              <a:rPr lang="fr-FR" sz="2400" dirty="0">
                <a:solidFill>
                  <a:schemeClr val="bg1"/>
                </a:solidFill>
                <a:latin typeface="Times New Roman" panose="02020603050405020304" pitchFamily="18" charset="0"/>
                <a:cs typeface="Times New Roman" panose="02020603050405020304" pitchFamily="18" charset="0"/>
                <a:sym typeface="Symbol Set SWA" pitchFamily="18" charset="2"/>
              </a:rPr>
              <a:t>aiguillage vers BTS destinataire</a:t>
            </a:r>
          </a:p>
          <a:p>
            <a:pPr lvl="1">
              <a:lnSpc>
                <a:spcPct val="120000"/>
              </a:lnSpc>
            </a:pPr>
            <a:r>
              <a:rPr lang="fr-FR" sz="2400" dirty="0">
                <a:solidFill>
                  <a:schemeClr val="bg1"/>
                </a:solidFill>
                <a:latin typeface="Times New Roman" panose="02020603050405020304" pitchFamily="18" charset="0"/>
                <a:cs typeface="Times New Roman" panose="02020603050405020304" pitchFamily="18" charset="0"/>
                <a:sym typeface="Symbol Set SWA" pitchFamily="18" charset="2"/>
              </a:rPr>
              <a:t>Gestion des ressources radio: affectation des fréquences, contrôle de puissance…</a:t>
            </a:r>
          </a:p>
          <a:p>
            <a:pPr lvl="1">
              <a:lnSpc>
                <a:spcPct val="120000"/>
              </a:lnSpc>
            </a:pPr>
            <a:r>
              <a:rPr lang="fr-FR" sz="2400" dirty="0">
                <a:solidFill>
                  <a:schemeClr val="bg1"/>
                </a:solidFill>
                <a:latin typeface="Times New Roman" panose="02020603050405020304" pitchFamily="18" charset="0"/>
                <a:cs typeface="Times New Roman" panose="02020603050405020304" pitchFamily="18" charset="0"/>
                <a:sym typeface="Symbol Set SWA" pitchFamily="18" charset="2"/>
              </a:rPr>
              <a:t>Gestion des appels: établissement, supervision, libération des communications, </a:t>
            </a:r>
            <a:r>
              <a:rPr lang="fr-FR" sz="2400" i="1" dirty="0">
                <a:solidFill>
                  <a:schemeClr val="bg1"/>
                </a:solidFill>
                <a:latin typeface="Times New Roman" panose="02020603050405020304" pitchFamily="18" charset="0"/>
                <a:cs typeface="Times New Roman" panose="02020603050405020304" pitchFamily="18" charset="0"/>
                <a:sym typeface="Symbol Set SWA" pitchFamily="18" charset="2"/>
              </a:rPr>
              <a:t>etc.</a:t>
            </a:r>
            <a:r>
              <a:rPr lang="fr-FR" sz="2400" dirty="0">
                <a:solidFill>
                  <a:schemeClr val="bg1"/>
                </a:solidFill>
                <a:latin typeface="Times New Roman" panose="02020603050405020304" pitchFamily="18" charset="0"/>
                <a:cs typeface="Times New Roman" panose="02020603050405020304" pitchFamily="18" charset="0"/>
                <a:sym typeface="Symbol Set SWA" pitchFamily="18" charset="2"/>
              </a:rPr>
              <a:t> </a:t>
            </a:r>
          </a:p>
          <a:p>
            <a:pPr lvl="1">
              <a:lnSpc>
                <a:spcPct val="130000"/>
              </a:lnSpc>
            </a:pPr>
            <a:r>
              <a:rPr lang="fr-FR" sz="2400" dirty="0">
                <a:solidFill>
                  <a:schemeClr val="bg1"/>
                </a:solidFill>
                <a:latin typeface="Times New Roman" panose="02020603050405020304" pitchFamily="18" charset="0"/>
                <a:cs typeface="Times New Roman" panose="02020603050405020304" pitchFamily="18" charset="0"/>
                <a:sym typeface="Symbol Set SWA" pitchFamily="18" charset="2"/>
              </a:rPr>
              <a:t>Gestion des transferts intercellulaires </a:t>
            </a:r>
            <a:endParaRPr lang="fr-FR" sz="2400" dirty="0" smtClean="0">
              <a:solidFill>
                <a:schemeClr val="bg1"/>
              </a:solidFill>
              <a:latin typeface="Times New Roman" panose="02020603050405020304" pitchFamily="18" charset="0"/>
              <a:cs typeface="Times New Roman" panose="02020603050405020304" pitchFamily="18" charset="0"/>
              <a:sym typeface="Symbol Set SWA" pitchFamily="18" charset="2"/>
            </a:endParaRPr>
          </a:p>
          <a:p>
            <a:pPr lvl="1">
              <a:lnSpc>
                <a:spcPct val="130000"/>
              </a:lnSpc>
            </a:pPr>
            <a:r>
              <a:rPr lang="fr-FR" sz="2400" dirty="0" smtClean="0">
                <a:solidFill>
                  <a:schemeClr val="bg1"/>
                </a:solidFill>
                <a:latin typeface="Times New Roman" panose="02020603050405020304" pitchFamily="18" charset="0"/>
                <a:cs typeface="Times New Roman" panose="02020603050405020304" pitchFamily="18" charset="0"/>
                <a:sym typeface="Symbol Set SWA" pitchFamily="18" charset="2"/>
              </a:rPr>
              <a:t>Mission </a:t>
            </a:r>
            <a:r>
              <a:rPr lang="fr-FR" sz="2400" dirty="0">
                <a:solidFill>
                  <a:schemeClr val="bg1"/>
                </a:solidFill>
                <a:latin typeface="Times New Roman" panose="02020603050405020304" pitchFamily="18" charset="0"/>
                <a:cs typeface="Times New Roman" panose="02020603050405020304" pitchFamily="18" charset="0"/>
                <a:sym typeface="Symbol Set SWA" pitchFamily="18" charset="2"/>
              </a:rPr>
              <a:t>d’exploitation</a:t>
            </a:r>
          </a:p>
          <a:p>
            <a:pPr lvl="1">
              <a:lnSpc>
                <a:spcPct val="90000"/>
              </a:lnSpc>
            </a:pPr>
            <a:endParaRPr lang="fr-FR" sz="2400" b="1" dirty="0">
              <a:solidFill>
                <a:schemeClr val="bg1"/>
              </a:solidFill>
              <a:latin typeface="Times New Roman" panose="02020603050405020304" pitchFamily="18" charset="0"/>
              <a:cs typeface="Times New Roman" panose="02020603050405020304" pitchFamily="18" charset="0"/>
              <a:sym typeface="Symbol Set SWA" pitchFamily="18" charset="2"/>
            </a:endParaRPr>
          </a:p>
        </p:txBody>
      </p:sp>
      <p:sp>
        <p:nvSpPr>
          <p:cNvPr id="5" name="Rectangle 2"/>
          <p:cNvSpPr>
            <a:spLocks noGrp="1" noChangeArrowheads="1"/>
          </p:cNvSpPr>
          <p:nvPr>
            <p:ph type="title"/>
          </p:nvPr>
        </p:nvSpPr>
        <p:spPr>
          <a:xfrm>
            <a:off x="0" y="0"/>
            <a:ext cx="9144000" cy="94615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r-FR" b="1" dirty="0">
                <a:latin typeface="Times New Roman" panose="02020603050405020304" pitchFamily="18" charset="0"/>
                <a:cs typeface="Times New Roman" panose="02020603050405020304" pitchFamily="18" charset="0"/>
              </a:rPr>
              <a:t>Le sous système radio BSS </a:t>
            </a:r>
            <a:r>
              <a:rPr lang="fr-FR" b="1" dirty="0" smtClean="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Base Station </a:t>
            </a:r>
            <a:r>
              <a:rPr lang="fr-FR" b="1" dirty="0" err="1">
                <a:latin typeface="Times New Roman" panose="02020603050405020304" pitchFamily="18" charset="0"/>
                <a:cs typeface="Times New Roman" panose="02020603050405020304" pitchFamily="18" charset="0"/>
              </a:rPr>
              <a:t>Subsystem</a:t>
            </a:r>
            <a:r>
              <a:rPr lang="fr-FR"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64036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0" y="0"/>
            <a:ext cx="9144000" cy="836712"/>
          </a:xfrm>
          <a:ln/>
        </p:spPr>
        <p:style>
          <a:lnRef idx="3">
            <a:schemeClr val="lt1"/>
          </a:lnRef>
          <a:fillRef idx="1">
            <a:schemeClr val="accent5"/>
          </a:fillRef>
          <a:effectRef idx="1">
            <a:schemeClr val="accent5"/>
          </a:effectRef>
          <a:fontRef idx="minor">
            <a:schemeClr val="lt1"/>
          </a:fontRef>
        </p:style>
        <p:txBody>
          <a:bodyPr lIns="90488" tIns="44450" rIns="90488" bIns="44450">
            <a:normAutofit/>
          </a:bodyPr>
          <a:lstStyle/>
          <a:p>
            <a:pPr algn="ctr" defTabSz="762000"/>
            <a:r>
              <a:rPr lang="fr-FR"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L'itinérance</a:t>
            </a:r>
            <a:endParaRPr lang="fr-FR"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9987" name="Rectangle 3"/>
          <p:cNvSpPr>
            <a:spLocks noGrp="1" noChangeArrowheads="1"/>
          </p:cNvSpPr>
          <p:nvPr>
            <p:ph type="body" idx="1"/>
          </p:nvPr>
        </p:nvSpPr>
        <p:spPr>
          <a:xfrm>
            <a:off x="152400" y="1371600"/>
            <a:ext cx="8763000" cy="52260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defTabSz="762000"/>
            <a:r>
              <a:rPr lang="fr-FR" sz="2400" dirty="0">
                <a:solidFill>
                  <a:schemeClr val="bg1"/>
                </a:solidFill>
                <a:latin typeface="Times New Roman" panose="02020603050405020304" pitchFamily="18" charset="0"/>
                <a:cs typeface="Times New Roman" panose="02020603050405020304" pitchFamily="18" charset="0"/>
              </a:rPr>
              <a:t>Le mobile peut se trouver dans 3 modes :</a:t>
            </a:r>
          </a:p>
          <a:p>
            <a:pPr lvl="1" defTabSz="762000"/>
            <a:r>
              <a:rPr lang="fr-FR" sz="2400" dirty="0">
                <a:solidFill>
                  <a:schemeClr val="bg1"/>
                </a:solidFill>
                <a:latin typeface="Times New Roman" panose="02020603050405020304" pitchFamily="18" charset="0"/>
                <a:cs typeface="Times New Roman" panose="02020603050405020304" pitchFamily="18" charset="0"/>
              </a:rPr>
              <a:t>Il est éteint. Le réseau ne peut pas le localiser . Tous les appels le concernant sont dirigés vers la boîte vocale.</a:t>
            </a:r>
          </a:p>
          <a:p>
            <a:pPr lvl="1" defTabSz="762000"/>
            <a:r>
              <a:rPr lang="fr-FR" sz="2400" dirty="0">
                <a:solidFill>
                  <a:schemeClr val="bg1"/>
                </a:solidFill>
                <a:latin typeface="Times New Roman" panose="02020603050405020304" pitchFamily="18" charset="0"/>
                <a:cs typeface="Times New Roman" panose="02020603050405020304" pitchFamily="18" charset="0"/>
              </a:rPr>
              <a:t>Il est allumé mais hors communication. C'est le </a:t>
            </a:r>
            <a:r>
              <a:rPr lang="fr-FR" sz="2400" b="1" u="sng" dirty="0">
                <a:solidFill>
                  <a:schemeClr val="bg1"/>
                </a:solidFill>
                <a:latin typeface="Times New Roman" panose="02020603050405020304" pitchFamily="18" charset="0"/>
                <a:cs typeface="Times New Roman" panose="02020603050405020304" pitchFamily="18" charset="0"/>
              </a:rPr>
              <a:t>Mode</a:t>
            </a:r>
            <a:r>
              <a:rPr lang="fr-FR" sz="2400" dirty="0">
                <a:solidFill>
                  <a:schemeClr val="bg1"/>
                </a:solidFill>
                <a:latin typeface="Times New Roman" panose="02020603050405020304" pitchFamily="18" charset="0"/>
                <a:cs typeface="Times New Roman" panose="02020603050405020304" pitchFamily="18" charset="0"/>
              </a:rPr>
              <a:t> </a:t>
            </a:r>
            <a:r>
              <a:rPr lang="fr-FR" sz="2400" b="1" u="sng" dirty="0" err="1">
                <a:solidFill>
                  <a:schemeClr val="bg1"/>
                </a:solidFill>
                <a:latin typeface="Times New Roman" panose="02020603050405020304" pitchFamily="18" charset="0"/>
                <a:cs typeface="Times New Roman" panose="02020603050405020304" pitchFamily="18" charset="0"/>
              </a:rPr>
              <a:t>Idle</a:t>
            </a:r>
            <a:r>
              <a:rPr lang="fr-FR" sz="2400" b="1" u="sng" dirty="0">
                <a:solidFill>
                  <a:schemeClr val="bg1"/>
                </a:solidFill>
                <a:latin typeface="Times New Roman" panose="02020603050405020304" pitchFamily="18" charset="0"/>
                <a:cs typeface="Times New Roman" panose="02020603050405020304" pitchFamily="18" charset="0"/>
              </a:rPr>
              <a:t>.</a:t>
            </a:r>
          </a:p>
          <a:p>
            <a:pPr lvl="1" defTabSz="762000"/>
            <a:r>
              <a:rPr lang="fr-FR" sz="2400" dirty="0">
                <a:solidFill>
                  <a:schemeClr val="bg1"/>
                </a:solidFill>
                <a:latin typeface="Times New Roman" panose="02020603050405020304" pitchFamily="18" charset="0"/>
                <a:cs typeface="Times New Roman" panose="02020603050405020304" pitchFamily="18" charset="0"/>
              </a:rPr>
              <a:t>Il est en communication.</a:t>
            </a:r>
          </a:p>
          <a:p>
            <a:pPr algn="just" defTabSz="762000"/>
            <a:r>
              <a:rPr lang="fr-FR" sz="2400" dirty="0">
                <a:solidFill>
                  <a:schemeClr val="bg1"/>
                </a:solidFill>
                <a:latin typeface="Times New Roman" panose="02020603050405020304" pitchFamily="18" charset="0"/>
                <a:cs typeface="Times New Roman" panose="02020603050405020304" pitchFamily="18" charset="0"/>
              </a:rPr>
              <a:t>L'itinérance est la possibilité de se connecter au réseau n'importe où et d'être joint partout quand le mobile est en </a:t>
            </a:r>
            <a:r>
              <a:rPr lang="fr-FR" sz="2400" dirty="0" err="1">
                <a:solidFill>
                  <a:schemeClr val="bg1"/>
                </a:solidFill>
                <a:latin typeface="Times New Roman" panose="02020603050405020304" pitchFamily="18" charset="0"/>
                <a:cs typeface="Times New Roman" panose="02020603050405020304" pitchFamily="18" charset="0"/>
              </a:rPr>
              <a:t>Idle</a:t>
            </a:r>
            <a:r>
              <a:rPr lang="fr-FR" sz="2400" dirty="0">
                <a:solidFill>
                  <a:schemeClr val="bg1"/>
                </a:solidFill>
                <a:latin typeface="Times New Roman" panose="02020603050405020304" pitchFamily="18" charset="0"/>
                <a:cs typeface="Times New Roman" panose="02020603050405020304" pitchFamily="18" charset="0"/>
              </a:rPr>
              <a:t> Mode.</a:t>
            </a:r>
          </a:p>
          <a:p>
            <a:pPr algn="just" defTabSz="762000">
              <a:buFontTx/>
              <a:buNone/>
            </a:pPr>
            <a:r>
              <a:rPr lang="fr-FR" sz="2400" dirty="0">
                <a:solidFill>
                  <a:schemeClr val="bg1"/>
                </a:solidFill>
                <a:latin typeface="Times New Roman" panose="02020603050405020304" pitchFamily="18" charset="0"/>
                <a:cs typeface="Times New Roman" panose="02020603050405020304" pitchFamily="18" charset="0"/>
              </a:rPr>
              <a:t>	Pour cela, on définit des zones de localisation LAC (Location Area Code) qui regroupe plusieurs stations émettrices et dans lesquelles, le réseau va rechercher un mobile. C'est la procédure de </a:t>
            </a:r>
            <a:r>
              <a:rPr lang="fr-FR" sz="2400" b="1" dirty="0">
                <a:solidFill>
                  <a:schemeClr val="bg1"/>
                </a:solidFill>
                <a:latin typeface="Times New Roman" panose="02020603050405020304" pitchFamily="18" charset="0"/>
                <a:cs typeface="Times New Roman" panose="02020603050405020304" pitchFamily="18" charset="0"/>
              </a:rPr>
              <a:t>Paging</a:t>
            </a:r>
            <a:r>
              <a:rPr lang="fr-FR"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5128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type="body" idx="1"/>
          </p:nvPr>
        </p:nvSpPr>
        <p:spPr>
          <a:xfrm>
            <a:off x="152400" y="1219200"/>
            <a:ext cx="8839200" cy="5181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lvl="1" defTabSz="762000"/>
            <a:r>
              <a:rPr lang="fr-FR" sz="2400" dirty="0" smtClean="0">
                <a:solidFill>
                  <a:schemeClr val="bg1"/>
                </a:solidFill>
                <a:latin typeface="Times New Roman" panose="02020603050405020304" pitchFamily="18" charset="0"/>
                <a:cs typeface="Times New Roman" panose="02020603050405020304" pitchFamily="18" charset="0"/>
              </a:rPr>
              <a:t>Lorsque </a:t>
            </a:r>
            <a:r>
              <a:rPr lang="fr-FR" sz="2400" dirty="0">
                <a:solidFill>
                  <a:schemeClr val="bg1"/>
                </a:solidFill>
                <a:latin typeface="Times New Roman" panose="02020603050405020304" pitchFamily="18" charset="0"/>
                <a:cs typeface="Times New Roman" panose="02020603050405020304" pitchFamily="18" charset="0"/>
              </a:rPr>
              <a:t>le mobile se déplace hors communication (en </a:t>
            </a:r>
            <a:r>
              <a:rPr lang="fr-FR" sz="2400" dirty="0" err="1">
                <a:solidFill>
                  <a:schemeClr val="bg1"/>
                </a:solidFill>
                <a:latin typeface="Times New Roman" panose="02020603050405020304" pitchFamily="18" charset="0"/>
                <a:cs typeface="Times New Roman" panose="02020603050405020304" pitchFamily="18" charset="0"/>
              </a:rPr>
              <a:t>Idle</a:t>
            </a:r>
            <a:r>
              <a:rPr lang="fr-FR" sz="2400" dirty="0">
                <a:solidFill>
                  <a:schemeClr val="bg1"/>
                </a:solidFill>
                <a:latin typeface="Times New Roman" panose="02020603050405020304" pitchFamily="18" charset="0"/>
                <a:cs typeface="Times New Roman" panose="02020603050405020304" pitchFamily="18" charset="0"/>
              </a:rPr>
              <a:t> Mode), le mobile envoie une mise à jour de localisation (Location </a:t>
            </a:r>
            <a:r>
              <a:rPr lang="fr-FR" sz="2400" dirty="0" err="1">
                <a:solidFill>
                  <a:schemeClr val="bg1"/>
                </a:solidFill>
                <a:latin typeface="Times New Roman" panose="02020603050405020304" pitchFamily="18" charset="0"/>
                <a:cs typeface="Times New Roman" panose="02020603050405020304" pitchFamily="18" charset="0"/>
              </a:rPr>
              <a:t>Updating</a:t>
            </a:r>
            <a:r>
              <a:rPr lang="fr-FR" sz="2400" dirty="0">
                <a:solidFill>
                  <a:schemeClr val="bg1"/>
                </a:solidFill>
                <a:latin typeface="Times New Roman" panose="02020603050405020304" pitchFamily="18" charset="0"/>
                <a:cs typeface="Times New Roman" panose="02020603050405020304" pitchFamily="18" charset="0"/>
              </a:rPr>
              <a:t>) lorsqu'il change de LAC. </a:t>
            </a:r>
          </a:p>
          <a:p>
            <a:pPr lvl="1" defTabSz="762000"/>
            <a:r>
              <a:rPr lang="fr-FR" sz="2400" dirty="0">
                <a:solidFill>
                  <a:schemeClr val="bg1"/>
                </a:solidFill>
                <a:latin typeface="Times New Roman" panose="02020603050405020304" pitchFamily="18" charset="0"/>
                <a:cs typeface="Times New Roman" panose="02020603050405020304" pitchFamily="18" charset="0"/>
              </a:rPr>
              <a:t>	Périodiquement, le réseau envoie une demande de mise à jour de localisation (</a:t>
            </a:r>
            <a:r>
              <a:rPr lang="fr-FR" sz="2400" dirty="0" err="1">
                <a:solidFill>
                  <a:schemeClr val="bg1"/>
                </a:solidFill>
                <a:latin typeface="Times New Roman" panose="02020603050405020304" pitchFamily="18" charset="0"/>
                <a:cs typeface="Times New Roman" panose="02020603050405020304" pitchFamily="18" charset="0"/>
              </a:rPr>
              <a:t>Periodic</a:t>
            </a:r>
            <a:r>
              <a:rPr lang="fr-FR" sz="2400" dirty="0">
                <a:solidFill>
                  <a:schemeClr val="bg1"/>
                </a:solidFill>
                <a:latin typeface="Times New Roman" panose="02020603050405020304" pitchFamily="18" charset="0"/>
                <a:cs typeface="Times New Roman" panose="02020603050405020304" pitchFamily="18" charset="0"/>
              </a:rPr>
              <a:t> Location </a:t>
            </a:r>
            <a:r>
              <a:rPr lang="fr-FR" sz="2400" dirty="0" err="1">
                <a:solidFill>
                  <a:schemeClr val="bg1"/>
                </a:solidFill>
                <a:latin typeface="Times New Roman" panose="02020603050405020304" pitchFamily="18" charset="0"/>
                <a:cs typeface="Times New Roman" panose="02020603050405020304" pitchFamily="18" charset="0"/>
              </a:rPr>
              <a:t>Updating</a:t>
            </a:r>
            <a:r>
              <a:rPr lang="fr-FR" sz="2400" dirty="0">
                <a:solidFill>
                  <a:schemeClr val="bg1"/>
                </a:solidFill>
                <a:latin typeface="Times New Roman" panose="02020603050405020304" pitchFamily="18" charset="0"/>
                <a:cs typeface="Times New Roman" panose="02020603050405020304" pitchFamily="18" charset="0"/>
              </a:rPr>
              <a:t>) au mobile qui lui répond.</a:t>
            </a:r>
          </a:p>
          <a:p>
            <a:pPr algn="just" defTabSz="762000">
              <a:buFontTx/>
              <a:buNone/>
            </a:pPr>
            <a:r>
              <a:rPr lang="fr-FR" sz="2400" dirty="0">
                <a:solidFill>
                  <a:schemeClr val="bg1"/>
                </a:solidFill>
                <a:latin typeface="Times New Roman" panose="02020603050405020304" pitchFamily="18" charset="0"/>
                <a:cs typeface="Times New Roman" panose="02020603050405020304" pitchFamily="18" charset="0"/>
              </a:rPr>
              <a:t>	Lorsque le mobile s'est déplacé éteint et qu'il a changé de LAC, le réseau fait une procédure de Paging.</a:t>
            </a:r>
          </a:p>
        </p:txBody>
      </p:sp>
      <p:sp>
        <p:nvSpPr>
          <p:cNvPr id="5" name="Rectangle 2"/>
          <p:cNvSpPr>
            <a:spLocks noGrp="1" noChangeArrowheads="1"/>
          </p:cNvSpPr>
          <p:nvPr>
            <p:ph type="title"/>
          </p:nvPr>
        </p:nvSpPr>
        <p:spPr>
          <a:xfrm>
            <a:off x="0" y="0"/>
            <a:ext cx="9144000" cy="836712"/>
          </a:xfrm>
          <a:ln/>
        </p:spPr>
        <p:style>
          <a:lnRef idx="3">
            <a:schemeClr val="lt1"/>
          </a:lnRef>
          <a:fillRef idx="1">
            <a:schemeClr val="accent5"/>
          </a:fillRef>
          <a:effectRef idx="1">
            <a:schemeClr val="accent5"/>
          </a:effectRef>
          <a:fontRef idx="minor">
            <a:schemeClr val="lt1"/>
          </a:fontRef>
        </p:style>
        <p:txBody>
          <a:bodyPr lIns="90488" tIns="44450" rIns="90488" bIns="44450">
            <a:normAutofit/>
          </a:bodyPr>
          <a:lstStyle/>
          <a:p>
            <a:pPr algn="ctr" defTabSz="762000"/>
            <a:r>
              <a:rPr lang="fr-FR"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L'itinérance</a:t>
            </a:r>
            <a:endParaRPr lang="fr-FR"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2119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type="body" idx="1"/>
          </p:nvPr>
        </p:nvSpPr>
        <p:spPr>
          <a:xfrm>
            <a:off x="152400" y="1295400"/>
            <a:ext cx="8839200" cy="5181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just" defTabSz="762000"/>
            <a:r>
              <a:rPr lang="fr-FR" sz="2400" dirty="0">
                <a:solidFill>
                  <a:schemeClr val="bg1"/>
                </a:solidFill>
                <a:latin typeface="Times New Roman" panose="02020603050405020304" pitchFamily="18" charset="0"/>
                <a:cs typeface="Times New Roman" panose="02020603050405020304" pitchFamily="18" charset="0"/>
              </a:rPr>
              <a:t>Pour éviter des paging inutiles sur tout le réseau lorsqu'un mobile est éteint, le réseau renvoie directement sur la boite vocale</a:t>
            </a:r>
            <a:r>
              <a:rPr lang="fr-FR" dirty="0">
                <a:solidFill>
                  <a:schemeClr val="bg1"/>
                </a:solidFill>
                <a:latin typeface="Times New Roman" panose="02020603050405020304" pitchFamily="18" charset="0"/>
                <a:cs typeface="Times New Roman" panose="02020603050405020304" pitchFamily="18" charset="0"/>
              </a:rPr>
              <a:t>.</a:t>
            </a:r>
          </a:p>
          <a:p>
            <a:pPr algn="just" defTabSz="762000"/>
            <a:r>
              <a:rPr lang="fr-FR" sz="2400" dirty="0">
                <a:solidFill>
                  <a:schemeClr val="bg1"/>
                </a:solidFill>
                <a:latin typeface="Times New Roman" panose="02020603050405020304" pitchFamily="18" charset="0"/>
                <a:cs typeface="Times New Roman" panose="02020603050405020304" pitchFamily="18" charset="0"/>
              </a:rPr>
              <a:t>l'IMSI (International Mobile </a:t>
            </a:r>
            <a:r>
              <a:rPr lang="fr-FR" sz="2400" dirty="0" err="1">
                <a:solidFill>
                  <a:schemeClr val="bg1"/>
                </a:solidFill>
                <a:latin typeface="Times New Roman" panose="02020603050405020304" pitchFamily="18" charset="0"/>
                <a:cs typeface="Times New Roman" panose="02020603050405020304" pitchFamily="18" charset="0"/>
              </a:rPr>
              <a:t>Subscriber</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Identity</a:t>
            </a:r>
            <a:r>
              <a:rPr lang="fr-FR" sz="2400" dirty="0">
                <a:solidFill>
                  <a:schemeClr val="bg1"/>
                </a:solidFill>
                <a:latin typeface="Times New Roman" panose="02020603050405020304" pitchFamily="18" charset="0"/>
                <a:cs typeface="Times New Roman" panose="02020603050405020304" pitchFamily="18" charset="0"/>
              </a:rPr>
              <a:t>) est l'identité invariante de l'abonné à l'intérieur du réseau GSM. C’est pas le biais d’une procédure sur l’IMSI que le réseau suit le mobile, lorsque celui-ci est allumé.</a:t>
            </a:r>
          </a:p>
          <a:p>
            <a:pPr algn="just" defTabSz="762000"/>
            <a:r>
              <a:rPr lang="fr-FR" sz="2400" dirty="0">
                <a:solidFill>
                  <a:schemeClr val="bg1"/>
                </a:solidFill>
                <a:latin typeface="Times New Roman" panose="02020603050405020304" pitchFamily="18" charset="0"/>
                <a:cs typeface="Times New Roman" panose="02020603050405020304" pitchFamily="18" charset="0"/>
              </a:rPr>
              <a:t>L'IMSI est différent du MSISDN (Mobile Station </a:t>
            </a:r>
            <a:r>
              <a:rPr lang="fr-FR" sz="2400" dirty="0" err="1">
                <a:solidFill>
                  <a:schemeClr val="bg1"/>
                </a:solidFill>
                <a:latin typeface="Times New Roman" panose="02020603050405020304" pitchFamily="18" charset="0"/>
                <a:cs typeface="Times New Roman" panose="02020603050405020304" pitchFamily="18" charset="0"/>
              </a:rPr>
              <a:t>Integrated</a:t>
            </a:r>
            <a:r>
              <a:rPr lang="fr-FR" sz="2400" dirty="0">
                <a:solidFill>
                  <a:schemeClr val="bg1"/>
                </a:solidFill>
                <a:latin typeface="Times New Roman" panose="02020603050405020304" pitchFamily="18" charset="0"/>
                <a:cs typeface="Times New Roman" panose="02020603050405020304" pitchFamily="18" charset="0"/>
              </a:rPr>
              <a:t> Services Digital Network </a:t>
            </a:r>
            <a:r>
              <a:rPr lang="fr-FR" sz="2400" dirty="0" err="1">
                <a:solidFill>
                  <a:schemeClr val="bg1"/>
                </a:solidFill>
                <a:latin typeface="Times New Roman" panose="02020603050405020304" pitchFamily="18" charset="0"/>
                <a:cs typeface="Times New Roman" panose="02020603050405020304" pitchFamily="18" charset="0"/>
              </a:rPr>
              <a:t>Number</a:t>
            </a:r>
            <a:r>
              <a:rPr lang="fr-FR" sz="2400" dirty="0">
                <a:solidFill>
                  <a:schemeClr val="bg1"/>
                </a:solidFill>
                <a:latin typeface="Times New Roman" panose="02020603050405020304" pitchFamily="18" charset="0"/>
                <a:cs typeface="Times New Roman" panose="02020603050405020304" pitchFamily="18" charset="0"/>
              </a:rPr>
              <a:t>) qui est le numéro de téléphone de l'abonné (ex. </a:t>
            </a:r>
            <a:r>
              <a:rPr lang="fr-FR" sz="2400" dirty="0" smtClean="0">
                <a:solidFill>
                  <a:schemeClr val="bg1"/>
                </a:solidFill>
                <a:latin typeface="Times New Roman" panose="02020603050405020304" pitchFamily="18" charset="0"/>
                <a:cs typeface="Times New Roman" panose="02020603050405020304" pitchFamily="18" charset="0"/>
              </a:rPr>
              <a:t>213 6 </a:t>
            </a:r>
            <a:r>
              <a:rPr lang="fr-FR" sz="2400" dirty="0">
                <a:solidFill>
                  <a:schemeClr val="bg1"/>
                </a:solidFill>
                <a:latin typeface="Times New Roman" panose="02020603050405020304" pitchFamily="18" charset="0"/>
                <a:cs typeface="Times New Roman" panose="02020603050405020304" pitchFamily="18" charset="0"/>
              </a:rPr>
              <a:t>60 31 ** **).</a:t>
            </a:r>
          </a:p>
        </p:txBody>
      </p:sp>
      <p:sp>
        <p:nvSpPr>
          <p:cNvPr id="5" name="Rectangle 2"/>
          <p:cNvSpPr>
            <a:spLocks noGrp="1" noChangeArrowheads="1"/>
          </p:cNvSpPr>
          <p:nvPr>
            <p:ph type="title"/>
          </p:nvPr>
        </p:nvSpPr>
        <p:spPr>
          <a:xfrm>
            <a:off x="0" y="0"/>
            <a:ext cx="9144000" cy="836712"/>
          </a:xfrm>
          <a:ln/>
        </p:spPr>
        <p:style>
          <a:lnRef idx="3">
            <a:schemeClr val="lt1"/>
          </a:lnRef>
          <a:fillRef idx="1">
            <a:schemeClr val="accent5"/>
          </a:fillRef>
          <a:effectRef idx="1">
            <a:schemeClr val="accent5"/>
          </a:effectRef>
          <a:fontRef idx="minor">
            <a:schemeClr val="lt1"/>
          </a:fontRef>
        </p:style>
        <p:txBody>
          <a:bodyPr lIns="90488" tIns="44450" rIns="90488" bIns="44450">
            <a:normAutofit/>
          </a:bodyPr>
          <a:lstStyle/>
          <a:p>
            <a:pPr algn="ctr" defTabSz="762000"/>
            <a:r>
              <a:rPr lang="fr-FR"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L'itinérance</a:t>
            </a:r>
            <a:endParaRPr lang="fr-FR"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1765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92696"/>
          </a:xfrm>
          <a:ln/>
        </p:spPr>
        <p:style>
          <a:lnRef idx="0">
            <a:schemeClr val="accent3"/>
          </a:lnRef>
          <a:fillRef idx="3">
            <a:schemeClr val="accent3"/>
          </a:fillRef>
          <a:effectRef idx="3">
            <a:schemeClr val="accent3"/>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mobilité : le </a:t>
            </a:r>
            <a:r>
              <a:rPr lang="fr-FR"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HandOver</a:t>
            </a:r>
            <a:endPar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6131" name="Rectangle 3"/>
          <p:cNvSpPr>
            <a:spLocks noGrp="1" noChangeArrowheads="1"/>
          </p:cNvSpPr>
          <p:nvPr>
            <p:ph type="body" idx="1"/>
          </p:nvPr>
        </p:nvSpPr>
        <p:spPr>
          <a:xfrm>
            <a:off x="190500" y="980728"/>
            <a:ext cx="8763000" cy="5029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just" defTabSz="762000">
              <a:lnSpc>
                <a:spcPct val="80000"/>
              </a:lnSpc>
            </a:pPr>
            <a:r>
              <a:rPr lang="fr-FR" sz="2400" dirty="0">
                <a:solidFill>
                  <a:schemeClr val="bg1"/>
                </a:solidFill>
                <a:latin typeface="Times New Roman" panose="02020603050405020304" pitchFamily="18" charset="0"/>
                <a:cs typeface="Times New Roman" panose="02020603050405020304" pitchFamily="18" charset="0"/>
              </a:rPr>
              <a:t>La mobilité est la possibilité qu'a le mobile de maintenir la communication lors de son déplacement.</a:t>
            </a:r>
          </a:p>
          <a:p>
            <a:pPr algn="just" defTabSz="762000">
              <a:lnSpc>
                <a:spcPct val="80000"/>
              </a:lnSpc>
              <a:buFontTx/>
              <a:buNone/>
            </a:pPr>
            <a:endParaRPr lang="fr-FR" sz="2400" dirty="0">
              <a:solidFill>
                <a:schemeClr val="bg1"/>
              </a:solidFill>
              <a:latin typeface="Times New Roman" panose="02020603050405020304" pitchFamily="18" charset="0"/>
              <a:cs typeface="Times New Roman" panose="02020603050405020304" pitchFamily="18" charset="0"/>
            </a:endParaRPr>
          </a:p>
          <a:p>
            <a:pPr algn="just" defTabSz="762000">
              <a:lnSpc>
                <a:spcPct val="80000"/>
              </a:lnSpc>
            </a:pPr>
            <a:r>
              <a:rPr lang="fr-FR" sz="2400" dirty="0">
                <a:solidFill>
                  <a:schemeClr val="bg1"/>
                </a:solidFill>
                <a:latin typeface="Times New Roman" panose="02020603050405020304" pitchFamily="18" charset="0"/>
                <a:cs typeface="Times New Roman" panose="02020603050405020304" pitchFamily="18" charset="0"/>
              </a:rPr>
              <a:t>Pour cela, le réseau effectue la procédure de </a:t>
            </a:r>
            <a:r>
              <a:rPr lang="fr-FR" sz="2400" dirty="0" err="1">
                <a:solidFill>
                  <a:schemeClr val="bg1"/>
                </a:solidFill>
                <a:latin typeface="Times New Roman" panose="02020603050405020304" pitchFamily="18" charset="0"/>
                <a:cs typeface="Times New Roman" panose="02020603050405020304" pitchFamily="18" charset="0"/>
              </a:rPr>
              <a:t>HandOver</a:t>
            </a:r>
            <a:r>
              <a:rPr lang="fr-FR" sz="2400" dirty="0">
                <a:solidFill>
                  <a:schemeClr val="bg1"/>
                </a:solidFill>
                <a:latin typeface="Times New Roman" panose="02020603050405020304" pitchFamily="18" charset="0"/>
                <a:cs typeface="Times New Roman" panose="02020603050405020304" pitchFamily="18" charset="0"/>
              </a:rPr>
              <a:t> (HO), c'est-à-dire le passage d'une cellule à l'autre afin d'assurer la meilleure qualité de la communication.</a:t>
            </a:r>
          </a:p>
          <a:p>
            <a:pPr algn="just" defTabSz="762000">
              <a:lnSpc>
                <a:spcPct val="80000"/>
              </a:lnSpc>
            </a:pPr>
            <a:endParaRPr lang="fr-FR" sz="2400" dirty="0">
              <a:solidFill>
                <a:schemeClr val="bg1"/>
              </a:solidFill>
              <a:latin typeface="Times New Roman" panose="02020603050405020304" pitchFamily="18" charset="0"/>
              <a:cs typeface="Times New Roman" panose="02020603050405020304" pitchFamily="18" charset="0"/>
            </a:endParaRPr>
          </a:p>
          <a:p>
            <a:pPr algn="just" defTabSz="762000">
              <a:lnSpc>
                <a:spcPct val="80000"/>
              </a:lnSpc>
            </a:pPr>
            <a:r>
              <a:rPr lang="fr-FR" sz="2400" dirty="0">
                <a:solidFill>
                  <a:schemeClr val="bg1"/>
                </a:solidFill>
                <a:latin typeface="Times New Roman" panose="02020603050405020304" pitchFamily="18" charset="0"/>
                <a:cs typeface="Times New Roman" panose="02020603050405020304" pitchFamily="18" charset="0"/>
              </a:rPr>
              <a:t>Pour définir si la communication est de bonne ou mauvaise qualité, des paramètres ont été définit :</a:t>
            </a:r>
          </a:p>
          <a:p>
            <a:pPr lvl="1" defTabSz="762000">
              <a:lnSpc>
                <a:spcPct val="80000"/>
              </a:lnSpc>
            </a:pPr>
            <a:r>
              <a:rPr lang="fr-FR" sz="2400" dirty="0">
                <a:solidFill>
                  <a:schemeClr val="bg1"/>
                </a:solidFill>
                <a:latin typeface="Times New Roman" panose="02020603050405020304" pitchFamily="18" charset="0"/>
                <a:cs typeface="Times New Roman" panose="02020603050405020304" pitchFamily="18" charset="0"/>
              </a:rPr>
              <a:t>Le niveau de puissance du signal de la cellule </a:t>
            </a:r>
            <a:r>
              <a:rPr lang="fr-FR" sz="2400" dirty="0" err="1">
                <a:solidFill>
                  <a:schemeClr val="bg1"/>
                </a:solidFill>
                <a:latin typeface="Times New Roman" panose="02020603050405020304" pitchFamily="18" charset="0"/>
                <a:cs typeface="Times New Roman" panose="02020603050405020304" pitchFamily="18" charset="0"/>
              </a:rPr>
              <a:t>RxLev</a:t>
            </a:r>
            <a:r>
              <a:rPr lang="fr-FR" sz="2400" dirty="0">
                <a:solidFill>
                  <a:schemeClr val="bg1"/>
                </a:solidFill>
                <a:latin typeface="Times New Roman" panose="02020603050405020304" pitchFamily="18" charset="0"/>
                <a:cs typeface="Times New Roman" panose="02020603050405020304" pitchFamily="18" charset="0"/>
              </a:rPr>
              <a:t>. </a:t>
            </a:r>
          </a:p>
          <a:p>
            <a:pPr lvl="1" defTabSz="762000">
              <a:lnSpc>
                <a:spcPct val="80000"/>
              </a:lnSpc>
              <a:buFontTx/>
              <a:buNone/>
            </a:pPr>
            <a:r>
              <a:rPr lang="fr-FR" sz="2400" dirty="0">
                <a:solidFill>
                  <a:schemeClr val="bg1"/>
                </a:solidFill>
                <a:latin typeface="Times New Roman" panose="02020603050405020304" pitchFamily="18" charset="0"/>
                <a:cs typeface="Times New Roman" panose="02020603050405020304" pitchFamily="18" charset="0"/>
              </a:rPr>
              <a:t>	C'est un nombre entier. RxLev-110 = puissance en dBm.</a:t>
            </a:r>
          </a:p>
          <a:p>
            <a:pPr lvl="1" defTabSz="762000">
              <a:lnSpc>
                <a:spcPct val="80000"/>
              </a:lnSpc>
            </a:pPr>
            <a:r>
              <a:rPr lang="fr-FR" sz="2400" dirty="0">
                <a:solidFill>
                  <a:schemeClr val="bg1"/>
                </a:solidFill>
                <a:latin typeface="Times New Roman" panose="02020603050405020304" pitchFamily="18" charset="0"/>
                <a:cs typeface="Times New Roman" panose="02020603050405020304" pitchFamily="18" charset="0"/>
              </a:rPr>
              <a:t>La qualité du signal de la cellule </a:t>
            </a:r>
            <a:r>
              <a:rPr lang="fr-FR" sz="2400" dirty="0" err="1">
                <a:solidFill>
                  <a:schemeClr val="bg1"/>
                </a:solidFill>
                <a:latin typeface="Times New Roman" panose="02020603050405020304" pitchFamily="18" charset="0"/>
                <a:cs typeface="Times New Roman" panose="02020603050405020304" pitchFamily="18" charset="0"/>
              </a:rPr>
              <a:t>RxQual</a:t>
            </a:r>
            <a:r>
              <a:rPr lang="fr-FR" sz="2400" dirty="0">
                <a:solidFill>
                  <a:schemeClr val="bg1"/>
                </a:solidFill>
                <a:latin typeface="Times New Roman" panose="02020603050405020304" pitchFamily="18" charset="0"/>
                <a:cs typeface="Times New Roman" panose="02020603050405020304" pitchFamily="18" charset="0"/>
              </a:rPr>
              <a:t>.</a:t>
            </a:r>
          </a:p>
          <a:p>
            <a:pPr lvl="1" defTabSz="762000">
              <a:lnSpc>
                <a:spcPct val="80000"/>
              </a:lnSpc>
              <a:buFontTx/>
              <a:buNone/>
            </a:pPr>
            <a:r>
              <a:rPr lang="fr-FR" sz="2400" dirty="0">
                <a:solidFill>
                  <a:schemeClr val="bg1"/>
                </a:solidFill>
                <a:latin typeface="Times New Roman" panose="02020603050405020304" pitchFamily="18" charset="0"/>
                <a:cs typeface="Times New Roman" panose="02020603050405020304" pitchFamily="18" charset="0"/>
              </a:rPr>
              <a:t>	C'est un nombre entier compris entre 0 (bon) et 7 (mauvais) qui traduit le taux d'erreurs binaires (BER) dans les trames TDMA.</a:t>
            </a:r>
            <a:endParaRPr lang="fr-F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1213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ChangeArrowheads="1"/>
          </p:cNvSpPr>
          <p:nvPr>
            <p:ph type="body" idx="1"/>
          </p:nvPr>
        </p:nvSpPr>
        <p:spPr>
          <a:xfrm>
            <a:off x="0" y="1196752"/>
            <a:ext cx="8839200" cy="5105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pPr algn="just" defTabSz="762000"/>
            <a:r>
              <a:rPr lang="fr-FR" sz="2400" dirty="0">
                <a:solidFill>
                  <a:schemeClr val="bg1"/>
                </a:solidFill>
                <a:latin typeface="Times New Roman" panose="02020603050405020304" pitchFamily="18" charset="0"/>
                <a:cs typeface="Times New Roman" panose="02020603050405020304" pitchFamily="18" charset="0"/>
              </a:rPr>
              <a:t>Le HO se déclenche à l'initiative du réseau pour les raisons suivantes :</a:t>
            </a:r>
          </a:p>
          <a:p>
            <a:pPr lvl="1" algn="just" defTabSz="762000"/>
            <a:r>
              <a:rPr lang="fr-FR" sz="2400" dirty="0">
                <a:solidFill>
                  <a:schemeClr val="bg1"/>
                </a:solidFill>
                <a:latin typeface="Times New Roman" panose="02020603050405020304" pitchFamily="18" charset="0"/>
                <a:cs typeface="Times New Roman" panose="02020603050405020304" pitchFamily="18" charset="0"/>
              </a:rPr>
              <a:t>Si le niveau de champ (</a:t>
            </a:r>
            <a:r>
              <a:rPr lang="fr-FR" sz="2400" dirty="0" err="1">
                <a:solidFill>
                  <a:schemeClr val="bg1"/>
                </a:solidFill>
                <a:latin typeface="Times New Roman" panose="02020603050405020304" pitchFamily="18" charset="0"/>
                <a:cs typeface="Times New Roman" panose="02020603050405020304" pitchFamily="18" charset="0"/>
              </a:rPr>
              <a:t>RxLev</a:t>
            </a:r>
            <a:r>
              <a:rPr lang="fr-FR" sz="2400" dirty="0">
                <a:solidFill>
                  <a:schemeClr val="bg1"/>
                </a:solidFill>
                <a:latin typeface="Times New Roman" panose="02020603050405020304" pitchFamily="18" charset="0"/>
                <a:cs typeface="Times New Roman" panose="02020603050405020304" pitchFamily="18" charset="0"/>
              </a:rPr>
              <a:t>) de la cellule serveuse est insuffisant =&gt; HO sur niveau (</a:t>
            </a:r>
            <a:r>
              <a:rPr lang="fr-FR" sz="2400" dirty="0" err="1">
                <a:solidFill>
                  <a:schemeClr val="bg1"/>
                </a:solidFill>
                <a:latin typeface="Times New Roman" panose="02020603050405020304" pitchFamily="18" charset="0"/>
                <a:cs typeface="Times New Roman" panose="02020603050405020304" pitchFamily="18" charset="0"/>
              </a:rPr>
              <a:t>RxLev</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UpLink</a:t>
            </a:r>
            <a:r>
              <a:rPr lang="fr-FR" sz="2400" dirty="0">
                <a:solidFill>
                  <a:schemeClr val="bg1"/>
                </a:solidFill>
                <a:latin typeface="Times New Roman" panose="02020603050405020304" pitchFamily="18" charset="0"/>
                <a:cs typeface="Times New Roman" panose="02020603050405020304" pitchFamily="18" charset="0"/>
              </a:rPr>
              <a:t> ou </a:t>
            </a:r>
            <a:r>
              <a:rPr lang="fr-FR" sz="2400" dirty="0" err="1">
                <a:solidFill>
                  <a:schemeClr val="bg1"/>
                </a:solidFill>
                <a:latin typeface="Times New Roman" panose="02020603050405020304" pitchFamily="18" charset="0"/>
                <a:cs typeface="Times New Roman" panose="02020603050405020304" pitchFamily="18" charset="0"/>
              </a:rPr>
              <a:t>DownLink</a:t>
            </a:r>
            <a:r>
              <a:rPr lang="fr-FR" sz="2400" dirty="0">
                <a:solidFill>
                  <a:schemeClr val="bg1"/>
                </a:solidFill>
                <a:latin typeface="Times New Roman" panose="02020603050405020304" pitchFamily="18" charset="0"/>
                <a:cs typeface="Times New Roman" panose="02020603050405020304" pitchFamily="18" charset="0"/>
              </a:rPr>
              <a:t>).</a:t>
            </a:r>
          </a:p>
          <a:p>
            <a:pPr lvl="1" algn="just" defTabSz="762000"/>
            <a:r>
              <a:rPr lang="fr-FR" sz="2400" dirty="0">
                <a:solidFill>
                  <a:schemeClr val="bg1"/>
                </a:solidFill>
                <a:latin typeface="Times New Roman" panose="02020603050405020304" pitchFamily="18" charset="0"/>
                <a:cs typeface="Times New Roman" panose="02020603050405020304" pitchFamily="18" charset="0"/>
              </a:rPr>
              <a:t>Si  le niveau de qualité (</a:t>
            </a:r>
            <a:r>
              <a:rPr lang="fr-FR" sz="2400" dirty="0" err="1">
                <a:solidFill>
                  <a:schemeClr val="bg1"/>
                </a:solidFill>
                <a:latin typeface="Times New Roman" panose="02020603050405020304" pitchFamily="18" charset="0"/>
                <a:cs typeface="Times New Roman" panose="02020603050405020304" pitchFamily="18" charset="0"/>
              </a:rPr>
              <a:t>RxQual</a:t>
            </a:r>
            <a:r>
              <a:rPr lang="fr-FR" sz="2400" dirty="0">
                <a:solidFill>
                  <a:schemeClr val="bg1"/>
                </a:solidFill>
                <a:latin typeface="Times New Roman" panose="02020603050405020304" pitchFamily="18" charset="0"/>
                <a:cs typeface="Times New Roman" panose="02020603050405020304" pitchFamily="18" charset="0"/>
              </a:rPr>
              <a:t>) de la cellule serveuse est insuffisant =&gt; HO sur Qualité (</a:t>
            </a:r>
            <a:r>
              <a:rPr lang="fr-FR" sz="2400" dirty="0" err="1">
                <a:solidFill>
                  <a:schemeClr val="bg1"/>
                </a:solidFill>
                <a:latin typeface="Times New Roman" panose="02020603050405020304" pitchFamily="18" charset="0"/>
                <a:cs typeface="Times New Roman" panose="02020603050405020304" pitchFamily="18" charset="0"/>
              </a:rPr>
              <a:t>RxQual</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UpLink</a:t>
            </a:r>
            <a:r>
              <a:rPr lang="fr-FR" sz="2400" dirty="0">
                <a:solidFill>
                  <a:schemeClr val="bg1"/>
                </a:solidFill>
                <a:latin typeface="Times New Roman" panose="02020603050405020304" pitchFamily="18" charset="0"/>
                <a:cs typeface="Times New Roman" panose="02020603050405020304" pitchFamily="18" charset="0"/>
              </a:rPr>
              <a:t> ou </a:t>
            </a:r>
            <a:r>
              <a:rPr lang="fr-FR" sz="2400" dirty="0" err="1">
                <a:solidFill>
                  <a:schemeClr val="bg1"/>
                </a:solidFill>
                <a:latin typeface="Times New Roman" panose="02020603050405020304" pitchFamily="18" charset="0"/>
                <a:cs typeface="Times New Roman" panose="02020603050405020304" pitchFamily="18" charset="0"/>
              </a:rPr>
              <a:t>DownLink</a:t>
            </a:r>
            <a:r>
              <a:rPr lang="fr-FR" sz="2400" dirty="0">
                <a:solidFill>
                  <a:schemeClr val="bg1"/>
                </a:solidFill>
                <a:latin typeface="Times New Roman" panose="02020603050405020304" pitchFamily="18" charset="0"/>
                <a:cs typeface="Times New Roman" panose="02020603050405020304" pitchFamily="18" charset="0"/>
              </a:rPr>
              <a:t>).</a:t>
            </a:r>
          </a:p>
          <a:p>
            <a:pPr lvl="1" algn="just" defTabSz="762000"/>
            <a:r>
              <a:rPr lang="fr-FR" sz="2400" dirty="0">
                <a:solidFill>
                  <a:schemeClr val="bg1"/>
                </a:solidFill>
                <a:latin typeface="Times New Roman" panose="02020603050405020304" pitchFamily="18" charset="0"/>
                <a:cs typeface="Times New Roman" panose="02020603050405020304" pitchFamily="18" charset="0"/>
              </a:rPr>
              <a:t>Si le mobile est trop loin de la BTS =&gt; HO sur Distance (la distance maximale entre Mobile et BTS est de 35 km).</a:t>
            </a:r>
          </a:p>
          <a:p>
            <a:pPr lvl="1" algn="just" defTabSz="762000"/>
            <a:r>
              <a:rPr lang="fr-FR" sz="2400" dirty="0">
                <a:solidFill>
                  <a:schemeClr val="bg1"/>
                </a:solidFill>
                <a:latin typeface="Times New Roman" panose="02020603050405020304" pitchFamily="18" charset="0"/>
                <a:cs typeface="Times New Roman" panose="02020603050405020304" pitchFamily="18" charset="0"/>
              </a:rPr>
              <a:t>Si une cellule voisine est meilleure ou de qualité égale mais nécessitant une puissance plus faible sans que la cellule serveuse soit mauvaise =&gt; HO sur bilan de liaison (HO sur PBGT).</a:t>
            </a:r>
          </a:p>
        </p:txBody>
      </p:sp>
      <p:sp>
        <p:nvSpPr>
          <p:cNvPr id="5" name="Rectangle 2"/>
          <p:cNvSpPr>
            <a:spLocks noGrp="1" noChangeArrowheads="1"/>
          </p:cNvSpPr>
          <p:nvPr>
            <p:ph type="title"/>
          </p:nvPr>
        </p:nvSpPr>
        <p:spPr>
          <a:xfrm>
            <a:off x="0" y="0"/>
            <a:ext cx="9144000" cy="692696"/>
          </a:xfrm>
          <a:ln/>
        </p:spPr>
        <p:style>
          <a:lnRef idx="0">
            <a:schemeClr val="accent3"/>
          </a:lnRef>
          <a:fillRef idx="3">
            <a:schemeClr val="accent3"/>
          </a:fillRef>
          <a:effectRef idx="3">
            <a:schemeClr val="accent3"/>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mobilité : le </a:t>
            </a:r>
            <a:r>
              <a:rPr lang="fr-FR"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HandOver</a:t>
            </a:r>
            <a:endPar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6465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0" y="-12157"/>
            <a:ext cx="9144000" cy="920877"/>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concept de réseau </a:t>
            </a:r>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cellulaire</a:t>
            </a:r>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3547053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76200" y="1052736"/>
            <a:ext cx="8991600" cy="5181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pPr algn="just" defTabSz="762000"/>
            <a:r>
              <a:rPr lang="fr-FR" sz="2400" dirty="0">
                <a:solidFill>
                  <a:schemeClr val="bg1"/>
                </a:solidFill>
                <a:latin typeface="Times New Roman" panose="02020603050405020304" pitchFamily="18" charset="0"/>
                <a:cs typeface="Times New Roman" panose="02020603050405020304" pitchFamily="18" charset="0"/>
              </a:rPr>
              <a:t>Pour savoir, en cas de HO, sur quelle cellule aller, le mobile est à l'écoute de diverses informations qui lui permettront d'établir une liste des cellules voisines possibles.</a:t>
            </a:r>
          </a:p>
          <a:p>
            <a:pPr algn="just" defTabSz="762000"/>
            <a:r>
              <a:rPr lang="fr-FR" sz="2400" dirty="0">
                <a:solidFill>
                  <a:schemeClr val="bg1"/>
                </a:solidFill>
                <a:latin typeface="Times New Roman" panose="02020603050405020304" pitchFamily="18" charset="0"/>
                <a:cs typeface="Times New Roman" panose="02020603050405020304" pitchFamily="18" charset="0"/>
              </a:rPr>
              <a:t>Il mesure :</a:t>
            </a:r>
          </a:p>
          <a:p>
            <a:pPr lvl="1" defTabSz="762000"/>
            <a:r>
              <a:rPr lang="fr-FR" sz="2400" dirty="0">
                <a:solidFill>
                  <a:schemeClr val="bg1"/>
                </a:solidFill>
                <a:latin typeface="Times New Roman" panose="02020603050405020304" pitchFamily="18" charset="0"/>
                <a:cs typeface="Times New Roman" panose="02020603050405020304" pitchFamily="18" charset="0"/>
              </a:rPr>
              <a:t>le niveau de champ de la cellule serveuse et des cellules voisines.</a:t>
            </a:r>
          </a:p>
          <a:p>
            <a:pPr lvl="1" defTabSz="762000"/>
            <a:r>
              <a:rPr lang="fr-FR" sz="2400" dirty="0">
                <a:solidFill>
                  <a:schemeClr val="bg1"/>
                </a:solidFill>
                <a:latin typeface="Times New Roman" panose="02020603050405020304" pitchFamily="18" charset="0"/>
                <a:cs typeface="Times New Roman" panose="02020603050405020304" pitchFamily="18" charset="0"/>
              </a:rPr>
              <a:t>la qualité de la cellule serveuse.</a:t>
            </a:r>
          </a:p>
          <a:p>
            <a:pPr lvl="1" defTabSz="762000"/>
            <a:r>
              <a:rPr lang="fr-FR" sz="2400" dirty="0">
                <a:solidFill>
                  <a:schemeClr val="bg1"/>
                </a:solidFill>
                <a:latin typeface="Times New Roman" panose="02020603050405020304" pitchFamily="18" charset="0"/>
                <a:cs typeface="Times New Roman" panose="02020603050405020304" pitchFamily="18" charset="0"/>
              </a:rPr>
              <a:t>la distance par rapport à la cellule serveuse.</a:t>
            </a:r>
          </a:p>
          <a:p>
            <a:pPr lvl="1" defTabSz="762000"/>
            <a:r>
              <a:rPr lang="fr-FR" sz="2400" dirty="0">
                <a:solidFill>
                  <a:schemeClr val="bg1"/>
                </a:solidFill>
                <a:latin typeface="Times New Roman" panose="02020603050405020304" pitchFamily="18" charset="0"/>
                <a:cs typeface="Times New Roman" panose="02020603050405020304" pitchFamily="18" charset="0"/>
              </a:rPr>
              <a:t>l'identité de la cellule serveuse et des cellules voisines.</a:t>
            </a:r>
          </a:p>
          <a:p>
            <a:pPr lvl="1" defTabSz="762000"/>
            <a:r>
              <a:rPr lang="fr-FR" sz="2400" dirty="0">
                <a:solidFill>
                  <a:schemeClr val="bg1"/>
                </a:solidFill>
                <a:latin typeface="Times New Roman" panose="02020603050405020304" pitchFamily="18" charset="0"/>
                <a:cs typeface="Times New Roman" panose="02020603050405020304" pitchFamily="18" charset="0"/>
              </a:rPr>
              <a:t>la LAC sur laquelle il est connecté.</a:t>
            </a:r>
          </a:p>
          <a:p>
            <a:pPr defTabSz="762000"/>
            <a:r>
              <a:rPr lang="fr-FR" sz="2400" dirty="0">
                <a:solidFill>
                  <a:schemeClr val="bg1"/>
                </a:solidFill>
                <a:latin typeface="Times New Roman" panose="02020603050405020304" pitchFamily="18" charset="0"/>
                <a:cs typeface="Times New Roman" panose="02020603050405020304" pitchFamily="18" charset="0"/>
              </a:rPr>
              <a:t>Ces informations servent au réseau à déclencher le HO et à savoir sur quelle cellule le mobile doit aller.</a:t>
            </a:r>
          </a:p>
        </p:txBody>
      </p:sp>
      <p:sp>
        <p:nvSpPr>
          <p:cNvPr id="4" name="Rectangle 2"/>
          <p:cNvSpPr txBox="1">
            <a:spLocks noChangeArrowheads="1"/>
          </p:cNvSpPr>
          <p:nvPr/>
        </p:nvSpPr>
        <p:spPr>
          <a:xfrm>
            <a:off x="0" y="0"/>
            <a:ext cx="9144000" cy="692696"/>
          </a:xfrm>
          <a:prstGeom prst="rect">
            <a:avLst/>
          </a:prstGeom>
        </p:spPr>
        <p:style>
          <a:lnRef idx="0">
            <a:schemeClr val="accent3"/>
          </a:lnRef>
          <a:fillRef idx="3">
            <a:schemeClr val="accent3"/>
          </a:fillRef>
          <a:effectRef idx="3">
            <a:schemeClr val="accent3"/>
          </a:effectRef>
          <a:fontRef idx="minor">
            <a:schemeClr val="lt1"/>
          </a:fontRef>
        </p:style>
        <p:txBody>
          <a:bodyPr vert="horz" lIns="90488" tIns="44450" rIns="90488" bIns="44450" rtlCol="0" anchor="ctr">
            <a:normAutofit/>
          </a:bodyPr>
          <a:lstStyle>
            <a:lvl1pPr algn="l" defTabSz="914400" rtl="0" eaLnBrk="1" latinLnBrk="0" hangingPunct="1">
              <a:lnSpc>
                <a:spcPct val="90000"/>
              </a:lnSpc>
              <a:spcBef>
                <a:spcPct val="0"/>
              </a:spcBef>
              <a:buNone/>
              <a:defRPr sz="36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62000"/>
            <a:r>
              <a:rPr lang="fr-FR"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mobilité : le HandOver</a:t>
            </a:r>
            <a:endPar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19639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4" name="Rectangle 24"/>
          <p:cNvSpPr>
            <a:spLocks noChangeArrowheads="1"/>
          </p:cNvSpPr>
          <p:nvPr/>
        </p:nvSpPr>
        <p:spPr bwMode="auto">
          <a:xfrm>
            <a:off x="7318353" y="4672013"/>
            <a:ext cx="1317669" cy="108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algn="ctr" eaLnBrk="0" hangingPunct="0">
              <a:spcBef>
                <a:spcPct val="20000"/>
              </a:spcBef>
            </a:pPr>
            <a:r>
              <a:rPr lang="fr-FR" sz="1400" dirty="0" err="1">
                <a:solidFill>
                  <a:schemeClr val="bg1"/>
                </a:solidFill>
                <a:latin typeface="Times New Roman" panose="02020603050405020304" pitchFamily="18" charset="0"/>
              </a:rPr>
              <a:t>Ack</a:t>
            </a:r>
            <a:endParaRPr lang="fr-FR" sz="1400" dirty="0">
              <a:solidFill>
                <a:schemeClr val="bg1"/>
              </a:solidFill>
              <a:latin typeface="Times New Roman" panose="02020603050405020304" pitchFamily="18" charset="0"/>
            </a:endParaRPr>
          </a:p>
          <a:p>
            <a:pPr algn="ctr" eaLnBrk="0" hangingPunct="0">
              <a:spcBef>
                <a:spcPct val="20000"/>
              </a:spcBef>
            </a:pPr>
            <a:r>
              <a:rPr lang="fr-FR" sz="1400" dirty="0">
                <a:solidFill>
                  <a:schemeClr val="bg1"/>
                </a:solidFill>
                <a:latin typeface="Times New Roman" panose="02020603050405020304" pitchFamily="18" charset="0"/>
              </a:rPr>
              <a:t>&amp;</a:t>
            </a:r>
          </a:p>
          <a:p>
            <a:pPr algn="ctr" eaLnBrk="0" hangingPunct="0">
              <a:spcBef>
                <a:spcPct val="20000"/>
              </a:spcBef>
            </a:pPr>
            <a:r>
              <a:rPr lang="fr-FR" sz="1400" dirty="0">
                <a:solidFill>
                  <a:schemeClr val="bg1"/>
                </a:solidFill>
                <a:latin typeface="Times New Roman" panose="02020603050405020304" pitchFamily="18" charset="0"/>
              </a:rPr>
              <a:t>HO command </a:t>
            </a:r>
          </a:p>
          <a:p>
            <a:pPr algn="ctr" eaLnBrk="0" hangingPunct="0">
              <a:spcBef>
                <a:spcPct val="20000"/>
              </a:spcBef>
            </a:pPr>
            <a:r>
              <a:rPr lang="fr-FR" sz="1400" dirty="0">
                <a:solidFill>
                  <a:schemeClr val="bg1"/>
                </a:solidFill>
                <a:latin typeface="Times New Roman" panose="02020603050405020304" pitchFamily="18" charset="0"/>
              </a:rPr>
              <a:t>jusqu'au mobile</a:t>
            </a:r>
          </a:p>
        </p:txBody>
      </p:sp>
      <p:grpSp>
        <p:nvGrpSpPr>
          <p:cNvPr id="3" name="Groupe 2"/>
          <p:cNvGrpSpPr/>
          <p:nvPr/>
        </p:nvGrpSpPr>
        <p:grpSpPr>
          <a:xfrm>
            <a:off x="723900" y="1752600"/>
            <a:ext cx="7265962" cy="4508500"/>
            <a:chOff x="723900" y="1752600"/>
            <a:chExt cx="7265962" cy="4508500"/>
          </a:xfrm>
        </p:grpSpPr>
        <p:sp>
          <p:nvSpPr>
            <p:cNvPr id="184322" name="Oval 2"/>
            <p:cNvSpPr>
              <a:spLocks noChangeArrowheads="1"/>
            </p:cNvSpPr>
            <p:nvPr/>
          </p:nvSpPr>
          <p:spPr bwMode="auto">
            <a:xfrm>
              <a:off x="4578350" y="3282950"/>
              <a:ext cx="368300" cy="3683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a:solidFill>
                  <a:schemeClr val="bg1"/>
                </a:solidFill>
              </a:endParaRPr>
            </a:p>
          </p:txBody>
        </p:sp>
        <p:sp>
          <p:nvSpPr>
            <p:cNvPr id="184323" name="Rectangle 3"/>
            <p:cNvSpPr>
              <a:spLocks noChangeArrowheads="1"/>
            </p:cNvSpPr>
            <p:nvPr/>
          </p:nvSpPr>
          <p:spPr bwMode="auto">
            <a:xfrm>
              <a:off x="4681538" y="3354388"/>
              <a:ext cx="193675" cy="274434"/>
            </a:xfrm>
            <a:prstGeom prst="rect">
              <a:avLst/>
            </a:prstGeom>
            <a:ln/>
          </p:spPr>
          <p:style>
            <a:lnRef idx="2">
              <a:schemeClr val="accent2"/>
            </a:lnRef>
            <a:fillRef idx="1">
              <a:schemeClr val="lt1"/>
            </a:fillRef>
            <a:effectRef idx="0">
              <a:schemeClr val="accent2"/>
            </a:effectRef>
            <a:fontRef idx="minor">
              <a:schemeClr val="dk1"/>
            </a:fontRef>
          </p:style>
          <p:txBody>
            <a:bodyPr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200" b="1">
                  <a:solidFill>
                    <a:schemeClr val="bg1"/>
                  </a:solidFill>
                  <a:latin typeface="Times New Roman" panose="02020603050405020304" pitchFamily="18" charset="0"/>
                </a:rPr>
                <a:t>3</a:t>
              </a:r>
            </a:p>
          </p:txBody>
        </p:sp>
        <p:graphicFrame>
          <p:nvGraphicFramePr>
            <p:cNvPr id="184326" name="Object 6">
              <a:hlinkClick r:id="" action="ppaction://ole?verb=0"/>
            </p:cNvPr>
            <p:cNvGraphicFramePr>
              <a:graphicFrameLocks/>
            </p:cNvGraphicFramePr>
            <p:nvPr>
              <p:extLst>
                <p:ext uri="{D42A27DB-BD31-4B8C-83A1-F6EECF244321}">
                  <p14:modId xmlns:p14="http://schemas.microsoft.com/office/powerpoint/2010/main" val="1557277279"/>
                </p:ext>
              </p:extLst>
            </p:nvPr>
          </p:nvGraphicFramePr>
          <p:xfrm>
            <a:off x="723900" y="2895600"/>
            <a:ext cx="455613" cy="650875"/>
          </p:xfrm>
          <a:graphic>
            <a:graphicData uri="http://schemas.openxmlformats.org/presentationml/2006/ole">
              <mc:AlternateContent xmlns:mc="http://schemas.openxmlformats.org/markup-compatibility/2006">
                <mc:Choice xmlns:v="urn:schemas-microsoft-com:vml" Requires="v">
                  <p:oleObj spid="_x0000_s2092" name="Clip" r:id="rId4" imgW="453960" imgH="649080" progId="MS_ClipArt_Gallery.2">
                    <p:embed/>
                  </p:oleObj>
                </mc:Choice>
                <mc:Fallback>
                  <p:oleObj name="Clip" r:id="rId4" imgW="453960" imgH="64908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2895600"/>
                          <a:ext cx="455613"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7" name="Object 7">
              <a:hlinkClick r:id="" action="ppaction://ole?verb=0"/>
            </p:cNvPr>
            <p:cNvGraphicFramePr>
              <a:graphicFrameLocks/>
            </p:cNvGraphicFramePr>
            <p:nvPr>
              <p:extLst>
                <p:ext uri="{D42A27DB-BD31-4B8C-83A1-F6EECF244321}">
                  <p14:modId xmlns:p14="http://schemas.microsoft.com/office/powerpoint/2010/main" val="877418855"/>
                </p:ext>
              </p:extLst>
            </p:nvPr>
          </p:nvGraphicFramePr>
          <p:xfrm>
            <a:off x="2714625" y="1762125"/>
            <a:ext cx="1082675" cy="1984375"/>
          </p:xfrm>
          <a:graphic>
            <a:graphicData uri="http://schemas.openxmlformats.org/presentationml/2006/ole">
              <mc:AlternateContent xmlns:mc="http://schemas.openxmlformats.org/markup-compatibility/2006">
                <mc:Choice xmlns:v="urn:schemas-microsoft-com:vml" Requires="v">
                  <p:oleObj spid="_x0000_s2093" name="Clip" r:id="rId6" imgW="1081080" imgH="1982520" progId="MS_ClipArt_Gallery.2">
                    <p:embed/>
                  </p:oleObj>
                </mc:Choice>
                <mc:Fallback>
                  <p:oleObj name="Clip" r:id="rId6" imgW="1081080" imgH="198252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625" y="1762125"/>
                          <a:ext cx="1082675"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28" name="Line 8"/>
            <p:cNvSpPr>
              <a:spLocks noChangeShapeType="1"/>
            </p:cNvSpPr>
            <p:nvPr/>
          </p:nvSpPr>
          <p:spPr bwMode="auto">
            <a:xfrm flipV="1">
              <a:off x="1385888" y="2046288"/>
              <a:ext cx="1116012" cy="938212"/>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a:solidFill>
                  <a:schemeClr val="bg1"/>
                </a:solidFill>
              </a:endParaRPr>
            </a:p>
          </p:txBody>
        </p:sp>
        <p:sp>
          <p:nvSpPr>
            <p:cNvPr id="184329" name="Rectangle 9"/>
            <p:cNvSpPr>
              <a:spLocks noChangeArrowheads="1"/>
            </p:cNvSpPr>
            <p:nvPr/>
          </p:nvSpPr>
          <p:spPr bwMode="auto">
            <a:xfrm>
              <a:off x="6102350" y="2216150"/>
              <a:ext cx="1130300" cy="8255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a:solidFill>
                  <a:schemeClr val="bg1"/>
                </a:solidFill>
              </a:endParaRPr>
            </a:p>
          </p:txBody>
        </p:sp>
        <p:sp>
          <p:nvSpPr>
            <p:cNvPr id="184330" name="Rectangle 10"/>
            <p:cNvSpPr>
              <a:spLocks noChangeArrowheads="1"/>
            </p:cNvSpPr>
            <p:nvPr/>
          </p:nvSpPr>
          <p:spPr bwMode="auto">
            <a:xfrm>
              <a:off x="6234113" y="2409825"/>
              <a:ext cx="1003300" cy="393700"/>
            </a:xfrm>
            <a:prstGeom prst="rect">
              <a:avLst/>
            </a:prstGeom>
            <a:ln/>
          </p:spPr>
          <p:style>
            <a:lnRef idx="2">
              <a:schemeClr val="accent2"/>
            </a:lnRef>
            <a:fillRef idx="1">
              <a:schemeClr val="lt1"/>
            </a:fillRef>
            <a:effectRef idx="0">
              <a:schemeClr val="accent2"/>
            </a:effectRef>
            <a:fontRef idx="minor">
              <a:schemeClr val="dk1"/>
            </a:fontRef>
          </p:style>
          <p:txBody>
            <a:bodyPr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2000">
                  <a:solidFill>
                    <a:schemeClr val="bg1"/>
                  </a:solidFill>
                  <a:latin typeface="Times New Roman" panose="02020603050405020304" pitchFamily="18" charset="0"/>
                </a:rPr>
                <a:t>BSC1</a:t>
              </a:r>
            </a:p>
          </p:txBody>
        </p:sp>
        <p:sp>
          <p:nvSpPr>
            <p:cNvPr id="184331" name="Rectangle 11"/>
            <p:cNvSpPr>
              <a:spLocks noChangeArrowheads="1"/>
            </p:cNvSpPr>
            <p:nvPr/>
          </p:nvSpPr>
          <p:spPr bwMode="auto">
            <a:xfrm>
              <a:off x="6102350" y="3740150"/>
              <a:ext cx="1130300" cy="8255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a:solidFill>
                  <a:schemeClr val="bg1"/>
                </a:solidFill>
              </a:endParaRPr>
            </a:p>
          </p:txBody>
        </p:sp>
        <p:sp>
          <p:nvSpPr>
            <p:cNvPr id="184332" name="Rectangle 12"/>
            <p:cNvSpPr>
              <a:spLocks noChangeArrowheads="1"/>
            </p:cNvSpPr>
            <p:nvPr/>
          </p:nvSpPr>
          <p:spPr bwMode="auto">
            <a:xfrm>
              <a:off x="6234113" y="3933825"/>
              <a:ext cx="1003300" cy="393700"/>
            </a:xfrm>
            <a:prstGeom prst="rect">
              <a:avLst/>
            </a:prstGeom>
            <a:ln/>
          </p:spPr>
          <p:style>
            <a:lnRef idx="2">
              <a:schemeClr val="accent2"/>
            </a:lnRef>
            <a:fillRef idx="1">
              <a:schemeClr val="lt1"/>
            </a:fillRef>
            <a:effectRef idx="0">
              <a:schemeClr val="accent2"/>
            </a:effectRef>
            <a:fontRef idx="minor">
              <a:schemeClr val="dk1"/>
            </a:fontRef>
          </p:style>
          <p:txBody>
            <a:bodyPr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2000">
                  <a:solidFill>
                    <a:schemeClr val="bg1"/>
                  </a:solidFill>
                  <a:latin typeface="Times New Roman" panose="02020603050405020304" pitchFamily="18" charset="0"/>
                </a:rPr>
                <a:t>BSC2</a:t>
              </a:r>
            </a:p>
          </p:txBody>
        </p:sp>
        <p:sp>
          <p:nvSpPr>
            <p:cNvPr id="184333" name="Line 13"/>
            <p:cNvSpPr>
              <a:spLocks noChangeShapeType="1"/>
            </p:cNvSpPr>
            <p:nvPr/>
          </p:nvSpPr>
          <p:spPr bwMode="auto">
            <a:xfrm>
              <a:off x="3824288" y="2514600"/>
              <a:ext cx="2182812" cy="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a:solidFill>
                  <a:schemeClr val="bg1"/>
                </a:solidFill>
              </a:endParaRPr>
            </a:p>
          </p:txBody>
        </p:sp>
        <p:sp>
          <p:nvSpPr>
            <p:cNvPr id="184334" name="Line 14"/>
            <p:cNvSpPr>
              <a:spLocks noChangeShapeType="1"/>
            </p:cNvSpPr>
            <p:nvPr/>
          </p:nvSpPr>
          <p:spPr bwMode="auto">
            <a:xfrm>
              <a:off x="6629400" y="3062288"/>
              <a:ext cx="0" cy="582612"/>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a:solidFill>
                  <a:schemeClr val="bg1"/>
                </a:solidFill>
              </a:endParaRPr>
            </a:p>
          </p:txBody>
        </p:sp>
        <p:sp>
          <p:nvSpPr>
            <p:cNvPr id="184335" name="Rectangle 15"/>
            <p:cNvSpPr>
              <a:spLocks noChangeArrowheads="1"/>
            </p:cNvSpPr>
            <p:nvPr/>
          </p:nvSpPr>
          <p:spPr bwMode="auto">
            <a:xfrm>
              <a:off x="6102350" y="5492750"/>
              <a:ext cx="1130300" cy="7493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a:solidFill>
                  <a:schemeClr val="bg1"/>
                </a:solidFill>
              </a:endParaRPr>
            </a:p>
          </p:txBody>
        </p:sp>
        <p:sp>
          <p:nvSpPr>
            <p:cNvPr id="184336" name="Rectangle 16"/>
            <p:cNvSpPr>
              <a:spLocks noChangeArrowheads="1"/>
            </p:cNvSpPr>
            <p:nvPr/>
          </p:nvSpPr>
          <p:spPr bwMode="auto">
            <a:xfrm>
              <a:off x="6310313" y="5670550"/>
              <a:ext cx="724558" cy="397545"/>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2000">
                  <a:solidFill>
                    <a:schemeClr val="bg1"/>
                  </a:solidFill>
                  <a:latin typeface="Times New Roman" panose="02020603050405020304" pitchFamily="18" charset="0"/>
                </a:rPr>
                <a:t>MSC</a:t>
              </a:r>
            </a:p>
          </p:txBody>
        </p:sp>
        <p:sp>
          <p:nvSpPr>
            <p:cNvPr id="184337" name="Line 17"/>
            <p:cNvSpPr>
              <a:spLocks noChangeShapeType="1"/>
            </p:cNvSpPr>
            <p:nvPr/>
          </p:nvSpPr>
          <p:spPr bwMode="auto">
            <a:xfrm>
              <a:off x="6248400" y="4662488"/>
              <a:ext cx="0" cy="811212"/>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a:solidFill>
                  <a:schemeClr val="bg1"/>
                </a:solidFill>
              </a:endParaRPr>
            </a:p>
          </p:txBody>
        </p:sp>
        <p:sp>
          <p:nvSpPr>
            <p:cNvPr id="184338" name="Line 18"/>
            <p:cNvSpPr>
              <a:spLocks noChangeShapeType="1"/>
            </p:cNvSpPr>
            <p:nvPr/>
          </p:nvSpPr>
          <p:spPr bwMode="auto">
            <a:xfrm>
              <a:off x="7010400" y="4662488"/>
              <a:ext cx="0" cy="811212"/>
            </a:xfrm>
            <a:prstGeom prst="line">
              <a:avLst/>
            </a:prstGeom>
            <a:ln>
              <a:headEnd type="triangle" w="med" len="med"/>
              <a:tailEnd/>
            </a:ln>
          </p:spPr>
          <p:style>
            <a:lnRef idx="2">
              <a:schemeClr val="accent2"/>
            </a:lnRef>
            <a:fillRef idx="1">
              <a:schemeClr val="lt1"/>
            </a:fillRef>
            <a:effectRef idx="0">
              <a:schemeClr val="accent2"/>
            </a:effectRef>
            <a:fontRef idx="minor">
              <a:schemeClr val="dk1"/>
            </a:fontRef>
          </p:style>
          <p:txBody>
            <a:bodyPr/>
            <a:lstStyle/>
            <a:p>
              <a:endParaRPr lang="fr-FR">
                <a:solidFill>
                  <a:schemeClr val="bg1"/>
                </a:solidFill>
              </a:endParaRPr>
            </a:p>
          </p:txBody>
        </p:sp>
        <p:sp>
          <p:nvSpPr>
            <p:cNvPr id="184339" name="Rectangle 19"/>
            <p:cNvSpPr>
              <a:spLocks noChangeArrowheads="1"/>
            </p:cNvSpPr>
            <p:nvPr/>
          </p:nvSpPr>
          <p:spPr bwMode="auto">
            <a:xfrm>
              <a:off x="833485" y="1752600"/>
              <a:ext cx="1303243" cy="631455"/>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algn="ctr" eaLnBrk="0" hangingPunct="0">
                <a:spcBef>
                  <a:spcPct val="20000"/>
                </a:spcBef>
              </a:pPr>
              <a:r>
                <a:rPr lang="fr-FR" sz="1600">
                  <a:solidFill>
                    <a:schemeClr val="bg1"/>
                  </a:solidFill>
                  <a:latin typeface="Times New Roman" panose="02020603050405020304" pitchFamily="18" charset="0"/>
                </a:rPr>
                <a:t>Measurement</a:t>
              </a:r>
            </a:p>
            <a:p>
              <a:pPr algn="ctr" eaLnBrk="0" hangingPunct="0">
                <a:spcBef>
                  <a:spcPct val="20000"/>
                </a:spcBef>
              </a:pPr>
              <a:r>
                <a:rPr lang="fr-FR" sz="1600">
                  <a:solidFill>
                    <a:schemeClr val="bg1"/>
                  </a:solidFill>
                  <a:latin typeface="Times New Roman" panose="02020603050405020304" pitchFamily="18" charset="0"/>
                </a:rPr>
                <a:t>Report</a:t>
              </a:r>
            </a:p>
          </p:txBody>
        </p:sp>
        <p:sp>
          <p:nvSpPr>
            <p:cNvPr id="184340" name="Rectangle 20"/>
            <p:cNvSpPr>
              <a:spLocks noChangeArrowheads="1"/>
            </p:cNvSpPr>
            <p:nvPr/>
          </p:nvSpPr>
          <p:spPr bwMode="auto">
            <a:xfrm>
              <a:off x="2973388" y="3879850"/>
              <a:ext cx="606425" cy="363538"/>
            </a:xfrm>
            <a:prstGeom prst="rect">
              <a:avLst/>
            </a:prstGeom>
            <a:ln/>
          </p:spPr>
          <p:style>
            <a:lnRef idx="2">
              <a:schemeClr val="accent2"/>
            </a:lnRef>
            <a:fillRef idx="1">
              <a:schemeClr val="lt1"/>
            </a:fillRef>
            <a:effectRef idx="0">
              <a:schemeClr val="accent2"/>
            </a:effectRef>
            <a:fontRef idx="minor">
              <a:schemeClr val="dk1"/>
            </a:fontRef>
          </p:style>
          <p:txBody>
            <a:bodyPr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fr-FR">
                  <a:solidFill>
                    <a:schemeClr val="bg1"/>
                  </a:solidFill>
                  <a:latin typeface="Times New Roman" panose="02020603050405020304" pitchFamily="18" charset="0"/>
                </a:rPr>
                <a:t>BTS</a:t>
              </a:r>
            </a:p>
          </p:txBody>
        </p:sp>
        <p:sp>
          <p:nvSpPr>
            <p:cNvPr id="184341" name="Rectangle 21"/>
            <p:cNvSpPr>
              <a:spLocks noChangeArrowheads="1"/>
            </p:cNvSpPr>
            <p:nvPr/>
          </p:nvSpPr>
          <p:spPr bwMode="auto">
            <a:xfrm>
              <a:off x="3943632" y="1776413"/>
              <a:ext cx="1747274" cy="563744"/>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algn="ctr" eaLnBrk="0" hangingPunct="0">
                <a:spcBef>
                  <a:spcPct val="20000"/>
                </a:spcBef>
              </a:pPr>
              <a:r>
                <a:rPr lang="fr-FR" sz="1400">
                  <a:solidFill>
                    <a:schemeClr val="bg1"/>
                  </a:solidFill>
                  <a:latin typeface="Times New Roman" panose="02020603050405020304" pitchFamily="18" charset="0"/>
                </a:rPr>
                <a:t>Measurement Report</a:t>
              </a:r>
            </a:p>
            <a:p>
              <a:pPr algn="ctr" eaLnBrk="0" hangingPunct="0">
                <a:spcBef>
                  <a:spcPct val="20000"/>
                </a:spcBef>
              </a:pPr>
              <a:r>
                <a:rPr lang="fr-FR" sz="1400">
                  <a:solidFill>
                    <a:schemeClr val="bg1"/>
                  </a:solidFill>
                  <a:latin typeface="Times New Roman" panose="02020603050405020304" pitchFamily="18" charset="0"/>
                </a:rPr>
                <a:t>UpLink &amp; DownLink</a:t>
              </a:r>
            </a:p>
          </p:txBody>
        </p:sp>
        <p:sp>
          <p:nvSpPr>
            <p:cNvPr id="184342" name="Rectangle 22"/>
            <p:cNvSpPr>
              <a:spLocks noChangeArrowheads="1"/>
            </p:cNvSpPr>
            <p:nvPr/>
          </p:nvSpPr>
          <p:spPr bwMode="auto">
            <a:xfrm>
              <a:off x="6843713" y="3224213"/>
              <a:ext cx="1146149" cy="305212"/>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a:solidFill>
                    <a:schemeClr val="bg1"/>
                  </a:solidFill>
                  <a:latin typeface="Times New Roman" panose="02020603050405020304" pitchFamily="18" charset="0"/>
                </a:rPr>
                <a:t>HO Required</a:t>
              </a:r>
            </a:p>
          </p:txBody>
        </p:sp>
        <p:sp>
          <p:nvSpPr>
            <p:cNvPr id="184343" name="Rectangle 23"/>
            <p:cNvSpPr>
              <a:spLocks noChangeArrowheads="1"/>
            </p:cNvSpPr>
            <p:nvPr/>
          </p:nvSpPr>
          <p:spPr bwMode="auto">
            <a:xfrm>
              <a:off x="5167313" y="4900613"/>
              <a:ext cx="1067601" cy="305212"/>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a:solidFill>
                    <a:schemeClr val="bg1"/>
                  </a:solidFill>
                  <a:latin typeface="Times New Roman" panose="02020603050405020304" pitchFamily="18" charset="0"/>
                </a:rPr>
                <a:t>HO Request</a:t>
              </a:r>
            </a:p>
          </p:txBody>
        </p:sp>
        <p:graphicFrame>
          <p:nvGraphicFramePr>
            <p:cNvPr id="184345" name="Object 25">
              <a:hlinkClick r:id="" action="ppaction://ole?verb=0"/>
            </p:cNvPr>
            <p:cNvGraphicFramePr>
              <a:graphicFrameLocks/>
            </p:cNvGraphicFramePr>
            <p:nvPr>
              <p:extLst>
                <p:ext uri="{D42A27DB-BD31-4B8C-83A1-F6EECF244321}">
                  <p14:modId xmlns:p14="http://schemas.microsoft.com/office/powerpoint/2010/main" val="3270967611"/>
                </p:ext>
              </p:extLst>
            </p:nvPr>
          </p:nvGraphicFramePr>
          <p:xfrm>
            <a:off x="2790825" y="4276725"/>
            <a:ext cx="1082675" cy="1984375"/>
          </p:xfrm>
          <a:graphic>
            <a:graphicData uri="http://schemas.openxmlformats.org/presentationml/2006/ole">
              <mc:AlternateContent xmlns:mc="http://schemas.openxmlformats.org/markup-compatibility/2006">
                <mc:Choice xmlns:v="urn:schemas-microsoft-com:vml" Requires="v">
                  <p:oleObj spid="_x0000_s2094" name="Clip" r:id="rId8" imgW="1081080" imgH="1982520" progId="MS_ClipArt_Gallery.2">
                    <p:embed/>
                  </p:oleObj>
                </mc:Choice>
                <mc:Fallback>
                  <p:oleObj name="Clip" r:id="rId8" imgW="1081080" imgH="198252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0825" y="4276725"/>
                          <a:ext cx="1082675"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46" name="Line 26"/>
            <p:cNvSpPr>
              <a:spLocks noChangeShapeType="1"/>
            </p:cNvSpPr>
            <p:nvPr/>
          </p:nvSpPr>
          <p:spPr bwMode="auto">
            <a:xfrm flipH="1">
              <a:off x="3722688" y="4129088"/>
              <a:ext cx="2386012" cy="735012"/>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a:solidFill>
                  <a:schemeClr val="bg1"/>
                </a:solidFill>
              </a:endParaRPr>
            </a:p>
          </p:txBody>
        </p:sp>
        <p:sp>
          <p:nvSpPr>
            <p:cNvPr id="184347" name="Rectangle 27"/>
            <p:cNvSpPr>
              <a:spLocks noChangeArrowheads="1"/>
            </p:cNvSpPr>
            <p:nvPr/>
          </p:nvSpPr>
          <p:spPr bwMode="auto">
            <a:xfrm>
              <a:off x="4329113" y="3986213"/>
              <a:ext cx="1195841" cy="305212"/>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a:solidFill>
                    <a:schemeClr val="bg1"/>
                  </a:solidFill>
                  <a:latin typeface="Times New Roman" panose="02020603050405020304" pitchFamily="18" charset="0"/>
                </a:rPr>
                <a:t>HO command</a:t>
              </a:r>
            </a:p>
          </p:txBody>
        </p:sp>
        <p:sp>
          <p:nvSpPr>
            <p:cNvPr id="184348" name="Line 28"/>
            <p:cNvSpPr>
              <a:spLocks noChangeShapeType="1"/>
            </p:cNvSpPr>
            <p:nvPr/>
          </p:nvSpPr>
          <p:spPr bwMode="auto">
            <a:xfrm flipH="1" flipV="1">
              <a:off x="1360488" y="3646488"/>
              <a:ext cx="1547812" cy="1547812"/>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a:solidFill>
                  <a:schemeClr val="bg1"/>
                </a:solidFill>
              </a:endParaRPr>
            </a:p>
          </p:txBody>
        </p:sp>
        <p:sp>
          <p:nvSpPr>
            <p:cNvPr id="184349" name="Rectangle 29"/>
            <p:cNvSpPr>
              <a:spLocks noChangeArrowheads="1"/>
            </p:cNvSpPr>
            <p:nvPr/>
          </p:nvSpPr>
          <p:spPr bwMode="auto">
            <a:xfrm>
              <a:off x="900113" y="4519613"/>
              <a:ext cx="1195841" cy="305212"/>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a:solidFill>
                    <a:schemeClr val="bg1"/>
                  </a:solidFill>
                  <a:latin typeface="Times New Roman" panose="02020603050405020304" pitchFamily="18" charset="0"/>
                </a:rPr>
                <a:t>HO command</a:t>
              </a:r>
            </a:p>
          </p:txBody>
        </p:sp>
        <p:sp>
          <p:nvSpPr>
            <p:cNvPr id="184350" name="Rectangle 30"/>
            <p:cNvSpPr>
              <a:spLocks noChangeArrowheads="1"/>
            </p:cNvSpPr>
            <p:nvPr/>
          </p:nvSpPr>
          <p:spPr bwMode="auto">
            <a:xfrm>
              <a:off x="1890713" y="2667000"/>
              <a:ext cx="285336" cy="335989"/>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600">
                  <a:solidFill>
                    <a:schemeClr val="bg1"/>
                  </a:solidFill>
                  <a:latin typeface="Times New Roman" panose="02020603050405020304" pitchFamily="18" charset="0"/>
                </a:rPr>
                <a:t>1</a:t>
              </a:r>
            </a:p>
          </p:txBody>
        </p:sp>
        <p:sp>
          <p:nvSpPr>
            <p:cNvPr id="184351" name="Oval 31"/>
            <p:cNvSpPr>
              <a:spLocks noChangeArrowheads="1"/>
            </p:cNvSpPr>
            <p:nvPr/>
          </p:nvSpPr>
          <p:spPr bwMode="auto">
            <a:xfrm>
              <a:off x="1835150" y="2673350"/>
              <a:ext cx="368300" cy="3683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a:solidFill>
                  <a:schemeClr val="bg1"/>
                </a:solidFill>
              </a:endParaRPr>
            </a:p>
          </p:txBody>
        </p:sp>
        <p:sp>
          <p:nvSpPr>
            <p:cNvPr id="184352" name="Rectangle 32"/>
            <p:cNvSpPr>
              <a:spLocks noChangeArrowheads="1"/>
            </p:cNvSpPr>
            <p:nvPr/>
          </p:nvSpPr>
          <p:spPr bwMode="auto">
            <a:xfrm>
              <a:off x="4786313" y="2590800"/>
              <a:ext cx="285336" cy="335989"/>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600">
                  <a:solidFill>
                    <a:schemeClr val="bg1"/>
                  </a:solidFill>
                  <a:latin typeface="Times New Roman" panose="02020603050405020304" pitchFamily="18" charset="0"/>
                </a:rPr>
                <a:t>2</a:t>
              </a:r>
            </a:p>
          </p:txBody>
        </p:sp>
        <p:sp>
          <p:nvSpPr>
            <p:cNvPr id="184353" name="Oval 33"/>
            <p:cNvSpPr>
              <a:spLocks noChangeArrowheads="1"/>
            </p:cNvSpPr>
            <p:nvPr/>
          </p:nvSpPr>
          <p:spPr bwMode="auto">
            <a:xfrm>
              <a:off x="4730750" y="2597150"/>
              <a:ext cx="368300" cy="3683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a:solidFill>
                  <a:schemeClr val="bg1"/>
                </a:solidFill>
              </a:endParaRPr>
            </a:p>
          </p:txBody>
        </p:sp>
        <p:sp>
          <p:nvSpPr>
            <p:cNvPr id="184354" name="Rectangle 34"/>
            <p:cNvSpPr>
              <a:spLocks noChangeArrowheads="1"/>
            </p:cNvSpPr>
            <p:nvPr/>
          </p:nvSpPr>
          <p:spPr bwMode="auto">
            <a:xfrm>
              <a:off x="6157913" y="3200400"/>
              <a:ext cx="285336" cy="335989"/>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600">
                  <a:solidFill>
                    <a:schemeClr val="bg1"/>
                  </a:solidFill>
                  <a:latin typeface="Times New Roman" panose="02020603050405020304" pitchFamily="18" charset="0"/>
                </a:rPr>
                <a:t>3</a:t>
              </a:r>
            </a:p>
          </p:txBody>
        </p:sp>
        <p:sp>
          <p:nvSpPr>
            <p:cNvPr id="184355" name="Oval 35"/>
            <p:cNvSpPr>
              <a:spLocks noChangeArrowheads="1"/>
            </p:cNvSpPr>
            <p:nvPr/>
          </p:nvSpPr>
          <p:spPr bwMode="auto">
            <a:xfrm>
              <a:off x="6102350" y="3206750"/>
              <a:ext cx="368300" cy="3683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a:solidFill>
                  <a:schemeClr val="bg1"/>
                </a:solidFill>
              </a:endParaRPr>
            </a:p>
          </p:txBody>
        </p:sp>
        <p:sp>
          <p:nvSpPr>
            <p:cNvPr id="184356" name="Rectangle 36"/>
            <p:cNvSpPr>
              <a:spLocks noChangeArrowheads="1"/>
            </p:cNvSpPr>
            <p:nvPr/>
          </p:nvSpPr>
          <p:spPr bwMode="auto">
            <a:xfrm>
              <a:off x="4633913" y="4724400"/>
              <a:ext cx="285336" cy="335989"/>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600">
                  <a:solidFill>
                    <a:schemeClr val="bg1"/>
                  </a:solidFill>
                  <a:latin typeface="Times New Roman" panose="02020603050405020304" pitchFamily="18" charset="0"/>
                </a:rPr>
                <a:t>6</a:t>
              </a:r>
            </a:p>
          </p:txBody>
        </p:sp>
        <p:sp>
          <p:nvSpPr>
            <p:cNvPr id="184357" name="Oval 37"/>
            <p:cNvSpPr>
              <a:spLocks noChangeArrowheads="1"/>
            </p:cNvSpPr>
            <p:nvPr/>
          </p:nvSpPr>
          <p:spPr bwMode="auto">
            <a:xfrm>
              <a:off x="4578350" y="4730750"/>
              <a:ext cx="368300" cy="3683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a:solidFill>
                  <a:schemeClr val="bg1"/>
                </a:solidFill>
              </a:endParaRPr>
            </a:p>
          </p:txBody>
        </p:sp>
        <p:sp>
          <p:nvSpPr>
            <p:cNvPr id="184358" name="Rectangle 38"/>
            <p:cNvSpPr>
              <a:spLocks noChangeArrowheads="1"/>
            </p:cNvSpPr>
            <p:nvPr/>
          </p:nvSpPr>
          <p:spPr bwMode="auto">
            <a:xfrm>
              <a:off x="2195513" y="4038600"/>
              <a:ext cx="285336" cy="335989"/>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600">
                  <a:solidFill>
                    <a:schemeClr val="bg1"/>
                  </a:solidFill>
                  <a:latin typeface="Times New Roman" panose="02020603050405020304" pitchFamily="18" charset="0"/>
                </a:rPr>
                <a:t>7</a:t>
              </a:r>
            </a:p>
          </p:txBody>
        </p:sp>
        <p:sp>
          <p:nvSpPr>
            <p:cNvPr id="184359" name="Oval 39"/>
            <p:cNvSpPr>
              <a:spLocks noChangeArrowheads="1"/>
            </p:cNvSpPr>
            <p:nvPr/>
          </p:nvSpPr>
          <p:spPr bwMode="auto">
            <a:xfrm>
              <a:off x="2139950" y="4044950"/>
              <a:ext cx="368300" cy="3683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a:solidFill>
                  <a:schemeClr val="bg1"/>
                </a:solidFill>
              </a:endParaRPr>
            </a:p>
          </p:txBody>
        </p:sp>
        <p:sp>
          <p:nvSpPr>
            <p:cNvPr id="184360" name="Rectangle 40"/>
            <p:cNvSpPr>
              <a:spLocks noChangeArrowheads="1"/>
            </p:cNvSpPr>
            <p:nvPr/>
          </p:nvSpPr>
          <p:spPr bwMode="auto">
            <a:xfrm>
              <a:off x="6386513" y="4800600"/>
              <a:ext cx="285336" cy="335989"/>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600">
                  <a:solidFill>
                    <a:schemeClr val="bg1"/>
                  </a:solidFill>
                  <a:latin typeface="Times New Roman" panose="02020603050405020304" pitchFamily="18" charset="0"/>
                </a:rPr>
                <a:t>4</a:t>
              </a:r>
            </a:p>
          </p:txBody>
        </p:sp>
        <p:sp>
          <p:nvSpPr>
            <p:cNvPr id="184361" name="Oval 41"/>
            <p:cNvSpPr>
              <a:spLocks noChangeArrowheads="1"/>
            </p:cNvSpPr>
            <p:nvPr/>
          </p:nvSpPr>
          <p:spPr bwMode="auto">
            <a:xfrm>
              <a:off x="6330950" y="4806950"/>
              <a:ext cx="368300" cy="3683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a:solidFill>
                  <a:schemeClr val="bg1"/>
                </a:solidFill>
              </a:endParaRPr>
            </a:p>
          </p:txBody>
        </p:sp>
        <p:sp>
          <p:nvSpPr>
            <p:cNvPr id="184362" name="Rectangle 42"/>
            <p:cNvSpPr>
              <a:spLocks noChangeArrowheads="1"/>
            </p:cNvSpPr>
            <p:nvPr/>
          </p:nvSpPr>
          <p:spPr bwMode="auto">
            <a:xfrm>
              <a:off x="7148513" y="4800600"/>
              <a:ext cx="285336" cy="335989"/>
            </a:xfrm>
            <a:prstGeom prst="rect">
              <a:avLst/>
            </a:prstGeom>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600">
                  <a:solidFill>
                    <a:schemeClr val="bg1"/>
                  </a:solidFill>
                  <a:latin typeface="Times New Roman" panose="02020603050405020304" pitchFamily="18" charset="0"/>
                </a:rPr>
                <a:t>5</a:t>
              </a:r>
            </a:p>
          </p:txBody>
        </p:sp>
        <p:sp>
          <p:nvSpPr>
            <p:cNvPr id="184363" name="Oval 43"/>
            <p:cNvSpPr>
              <a:spLocks noChangeArrowheads="1"/>
            </p:cNvSpPr>
            <p:nvPr/>
          </p:nvSpPr>
          <p:spPr bwMode="auto">
            <a:xfrm>
              <a:off x="7092950" y="4806950"/>
              <a:ext cx="368300" cy="3683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a:solidFill>
                  <a:schemeClr val="bg1"/>
                </a:solidFill>
              </a:endParaRPr>
            </a:p>
          </p:txBody>
        </p:sp>
        <p:sp>
          <p:nvSpPr>
            <p:cNvPr id="184364" name="Line 44"/>
            <p:cNvSpPr>
              <a:spLocks noChangeShapeType="1"/>
            </p:cNvSpPr>
            <p:nvPr/>
          </p:nvSpPr>
          <p:spPr bwMode="auto">
            <a:xfrm flipH="1">
              <a:off x="3875088" y="2909888"/>
              <a:ext cx="2157412" cy="1420812"/>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a:solidFill>
                  <a:schemeClr val="bg1"/>
                </a:solidFill>
              </a:endParaRPr>
            </a:p>
          </p:txBody>
        </p:sp>
        <p:sp>
          <p:nvSpPr>
            <p:cNvPr id="184365" name="Oval 45"/>
            <p:cNvSpPr>
              <a:spLocks noChangeArrowheads="1"/>
            </p:cNvSpPr>
            <p:nvPr/>
          </p:nvSpPr>
          <p:spPr bwMode="auto">
            <a:xfrm>
              <a:off x="1758950" y="3663950"/>
              <a:ext cx="368300" cy="3683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a:solidFill>
                  <a:schemeClr val="bg1"/>
                </a:solidFill>
              </a:endParaRPr>
            </a:p>
          </p:txBody>
        </p:sp>
        <p:sp>
          <p:nvSpPr>
            <p:cNvPr id="184366" name="Rectangle 46"/>
            <p:cNvSpPr>
              <a:spLocks noChangeArrowheads="1"/>
            </p:cNvSpPr>
            <p:nvPr/>
          </p:nvSpPr>
          <p:spPr bwMode="auto">
            <a:xfrm>
              <a:off x="1862138" y="3735388"/>
              <a:ext cx="193675" cy="274434"/>
            </a:xfrm>
            <a:prstGeom prst="rect">
              <a:avLst/>
            </a:prstGeom>
            <a:ln/>
          </p:spPr>
          <p:style>
            <a:lnRef idx="2">
              <a:schemeClr val="accent2"/>
            </a:lnRef>
            <a:fillRef idx="1">
              <a:schemeClr val="lt1"/>
            </a:fillRef>
            <a:effectRef idx="0">
              <a:schemeClr val="accent2"/>
            </a:effectRef>
            <a:fontRef idx="minor">
              <a:schemeClr val="dk1"/>
            </a:fontRef>
          </p:style>
          <p:txBody>
            <a:bodyPr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200" b="1">
                  <a:solidFill>
                    <a:schemeClr val="bg1"/>
                  </a:solidFill>
                  <a:latin typeface="Times New Roman" panose="02020603050405020304" pitchFamily="18" charset="0"/>
                </a:rPr>
                <a:t>4</a:t>
              </a:r>
            </a:p>
          </p:txBody>
        </p:sp>
      </p:grpSp>
      <p:sp>
        <p:nvSpPr>
          <p:cNvPr id="47" name="Rectangle 2"/>
          <p:cNvSpPr>
            <a:spLocks noGrp="1" noChangeArrowheads="1"/>
          </p:cNvSpPr>
          <p:nvPr>
            <p:ph type="title"/>
          </p:nvPr>
        </p:nvSpPr>
        <p:spPr>
          <a:xfrm>
            <a:off x="0" y="0"/>
            <a:ext cx="9144000" cy="692696"/>
          </a:xfrm>
          <a:ln/>
        </p:spPr>
        <p:style>
          <a:lnRef idx="0">
            <a:schemeClr val="accent3"/>
          </a:lnRef>
          <a:fillRef idx="3">
            <a:schemeClr val="accent3"/>
          </a:fillRef>
          <a:effectRef idx="3">
            <a:schemeClr val="accent3"/>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mobilité : le </a:t>
            </a:r>
            <a:r>
              <a:rPr lang="fr-FR"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HandOver</a:t>
            </a:r>
            <a:endPar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16418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0" y="28260"/>
            <a:ext cx="9144000" cy="736444"/>
          </a:xfrm>
          <a:ln/>
        </p:spPr>
        <p:style>
          <a:lnRef idx="0">
            <a:schemeClr val="accent4"/>
          </a:lnRef>
          <a:fillRef idx="3">
            <a:schemeClr val="accent4"/>
          </a:fillRef>
          <a:effectRef idx="3">
            <a:schemeClr val="accent4"/>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a:t>
            </a:r>
            <a:r>
              <a:rPr lang="fr-FR"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interférences</a:t>
            </a:r>
            <a:endPar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8659" name="Rectangle 3"/>
          <p:cNvSpPr>
            <a:spLocks noGrp="1" noChangeArrowheads="1"/>
          </p:cNvSpPr>
          <p:nvPr>
            <p:ph type="body" idx="1"/>
          </p:nvPr>
        </p:nvSpPr>
        <p:spPr>
          <a:xfrm>
            <a:off x="266700" y="1268760"/>
            <a:ext cx="8610600" cy="4724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just" defTabSz="762000"/>
            <a:r>
              <a:rPr lang="fr-FR" sz="2400" dirty="0">
                <a:solidFill>
                  <a:schemeClr val="bg1"/>
                </a:solidFill>
                <a:latin typeface="Times New Roman" panose="02020603050405020304" pitchFamily="18" charset="0"/>
                <a:cs typeface="Times New Roman" panose="02020603050405020304" pitchFamily="18" charset="0"/>
              </a:rPr>
              <a:t>Une interférence se caractérise par un signal parasite émis à la même fréquence que le signal utile. Ce signal parasite se superpose au signal utile et la résultante est un signal plus ou moins dégradé suivant la puissance de l'</a:t>
            </a:r>
            <a:r>
              <a:rPr lang="fr-FR" sz="2400" dirty="0" err="1">
                <a:solidFill>
                  <a:schemeClr val="bg1"/>
                </a:solidFill>
                <a:latin typeface="Times New Roman" panose="02020603050405020304" pitchFamily="18" charset="0"/>
                <a:cs typeface="Times New Roman" panose="02020603050405020304" pitchFamily="18" charset="0"/>
              </a:rPr>
              <a:t>interféreur</a:t>
            </a:r>
            <a:r>
              <a:rPr lang="fr-FR" sz="2400" dirty="0">
                <a:solidFill>
                  <a:schemeClr val="bg1"/>
                </a:solidFill>
                <a:latin typeface="Times New Roman" panose="02020603050405020304" pitchFamily="18" charset="0"/>
                <a:cs typeface="Times New Roman" panose="02020603050405020304" pitchFamily="18" charset="0"/>
              </a:rPr>
              <a:t>.</a:t>
            </a:r>
          </a:p>
          <a:p>
            <a:pPr algn="just" defTabSz="762000"/>
            <a:r>
              <a:rPr lang="fr-FR" sz="2400" dirty="0">
                <a:solidFill>
                  <a:schemeClr val="bg1"/>
                </a:solidFill>
                <a:latin typeface="Times New Roman" panose="02020603050405020304" pitchFamily="18" charset="0"/>
                <a:cs typeface="Times New Roman" panose="02020603050405020304" pitchFamily="18" charset="0"/>
              </a:rPr>
              <a:t>Les sources d’interférences peuvent être externes au réseau (brouilleur militaire) ou internes (dus à la réutilisation des fréquences).</a:t>
            </a:r>
          </a:p>
        </p:txBody>
      </p:sp>
    </p:spTree>
    <p:extLst>
      <p:ext uri="{BB962C8B-B14F-4D97-AF65-F5344CB8AC3E}">
        <p14:creationId xmlns:p14="http://schemas.microsoft.com/office/powerpoint/2010/main" val="250968943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a:xfrm>
            <a:off x="114300" y="908720"/>
            <a:ext cx="8915400" cy="5181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defTabSz="762000"/>
            <a:r>
              <a:rPr lang="fr-FR" dirty="0">
                <a:solidFill>
                  <a:schemeClr val="bg1"/>
                </a:solidFill>
                <a:latin typeface="Times New Roman" panose="02020603050405020304" pitchFamily="18" charset="0"/>
                <a:cs typeface="Times New Roman" panose="02020603050405020304" pitchFamily="18" charset="0"/>
              </a:rPr>
              <a:t>Dans un réseau cellulaire, on trouve 2 types d'interférences dues à la réutilisation des fréquences</a:t>
            </a:r>
            <a:r>
              <a:rPr lang="fr-FR" sz="3200" dirty="0">
                <a:solidFill>
                  <a:schemeClr val="bg1"/>
                </a:solidFill>
                <a:latin typeface="Times New Roman" panose="02020603050405020304" pitchFamily="18" charset="0"/>
                <a:cs typeface="Times New Roman" panose="02020603050405020304" pitchFamily="18" charset="0"/>
              </a:rPr>
              <a:t> :</a:t>
            </a:r>
            <a:endParaRPr lang="fr-FR" dirty="0">
              <a:solidFill>
                <a:schemeClr val="bg1"/>
              </a:solidFill>
              <a:latin typeface="Times New Roman" panose="02020603050405020304" pitchFamily="18" charset="0"/>
              <a:cs typeface="Times New Roman" panose="02020603050405020304" pitchFamily="18" charset="0"/>
            </a:endParaRPr>
          </a:p>
          <a:p>
            <a:pPr lvl="1" defTabSz="762000"/>
            <a:r>
              <a:rPr lang="fr-FR" dirty="0">
                <a:solidFill>
                  <a:schemeClr val="bg1"/>
                </a:solidFill>
                <a:latin typeface="Times New Roman" panose="02020603050405020304" pitchFamily="18" charset="0"/>
                <a:cs typeface="Times New Roman" panose="02020603050405020304" pitchFamily="18" charset="0"/>
              </a:rPr>
              <a:t>Les interférences </a:t>
            </a:r>
            <a:r>
              <a:rPr lang="fr-FR" dirty="0" err="1">
                <a:solidFill>
                  <a:schemeClr val="bg1"/>
                </a:solidFill>
                <a:latin typeface="Times New Roman" panose="02020603050405020304" pitchFamily="18" charset="0"/>
                <a:cs typeface="Times New Roman" panose="02020603050405020304" pitchFamily="18" charset="0"/>
              </a:rPr>
              <a:t>co</a:t>
            </a:r>
            <a:r>
              <a:rPr lang="fr-FR" dirty="0">
                <a:solidFill>
                  <a:schemeClr val="bg1"/>
                </a:solidFill>
                <a:latin typeface="Times New Roman" panose="02020603050405020304" pitchFamily="18" charset="0"/>
                <a:cs typeface="Times New Roman" panose="02020603050405020304" pitchFamily="18" charset="0"/>
              </a:rPr>
              <a:t>-canal : </a:t>
            </a:r>
          </a:p>
          <a:p>
            <a:pPr lvl="1" algn="just" defTabSz="762000">
              <a:buFontTx/>
              <a:buNone/>
            </a:pPr>
            <a:r>
              <a:rPr lang="fr-FR" dirty="0">
                <a:solidFill>
                  <a:schemeClr val="bg1"/>
                </a:solidFill>
                <a:latin typeface="Times New Roman" panose="02020603050405020304" pitchFamily="18" charset="0"/>
                <a:cs typeface="Times New Roman" panose="02020603050405020304" pitchFamily="18" charset="0"/>
              </a:rPr>
              <a:t>	Interférence entre deux cellules utilisant la même fréquence. Gênant dès que la différence entre la serveuse et l'</a:t>
            </a:r>
            <a:r>
              <a:rPr lang="fr-FR" dirty="0" err="1">
                <a:solidFill>
                  <a:schemeClr val="bg1"/>
                </a:solidFill>
                <a:latin typeface="Times New Roman" panose="02020603050405020304" pitchFamily="18" charset="0"/>
                <a:cs typeface="Times New Roman" panose="02020603050405020304" pitchFamily="18" charset="0"/>
              </a:rPr>
              <a:t>interféreuse</a:t>
            </a:r>
            <a:r>
              <a:rPr lang="fr-FR" dirty="0">
                <a:solidFill>
                  <a:schemeClr val="bg1"/>
                </a:solidFill>
                <a:latin typeface="Times New Roman" panose="02020603050405020304" pitchFamily="18" charset="0"/>
                <a:cs typeface="Times New Roman" panose="02020603050405020304" pitchFamily="18" charset="0"/>
              </a:rPr>
              <a:t> atteint 9 dB.</a:t>
            </a:r>
          </a:p>
          <a:p>
            <a:pPr lvl="1" defTabSz="762000"/>
            <a:r>
              <a:rPr lang="fr-FR" dirty="0">
                <a:solidFill>
                  <a:schemeClr val="bg1"/>
                </a:solidFill>
                <a:latin typeface="Times New Roman" panose="02020603050405020304" pitchFamily="18" charset="0"/>
                <a:cs typeface="Times New Roman" panose="02020603050405020304" pitchFamily="18" charset="0"/>
              </a:rPr>
              <a:t>Les interférences dues au canal adjacent :</a:t>
            </a:r>
          </a:p>
          <a:p>
            <a:pPr lvl="1" defTabSz="762000">
              <a:buFontTx/>
              <a:buNone/>
            </a:pPr>
            <a:r>
              <a:rPr lang="fr-FR" dirty="0">
                <a:solidFill>
                  <a:schemeClr val="bg1"/>
                </a:solidFill>
                <a:latin typeface="Times New Roman" panose="02020603050405020304" pitchFamily="18" charset="0"/>
                <a:cs typeface="Times New Roman" panose="02020603050405020304" pitchFamily="18" charset="0"/>
              </a:rPr>
              <a:t>	Le gabarit d'un canal n'est pas à flancs raides donc il va "déborder" sur les canaux adjacents (le canal N va interférer les canaux N+1 et N-1). Gênant dès que la serveuse et l'</a:t>
            </a:r>
            <a:r>
              <a:rPr lang="fr-FR" dirty="0" err="1">
                <a:solidFill>
                  <a:schemeClr val="bg1"/>
                </a:solidFill>
                <a:latin typeface="Times New Roman" panose="02020603050405020304" pitchFamily="18" charset="0"/>
                <a:cs typeface="Times New Roman" panose="02020603050405020304" pitchFamily="18" charset="0"/>
              </a:rPr>
              <a:t>interféreuse</a:t>
            </a:r>
            <a:r>
              <a:rPr lang="fr-FR" dirty="0">
                <a:solidFill>
                  <a:schemeClr val="bg1"/>
                </a:solidFill>
                <a:latin typeface="Times New Roman" panose="02020603050405020304" pitchFamily="18" charset="0"/>
                <a:cs typeface="Times New Roman" panose="02020603050405020304" pitchFamily="18" charset="0"/>
              </a:rPr>
              <a:t> sont de même valeur.</a:t>
            </a:r>
          </a:p>
          <a:p>
            <a:pPr lvl="1" defTabSz="762000">
              <a:buFontTx/>
              <a:buNone/>
            </a:pPr>
            <a:endParaRPr lang="fr-FR" dirty="0">
              <a:solidFill>
                <a:schemeClr val="bg1"/>
              </a:solidFill>
              <a:latin typeface="Times New Roman" panose="02020603050405020304" pitchFamily="18" charset="0"/>
              <a:cs typeface="Times New Roman" panose="02020603050405020304" pitchFamily="18" charset="0"/>
            </a:endParaRPr>
          </a:p>
          <a:p>
            <a:pPr defTabSz="762000"/>
            <a:r>
              <a:rPr lang="fr-FR" dirty="0">
                <a:solidFill>
                  <a:schemeClr val="bg1"/>
                </a:solidFill>
                <a:latin typeface="Times New Roman" panose="02020603050405020304" pitchFamily="18" charset="0"/>
                <a:cs typeface="Times New Roman" panose="02020603050405020304" pitchFamily="18" charset="0"/>
              </a:rPr>
              <a:t>Pour y remédier, corriger le plan de fréquences, modifier la zone de couverture des antennes, baisser la puissance des cellules qui </a:t>
            </a:r>
            <a:r>
              <a:rPr lang="fr-FR" dirty="0" err="1">
                <a:solidFill>
                  <a:schemeClr val="bg1"/>
                </a:solidFill>
                <a:latin typeface="Times New Roman" panose="02020603050405020304" pitchFamily="18" charset="0"/>
                <a:cs typeface="Times New Roman" panose="02020603050405020304" pitchFamily="18" charset="0"/>
              </a:rPr>
              <a:t>créees</a:t>
            </a:r>
            <a:r>
              <a:rPr lang="fr-FR" dirty="0">
                <a:solidFill>
                  <a:schemeClr val="bg1"/>
                </a:solidFill>
                <a:latin typeface="Times New Roman" panose="02020603050405020304" pitchFamily="18" charset="0"/>
                <a:cs typeface="Times New Roman" panose="02020603050405020304" pitchFamily="18" charset="0"/>
              </a:rPr>
              <a:t> l’interférences si cela est possible.</a:t>
            </a:r>
          </a:p>
        </p:txBody>
      </p:sp>
      <p:sp>
        <p:nvSpPr>
          <p:cNvPr id="5" name="Rectangle 2"/>
          <p:cNvSpPr>
            <a:spLocks noGrp="1" noChangeArrowheads="1"/>
          </p:cNvSpPr>
          <p:nvPr>
            <p:ph type="title"/>
          </p:nvPr>
        </p:nvSpPr>
        <p:spPr>
          <a:xfrm>
            <a:off x="0" y="-10377"/>
            <a:ext cx="9144000" cy="736444"/>
          </a:xfrm>
          <a:ln/>
        </p:spPr>
        <p:style>
          <a:lnRef idx="0">
            <a:schemeClr val="accent4"/>
          </a:lnRef>
          <a:fillRef idx="3">
            <a:schemeClr val="accent4"/>
          </a:fillRef>
          <a:effectRef idx="3">
            <a:schemeClr val="accent4"/>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a:t>
            </a:r>
            <a:r>
              <a:rPr lang="fr-FR"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interférences</a:t>
            </a:r>
            <a:endPar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42524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323528" y="1700808"/>
            <a:ext cx="8110537" cy="4191000"/>
          </a:xfrm>
        </p:spPr>
        <p:txBody>
          <a:bodyPr/>
          <a:lstStyle/>
          <a:p>
            <a:r>
              <a:rPr lang="fr-FR" sz="2800" dirty="0">
                <a:solidFill>
                  <a:schemeClr val="bg1"/>
                </a:solidFill>
                <a:latin typeface="Times New Roman" panose="02020603050405020304" pitchFamily="18" charset="0"/>
                <a:cs typeface="Times New Roman" panose="02020603050405020304" pitchFamily="18" charset="0"/>
              </a:rPr>
              <a:t>GPRS: General </a:t>
            </a:r>
            <a:r>
              <a:rPr lang="fr-FR" sz="2800" dirty="0" err="1">
                <a:solidFill>
                  <a:schemeClr val="bg1"/>
                </a:solidFill>
                <a:latin typeface="Times New Roman" panose="02020603050405020304" pitchFamily="18" charset="0"/>
                <a:cs typeface="Times New Roman" panose="02020603050405020304" pitchFamily="18" charset="0"/>
              </a:rPr>
              <a:t>Packet</a:t>
            </a:r>
            <a:r>
              <a:rPr lang="fr-FR" sz="2800" dirty="0">
                <a:solidFill>
                  <a:schemeClr val="bg1"/>
                </a:solidFill>
                <a:latin typeface="Times New Roman" panose="02020603050405020304" pitchFamily="18" charset="0"/>
                <a:cs typeface="Times New Roman" panose="02020603050405020304" pitchFamily="18" charset="0"/>
              </a:rPr>
              <a:t> Radio Service</a:t>
            </a:r>
          </a:p>
          <a:p>
            <a:r>
              <a:rPr lang="fr-FR" sz="2800" dirty="0">
                <a:solidFill>
                  <a:schemeClr val="bg1"/>
                </a:solidFill>
                <a:latin typeface="Times New Roman" panose="02020603050405020304" pitchFamily="18" charset="0"/>
                <a:cs typeface="Times New Roman" panose="02020603050405020304" pitchFamily="18" charset="0"/>
              </a:rPr>
              <a:t>Basé sur GSM</a:t>
            </a:r>
          </a:p>
          <a:p>
            <a:r>
              <a:rPr lang="fr-FR" sz="2800" dirty="0">
                <a:solidFill>
                  <a:schemeClr val="bg1"/>
                </a:solidFill>
                <a:latin typeface="Times New Roman" panose="02020603050405020304" pitchFamily="18" charset="0"/>
                <a:cs typeface="Times New Roman" panose="02020603050405020304" pitchFamily="18" charset="0"/>
              </a:rPr>
              <a:t>Données en mode non connecté, par paquets</a:t>
            </a:r>
          </a:p>
          <a:p>
            <a:r>
              <a:rPr lang="fr-FR" sz="2800" dirty="0">
                <a:solidFill>
                  <a:schemeClr val="bg1"/>
                </a:solidFill>
                <a:latin typeface="Times New Roman" panose="02020603050405020304" pitchFamily="18" charset="0"/>
                <a:cs typeface="Times New Roman" panose="02020603050405020304" pitchFamily="18" charset="0"/>
              </a:rPr>
              <a:t>Objectif: accès mobile aux réseaux IP</a:t>
            </a:r>
          </a:p>
        </p:txBody>
      </p:sp>
      <p:sp>
        <p:nvSpPr>
          <p:cNvPr id="4" name="Rectangle 2"/>
          <p:cNvSpPr txBox="1">
            <a:spLocks noChangeArrowheads="1"/>
          </p:cNvSpPr>
          <p:nvPr/>
        </p:nvSpPr>
        <p:spPr>
          <a:xfrm>
            <a:off x="0" y="-10377"/>
            <a:ext cx="9144000" cy="7364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0488" tIns="44450" rIns="90488" bIns="44450" rtlCol="0" anchor="ctr">
            <a:normAutofit/>
          </a:bodyPr>
          <a:lstStyle>
            <a:lvl1pPr algn="l" defTabSz="914400" rtl="0" eaLnBrk="1" latinLnBrk="0" hangingPunct="1">
              <a:lnSpc>
                <a:spcPct val="90000"/>
              </a:lnSpc>
              <a:spcBef>
                <a:spcPct val="0"/>
              </a:spcBef>
              <a:buNone/>
              <a:defRPr sz="36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62000"/>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GPRS</a:t>
            </a:r>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768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3568" y="1087081"/>
            <a:ext cx="8162925" cy="762000"/>
          </a:xfrm>
        </p:spPr>
        <p:txBody>
          <a:bodyPr/>
          <a:lstStyle/>
          <a:p>
            <a:pPr algn="ctr"/>
            <a:r>
              <a:rPr lang="fr-FR" dirty="0">
                <a:solidFill>
                  <a:schemeClr val="bg1"/>
                </a:solidFill>
                <a:latin typeface="Times New Roman" panose="02020603050405020304" pitchFamily="18" charset="0"/>
                <a:cs typeface="Times New Roman" panose="02020603050405020304" pitchFamily="18" charset="0"/>
              </a:rPr>
              <a:t>Avantages du GPRS</a:t>
            </a:r>
          </a:p>
        </p:txBody>
      </p:sp>
      <p:sp>
        <p:nvSpPr>
          <p:cNvPr id="64515" name="Rectangle 3"/>
          <p:cNvSpPr>
            <a:spLocks noGrp="1" noChangeArrowheads="1"/>
          </p:cNvSpPr>
          <p:nvPr>
            <p:ph type="body" idx="1"/>
          </p:nvPr>
        </p:nvSpPr>
        <p:spPr/>
        <p:txBody>
          <a:bodyPr/>
          <a:lstStyle/>
          <a:p>
            <a:r>
              <a:rPr lang="fr-FR">
                <a:solidFill>
                  <a:schemeClr val="bg1"/>
                </a:solidFill>
                <a:latin typeface="Times New Roman" panose="02020603050405020304" pitchFamily="18" charset="0"/>
                <a:cs typeface="Times New Roman" panose="02020603050405020304" pitchFamily="18" charset="0"/>
              </a:rPr>
              <a:t>Débit théorique 160 kbit/s</a:t>
            </a:r>
          </a:p>
          <a:p>
            <a:r>
              <a:rPr lang="fr-FR">
                <a:solidFill>
                  <a:schemeClr val="bg1"/>
                </a:solidFill>
                <a:latin typeface="Times New Roman" panose="02020603050405020304" pitchFamily="18" charset="0"/>
                <a:cs typeface="Times New Roman" panose="02020603050405020304" pitchFamily="18" charset="0"/>
              </a:rPr>
              <a:t>En pratique plutôt 30 kbit/s</a:t>
            </a:r>
          </a:p>
          <a:p>
            <a:r>
              <a:rPr lang="fr-FR">
                <a:solidFill>
                  <a:schemeClr val="bg1"/>
                </a:solidFill>
                <a:latin typeface="Times New Roman" panose="02020603050405020304" pitchFamily="18" charset="0"/>
                <a:cs typeface="Times New Roman" panose="02020603050405020304" pitchFamily="18" charset="0"/>
              </a:rPr>
              <a:t>Facturation à la donnée</a:t>
            </a:r>
          </a:p>
          <a:p>
            <a:r>
              <a:rPr lang="fr-FR">
                <a:solidFill>
                  <a:schemeClr val="bg1"/>
                </a:solidFill>
                <a:latin typeface="Times New Roman" panose="02020603050405020304" pitchFamily="18" charset="0"/>
                <a:cs typeface="Times New Roman" panose="02020603050405020304" pitchFamily="18" charset="0"/>
              </a:rPr>
              <a:t>Connexion permanente possible</a:t>
            </a:r>
          </a:p>
        </p:txBody>
      </p:sp>
      <p:sp>
        <p:nvSpPr>
          <p:cNvPr id="4" name="Rectangle 2"/>
          <p:cNvSpPr txBox="1">
            <a:spLocks noChangeArrowheads="1"/>
          </p:cNvSpPr>
          <p:nvPr/>
        </p:nvSpPr>
        <p:spPr>
          <a:xfrm>
            <a:off x="0" y="-10377"/>
            <a:ext cx="9144000" cy="7364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0488" tIns="44450" rIns="90488" bIns="44450" rtlCol="0" anchor="ctr">
            <a:normAutofit/>
          </a:bodyPr>
          <a:lstStyle>
            <a:lvl1pPr algn="l" defTabSz="914400" rtl="0" eaLnBrk="1" latinLnBrk="0" hangingPunct="1">
              <a:lnSpc>
                <a:spcPct val="90000"/>
              </a:lnSpc>
              <a:spcBef>
                <a:spcPct val="0"/>
              </a:spcBef>
              <a:buNone/>
              <a:defRPr sz="36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62000"/>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GPRS</a:t>
            </a:r>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775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a:xfrm>
            <a:off x="-25907" y="908720"/>
            <a:ext cx="8915400" cy="583264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lgn="just" defTabSz="762000"/>
            <a:r>
              <a:rPr lang="fr-FR" sz="2800" dirty="0">
                <a:solidFill>
                  <a:schemeClr val="bg1"/>
                </a:solidFill>
                <a:latin typeface="Times New Roman" panose="02020603050405020304" pitchFamily="18" charset="0"/>
                <a:cs typeface="Times New Roman" panose="02020603050405020304" pitchFamily="18" charset="0"/>
              </a:rPr>
              <a:t>Le système mobile universel de télécommunications UMTS (</a:t>
            </a:r>
            <a:r>
              <a:rPr lang="fr-FR" sz="2800" dirty="0" err="1">
                <a:solidFill>
                  <a:schemeClr val="bg1"/>
                </a:solidFill>
                <a:latin typeface="Times New Roman" panose="02020603050405020304" pitchFamily="18" charset="0"/>
                <a:cs typeface="Times New Roman" panose="02020603050405020304" pitchFamily="18" charset="0"/>
              </a:rPr>
              <a:t>Universal</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smtClean="0">
                <a:solidFill>
                  <a:schemeClr val="bg1"/>
                </a:solidFill>
                <a:latin typeface="Times New Roman" panose="02020603050405020304" pitchFamily="18" charset="0"/>
                <a:cs typeface="Times New Roman" panose="02020603050405020304" pitchFamily="18" charset="0"/>
              </a:rPr>
              <a:t>Mobile </a:t>
            </a:r>
            <a:r>
              <a:rPr lang="fr-FR" sz="2800" dirty="0" err="1" smtClean="0">
                <a:solidFill>
                  <a:schemeClr val="bg1"/>
                </a:solidFill>
                <a:latin typeface="Times New Roman" panose="02020603050405020304" pitchFamily="18" charset="0"/>
                <a:cs typeface="Times New Roman" panose="02020603050405020304" pitchFamily="18" charset="0"/>
              </a:rPr>
              <a:t>Telecommunications</a:t>
            </a:r>
            <a:r>
              <a:rPr lang="fr-FR" sz="2800" dirty="0" smtClean="0">
                <a:solidFill>
                  <a:schemeClr val="bg1"/>
                </a:solidFill>
                <a:latin typeface="Times New Roman" panose="02020603050405020304" pitchFamily="18" charset="0"/>
                <a:cs typeface="Times New Roman" panose="02020603050405020304" pitchFamily="18" charset="0"/>
              </a:rPr>
              <a:t> </a:t>
            </a:r>
            <a:r>
              <a:rPr lang="fr-FR" sz="2800" dirty="0">
                <a:solidFill>
                  <a:schemeClr val="bg1"/>
                </a:solidFill>
                <a:latin typeface="Times New Roman" panose="02020603050405020304" pitchFamily="18" charset="0"/>
                <a:cs typeface="Times New Roman" panose="02020603050405020304" pitchFamily="18" charset="0"/>
              </a:rPr>
              <a:t>System) est un système de troisième génération (3G) développé </a:t>
            </a:r>
            <a:r>
              <a:rPr lang="fr-FR" sz="2800" dirty="0" smtClean="0">
                <a:solidFill>
                  <a:schemeClr val="bg1"/>
                </a:solidFill>
                <a:latin typeface="Times New Roman" panose="02020603050405020304" pitchFamily="18" charset="0"/>
                <a:cs typeface="Times New Roman" panose="02020603050405020304" pitchFamily="18" charset="0"/>
              </a:rPr>
              <a:t>par UIT </a:t>
            </a:r>
            <a:r>
              <a:rPr lang="fr-FR" sz="2800" dirty="0">
                <a:solidFill>
                  <a:schemeClr val="bg1"/>
                </a:solidFill>
                <a:latin typeface="Times New Roman" panose="02020603050405020304" pitchFamily="18" charset="0"/>
                <a:cs typeface="Times New Roman" panose="02020603050405020304" pitchFamily="18" charset="0"/>
              </a:rPr>
              <a:t>dans la famille </a:t>
            </a:r>
            <a:r>
              <a:rPr lang="fr-FR" sz="2800" dirty="0" smtClean="0">
                <a:solidFill>
                  <a:schemeClr val="bg1"/>
                </a:solidFill>
                <a:latin typeface="Times New Roman" panose="02020603050405020304" pitchFamily="18" charset="0"/>
                <a:cs typeface="Times New Roman" panose="02020603050405020304" pitchFamily="18" charset="0"/>
              </a:rPr>
              <a:t>IMT2000.</a:t>
            </a:r>
          </a:p>
          <a:p>
            <a:pPr algn="just" defTabSz="762000"/>
            <a:r>
              <a:rPr lang="fr-FR" sz="2800" dirty="0">
                <a:solidFill>
                  <a:schemeClr val="bg1"/>
                </a:solidFill>
                <a:latin typeface="Times New Roman" panose="02020603050405020304" pitchFamily="18" charset="0"/>
                <a:cs typeface="Times New Roman" panose="02020603050405020304" pitchFamily="18" charset="0"/>
              </a:rPr>
              <a:t>L'objectif principal de l’UMTS est d'intégrer tous les réseaux de 2G du monde entier en </a:t>
            </a:r>
            <a:r>
              <a:rPr lang="fr-FR" sz="2800" dirty="0" smtClean="0">
                <a:solidFill>
                  <a:schemeClr val="bg1"/>
                </a:solidFill>
                <a:latin typeface="Times New Roman" panose="02020603050405020304" pitchFamily="18" charset="0"/>
                <a:cs typeface="Times New Roman" panose="02020603050405020304" pitchFamily="18" charset="0"/>
              </a:rPr>
              <a:t>un seul </a:t>
            </a:r>
            <a:r>
              <a:rPr lang="fr-FR" sz="2800" dirty="0">
                <a:solidFill>
                  <a:schemeClr val="bg1"/>
                </a:solidFill>
                <a:latin typeface="Times New Roman" panose="02020603050405020304" pitchFamily="18" charset="0"/>
                <a:cs typeface="Times New Roman" panose="02020603050405020304" pitchFamily="18" charset="0"/>
              </a:rPr>
              <a:t>réseau, d’améliorer la vitesse de transmission (haut débit pour les données, Internet</a:t>
            </a:r>
            <a:r>
              <a:rPr lang="fr-FR" sz="2800" dirty="0" smtClean="0">
                <a:solidFill>
                  <a:schemeClr val="bg1"/>
                </a:solidFill>
                <a:latin typeface="Times New Roman" panose="02020603050405020304" pitchFamily="18" charset="0"/>
                <a:cs typeface="Times New Roman" panose="02020603050405020304" pitchFamily="18" charset="0"/>
              </a:rPr>
              <a:t>), d’augmenter </a:t>
            </a:r>
            <a:r>
              <a:rPr lang="fr-FR" sz="2800" dirty="0">
                <a:solidFill>
                  <a:schemeClr val="bg1"/>
                </a:solidFill>
                <a:latin typeface="Times New Roman" panose="02020603050405020304" pitchFamily="18" charset="0"/>
                <a:cs typeface="Times New Roman" panose="02020603050405020304" pitchFamily="18" charset="0"/>
              </a:rPr>
              <a:t>le nombre d’abonnés par unité de surface, de développer une </a:t>
            </a:r>
            <a:r>
              <a:rPr lang="fr-FR" sz="2800" dirty="0" smtClean="0">
                <a:solidFill>
                  <a:schemeClr val="bg1"/>
                </a:solidFill>
                <a:latin typeface="Times New Roman" panose="02020603050405020304" pitchFamily="18" charset="0"/>
                <a:cs typeface="Times New Roman" panose="02020603050405020304" pitchFamily="18" charset="0"/>
              </a:rPr>
              <a:t>meilleure couverture </a:t>
            </a:r>
            <a:r>
              <a:rPr lang="fr-FR" sz="2800" dirty="0">
                <a:solidFill>
                  <a:schemeClr val="bg1"/>
                </a:solidFill>
                <a:latin typeface="Times New Roman" panose="02020603050405020304" pitchFamily="18" charset="0"/>
                <a:cs typeface="Times New Roman" panose="02020603050405020304" pitchFamily="18" charset="0"/>
              </a:rPr>
              <a:t>radio, d’améliorer la convergence des téléphones fixes et </a:t>
            </a:r>
            <a:r>
              <a:rPr lang="fr-FR" sz="2800" dirty="0" smtClean="0">
                <a:solidFill>
                  <a:schemeClr val="bg1"/>
                </a:solidFill>
                <a:latin typeface="Times New Roman" panose="02020603050405020304" pitchFamily="18" charset="0"/>
                <a:cs typeface="Times New Roman" panose="02020603050405020304" pitchFamily="18" charset="0"/>
              </a:rPr>
              <a:t>mobiles.</a:t>
            </a:r>
            <a:endParaRPr lang="fr-FR" sz="2800" dirty="0">
              <a:solidFill>
                <a:schemeClr val="bg1"/>
              </a:solidFill>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type="title"/>
          </p:nvPr>
        </p:nvSpPr>
        <p:spPr>
          <a:xfrm>
            <a:off x="0" y="0"/>
            <a:ext cx="9144000" cy="736444"/>
          </a:xfrm>
          <a:ln/>
        </p:spPr>
        <p:style>
          <a:lnRef idx="3">
            <a:schemeClr val="lt1"/>
          </a:lnRef>
          <a:fillRef idx="1">
            <a:schemeClr val="accent3"/>
          </a:fillRef>
          <a:effectRef idx="1">
            <a:schemeClr val="accent3"/>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système UMTS</a:t>
            </a:r>
          </a:p>
        </p:txBody>
      </p:sp>
    </p:spTree>
    <p:extLst>
      <p:ext uri="{BB962C8B-B14F-4D97-AF65-F5344CB8AC3E}">
        <p14:creationId xmlns:p14="http://schemas.microsoft.com/office/powerpoint/2010/main" val="364007016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a:xfrm>
            <a:off x="-25907" y="908720"/>
            <a:ext cx="8915400" cy="396044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lgn="just" defTabSz="762000"/>
            <a:r>
              <a:rPr lang="fr-FR" sz="2800" dirty="0" smtClean="0">
                <a:solidFill>
                  <a:schemeClr val="bg1"/>
                </a:solidFill>
                <a:latin typeface="Times New Roman" panose="02020603050405020304" pitchFamily="18" charset="0"/>
                <a:cs typeface="Times New Roman" panose="02020603050405020304" pitchFamily="18" charset="0"/>
              </a:rPr>
              <a:t>Le </a:t>
            </a:r>
            <a:r>
              <a:rPr lang="fr-FR" sz="2800" dirty="0">
                <a:solidFill>
                  <a:schemeClr val="bg1"/>
                </a:solidFill>
                <a:latin typeface="Times New Roman" panose="02020603050405020304" pitchFamily="18" charset="0"/>
                <a:cs typeface="Times New Roman" panose="02020603050405020304" pitchFamily="18" charset="0"/>
              </a:rPr>
              <a:t>réseau d’accès UTRAN: il contient des stations de base (</a:t>
            </a:r>
            <a:r>
              <a:rPr lang="fr-FR" sz="2800" dirty="0" err="1">
                <a:solidFill>
                  <a:schemeClr val="bg1"/>
                </a:solidFill>
                <a:latin typeface="Times New Roman" panose="02020603050405020304" pitchFamily="18" charset="0"/>
                <a:cs typeface="Times New Roman" panose="02020603050405020304" pitchFamily="18" charset="0"/>
              </a:rPr>
              <a:t>Node</a:t>
            </a:r>
            <a:r>
              <a:rPr lang="fr-FR" sz="2800" dirty="0">
                <a:solidFill>
                  <a:schemeClr val="bg1"/>
                </a:solidFill>
                <a:latin typeface="Times New Roman" panose="02020603050405020304" pitchFamily="18" charset="0"/>
                <a:cs typeface="Times New Roman" panose="02020603050405020304" pitchFamily="18" charset="0"/>
              </a:rPr>
              <a:t> B) associées à </a:t>
            </a:r>
            <a:r>
              <a:rPr lang="fr-FR" sz="2800" dirty="0" smtClean="0">
                <a:solidFill>
                  <a:schemeClr val="bg1"/>
                </a:solidFill>
                <a:latin typeface="Times New Roman" panose="02020603050405020304" pitchFamily="18" charset="0"/>
                <a:cs typeface="Times New Roman" panose="02020603050405020304" pitchFamily="18" charset="0"/>
              </a:rPr>
              <a:t>un contrôleur </a:t>
            </a:r>
            <a:r>
              <a:rPr lang="fr-FR" sz="2800" dirty="0">
                <a:solidFill>
                  <a:schemeClr val="bg1"/>
                </a:solidFill>
                <a:latin typeface="Times New Roman" panose="02020603050405020304" pitchFamily="18" charset="0"/>
                <a:cs typeface="Times New Roman" panose="02020603050405020304" pitchFamily="18" charset="0"/>
              </a:rPr>
              <a:t>RNC (Radio Network </a:t>
            </a:r>
            <a:r>
              <a:rPr lang="fr-FR" sz="2800" dirty="0" smtClean="0">
                <a:solidFill>
                  <a:schemeClr val="bg1"/>
                </a:solidFill>
                <a:latin typeface="Times New Roman" panose="02020603050405020304" pitchFamily="18" charset="0"/>
                <a:cs typeface="Times New Roman" panose="02020603050405020304" pitchFamily="18" charset="0"/>
              </a:rPr>
              <a:t> Controller</a:t>
            </a:r>
            <a:r>
              <a:rPr lang="fr-FR" sz="2800" dirty="0">
                <a:solidFill>
                  <a:schemeClr val="bg1"/>
                </a:solidFill>
                <a:latin typeface="Times New Roman" panose="02020603050405020304" pitchFamily="18" charset="0"/>
                <a:cs typeface="Times New Roman" panose="02020603050405020304" pitchFamily="18" charset="0"/>
              </a:rPr>
              <a:t>). (Ici la </a:t>
            </a:r>
            <a:r>
              <a:rPr lang="fr-FR" sz="2800" dirty="0" err="1">
                <a:solidFill>
                  <a:schemeClr val="bg1"/>
                </a:solidFill>
                <a:latin typeface="Times New Roman" panose="02020603050405020304" pitchFamily="18" charset="0"/>
                <a:cs typeface="Times New Roman" panose="02020603050405020304" pitchFamily="18" charset="0"/>
              </a:rPr>
              <a:t>Node</a:t>
            </a:r>
            <a:r>
              <a:rPr lang="fr-FR" sz="2800" dirty="0">
                <a:solidFill>
                  <a:schemeClr val="bg1"/>
                </a:solidFill>
                <a:latin typeface="Times New Roman" panose="02020603050405020304" pitchFamily="18" charset="0"/>
                <a:cs typeface="Times New Roman" panose="02020603050405020304" pitchFamily="18" charset="0"/>
              </a:rPr>
              <a:t> B et le RNC sont </a:t>
            </a:r>
            <a:r>
              <a:rPr lang="fr-FR" sz="2800" dirty="0" smtClean="0">
                <a:solidFill>
                  <a:schemeClr val="bg1"/>
                </a:solidFill>
                <a:latin typeface="Times New Roman" panose="02020603050405020304" pitchFamily="18" charset="0"/>
                <a:cs typeface="Times New Roman" panose="02020603050405020304" pitchFamily="18" charset="0"/>
              </a:rPr>
              <a:t>respectivement équivalent </a:t>
            </a:r>
            <a:r>
              <a:rPr lang="fr-FR" sz="2800" dirty="0">
                <a:solidFill>
                  <a:schemeClr val="bg1"/>
                </a:solidFill>
                <a:latin typeface="Times New Roman" panose="02020603050405020304" pitchFamily="18" charset="0"/>
                <a:cs typeface="Times New Roman" panose="02020603050405020304" pitchFamily="18" charset="0"/>
              </a:rPr>
              <a:t>de la BTS et le BSC dans le réseau </a:t>
            </a:r>
            <a:r>
              <a:rPr lang="fr-FR" sz="2800" dirty="0" smtClean="0">
                <a:solidFill>
                  <a:schemeClr val="bg1"/>
                </a:solidFill>
                <a:latin typeface="Times New Roman" panose="02020603050405020304" pitchFamily="18" charset="0"/>
                <a:cs typeface="Times New Roman" panose="02020603050405020304" pitchFamily="18" charset="0"/>
              </a:rPr>
              <a:t>GSM</a:t>
            </a:r>
          </a:p>
          <a:p>
            <a:pPr algn="just" defTabSz="762000"/>
            <a:r>
              <a:rPr lang="fr-FR" sz="2800" dirty="0" smtClean="0">
                <a:solidFill>
                  <a:schemeClr val="bg1"/>
                </a:solidFill>
                <a:latin typeface="Times New Roman" panose="02020603050405020304" pitchFamily="18" charset="0"/>
                <a:cs typeface="Times New Roman" panose="02020603050405020304" pitchFamily="18" charset="0"/>
              </a:rPr>
              <a:t>La </a:t>
            </a:r>
            <a:r>
              <a:rPr lang="fr-FR" sz="2800" dirty="0" err="1">
                <a:solidFill>
                  <a:schemeClr val="bg1"/>
                </a:solidFill>
                <a:latin typeface="Times New Roman" panose="02020603050405020304" pitchFamily="18" charset="0"/>
                <a:cs typeface="Times New Roman" panose="02020603050405020304" pitchFamily="18" charset="0"/>
              </a:rPr>
              <a:t>Node</a:t>
            </a:r>
            <a:r>
              <a:rPr lang="fr-FR" sz="2800" dirty="0">
                <a:solidFill>
                  <a:schemeClr val="bg1"/>
                </a:solidFill>
                <a:latin typeface="Times New Roman" panose="02020603050405020304" pitchFamily="18" charset="0"/>
                <a:cs typeface="Times New Roman" panose="02020603050405020304" pitchFamily="18" charset="0"/>
              </a:rPr>
              <a:t> B: elle effectue les procédures de la couche physique : la modulation, étalement </a:t>
            </a:r>
            <a:r>
              <a:rPr lang="fr-FR" sz="2800" dirty="0" smtClean="0">
                <a:solidFill>
                  <a:schemeClr val="bg1"/>
                </a:solidFill>
                <a:latin typeface="Times New Roman" panose="02020603050405020304" pitchFamily="18" charset="0"/>
                <a:cs typeface="Times New Roman" panose="02020603050405020304" pitchFamily="18" charset="0"/>
              </a:rPr>
              <a:t>de spectre</a:t>
            </a:r>
            <a:r>
              <a:rPr lang="fr-FR" sz="2800" dirty="0">
                <a:solidFill>
                  <a:schemeClr val="bg1"/>
                </a:solidFill>
                <a:latin typeface="Times New Roman" panose="02020603050405020304" pitchFamily="18" charset="0"/>
                <a:cs typeface="Times New Roman" panose="02020603050405020304" pitchFamily="18" charset="0"/>
              </a:rPr>
              <a:t>, Contrôle de puissance en boucle interne, adaptation de </a:t>
            </a:r>
            <a:r>
              <a:rPr lang="fr-FR" sz="2800" dirty="0" smtClean="0">
                <a:solidFill>
                  <a:schemeClr val="bg1"/>
                </a:solidFill>
                <a:latin typeface="Times New Roman" panose="02020603050405020304" pitchFamily="18" charset="0"/>
                <a:cs typeface="Times New Roman" panose="02020603050405020304" pitchFamily="18" charset="0"/>
              </a:rPr>
              <a:t>débit.</a:t>
            </a:r>
            <a:endParaRPr lang="fr-FR" sz="2800" dirty="0">
              <a:solidFill>
                <a:schemeClr val="bg1"/>
              </a:solidFill>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type="title"/>
          </p:nvPr>
        </p:nvSpPr>
        <p:spPr>
          <a:xfrm>
            <a:off x="0" y="0"/>
            <a:ext cx="9144000" cy="736444"/>
          </a:xfrm>
          <a:ln/>
        </p:spPr>
        <p:style>
          <a:lnRef idx="3">
            <a:schemeClr val="lt1"/>
          </a:lnRef>
          <a:fillRef idx="1">
            <a:schemeClr val="accent3"/>
          </a:fillRef>
          <a:effectRef idx="1">
            <a:schemeClr val="accent3"/>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système UMTS</a:t>
            </a:r>
          </a:p>
        </p:txBody>
      </p:sp>
    </p:spTree>
    <p:extLst>
      <p:ext uri="{BB962C8B-B14F-4D97-AF65-F5344CB8AC3E}">
        <p14:creationId xmlns:p14="http://schemas.microsoft.com/office/powerpoint/2010/main" val="385157474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a:xfrm>
            <a:off x="-25907" y="908720"/>
            <a:ext cx="8915400" cy="259228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lgn="just" defTabSz="762000"/>
            <a:r>
              <a:rPr lang="fr-FR" sz="2800" dirty="0" smtClean="0">
                <a:solidFill>
                  <a:schemeClr val="bg1"/>
                </a:solidFill>
                <a:latin typeface="Times New Roman" panose="02020603050405020304" pitchFamily="18" charset="0"/>
                <a:cs typeface="Times New Roman" panose="02020603050405020304" pitchFamily="18" charset="0"/>
              </a:rPr>
              <a:t>Le </a:t>
            </a:r>
            <a:r>
              <a:rPr lang="fr-FR" sz="2800" dirty="0">
                <a:solidFill>
                  <a:schemeClr val="bg1"/>
                </a:solidFill>
                <a:latin typeface="Times New Roman" panose="02020603050405020304" pitchFamily="18" charset="0"/>
                <a:cs typeface="Times New Roman" panose="02020603050405020304" pitchFamily="18" charset="0"/>
              </a:rPr>
              <a:t>RNC : il Contrôle l’utilisation et l’intégrité des ressources Radio (admission, charge</a:t>
            </a:r>
            <a:r>
              <a:rPr lang="fr-FR" sz="2800" dirty="0" smtClean="0">
                <a:solidFill>
                  <a:schemeClr val="bg1"/>
                </a:solidFill>
                <a:latin typeface="Times New Roman" panose="02020603050405020304" pitchFamily="18" charset="0"/>
                <a:cs typeface="Times New Roman" panose="02020603050405020304" pitchFamily="18" charset="0"/>
              </a:rPr>
              <a:t>,..), gestion </a:t>
            </a:r>
            <a:r>
              <a:rPr lang="fr-FR" sz="2800" dirty="0">
                <a:solidFill>
                  <a:schemeClr val="bg1"/>
                </a:solidFill>
                <a:latin typeface="Times New Roman" panose="02020603050405020304" pitchFamily="18" charset="0"/>
                <a:cs typeface="Times New Roman" panose="02020603050405020304" pitchFamily="18" charset="0"/>
              </a:rPr>
              <a:t>de la mobilité (</a:t>
            </a:r>
            <a:r>
              <a:rPr lang="fr-FR" sz="2800" dirty="0" err="1">
                <a:solidFill>
                  <a:schemeClr val="bg1"/>
                </a:solidFill>
                <a:latin typeface="Times New Roman" panose="02020603050405020304" pitchFamily="18" charset="0"/>
                <a:cs typeface="Times New Roman" panose="02020603050405020304" pitchFamily="18" charset="0"/>
              </a:rPr>
              <a:t>handover</a:t>
            </a:r>
            <a:r>
              <a:rPr lang="fr-FR" sz="2800" dirty="0">
                <a:solidFill>
                  <a:schemeClr val="bg1"/>
                </a:solidFill>
                <a:latin typeface="Times New Roman" panose="02020603050405020304" pitchFamily="18" charset="0"/>
                <a:cs typeface="Times New Roman" panose="02020603050405020304" pitchFamily="18" charset="0"/>
              </a:rPr>
              <a:t>), point d’accès pour le mobile vers le réseau cœur, </a:t>
            </a:r>
            <a:r>
              <a:rPr lang="fr-FR" sz="2800" dirty="0" smtClean="0">
                <a:solidFill>
                  <a:schemeClr val="bg1"/>
                </a:solidFill>
                <a:latin typeface="Times New Roman" panose="02020603050405020304" pitchFamily="18" charset="0"/>
                <a:cs typeface="Times New Roman" panose="02020603050405020304" pitchFamily="18" charset="0"/>
              </a:rPr>
              <a:t>allocation des </a:t>
            </a:r>
            <a:r>
              <a:rPr lang="fr-FR" sz="2800" dirty="0">
                <a:solidFill>
                  <a:schemeClr val="bg1"/>
                </a:solidFill>
                <a:latin typeface="Times New Roman" panose="02020603050405020304" pitchFamily="18" charset="0"/>
                <a:cs typeface="Times New Roman" panose="02020603050405020304" pitchFamily="18" charset="0"/>
              </a:rPr>
              <a:t>codes d’étalement, contrôle de puissance en boucle externe. </a:t>
            </a:r>
            <a:endParaRPr lang="fr-FR" sz="2800" dirty="0" smtClean="0">
              <a:solidFill>
                <a:schemeClr val="bg1"/>
              </a:solidFill>
              <a:latin typeface="Times New Roman" panose="02020603050405020304" pitchFamily="18" charset="0"/>
              <a:cs typeface="Times New Roman" panose="02020603050405020304" pitchFamily="18" charset="0"/>
            </a:endParaRPr>
          </a:p>
          <a:p>
            <a:pPr algn="just" defTabSz="762000"/>
            <a:r>
              <a:rPr lang="fr-FR" sz="2800" dirty="0">
                <a:solidFill>
                  <a:schemeClr val="bg1"/>
                </a:solidFill>
              </a:rPr>
              <a:t>-</a:t>
            </a:r>
            <a:r>
              <a:rPr lang="fr-FR" sz="2800" dirty="0">
                <a:solidFill>
                  <a:schemeClr val="bg1"/>
                </a:solidFill>
                <a:latin typeface="Times New Roman" panose="02020603050405020304" pitchFamily="18" charset="0"/>
                <a:cs typeface="Times New Roman" panose="02020603050405020304" pitchFamily="18" charset="0"/>
              </a:rPr>
              <a:t>Le réseau cœur : il se décompose en deux parties </a:t>
            </a:r>
            <a:r>
              <a:rPr lang="fr-FR" sz="2800" dirty="0" smtClean="0">
                <a:solidFill>
                  <a:schemeClr val="bg1"/>
                </a:solidFill>
                <a:latin typeface="Times New Roman" panose="02020603050405020304" pitchFamily="18" charset="0"/>
                <a:cs typeface="Times New Roman" panose="02020603050405020304" pitchFamily="18" charset="0"/>
              </a:rPr>
              <a:t>:</a:t>
            </a:r>
          </a:p>
          <a:p>
            <a:pPr marL="0" indent="0" algn="just" defTabSz="762000">
              <a:buNone/>
            </a:pPr>
            <a:r>
              <a:rPr lang="fr-FR" sz="2800" dirty="0" smtClean="0">
                <a:solidFill>
                  <a:schemeClr val="bg1"/>
                </a:solidFill>
                <a:latin typeface="Times New Roman" panose="02020603050405020304" pitchFamily="18" charset="0"/>
                <a:cs typeface="Times New Roman" panose="02020603050405020304" pitchFamily="18" charset="0"/>
              </a:rPr>
              <a:t>1-Le </a:t>
            </a:r>
            <a:r>
              <a:rPr lang="fr-FR" sz="2800" dirty="0">
                <a:solidFill>
                  <a:schemeClr val="bg1"/>
                </a:solidFill>
                <a:latin typeface="Times New Roman" panose="02020603050405020304" pitchFamily="18" charset="0"/>
                <a:cs typeface="Times New Roman" panose="02020603050405020304" pitchFamily="18" charset="0"/>
              </a:rPr>
              <a:t>domaine circuit permettra d’administrer les services temps réels destinés aux conversations téléphoniques. </a:t>
            </a:r>
            <a:endParaRPr lang="fr-FR" sz="2800" dirty="0" smtClean="0">
              <a:solidFill>
                <a:schemeClr val="bg1"/>
              </a:solidFill>
              <a:latin typeface="Times New Roman" panose="02020603050405020304" pitchFamily="18" charset="0"/>
              <a:cs typeface="Times New Roman" panose="02020603050405020304" pitchFamily="18" charset="0"/>
            </a:endParaRPr>
          </a:p>
          <a:p>
            <a:pPr marL="0" indent="0" algn="just" defTabSz="762000">
              <a:buNone/>
            </a:pPr>
            <a:r>
              <a:rPr lang="fr-FR" sz="2800" dirty="0" smtClean="0">
                <a:solidFill>
                  <a:schemeClr val="bg1"/>
                </a:solidFill>
                <a:latin typeface="Times New Roman" panose="02020603050405020304" pitchFamily="18" charset="0"/>
                <a:cs typeface="Times New Roman" panose="02020603050405020304" pitchFamily="18" charset="0"/>
              </a:rPr>
              <a:t>2-Le </a:t>
            </a:r>
            <a:r>
              <a:rPr lang="fr-FR" sz="2800" dirty="0">
                <a:solidFill>
                  <a:schemeClr val="bg1"/>
                </a:solidFill>
                <a:latin typeface="Times New Roman" panose="02020603050405020304" pitchFamily="18" charset="0"/>
                <a:cs typeface="Times New Roman" panose="02020603050405020304" pitchFamily="18" charset="0"/>
              </a:rPr>
              <a:t>domaine paquet il permet de gérer les services non on temps réels dédiés à la navigation sur </a:t>
            </a:r>
            <a:r>
              <a:rPr lang="fr-FR" sz="2800" dirty="0" smtClean="0">
                <a:solidFill>
                  <a:schemeClr val="bg1"/>
                </a:solidFill>
                <a:latin typeface="Times New Roman" panose="02020603050405020304" pitchFamily="18" charset="0"/>
                <a:cs typeface="Times New Roman" panose="02020603050405020304" pitchFamily="18" charset="0"/>
              </a:rPr>
              <a:t>l’internet.</a:t>
            </a:r>
            <a:r>
              <a:rPr lang="fr-FR" sz="2800" dirty="0">
                <a:solidFill>
                  <a:schemeClr val="bg1"/>
                </a:solidFill>
                <a:latin typeface="Times New Roman" panose="02020603050405020304" pitchFamily="18" charset="0"/>
                <a:cs typeface="Times New Roman" panose="02020603050405020304" pitchFamily="18" charset="0"/>
              </a:rPr>
              <a:t/>
            </a:r>
            <a:br>
              <a:rPr lang="fr-FR" sz="2800" dirty="0">
                <a:solidFill>
                  <a:schemeClr val="bg1"/>
                </a:solidFill>
                <a:latin typeface="Times New Roman" panose="02020603050405020304" pitchFamily="18" charset="0"/>
                <a:cs typeface="Times New Roman" panose="02020603050405020304" pitchFamily="18" charset="0"/>
              </a:rPr>
            </a:br>
            <a:endParaRPr lang="fr-FR" sz="2800" dirty="0">
              <a:solidFill>
                <a:schemeClr val="bg1"/>
              </a:solidFill>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type="title"/>
          </p:nvPr>
        </p:nvSpPr>
        <p:spPr>
          <a:xfrm>
            <a:off x="0" y="0"/>
            <a:ext cx="9144000" cy="736444"/>
          </a:xfrm>
          <a:ln/>
        </p:spPr>
        <p:style>
          <a:lnRef idx="3">
            <a:schemeClr val="lt1"/>
          </a:lnRef>
          <a:fillRef idx="1">
            <a:schemeClr val="accent3"/>
          </a:fillRef>
          <a:effectRef idx="1">
            <a:schemeClr val="accent3"/>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système UMTS</a:t>
            </a:r>
          </a:p>
        </p:txBody>
      </p:sp>
    </p:spTree>
    <p:extLst>
      <p:ext uri="{BB962C8B-B14F-4D97-AF65-F5344CB8AC3E}">
        <p14:creationId xmlns:p14="http://schemas.microsoft.com/office/powerpoint/2010/main" val="29548090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36444"/>
          </a:xfrm>
          <a:ln/>
        </p:spPr>
        <p:style>
          <a:lnRef idx="3">
            <a:schemeClr val="lt1"/>
          </a:lnRef>
          <a:fillRef idx="1">
            <a:schemeClr val="accent3"/>
          </a:fillRef>
          <a:effectRef idx="1">
            <a:schemeClr val="accent3"/>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système UMTS</a:t>
            </a:r>
          </a:p>
        </p:txBody>
      </p:sp>
      <p:pic>
        <p:nvPicPr>
          <p:cNvPr id="3" name="Image 2"/>
          <p:cNvPicPr>
            <a:picLocks noChangeAspect="1"/>
          </p:cNvPicPr>
          <p:nvPr/>
        </p:nvPicPr>
        <p:blipFill>
          <a:blip r:embed="rId3"/>
          <a:stretch>
            <a:fillRect/>
          </a:stretch>
        </p:blipFill>
        <p:spPr>
          <a:xfrm>
            <a:off x="0" y="671512"/>
            <a:ext cx="9144000" cy="6186488"/>
          </a:xfrm>
          <a:prstGeom prst="rect">
            <a:avLst/>
          </a:prstGeom>
        </p:spPr>
      </p:pic>
    </p:spTree>
    <p:extLst>
      <p:ext uri="{BB962C8B-B14F-4D97-AF65-F5344CB8AC3E}">
        <p14:creationId xmlns:p14="http://schemas.microsoft.com/office/powerpoint/2010/main" val="6265779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0" y="-12157"/>
            <a:ext cx="9144000" cy="920877"/>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concept de réseau </a:t>
            </a:r>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cellulaire</a:t>
            </a:r>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0179" name="Rectangle 1027"/>
          <p:cNvSpPr>
            <a:spLocks noGrp="1" noChangeArrowheads="1"/>
          </p:cNvSpPr>
          <p:nvPr>
            <p:ph idx="1"/>
          </p:nvPr>
        </p:nvSpPr>
        <p:spPr>
          <a:xfrm>
            <a:off x="516731" y="1340768"/>
            <a:ext cx="8110538" cy="4572000"/>
          </a:xfrm>
        </p:spPr>
        <p:txBody>
          <a:bodyPr>
            <a:normAutofit/>
          </a:bodyPr>
          <a:lstStyle/>
          <a:p>
            <a:pPr>
              <a:lnSpc>
                <a:spcPct val="120000"/>
              </a:lnSpc>
            </a:pPr>
            <a:r>
              <a:rPr lang="fr-FR" dirty="0">
                <a:solidFill>
                  <a:schemeClr val="bg1"/>
                </a:solidFill>
                <a:latin typeface="Times New Roman" panose="02020603050405020304" pitchFamily="18" charset="0"/>
                <a:cs typeface="Times New Roman" panose="02020603050405020304" pitchFamily="18" charset="0"/>
              </a:rPr>
              <a:t>Concept de base:</a:t>
            </a:r>
            <a:br>
              <a:rPr lang="fr-FR" dirty="0">
                <a:solidFill>
                  <a:schemeClr val="bg1"/>
                </a:solidFill>
                <a:latin typeface="Times New Roman" panose="02020603050405020304" pitchFamily="18" charset="0"/>
                <a:cs typeface="Times New Roman" panose="02020603050405020304" pitchFamily="18" charset="0"/>
              </a:rPr>
            </a:br>
            <a:r>
              <a:rPr lang="fr-FR" sz="2000" dirty="0" smtClean="0">
                <a:solidFill>
                  <a:schemeClr val="bg1"/>
                </a:solidFill>
                <a:latin typeface="Times New Roman" panose="02020603050405020304" pitchFamily="18" charset="0"/>
                <a:cs typeface="Times New Roman" panose="02020603050405020304" pitchFamily="18" charset="0"/>
                <a:sym typeface="Symbol Set SWA" pitchFamily="18" charset="2"/>
              </a:rPr>
              <a:t>Division </a:t>
            </a:r>
            <a:r>
              <a:rPr lang="fr-FR" sz="2000" dirty="0">
                <a:solidFill>
                  <a:schemeClr val="bg1"/>
                </a:solidFill>
                <a:latin typeface="Times New Roman" panose="02020603050405020304" pitchFamily="18" charset="0"/>
                <a:cs typeface="Times New Roman" panose="02020603050405020304" pitchFamily="18" charset="0"/>
                <a:sym typeface="Symbol Set SWA" pitchFamily="18" charset="2"/>
              </a:rPr>
              <a:t>du territoire en </a:t>
            </a:r>
            <a:r>
              <a:rPr lang="fr-FR" sz="2000" b="1" dirty="0">
                <a:solidFill>
                  <a:schemeClr val="bg1"/>
                </a:solidFill>
                <a:latin typeface="Times New Roman" panose="02020603050405020304" pitchFamily="18" charset="0"/>
                <a:cs typeface="Times New Roman" panose="02020603050405020304" pitchFamily="18" charset="0"/>
                <a:sym typeface="Symbol Set SWA" pitchFamily="18" charset="2"/>
              </a:rPr>
              <a:t>cellules</a:t>
            </a:r>
            <a:r>
              <a:rPr lang="fr-FR" sz="2000" dirty="0">
                <a:solidFill>
                  <a:schemeClr val="bg1"/>
                </a:solidFill>
                <a:latin typeface="Times New Roman" panose="02020603050405020304" pitchFamily="18" charset="0"/>
                <a:cs typeface="Times New Roman" panose="02020603050405020304" pitchFamily="18" charset="0"/>
              </a:rPr>
              <a:t/>
            </a:r>
            <a:br>
              <a:rPr lang="fr-FR" sz="2000" dirty="0">
                <a:solidFill>
                  <a:schemeClr val="bg1"/>
                </a:solidFill>
                <a:latin typeface="Times New Roman" panose="02020603050405020304" pitchFamily="18" charset="0"/>
                <a:cs typeface="Times New Roman" panose="02020603050405020304" pitchFamily="18" charset="0"/>
              </a:rPr>
            </a:br>
            <a:r>
              <a:rPr lang="fr-FR" sz="2000" dirty="0" smtClean="0">
                <a:solidFill>
                  <a:schemeClr val="bg1"/>
                </a:solidFill>
                <a:latin typeface="Times New Roman" panose="02020603050405020304" pitchFamily="18" charset="0"/>
                <a:cs typeface="Times New Roman" panose="02020603050405020304" pitchFamily="18" charset="0"/>
              </a:rPr>
              <a:t>Partage </a:t>
            </a:r>
            <a:r>
              <a:rPr lang="fr-FR" sz="2000" dirty="0">
                <a:solidFill>
                  <a:schemeClr val="bg1"/>
                </a:solidFill>
                <a:latin typeface="Times New Roman" panose="02020603050405020304" pitchFamily="18" charset="0"/>
                <a:cs typeface="Times New Roman" panose="02020603050405020304" pitchFamily="18" charset="0"/>
              </a:rPr>
              <a:t>des ressources radio entre cellules</a:t>
            </a:r>
          </a:p>
          <a:p>
            <a:pPr>
              <a:lnSpc>
                <a:spcPct val="110000"/>
              </a:lnSpc>
            </a:pPr>
            <a:r>
              <a:rPr lang="fr-FR" dirty="0">
                <a:solidFill>
                  <a:schemeClr val="bg1"/>
                </a:solidFill>
                <a:latin typeface="Times New Roman" panose="02020603050405020304" pitchFamily="18" charset="0"/>
                <a:cs typeface="Times New Roman" panose="02020603050405020304" pitchFamily="18" charset="0"/>
              </a:rPr>
              <a:t>Cellule : unité géographique du </a:t>
            </a:r>
            <a:r>
              <a:rPr lang="fr-FR" dirty="0" smtClean="0">
                <a:solidFill>
                  <a:schemeClr val="bg1"/>
                </a:solidFill>
                <a:latin typeface="Times New Roman" panose="02020603050405020304" pitchFamily="18" charset="0"/>
                <a:cs typeface="Times New Roman" panose="02020603050405020304" pitchFamily="18" charset="0"/>
              </a:rPr>
              <a:t>réseau</a:t>
            </a:r>
            <a:br>
              <a:rPr lang="fr-FR" dirty="0" smtClean="0">
                <a:solidFill>
                  <a:schemeClr val="bg1"/>
                </a:solidFill>
                <a:latin typeface="Times New Roman" panose="02020603050405020304" pitchFamily="18" charset="0"/>
                <a:cs typeface="Times New Roman" panose="02020603050405020304" pitchFamily="18" charset="0"/>
              </a:rPr>
            </a:br>
            <a:r>
              <a:rPr lang="fr-FR" dirty="0" smtClean="0">
                <a:solidFill>
                  <a:schemeClr val="bg1"/>
                </a:solidFill>
                <a:latin typeface="Times New Roman" panose="02020603050405020304" pitchFamily="18" charset="0"/>
                <a:cs typeface="Times New Roman" panose="02020603050405020304" pitchFamily="18" charset="0"/>
              </a:rPr>
              <a:t> </a:t>
            </a:r>
            <a:r>
              <a:rPr lang="fr-FR" sz="2000" dirty="0" smtClean="0">
                <a:solidFill>
                  <a:schemeClr val="bg1"/>
                </a:solidFill>
                <a:latin typeface="Times New Roman" panose="02020603050405020304" pitchFamily="18" charset="0"/>
                <a:cs typeface="Times New Roman" panose="02020603050405020304" pitchFamily="18" charset="0"/>
                <a:sym typeface="Symbol Set SWA" pitchFamily="18" charset="2"/>
              </a:rPr>
              <a:t>  </a:t>
            </a:r>
            <a:r>
              <a:rPr lang="fr-FR" sz="2000" dirty="0">
                <a:solidFill>
                  <a:schemeClr val="bg1"/>
                </a:solidFill>
                <a:latin typeface="Times New Roman" panose="02020603050405020304" pitchFamily="18" charset="0"/>
                <a:cs typeface="Times New Roman" panose="02020603050405020304" pitchFamily="18" charset="0"/>
                <a:sym typeface="Symbol Set SWA" pitchFamily="18" charset="2"/>
              </a:rPr>
              <a:t>Taille de la cellule variable suivant le relief, la densité d’abonnés…</a:t>
            </a:r>
            <a:br>
              <a:rPr lang="fr-FR" sz="2000" dirty="0">
                <a:solidFill>
                  <a:schemeClr val="bg1"/>
                </a:solidFill>
                <a:latin typeface="Times New Roman" panose="02020603050405020304" pitchFamily="18" charset="0"/>
                <a:cs typeface="Times New Roman" panose="02020603050405020304" pitchFamily="18" charset="0"/>
                <a:sym typeface="Symbol Set SWA" pitchFamily="18" charset="2"/>
              </a:rPr>
            </a:br>
            <a:r>
              <a:rPr lang="fr-FR" sz="2000" dirty="0">
                <a:solidFill>
                  <a:schemeClr val="bg1"/>
                </a:solidFill>
                <a:latin typeface="Times New Roman" panose="02020603050405020304" pitchFamily="18" charset="0"/>
                <a:cs typeface="Times New Roman" panose="02020603050405020304" pitchFamily="18" charset="0"/>
                <a:sym typeface="Symbol Set SWA" pitchFamily="18" charset="2"/>
              </a:rPr>
              <a:t> </a:t>
            </a:r>
            <a:r>
              <a:rPr lang="fr-FR" sz="2000" dirty="0" smtClean="0">
                <a:solidFill>
                  <a:schemeClr val="bg1"/>
                </a:solidFill>
                <a:latin typeface="Times New Roman" panose="02020603050405020304" pitchFamily="18" charset="0"/>
                <a:cs typeface="Times New Roman" panose="02020603050405020304" pitchFamily="18" charset="0"/>
                <a:sym typeface="Symbol Set SWA" pitchFamily="18" charset="2"/>
              </a:rPr>
              <a:t>  </a:t>
            </a:r>
            <a:r>
              <a:rPr lang="fr-FR" sz="2000" dirty="0">
                <a:solidFill>
                  <a:schemeClr val="bg1"/>
                </a:solidFill>
                <a:latin typeface="Times New Roman" panose="02020603050405020304" pitchFamily="18" charset="0"/>
                <a:cs typeface="Times New Roman" panose="02020603050405020304" pitchFamily="18" charset="0"/>
                <a:sym typeface="Symbol Set SWA" pitchFamily="18" charset="2"/>
              </a:rPr>
              <a:t>Hiérarchie de cellules (macro-cellules, </a:t>
            </a:r>
            <a:r>
              <a:rPr lang="fr-FR" sz="2000" dirty="0" err="1">
                <a:solidFill>
                  <a:schemeClr val="bg1"/>
                </a:solidFill>
                <a:latin typeface="Times New Roman" panose="02020603050405020304" pitchFamily="18" charset="0"/>
                <a:cs typeface="Times New Roman" panose="02020603050405020304" pitchFamily="18" charset="0"/>
                <a:sym typeface="Symbol Set SWA" pitchFamily="18" charset="2"/>
              </a:rPr>
              <a:t>micro-cellules</a:t>
            </a:r>
            <a:r>
              <a:rPr lang="fr-FR" sz="2000" dirty="0">
                <a:solidFill>
                  <a:schemeClr val="bg1"/>
                </a:solidFill>
                <a:latin typeface="Times New Roman" panose="02020603050405020304" pitchFamily="18" charset="0"/>
                <a:cs typeface="Times New Roman" panose="02020603050405020304" pitchFamily="18" charset="0"/>
                <a:sym typeface="Symbol Set SWA" pitchFamily="18" charset="2"/>
              </a:rPr>
              <a:t>…)</a:t>
            </a:r>
          </a:p>
          <a:p>
            <a:pPr>
              <a:lnSpc>
                <a:spcPct val="120000"/>
              </a:lnSpc>
            </a:pPr>
            <a:r>
              <a:rPr lang="fr-FR" dirty="0">
                <a:solidFill>
                  <a:schemeClr val="bg1"/>
                </a:solidFill>
                <a:latin typeface="Times New Roman" panose="02020603050405020304" pitchFamily="18" charset="0"/>
                <a:cs typeface="Times New Roman" panose="02020603050405020304" pitchFamily="18" charset="0"/>
                <a:sym typeface="Symbol Set SWA" pitchFamily="18" charset="2"/>
              </a:rPr>
              <a:t>Chaque cellule possède un émetteur-récepteur</a:t>
            </a:r>
            <a:br>
              <a:rPr lang="fr-FR" dirty="0">
                <a:solidFill>
                  <a:schemeClr val="bg1"/>
                </a:solidFill>
                <a:latin typeface="Times New Roman" panose="02020603050405020304" pitchFamily="18" charset="0"/>
                <a:cs typeface="Times New Roman" panose="02020603050405020304" pitchFamily="18" charset="0"/>
                <a:sym typeface="Symbol Set SWA" pitchFamily="18" charset="2"/>
              </a:rPr>
            </a:br>
            <a:r>
              <a:rPr lang="fr-FR" dirty="0">
                <a:solidFill>
                  <a:schemeClr val="bg1"/>
                </a:solidFill>
                <a:latin typeface="Times New Roman" panose="02020603050405020304" pitchFamily="18" charset="0"/>
                <a:cs typeface="Times New Roman" panose="02020603050405020304" pitchFamily="18" charset="0"/>
                <a:sym typeface="Symbol Set SWA" pitchFamily="18" charset="2"/>
              </a:rPr>
              <a:t> </a:t>
            </a:r>
            <a:r>
              <a:rPr lang="fr-FR" sz="2000" dirty="0" smtClean="0">
                <a:solidFill>
                  <a:schemeClr val="bg1"/>
                </a:solidFill>
                <a:latin typeface="Times New Roman" panose="02020603050405020304" pitchFamily="18" charset="0"/>
                <a:cs typeface="Times New Roman" panose="02020603050405020304" pitchFamily="18" charset="0"/>
                <a:sym typeface="Symbol Set SWA" pitchFamily="18" charset="2"/>
              </a:rPr>
              <a:t>  </a:t>
            </a:r>
            <a:r>
              <a:rPr lang="fr-FR" sz="2000" dirty="0">
                <a:solidFill>
                  <a:schemeClr val="bg1"/>
                </a:solidFill>
                <a:latin typeface="Times New Roman" panose="02020603050405020304" pitchFamily="18" charset="0"/>
                <a:cs typeface="Times New Roman" panose="02020603050405020304" pitchFamily="18" charset="0"/>
                <a:sym typeface="Symbol Set SWA" pitchFamily="18" charset="2"/>
              </a:rPr>
              <a:t>Groupe de fréquences radio attribué à chaque cellule</a:t>
            </a:r>
            <a:br>
              <a:rPr lang="fr-FR" sz="2000" dirty="0">
                <a:solidFill>
                  <a:schemeClr val="bg1"/>
                </a:solidFill>
                <a:latin typeface="Times New Roman" panose="02020603050405020304" pitchFamily="18" charset="0"/>
                <a:cs typeface="Times New Roman" panose="02020603050405020304" pitchFamily="18" charset="0"/>
                <a:sym typeface="Symbol Set SWA" pitchFamily="18" charset="2"/>
              </a:rPr>
            </a:br>
            <a:r>
              <a:rPr lang="fr-FR" sz="2000" dirty="0">
                <a:solidFill>
                  <a:schemeClr val="bg1"/>
                </a:solidFill>
                <a:latin typeface="Times New Roman" panose="02020603050405020304" pitchFamily="18" charset="0"/>
                <a:cs typeface="Times New Roman" panose="02020603050405020304" pitchFamily="18" charset="0"/>
                <a:sym typeface="Symbol Set SWA" pitchFamily="18" charset="2"/>
              </a:rPr>
              <a:t> </a:t>
            </a:r>
            <a:r>
              <a:rPr lang="fr-FR" sz="2000" dirty="0" smtClean="0">
                <a:solidFill>
                  <a:schemeClr val="bg1"/>
                </a:solidFill>
                <a:latin typeface="Times New Roman" panose="02020603050405020304" pitchFamily="18" charset="0"/>
                <a:cs typeface="Times New Roman" panose="02020603050405020304" pitchFamily="18" charset="0"/>
                <a:sym typeface="Symbol Set SWA" pitchFamily="18" charset="2"/>
              </a:rPr>
              <a:t>  </a:t>
            </a:r>
            <a:endParaRPr lang="fr-FR" sz="2000" dirty="0">
              <a:solidFill>
                <a:schemeClr val="bg1"/>
              </a:solidFill>
              <a:latin typeface="Times New Roman" panose="02020603050405020304" pitchFamily="18" charset="0"/>
              <a:cs typeface="Times New Roman" panose="02020603050405020304" pitchFamily="18" charset="0"/>
              <a:sym typeface="Symbol Set SWA" pitchFamily="18" charset="2"/>
            </a:endParaRPr>
          </a:p>
        </p:txBody>
      </p:sp>
    </p:spTree>
    <p:extLst>
      <p:ext uri="{BB962C8B-B14F-4D97-AF65-F5344CB8AC3E}">
        <p14:creationId xmlns:p14="http://schemas.microsoft.com/office/powerpoint/2010/main" val="2118141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36444"/>
          </a:xfrm>
          <a:ln/>
        </p:spPr>
        <p:style>
          <a:lnRef idx="3">
            <a:schemeClr val="lt1"/>
          </a:lnRef>
          <a:fillRef idx="1">
            <a:schemeClr val="accent3"/>
          </a:fillRef>
          <a:effectRef idx="1">
            <a:schemeClr val="accent3"/>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système UMTS</a:t>
            </a:r>
          </a:p>
        </p:txBody>
      </p:sp>
      <p:pic>
        <p:nvPicPr>
          <p:cNvPr id="2" name="Image 1"/>
          <p:cNvPicPr>
            <a:picLocks noChangeAspect="1"/>
          </p:cNvPicPr>
          <p:nvPr/>
        </p:nvPicPr>
        <p:blipFill>
          <a:blip r:embed="rId3"/>
          <a:stretch>
            <a:fillRect/>
          </a:stretch>
        </p:blipFill>
        <p:spPr>
          <a:xfrm>
            <a:off x="0" y="736444"/>
            <a:ext cx="9144000" cy="6121555"/>
          </a:xfrm>
          <a:prstGeom prst="rect">
            <a:avLst/>
          </a:prstGeom>
        </p:spPr>
      </p:pic>
    </p:spTree>
    <p:extLst>
      <p:ext uri="{BB962C8B-B14F-4D97-AF65-F5344CB8AC3E}">
        <p14:creationId xmlns:p14="http://schemas.microsoft.com/office/powerpoint/2010/main" val="68862644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36444"/>
          </a:xfrm>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L’Evolution de l’UMTS (3.5 G)</a:t>
            </a:r>
          </a:p>
        </p:txBody>
      </p:sp>
      <p:sp>
        <p:nvSpPr>
          <p:cNvPr id="3" name="Rectangle 2"/>
          <p:cNvSpPr/>
          <p:nvPr/>
        </p:nvSpPr>
        <p:spPr>
          <a:xfrm>
            <a:off x="0" y="717885"/>
            <a:ext cx="9144000" cy="1200329"/>
          </a:xfrm>
          <a:prstGeom prst="rect">
            <a:avLst/>
          </a:prstGeom>
        </p:spPr>
        <p:txBody>
          <a:bodyPr wrap="square">
            <a:spAutoFit/>
          </a:bodyPr>
          <a:lstStyle/>
          <a:p>
            <a:r>
              <a:rPr lang="fr-FR" sz="2400" dirty="0">
                <a:solidFill>
                  <a:srgbClr val="000000"/>
                </a:solidFill>
                <a:latin typeface="Times New Roman" panose="02020603050405020304" pitchFamily="18" charset="0"/>
                <a:cs typeface="Times New Roman" panose="02020603050405020304" pitchFamily="18" charset="0"/>
              </a:rPr>
              <a:t>L’UMTS connaît deux évolutions majeures </a:t>
            </a:r>
            <a:r>
              <a:rPr lang="fr-FR" sz="2400" dirty="0" smtClean="0">
                <a:solidFill>
                  <a:srgbClr val="000000"/>
                </a:solidFill>
                <a:latin typeface="Times New Roman" panose="02020603050405020304" pitchFamily="18" charset="0"/>
                <a:cs typeface="Times New Roman" panose="02020603050405020304" pitchFamily="18" charset="0"/>
              </a:rPr>
              <a:t>: </a:t>
            </a:r>
          </a:p>
          <a:p>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Le HSPA (High Speed </a:t>
            </a:r>
            <a:r>
              <a:rPr lang="fr-FR" sz="2400" dirty="0" err="1">
                <a:solidFill>
                  <a:srgbClr val="000000"/>
                </a:solidFill>
                <a:latin typeface="Times New Roman" panose="02020603050405020304" pitchFamily="18" charset="0"/>
                <a:cs typeface="Times New Roman" panose="02020603050405020304" pitchFamily="18" charset="0"/>
              </a:rPr>
              <a:t>Packet</a:t>
            </a:r>
            <a:r>
              <a:rPr lang="fr-FR" sz="2400" dirty="0">
                <a:solidFill>
                  <a:srgbClr val="000000"/>
                </a:solidFill>
                <a:latin typeface="Times New Roman" panose="02020603050405020304" pitchFamily="18" charset="0"/>
                <a:cs typeface="Times New Roman" panose="02020603050405020304" pitchFamily="18" charset="0"/>
              </a:rPr>
              <a:t> Access</a:t>
            </a:r>
            <a:r>
              <a:rPr lang="fr-FR" sz="2400" dirty="0" smtClean="0">
                <a:solidFill>
                  <a:srgbClr val="000000"/>
                </a:solidFill>
                <a:latin typeface="Times New Roman" panose="02020603050405020304" pitchFamily="18" charset="0"/>
                <a:cs typeface="Times New Roman" panose="02020603050405020304" pitchFamily="18" charset="0"/>
              </a:rPr>
              <a:t>)</a:t>
            </a:r>
          </a:p>
          <a:p>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Le HSPA+ (High Speed </a:t>
            </a:r>
            <a:r>
              <a:rPr lang="fr-FR" sz="2400" dirty="0" err="1">
                <a:solidFill>
                  <a:srgbClr val="000000"/>
                </a:solidFill>
                <a:latin typeface="Times New Roman" panose="02020603050405020304" pitchFamily="18" charset="0"/>
                <a:cs typeface="Times New Roman" panose="02020603050405020304" pitchFamily="18" charset="0"/>
              </a:rPr>
              <a:t>Packet</a:t>
            </a:r>
            <a:r>
              <a:rPr lang="fr-FR" sz="2400" dirty="0">
                <a:solidFill>
                  <a:srgbClr val="000000"/>
                </a:solidFill>
                <a:latin typeface="Times New Roman" panose="02020603050405020304" pitchFamily="18" charset="0"/>
                <a:cs typeface="Times New Roman" panose="02020603050405020304" pitchFamily="18" charset="0"/>
              </a:rPr>
              <a:t> Access</a:t>
            </a:r>
            <a:r>
              <a:rPr lang="fr-FR" sz="2400" dirty="0" smtClean="0">
                <a:solidFill>
                  <a:srgbClr val="000000"/>
                </a:solidFill>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0" y="1918215"/>
            <a:ext cx="9144000" cy="4939786"/>
          </a:xfrm>
          <a:prstGeom prst="rect">
            <a:avLst/>
          </a:prstGeom>
        </p:spPr>
      </p:pic>
    </p:spTree>
    <p:extLst>
      <p:ext uri="{BB962C8B-B14F-4D97-AF65-F5344CB8AC3E}">
        <p14:creationId xmlns:p14="http://schemas.microsoft.com/office/powerpoint/2010/main" val="279778517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36444"/>
          </a:xfrm>
          <a:ln/>
        </p:spPr>
        <p:style>
          <a:lnRef idx="2">
            <a:schemeClr val="accent4">
              <a:shade val="50000"/>
            </a:schemeClr>
          </a:lnRef>
          <a:fillRef idx="1">
            <a:schemeClr val="accent4"/>
          </a:fillRef>
          <a:effectRef idx="0">
            <a:schemeClr val="accent4"/>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norme LTE</a:t>
            </a:r>
          </a:p>
        </p:txBody>
      </p:sp>
      <p:sp>
        <p:nvSpPr>
          <p:cNvPr id="2" name="Rectangle 1"/>
          <p:cNvSpPr/>
          <p:nvPr/>
        </p:nvSpPr>
        <p:spPr>
          <a:xfrm>
            <a:off x="0" y="736444"/>
            <a:ext cx="9144000" cy="1200329"/>
          </a:xfrm>
          <a:prstGeom prst="rect">
            <a:avLst/>
          </a:prstGeom>
        </p:spPr>
        <p:txBody>
          <a:bodyPr wrap="square">
            <a:spAutoFit/>
          </a:bodyPr>
          <a:lstStyle/>
          <a:p>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norme LTE (Long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Evolution of 3G)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 dite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3.99G. Pour les opérateurs, cette norme implique de changer le cœur des réseaux, cette modification a été réalisé dans la 4G</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53752" y="2348880"/>
            <a:ext cx="9036496" cy="3416320"/>
          </a:xfrm>
          <a:prstGeom prst="rect">
            <a:avLst/>
          </a:prstGeom>
        </p:spPr>
        <p:txBody>
          <a:bodyPr wrap="square">
            <a:spAutoFit/>
          </a:bodyPr>
          <a:lstStyle/>
          <a:p>
            <a:pPr algn="just"/>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LTE-Advanced est une norme de la 4 G définie par 3GPP (la fin 2011) qui fait partie des technologies réseaux retenues par UIT, il représente la vraie 4G. C’est une évolution de la norme LTE, il capable de fournir des débits supérieurs à 1 Gb/s à l’arrêt et à plus de 100 Mb/s pour un mobile en mouvement (à comparer à 20 MHz maximum en LTE) et .des performances radios accrues grâce aux évolutions de la technologie MIMO (8 antennes en émission x8 antennes en réception</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5297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36444"/>
          </a:xfrm>
          <a:ln/>
        </p:spPr>
        <p:style>
          <a:lnRef idx="2">
            <a:schemeClr val="accent4">
              <a:shade val="50000"/>
            </a:schemeClr>
          </a:lnRef>
          <a:fillRef idx="1">
            <a:schemeClr val="accent4"/>
          </a:fillRef>
          <a:effectRef idx="0">
            <a:schemeClr val="accent4"/>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norme LTE</a:t>
            </a:r>
          </a:p>
        </p:txBody>
      </p:sp>
      <p:pic>
        <p:nvPicPr>
          <p:cNvPr id="3" name="Image 2"/>
          <p:cNvPicPr>
            <a:picLocks noChangeAspect="1"/>
          </p:cNvPicPr>
          <p:nvPr/>
        </p:nvPicPr>
        <p:blipFill>
          <a:blip r:embed="rId3"/>
          <a:stretch>
            <a:fillRect/>
          </a:stretch>
        </p:blipFill>
        <p:spPr>
          <a:xfrm>
            <a:off x="0" y="736444"/>
            <a:ext cx="9144000" cy="6121555"/>
          </a:xfrm>
          <a:prstGeom prst="rect">
            <a:avLst/>
          </a:prstGeom>
        </p:spPr>
      </p:pic>
    </p:spTree>
    <p:extLst>
      <p:ext uri="{BB962C8B-B14F-4D97-AF65-F5344CB8AC3E}">
        <p14:creationId xmlns:p14="http://schemas.microsoft.com/office/powerpoint/2010/main" val="421443244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36444"/>
          </a:xfrm>
          <a:ln/>
        </p:spPr>
        <p:style>
          <a:lnRef idx="2">
            <a:schemeClr val="accent4">
              <a:shade val="50000"/>
            </a:schemeClr>
          </a:lnRef>
          <a:fillRef idx="1">
            <a:schemeClr val="accent4"/>
          </a:fillRef>
          <a:effectRef idx="0">
            <a:schemeClr val="accent4"/>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norme LTE</a:t>
            </a:r>
          </a:p>
        </p:txBody>
      </p:sp>
      <p:pic>
        <p:nvPicPr>
          <p:cNvPr id="2" name="Image 1"/>
          <p:cNvPicPr>
            <a:picLocks noChangeAspect="1"/>
          </p:cNvPicPr>
          <p:nvPr/>
        </p:nvPicPr>
        <p:blipFill>
          <a:blip r:embed="rId3"/>
          <a:stretch>
            <a:fillRect/>
          </a:stretch>
        </p:blipFill>
        <p:spPr>
          <a:xfrm>
            <a:off x="0" y="1340768"/>
            <a:ext cx="9144000" cy="3528392"/>
          </a:xfrm>
          <a:prstGeom prst="rect">
            <a:avLst/>
          </a:prstGeom>
        </p:spPr>
      </p:pic>
    </p:spTree>
    <p:extLst>
      <p:ext uri="{BB962C8B-B14F-4D97-AF65-F5344CB8AC3E}">
        <p14:creationId xmlns:p14="http://schemas.microsoft.com/office/powerpoint/2010/main" val="247506144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36444"/>
          </a:xfrm>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supports et les protocoles</a:t>
            </a:r>
          </a:p>
        </p:txBody>
      </p:sp>
      <p:sp>
        <p:nvSpPr>
          <p:cNvPr id="3" name="Rectangle 2"/>
          <p:cNvSpPr/>
          <p:nvPr/>
        </p:nvSpPr>
        <p:spPr>
          <a:xfrm>
            <a:off x="419" y="1124744"/>
            <a:ext cx="9143581" cy="3970318"/>
          </a:xfrm>
          <a:prstGeom prst="rect">
            <a:avLst/>
          </a:prstGeom>
        </p:spPr>
        <p:txBody>
          <a:bodyPr wrap="square">
            <a:spAutoFit/>
          </a:bodyPr>
          <a:lstStyle/>
          <a:p>
            <a:pPr algn="just"/>
            <a:r>
              <a:rPr lang="fr-FR" sz="2800" b="1" dirty="0">
                <a:solidFill>
                  <a:srgbClr val="000000"/>
                </a:solidFill>
                <a:latin typeface="Times New Roman" panose="02020603050405020304" pitchFamily="18" charset="0"/>
                <a:cs typeface="Times New Roman" panose="02020603050405020304" pitchFamily="18" charset="0"/>
              </a:rPr>
              <a:t>Un Operations Support System </a:t>
            </a:r>
            <a:r>
              <a:rPr lang="fr-FR" sz="2800" dirty="0">
                <a:solidFill>
                  <a:srgbClr val="000000"/>
                </a:solidFill>
                <a:latin typeface="Times New Roman" panose="02020603050405020304" pitchFamily="18" charset="0"/>
                <a:cs typeface="Times New Roman" panose="02020603050405020304" pitchFamily="18" charset="0"/>
              </a:rPr>
              <a:t>ou un </a:t>
            </a:r>
            <a:r>
              <a:rPr lang="fr-FR" sz="2800" b="1" dirty="0" err="1">
                <a:solidFill>
                  <a:srgbClr val="000000"/>
                </a:solidFill>
                <a:latin typeface="Times New Roman" panose="02020603050405020304" pitchFamily="18" charset="0"/>
                <a:cs typeface="Times New Roman" panose="02020603050405020304" pitchFamily="18" charset="0"/>
              </a:rPr>
              <a:t>Operational</a:t>
            </a:r>
            <a:r>
              <a:rPr lang="fr-FR" sz="2800" b="1" dirty="0">
                <a:solidFill>
                  <a:srgbClr val="000000"/>
                </a:solidFill>
                <a:latin typeface="Times New Roman" panose="02020603050405020304" pitchFamily="18" charset="0"/>
                <a:cs typeface="Times New Roman" panose="02020603050405020304" pitchFamily="18" charset="0"/>
              </a:rPr>
              <a:t> Support System </a:t>
            </a:r>
            <a:r>
              <a:rPr lang="fr-FR" sz="2800" dirty="0">
                <a:solidFill>
                  <a:srgbClr val="000000"/>
                </a:solidFill>
                <a:latin typeface="Times New Roman" panose="02020603050405020304" pitchFamily="18" charset="0"/>
                <a:cs typeface="Times New Roman" panose="02020603050405020304" pitchFamily="18" charset="0"/>
              </a:rPr>
              <a:t>(abrégé en OSS) est l'ensemble des composants opérationnels ou les systèmes informatiques utilisés par un opérateur de télécommunications. Elle est synonyme de maintenance opérationnelle dans le domaine des télécommunications. Le terme OSS est habituellement synonyme de systèmes de réseaux informatiques qui comprend : le réseau de télécommunications lui-même et le maintien des processus tels que la maintenance du réseau.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2334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36444"/>
          </a:xfrm>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supports et les protocoles</a:t>
            </a:r>
          </a:p>
        </p:txBody>
      </p:sp>
      <p:sp>
        <p:nvSpPr>
          <p:cNvPr id="3" name="Rectangle 2"/>
          <p:cNvSpPr/>
          <p:nvPr/>
        </p:nvSpPr>
        <p:spPr>
          <a:xfrm>
            <a:off x="419" y="1124744"/>
            <a:ext cx="9143581" cy="5262979"/>
          </a:xfrm>
          <a:prstGeom prst="rect">
            <a:avLst/>
          </a:prstGeom>
        </p:spPr>
        <p:txBody>
          <a:bodyPr wrap="square">
            <a:spAutoFit/>
          </a:bodyPr>
          <a:lstStyle/>
          <a:p>
            <a:pPr algn="just"/>
            <a:r>
              <a:rPr lang="fr-FR" sz="2800" b="1" dirty="0">
                <a:solidFill>
                  <a:schemeClr val="bg1"/>
                </a:solidFill>
                <a:latin typeface="Times New Roman" panose="02020603050405020304" pitchFamily="18" charset="0"/>
                <a:cs typeface="Times New Roman" panose="02020603050405020304" pitchFamily="18" charset="0"/>
              </a:rPr>
              <a:t>Un Business Support System </a:t>
            </a:r>
            <a:r>
              <a:rPr lang="fr-FR" sz="2800" dirty="0">
                <a:solidFill>
                  <a:schemeClr val="bg1"/>
                </a:solidFill>
                <a:latin typeface="Times New Roman" panose="02020603050405020304" pitchFamily="18" charset="0"/>
                <a:cs typeface="Times New Roman" panose="02020603050405020304" pitchFamily="18" charset="0"/>
              </a:rPr>
              <a:t>(abrév. BSS) est l'ensemble des composants fonctionnels ou les activités qui définissent le métier d'un opérateur de télécommunications, et qui sont assurées par son exploitation opérationnelle (OSS). Le terme BSS ne se limite plus maintenant aux opérateurs de téléphonie mobile, fixe ou du câble, mais peut également s'appliquer aux prestataires de services dans tous les secteurs tels que les services publics. Les cas typiques d'activités qui comptent dans le cadre BSS sont la gestion client (prise de commande, gestion des données), la gestion des données d'une commande, la facturation (</a:t>
            </a:r>
            <a:r>
              <a:rPr lang="fr-FR" sz="2800" dirty="0" err="1">
                <a:solidFill>
                  <a:schemeClr val="bg1"/>
                </a:solidFill>
                <a:latin typeface="Times New Roman" panose="02020603050405020304" pitchFamily="18" charset="0"/>
                <a:cs typeface="Times New Roman" panose="02020603050405020304" pitchFamily="18" charset="0"/>
              </a:rPr>
              <a:t>billing</a:t>
            </a:r>
            <a:r>
              <a:rPr lang="fr-FR" sz="2800" dirty="0">
                <a:solidFill>
                  <a:schemeClr val="bg1"/>
                </a:solidFill>
                <a:latin typeface="Times New Roman" panose="02020603050405020304" pitchFamily="18" charset="0"/>
                <a:cs typeface="Times New Roman" panose="02020603050405020304" pitchFamily="18" charset="0"/>
              </a:rPr>
              <a:t>), la tarification (rating).</a:t>
            </a:r>
            <a:br>
              <a:rPr lang="fr-FR" sz="2800" dirty="0">
                <a:solidFill>
                  <a:schemeClr val="bg1"/>
                </a:solidFill>
                <a:latin typeface="Times New Roman" panose="02020603050405020304" pitchFamily="18" charset="0"/>
                <a:cs typeface="Times New Roman" panose="02020603050405020304" pitchFamily="18" charset="0"/>
              </a:rPr>
            </a:br>
            <a:endParaRPr lang="fr-FR"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91149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36444"/>
          </a:xfrm>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supports et les protocoles</a:t>
            </a:r>
          </a:p>
        </p:txBody>
      </p:sp>
      <p:sp>
        <p:nvSpPr>
          <p:cNvPr id="3" name="Rectangle 2"/>
          <p:cNvSpPr/>
          <p:nvPr/>
        </p:nvSpPr>
        <p:spPr>
          <a:xfrm>
            <a:off x="419" y="980728"/>
            <a:ext cx="9143581" cy="5262979"/>
          </a:xfrm>
          <a:prstGeom prst="rect">
            <a:avLst/>
          </a:prstGeom>
        </p:spPr>
        <p:txBody>
          <a:bodyPr wrap="square">
            <a:spAutoFit/>
          </a:bodyPr>
          <a:lstStyle/>
          <a:p>
            <a:pPr algn="just"/>
            <a:r>
              <a:rPr lang="fr-FR" sz="2800" b="1" dirty="0">
                <a:solidFill>
                  <a:srgbClr val="000000"/>
                </a:solidFill>
                <a:latin typeface="Times New Roman" panose="02020603050405020304" pitchFamily="18" charset="0"/>
                <a:cs typeface="Times New Roman" panose="02020603050405020304" pitchFamily="18" charset="0"/>
              </a:rPr>
              <a:t>L'HyperText Transfer Protocol</a:t>
            </a:r>
            <a:r>
              <a:rPr lang="fr-FR" sz="2800" dirty="0">
                <a:solidFill>
                  <a:srgbClr val="000000"/>
                </a:solidFill>
                <a:latin typeface="Times New Roman" panose="02020603050405020304" pitchFamily="18" charset="0"/>
                <a:cs typeface="Times New Roman" panose="02020603050405020304" pitchFamily="18" charset="0"/>
              </a:rPr>
              <a:t>, (</a:t>
            </a:r>
            <a:r>
              <a:rPr lang="fr-FR" sz="2800" b="1" dirty="0">
                <a:solidFill>
                  <a:srgbClr val="000000"/>
                </a:solidFill>
                <a:latin typeface="Times New Roman" panose="02020603050405020304" pitchFamily="18" charset="0"/>
                <a:cs typeface="Times New Roman" panose="02020603050405020304" pitchFamily="18" charset="0"/>
              </a:rPr>
              <a:t>HTTP) </a:t>
            </a:r>
            <a:r>
              <a:rPr lang="fr-FR" sz="2800" dirty="0">
                <a:solidFill>
                  <a:srgbClr val="000000"/>
                </a:solidFill>
                <a:latin typeface="Times New Roman" panose="02020603050405020304" pitchFamily="18" charset="0"/>
                <a:cs typeface="Times New Roman" panose="02020603050405020304" pitchFamily="18" charset="0"/>
              </a:rPr>
              <a:t>est un protocole de communication </a:t>
            </a:r>
            <a:r>
              <a:rPr lang="fr-FR" sz="2800" dirty="0" err="1">
                <a:solidFill>
                  <a:srgbClr val="000000"/>
                </a:solidFill>
                <a:latin typeface="Times New Roman" panose="02020603050405020304" pitchFamily="18" charset="0"/>
                <a:cs typeface="Times New Roman" panose="02020603050405020304" pitchFamily="18" charset="0"/>
              </a:rPr>
              <a:t>clientserveur</a:t>
            </a:r>
            <a:r>
              <a:rPr lang="fr-FR" sz="2800" dirty="0">
                <a:solidFill>
                  <a:srgbClr val="000000"/>
                </a:solidFill>
                <a:latin typeface="Times New Roman" panose="02020603050405020304" pitchFamily="18" charset="0"/>
                <a:cs typeface="Times New Roman" panose="02020603050405020304" pitchFamily="18" charset="0"/>
              </a:rPr>
              <a:t> développé pour le World Wide Web. HTTP est un protocole de la couche application. Il peut fonctionner sur n'importe quelle connexion fiable, dans les faits on utilise le </a:t>
            </a:r>
            <a:r>
              <a:rPr lang="fr-FR" sz="2800" dirty="0" smtClean="0">
                <a:solidFill>
                  <a:srgbClr val="000000"/>
                </a:solidFill>
                <a:latin typeface="Times New Roman" panose="02020603050405020304" pitchFamily="18" charset="0"/>
                <a:cs typeface="Times New Roman" panose="02020603050405020304" pitchFamily="18" charset="0"/>
              </a:rPr>
              <a:t>protocole </a:t>
            </a:r>
            <a:r>
              <a:rPr lang="fr-FR" sz="2800" dirty="0" smtClean="0">
                <a:solidFill>
                  <a:schemeClr val="bg1"/>
                </a:solidFill>
                <a:latin typeface="Times New Roman" panose="02020603050405020304" pitchFamily="18" charset="0"/>
                <a:cs typeface="Times New Roman" panose="02020603050405020304" pitchFamily="18" charset="0"/>
              </a:rPr>
              <a:t>TCP </a:t>
            </a:r>
            <a:r>
              <a:rPr lang="fr-FR" sz="2800" dirty="0">
                <a:solidFill>
                  <a:schemeClr val="bg1"/>
                </a:solidFill>
                <a:latin typeface="Times New Roman" panose="02020603050405020304" pitchFamily="18" charset="0"/>
                <a:cs typeface="Times New Roman" panose="02020603050405020304" pitchFamily="18" charset="0"/>
              </a:rPr>
              <a:t>comme couche de transport. Les clients HTTP les plus connus sont les navigateurs Web permettant à un utilisateur d'accéder à un serveur contenant les données. L’</a:t>
            </a:r>
            <a:r>
              <a:rPr lang="fr-FR" sz="2800" b="1" dirty="0">
                <a:solidFill>
                  <a:schemeClr val="bg1"/>
                </a:solidFill>
                <a:latin typeface="Times New Roman" panose="02020603050405020304" pitchFamily="18" charset="0"/>
                <a:cs typeface="Times New Roman" panose="02020603050405020304" pitchFamily="18" charset="0"/>
              </a:rPr>
              <a:t>HyperText </a:t>
            </a:r>
            <a:r>
              <a:rPr lang="fr-FR" sz="2800" b="1" dirty="0" err="1">
                <a:solidFill>
                  <a:schemeClr val="bg1"/>
                </a:solidFill>
                <a:latin typeface="Times New Roman" panose="02020603050405020304" pitchFamily="18" charset="0"/>
                <a:cs typeface="Times New Roman" panose="02020603050405020304" pitchFamily="18" charset="0"/>
              </a:rPr>
              <a:t>Markup</a:t>
            </a:r>
            <a:r>
              <a:rPr lang="fr-FR" sz="2800" b="1" dirty="0">
                <a:solidFill>
                  <a:schemeClr val="bg1"/>
                </a:solidFill>
                <a:latin typeface="Times New Roman" panose="02020603050405020304" pitchFamily="18" charset="0"/>
                <a:cs typeface="Times New Roman" panose="02020603050405020304" pitchFamily="18" charset="0"/>
              </a:rPr>
              <a:t> </a:t>
            </a:r>
            <a:r>
              <a:rPr lang="fr-FR" sz="2800" b="1" dirty="0" err="1">
                <a:solidFill>
                  <a:schemeClr val="bg1"/>
                </a:solidFill>
                <a:latin typeface="Times New Roman" panose="02020603050405020304" pitchFamily="18" charset="0"/>
                <a:cs typeface="Times New Roman" panose="02020603050405020304" pitchFamily="18" charset="0"/>
              </a:rPr>
              <a:t>Language</a:t>
            </a:r>
            <a:r>
              <a:rPr lang="fr-FR" sz="2800" dirty="0">
                <a:solidFill>
                  <a:schemeClr val="bg1"/>
                </a:solidFill>
                <a:latin typeface="Times New Roman" panose="02020603050405020304" pitchFamily="18" charset="0"/>
                <a:cs typeface="Times New Roman" panose="02020603050405020304" pitchFamily="18" charset="0"/>
              </a:rPr>
              <a:t>, (</a:t>
            </a:r>
            <a:r>
              <a:rPr lang="fr-FR" sz="2800" b="1" dirty="0">
                <a:solidFill>
                  <a:schemeClr val="bg1"/>
                </a:solidFill>
                <a:latin typeface="Times New Roman" panose="02020603050405020304" pitchFamily="18" charset="0"/>
                <a:cs typeface="Times New Roman" panose="02020603050405020304" pitchFamily="18" charset="0"/>
              </a:rPr>
              <a:t>HTML)</a:t>
            </a:r>
            <a:r>
              <a:rPr lang="fr-FR" sz="2800" dirty="0">
                <a:solidFill>
                  <a:schemeClr val="bg1"/>
                </a:solidFill>
                <a:latin typeface="Times New Roman" panose="02020603050405020304" pitchFamily="18" charset="0"/>
                <a:cs typeface="Times New Roman" panose="02020603050405020304" pitchFamily="18" charset="0"/>
              </a:rPr>
              <a:t>, est le format de données conçu pour représenter les pages web</a:t>
            </a:r>
            <a:r>
              <a:rPr lang="fr-FR" sz="2800" dirty="0" smtClean="0">
                <a:solidFill>
                  <a:schemeClr val="bg1"/>
                </a:solidFill>
                <a:latin typeface="Times New Roman" panose="02020603050405020304" pitchFamily="18" charset="0"/>
                <a:cs typeface="Times New Roman" panose="02020603050405020304" pitchFamily="18" charset="0"/>
              </a:rPr>
              <a:t>.</a:t>
            </a:r>
          </a:p>
          <a:p>
            <a:pPr algn="just"/>
            <a:r>
              <a:rPr lang="fr-FR" sz="2800" dirty="0">
                <a:solidFill>
                  <a:schemeClr val="bg1"/>
                </a:solidFill>
                <a:latin typeface="Times New Roman" panose="02020603050405020304" pitchFamily="18" charset="0"/>
                <a:cs typeface="Times New Roman" panose="02020603050405020304" pitchFamily="18" charset="0"/>
              </a:rPr>
              <a:t/>
            </a:r>
            <a:br>
              <a:rPr lang="fr-FR" sz="2800" dirty="0">
                <a:solidFill>
                  <a:schemeClr val="bg1"/>
                </a:solidFill>
                <a:latin typeface="Times New Roman" panose="02020603050405020304" pitchFamily="18" charset="0"/>
                <a:cs typeface="Times New Roman" panose="02020603050405020304" pitchFamily="18" charset="0"/>
              </a:rPr>
            </a:br>
            <a:r>
              <a:rPr lang="fr-FR" sz="2800" dirty="0">
                <a:solidFill>
                  <a:schemeClr val="bg1"/>
                </a:solidFill>
                <a:latin typeface="Times New Roman" panose="02020603050405020304" pitchFamily="18" charset="0"/>
                <a:cs typeface="Times New Roman" panose="02020603050405020304" pitchFamily="18" charset="0"/>
              </a:rPr>
              <a:t/>
            </a:r>
            <a:br>
              <a:rPr lang="fr-FR" sz="2800" dirty="0">
                <a:solidFill>
                  <a:schemeClr val="bg1"/>
                </a:solidFill>
                <a:latin typeface="Times New Roman" panose="02020603050405020304" pitchFamily="18" charset="0"/>
                <a:cs typeface="Times New Roman" panose="02020603050405020304" pitchFamily="18" charset="0"/>
              </a:rPr>
            </a:br>
            <a:endParaRPr lang="fr-FR"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64362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36444"/>
          </a:xfrm>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supports et les protocoles</a:t>
            </a:r>
          </a:p>
        </p:txBody>
      </p:sp>
      <p:sp>
        <p:nvSpPr>
          <p:cNvPr id="3" name="Rectangle 2"/>
          <p:cNvSpPr/>
          <p:nvPr/>
        </p:nvSpPr>
        <p:spPr>
          <a:xfrm>
            <a:off x="419" y="1268760"/>
            <a:ext cx="9143581" cy="4401205"/>
          </a:xfrm>
          <a:prstGeom prst="rect">
            <a:avLst/>
          </a:prstGeom>
        </p:spPr>
        <p:txBody>
          <a:bodyPr wrap="square">
            <a:spAutoFit/>
          </a:bodyPr>
          <a:lstStyle/>
          <a:p>
            <a:pPr algn="just"/>
            <a:r>
              <a:rPr lang="fr-FR" sz="2800" b="1" dirty="0">
                <a:solidFill>
                  <a:schemeClr val="bg1"/>
                </a:solidFill>
                <a:latin typeface="Times New Roman" panose="02020603050405020304" pitchFamily="18" charset="0"/>
                <a:cs typeface="Times New Roman" panose="02020603050405020304" pitchFamily="18" charset="0"/>
              </a:rPr>
              <a:t>Le protocole Wireless Application Protocol (WAP) </a:t>
            </a:r>
            <a:r>
              <a:rPr lang="fr-FR" sz="2800" dirty="0">
                <a:solidFill>
                  <a:schemeClr val="bg1"/>
                </a:solidFill>
                <a:latin typeface="Times New Roman" panose="02020603050405020304" pitchFamily="18" charset="0"/>
                <a:cs typeface="Times New Roman" panose="02020603050405020304" pitchFamily="18" charset="0"/>
              </a:rPr>
              <a:t>est un protocole de communication apparu en France en 1999 qui permettait d'accéder à Internet à partir d'un appareil de transmission sans fil, comme un téléphone mobile ou un assistant personnel. Il redéfinit le protocole HTTP, le format de présentation </a:t>
            </a:r>
            <a:r>
              <a:rPr lang="fr-FR" sz="2800" dirty="0" smtClean="0">
                <a:solidFill>
                  <a:schemeClr val="bg1"/>
                </a:solidFill>
                <a:latin typeface="Times New Roman" panose="02020603050405020304" pitchFamily="18" charset="0"/>
                <a:cs typeface="Times New Roman" panose="02020603050405020304" pitchFamily="18" charset="0"/>
              </a:rPr>
              <a:t>HTML</a:t>
            </a:r>
          </a:p>
          <a:p>
            <a:pPr algn="just"/>
            <a:r>
              <a:rPr lang="fr-FR" sz="2800" dirty="0">
                <a:solidFill>
                  <a:schemeClr val="bg1"/>
                </a:solidFill>
                <a:latin typeface="Times New Roman" panose="02020603050405020304" pitchFamily="18" charset="0"/>
                <a:cs typeface="Times New Roman" panose="02020603050405020304" pitchFamily="18" charset="0"/>
              </a:rPr>
              <a:t/>
            </a:r>
            <a:br>
              <a:rPr lang="fr-FR" sz="2800" dirty="0">
                <a:solidFill>
                  <a:schemeClr val="bg1"/>
                </a:solidFill>
                <a:latin typeface="Times New Roman" panose="02020603050405020304" pitchFamily="18" charset="0"/>
                <a:cs typeface="Times New Roman" panose="02020603050405020304" pitchFamily="18" charset="0"/>
              </a:rPr>
            </a:br>
            <a:r>
              <a:rPr lang="fr-FR" sz="2800" dirty="0">
                <a:solidFill>
                  <a:schemeClr val="bg1"/>
                </a:solidFill>
                <a:latin typeface="Times New Roman" panose="02020603050405020304" pitchFamily="18" charset="0"/>
                <a:cs typeface="Times New Roman" panose="02020603050405020304" pitchFamily="18" charset="0"/>
              </a:rPr>
              <a:t/>
            </a:r>
            <a:br>
              <a:rPr lang="fr-FR" sz="2800" dirty="0">
                <a:solidFill>
                  <a:schemeClr val="bg1"/>
                </a:solidFill>
                <a:latin typeface="Times New Roman" panose="02020603050405020304" pitchFamily="18" charset="0"/>
                <a:cs typeface="Times New Roman" panose="02020603050405020304" pitchFamily="18" charset="0"/>
              </a:rPr>
            </a:br>
            <a:r>
              <a:rPr lang="fr-FR" sz="2800" dirty="0">
                <a:solidFill>
                  <a:schemeClr val="bg1"/>
                </a:solidFill>
                <a:latin typeface="Times New Roman" panose="02020603050405020304" pitchFamily="18" charset="0"/>
                <a:cs typeface="Times New Roman" panose="02020603050405020304" pitchFamily="18" charset="0"/>
              </a:rPr>
              <a:t/>
            </a:r>
            <a:br>
              <a:rPr lang="fr-FR" sz="2800" dirty="0">
                <a:solidFill>
                  <a:schemeClr val="bg1"/>
                </a:solidFill>
                <a:latin typeface="Times New Roman" panose="02020603050405020304" pitchFamily="18" charset="0"/>
                <a:cs typeface="Times New Roman" panose="02020603050405020304" pitchFamily="18" charset="0"/>
              </a:rPr>
            </a:br>
            <a:endParaRPr lang="fr-FR"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24562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36444"/>
          </a:xfrm>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supports et les protocoles</a:t>
            </a:r>
          </a:p>
        </p:txBody>
      </p:sp>
      <p:sp>
        <p:nvSpPr>
          <p:cNvPr id="3" name="Rectangle 2"/>
          <p:cNvSpPr/>
          <p:nvPr/>
        </p:nvSpPr>
        <p:spPr>
          <a:xfrm>
            <a:off x="419" y="736444"/>
            <a:ext cx="9143581" cy="8494633"/>
          </a:xfrm>
          <a:prstGeom prst="rect">
            <a:avLst/>
          </a:prstGeom>
        </p:spPr>
        <p:txBody>
          <a:bodyPr wrap="square">
            <a:spAutoFit/>
          </a:bodyPr>
          <a:lstStyle/>
          <a:p>
            <a:pPr algn="just"/>
            <a:r>
              <a:rPr lang="fr-FR" sz="2600" b="1" dirty="0">
                <a:solidFill>
                  <a:schemeClr val="bg1"/>
                </a:solidFill>
                <a:latin typeface="Times New Roman" panose="02020603050405020304" pitchFamily="18" charset="0"/>
                <a:cs typeface="Times New Roman" panose="02020603050405020304" pitchFamily="18" charset="0"/>
              </a:rPr>
              <a:t>Session Initiation </a:t>
            </a:r>
            <a:r>
              <a:rPr lang="fr-FR" sz="2600" b="1" dirty="0" err="1">
                <a:solidFill>
                  <a:schemeClr val="bg1"/>
                </a:solidFill>
                <a:latin typeface="Times New Roman" panose="02020603050405020304" pitchFamily="18" charset="0"/>
                <a:cs typeface="Times New Roman" panose="02020603050405020304" pitchFamily="18" charset="0"/>
              </a:rPr>
              <a:t>protocol</a:t>
            </a:r>
            <a:r>
              <a:rPr lang="fr-FR" sz="2600" b="1" dirty="0">
                <a:solidFill>
                  <a:schemeClr val="bg1"/>
                </a:solidFill>
                <a:latin typeface="Times New Roman" panose="02020603050405020304" pitchFamily="18" charset="0"/>
                <a:cs typeface="Times New Roman" panose="02020603050405020304" pitchFamily="18" charset="0"/>
              </a:rPr>
              <a:t> </a:t>
            </a:r>
            <a:r>
              <a:rPr lang="fr-FR" sz="2600" dirty="0">
                <a:solidFill>
                  <a:schemeClr val="bg1"/>
                </a:solidFill>
                <a:latin typeface="Times New Roman" panose="02020603050405020304" pitchFamily="18" charset="0"/>
                <a:cs typeface="Times New Roman" panose="02020603050405020304" pitchFamily="18" charset="0"/>
              </a:rPr>
              <a:t>(</a:t>
            </a:r>
            <a:r>
              <a:rPr lang="fr-FR" sz="2600" b="1" dirty="0">
                <a:solidFill>
                  <a:schemeClr val="bg1"/>
                </a:solidFill>
                <a:latin typeface="Times New Roman" panose="02020603050405020304" pitchFamily="18" charset="0"/>
                <a:cs typeface="Times New Roman" panose="02020603050405020304" pitchFamily="18" charset="0"/>
              </a:rPr>
              <a:t>SIP) </a:t>
            </a:r>
            <a:r>
              <a:rPr lang="fr-FR" sz="2600" dirty="0">
                <a:solidFill>
                  <a:schemeClr val="bg1"/>
                </a:solidFill>
                <a:latin typeface="Times New Roman" panose="02020603050405020304" pitchFamily="18" charset="0"/>
                <a:cs typeface="Times New Roman" panose="02020603050405020304" pitchFamily="18" charset="0"/>
              </a:rPr>
              <a:t>est un protocole de signalisation défini par l’IETF (Internet Engineering </a:t>
            </a:r>
            <a:r>
              <a:rPr lang="fr-FR" sz="2600" dirty="0" err="1">
                <a:solidFill>
                  <a:schemeClr val="bg1"/>
                </a:solidFill>
                <a:latin typeface="Times New Roman" panose="02020603050405020304" pitchFamily="18" charset="0"/>
                <a:cs typeface="Times New Roman" panose="02020603050405020304" pitchFamily="18" charset="0"/>
              </a:rPr>
              <a:t>Task</a:t>
            </a:r>
            <a:r>
              <a:rPr lang="fr-FR" sz="2600" dirty="0">
                <a:solidFill>
                  <a:schemeClr val="bg1"/>
                </a:solidFill>
                <a:latin typeface="Times New Roman" panose="02020603050405020304" pitchFamily="18" charset="0"/>
                <a:cs typeface="Times New Roman" panose="02020603050405020304" pitchFamily="18" charset="0"/>
              </a:rPr>
              <a:t> Force) permettant l’établissement, la libération et la modification de sessions </a:t>
            </a:r>
            <a:r>
              <a:rPr lang="fr-FR" sz="2600" dirty="0" smtClean="0">
                <a:solidFill>
                  <a:schemeClr val="bg1"/>
                </a:solidFill>
                <a:latin typeface="Times New Roman" panose="02020603050405020304" pitchFamily="18" charset="0"/>
                <a:cs typeface="Times New Roman" panose="02020603050405020304" pitchFamily="18" charset="0"/>
              </a:rPr>
              <a:t>multimédias. </a:t>
            </a:r>
            <a:r>
              <a:rPr lang="fr-FR" sz="2600" dirty="0">
                <a:solidFill>
                  <a:schemeClr val="bg1"/>
                </a:solidFill>
                <a:latin typeface="Times New Roman" panose="02020603050405020304" pitchFamily="18" charset="0"/>
                <a:cs typeface="Times New Roman" panose="02020603050405020304" pitchFamily="18" charset="0"/>
              </a:rPr>
              <a:t>Il hérite de certaines fonctionnalités des protocoles http (Hyper </a:t>
            </a:r>
            <a:r>
              <a:rPr lang="fr-FR" sz="2600" dirty="0" err="1">
                <a:solidFill>
                  <a:schemeClr val="bg1"/>
                </a:solidFill>
                <a:latin typeface="Times New Roman" panose="02020603050405020304" pitchFamily="18" charset="0"/>
                <a:cs typeface="Times New Roman" panose="02020603050405020304" pitchFamily="18" charset="0"/>
              </a:rPr>
              <a:t>Text</a:t>
            </a:r>
            <a:r>
              <a:rPr lang="fr-FR" sz="2600" dirty="0">
                <a:solidFill>
                  <a:schemeClr val="bg1"/>
                </a:solidFill>
                <a:latin typeface="Times New Roman" panose="02020603050405020304" pitchFamily="18" charset="0"/>
                <a:cs typeface="Times New Roman" panose="02020603050405020304" pitchFamily="18" charset="0"/>
              </a:rPr>
              <a:t> Transport Protocol) utilisé pour naviguer sur le WEB, et SMTP (Simple Mail Transport Protocol) utilisé pour transmettre des messages électroniques (E-mails). SIP s’appuie sur un modèle transactionnel client/serveur comme HTTP. L’adressage utilise le concept d’URL SIP (Uniform Resource Locator) qui ressemble à une adresse E-mail</a:t>
            </a:r>
            <a:r>
              <a:rPr lang="fr-FR" sz="2600" dirty="0" smtClean="0">
                <a:solidFill>
                  <a:schemeClr val="bg1"/>
                </a:solidFill>
                <a:latin typeface="Times New Roman" panose="02020603050405020304" pitchFamily="18" charset="0"/>
                <a:cs typeface="Times New Roman" panose="02020603050405020304" pitchFamily="18" charset="0"/>
              </a:rPr>
              <a:t>.</a:t>
            </a:r>
          </a:p>
          <a:p>
            <a:pPr algn="just"/>
            <a:r>
              <a:rPr lang="fr-FR" sz="2600" dirty="0">
                <a:solidFill>
                  <a:schemeClr val="bg1"/>
                </a:solidFill>
                <a:latin typeface="Times New Roman" panose="02020603050405020304" pitchFamily="18" charset="0"/>
                <a:cs typeface="Times New Roman" panose="02020603050405020304" pitchFamily="18" charset="0"/>
              </a:rPr>
              <a:t>SIP a été étendu afin de supporter de nombreux services tels que la présence, la messagerie instantanée (similaire au service SMS dans les réseaux mobiles), le transfert d’appel, la conférence, les services complémentaires de téléphonie, etc</a:t>
            </a:r>
            <a:r>
              <a:rPr lang="fr-FR" sz="2600" dirty="0" smtClean="0">
                <a:solidFill>
                  <a:schemeClr val="bg1"/>
                </a:solidFill>
                <a:latin typeface="Times New Roman" panose="02020603050405020304" pitchFamily="18" charset="0"/>
                <a:cs typeface="Times New Roman" panose="02020603050405020304" pitchFamily="18" charset="0"/>
              </a:rPr>
              <a:t>.</a:t>
            </a:r>
          </a:p>
          <a:p>
            <a:pPr algn="just"/>
            <a:r>
              <a:rPr lang="fr-FR" sz="2600" dirty="0">
                <a:solidFill>
                  <a:schemeClr val="bg1"/>
                </a:solidFill>
                <a:latin typeface="Times New Roman" panose="02020603050405020304" pitchFamily="18" charset="0"/>
                <a:cs typeface="Times New Roman" panose="02020603050405020304" pitchFamily="18" charset="0"/>
              </a:rPr>
              <a:t/>
            </a:r>
            <a:br>
              <a:rPr lang="fr-FR" sz="2600" dirty="0">
                <a:solidFill>
                  <a:schemeClr val="bg1"/>
                </a:solidFill>
                <a:latin typeface="Times New Roman" panose="02020603050405020304" pitchFamily="18" charset="0"/>
                <a:cs typeface="Times New Roman" panose="02020603050405020304" pitchFamily="18" charset="0"/>
              </a:rPr>
            </a:br>
            <a:endParaRPr lang="fr-FR" sz="2600" dirty="0" smtClean="0">
              <a:solidFill>
                <a:schemeClr val="bg1"/>
              </a:solidFill>
              <a:latin typeface="Times New Roman" panose="02020603050405020304" pitchFamily="18" charset="0"/>
              <a:cs typeface="Times New Roman" panose="02020603050405020304" pitchFamily="18" charset="0"/>
            </a:endParaRPr>
          </a:p>
          <a:p>
            <a:pPr algn="just"/>
            <a:r>
              <a:rPr lang="fr-FR" sz="2600" dirty="0">
                <a:solidFill>
                  <a:schemeClr val="bg1"/>
                </a:solidFill>
                <a:latin typeface="Times New Roman" panose="02020603050405020304" pitchFamily="18" charset="0"/>
                <a:cs typeface="Times New Roman" panose="02020603050405020304" pitchFamily="18" charset="0"/>
              </a:rPr>
              <a:t/>
            </a:r>
            <a:br>
              <a:rPr lang="fr-FR" sz="2600" dirty="0">
                <a:solidFill>
                  <a:schemeClr val="bg1"/>
                </a:solidFill>
                <a:latin typeface="Times New Roman" panose="02020603050405020304" pitchFamily="18" charset="0"/>
                <a:cs typeface="Times New Roman" panose="02020603050405020304" pitchFamily="18" charset="0"/>
              </a:rPr>
            </a:br>
            <a:r>
              <a:rPr lang="fr-FR" sz="2600" dirty="0">
                <a:solidFill>
                  <a:schemeClr val="bg1"/>
                </a:solidFill>
                <a:latin typeface="Times New Roman" panose="02020603050405020304" pitchFamily="18" charset="0"/>
                <a:cs typeface="Times New Roman" panose="02020603050405020304" pitchFamily="18" charset="0"/>
              </a:rPr>
              <a:t/>
            </a:r>
            <a:br>
              <a:rPr lang="fr-FR" sz="2600" dirty="0">
                <a:solidFill>
                  <a:schemeClr val="bg1"/>
                </a:solidFill>
                <a:latin typeface="Times New Roman" panose="02020603050405020304" pitchFamily="18" charset="0"/>
                <a:cs typeface="Times New Roman" panose="02020603050405020304" pitchFamily="18" charset="0"/>
              </a:rPr>
            </a:br>
            <a:r>
              <a:rPr lang="fr-FR" sz="2600" dirty="0">
                <a:solidFill>
                  <a:schemeClr val="bg1"/>
                </a:solidFill>
                <a:latin typeface="Times New Roman" panose="02020603050405020304" pitchFamily="18" charset="0"/>
                <a:cs typeface="Times New Roman" panose="02020603050405020304" pitchFamily="18" charset="0"/>
              </a:rPr>
              <a:t/>
            </a:r>
            <a:br>
              <a:rPr lang="fr-FR" sz="2600" dirty="0">
                <a:solidFill>
                  <a:schemeClr val="bg1"/>
                </a:solidFill>
                <a:latin typeface="Times New Roman" panose="02020603050405020304" pitchFamily="18" charset="0"/>
                <a:cs typeface="Times New Roman" panose="02020603050405020304" pitchFamily="18" charset="0"/>
              </a:rPr>
            </a:br>
            <a:r>
              <a:rPr lang="fr-FR" sz="2600" dirty="0">
                <a:solidFill>
                  <a:schemeClr val="bg1"/>
                </a:solidFill>
                <a:latin typeface="Times New Roman" panose="02020603050405020304" pitchFamily="18" charset="0"/>
                <a:cs typeface="Times New Roman" panose="02020603050405020304" pitchFamily="18" charset="0"/>
              </a:rPr>
              <a:t/>
            </a:r>
            <a:br>
              <a:rPr lang="fr-FR" sz="2600" dirty="0">
                <a:solidFill>
                  <a:schemeClr val="bg1"/>
                </a:solidFill>
                <a:latin typeface="Times New Roman" panose="02020603050405020304" pitchFamily="18" charset="0"/>
                <a:cs typeface="Times New Roman" panose="02020603050405020304" pitchFamily="18" charset="0"/>
              </a:rPr>
            </a:br>
            <a:endParaRPr lang="fr-FR"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71268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26"/>
          <p:cNvSpPr txBox="1">
            <a:spLocks noChangeArrowheads="1"/>
          </p:cNvSpPr>
          <p:nvPr/>
        </p:nvSpPr>
        <p:spPr>
          <a:xfrm>
            <a:off x="0" y="-12157"/>
            <a:ext cx="9144000" cy="920877"/>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concept de réseau cellulaire</a:t>
            </a:r>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53752" y="1052736"/>
            <a:ext cx="9036496" cy="1569660"/>
          </a:xfrm>
          <a:prstGeom prst="rect">
            <a:avLst/>
          </a:prstGeom>
        </p:spPr>
        <p:txBody>
          <a:bodyPr wrap="square">
            <a:spAutoFit/>
          </a:bodyPr>
          <a:lstStyle/>
          <a:p>
            <a:r>
              <a:rPr lang="fr-FR" sz="2400" dirty="0">
                <a:solidFill>
                  <a:srgbClr val="000000"/>
                </a:solidFill>
                <a:latin typeface="Times New Roman" panose="02020603050405020304" pitchFamily="18" charset="0"/>
                <a:cs typeface="Times New Roman" panose="02020603050405020304" pitchFamily="18" charset="0"/>
              </a:rPr>
              <a:t>Le principe de système cellulaire est de diviser la région couverte en de petites zones, appelées cellules. Dans chaque cellule, la station de base BTS a un certain rayon d’action, d’au maximum 36 Km, elle ne pourra communiquer qu’avec les mobiles présents dans cette </a:t>
            </a:r>
            <a:r>
              <a:rPr lang="fr-FR" sz="2400" dirty="0" smtClean="0">
                <a:solidFill>
                  <a:srgbClr val="000000"/>
                </a:solidFill>
                <a:latin typeface="Times New Roman" panose="02020603050405020304" pitchFamily="18" charset="0"/>
                <a:cs typeface="Times New Roman" panose="02020603050405020304" pitchFamily="18" charset="0"/>
              </a:rPr>
              <a:t>cellule.</a:t>
            </a:r>
            <a:endParaRPr lang="fr-FR" sz="36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647564" y="2643834"/>
            <a:ext cx="7848872" cy="3957152"/>
          </a:xfrm>
          <a:prstGeom prst="rect">
            <a:avLst/>
          </a:prstGeom>
        </p:spPr>
      </p:pic>
    </p:spTree>
    <p:extLst>
      <p:ext uri="{BB962C8B-B14F-4D97-AF65-F5344CB8AC3E}">
        <p14:creationId xmlns:p14="http://schemas.microsoft.com/office/powerpoint/2010/main" val="4630994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36444"/>
          </a:xfrm>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lstStyle/>
          <a:p>
            <a:pPr algn="ctr" defTabSz="762000"/>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supports et les protocoles</a:t>
            </a:r>
          </a:p>
        </p:txBody>
      </p:sp>
      <p:sp>
        <p:nvSpPr>
          <p:cNvPr id="3" name="Rectangle 2"/>
          <p:cNvSpPr/>
          <p:nvPr/>
        </p:nvSpPr>
        <p:spPr>
          <a:xfrm>
            <a:off x="419" y="736444"/>
            <a:ext cx="9143581" cy="4524315"/>
          </a:xfrm>
          <a:prstGeom prst="rect">
            <a:avLst/>
          </a:prstGeom>
        </p:spPr>
        <p:txBody>
          <a:bodyPr wrap="square">
            <a:spAutoFit/>
          </a:bodyPr>
          <a:lstStyle/>
          <a:p>
            <a:pPr algn="just"/>
            <a:r>
              <a:rPr lang="fr-FR" sz="2400" b="1" dirty="0">
                <a:solidFill>
                  <a:srgbClr val="000000"/>
                </a:solidFill>
                <a:latin typeface="Times New Roman" panose="02020603050405020304" pitchFamily="18" charset="0"/>
                <a:cs typeface="Times New Roman" panose="02020603050405020304" pitchFamily="18" charset="0"/>
              </a:rPr>
              <a:t>L’IP </a:t>
            </a:r>
            <a:r>
              <a:rPr lang="fr-FR" sz="2400" b="1" dirty="0" err="1">
                <a:solidFill>
                  <a:srgbClr val="000000"/>
                </a:solidFill>
                <a:latin typeface="Times New Roman" panose="02020603050405020304" pitchFamily="18" charset="0"/>
                <a:cs typeface="Times New Roman" panose="02020603050405020304" pitchFamily="18" charset="0"/>
              </a:rPr>
              <a:t>Multimedia</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Subsytem</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IMS) </a:t>
            </a:r>
            <a:r>
              <a:rPr lang="fr-FR" sz="2400" dirty="0" smtClean="0">
                <a:solidFill>
                  <a:srgbClr val="000000"/>
                </a:solidFill>
                <a:latin typeface="Times New Roman" panose="02020603050405020304" pitchFamily="18" charset="0"/>
                <a:cs typeface="Times New Roman" panose="02020603050405020304" pitchFamily="18" charset="0"/>
              </a:rPr>
              <a:t>est </a:t>
            </a:r>
            <a:r>
              <a:rPr lang="fr-FR" sz="2400" dirty="0">
                <a:solidFill>
                  <a:srgbClr val="000000"/>
                </a:solidFill>
                <a:latin typeface="Times New Roman" panose="02020603050405020304" pitchFamily="18" charset="0"/>
                <a:cs typeface="Times New Roman" panose="02020603050405020304" pitchFamily="18" charset="0"/>
              </a:rPr>
              <a:t>une architecture de réseau et de service qui permet le contrôle de sessions multimédia sur un réseau IP. Elle supporte des sessions temps réels (voix, </a:t>
            </a:r>
            <a:r>
              <a:rPr lang="fr-FR" sz="2400" dirty="0" err="1">
                <a:solidFill>
                  <a:srgbClr val="000000"/>
                </a:solidFill>
                <a:latin typeface="Times New Roman" panose="02020603050405020304" pitchFamily="18" charset="0"/>
                <a:cs typeface="Times New Roman" panose="02020603050405020304" pitchFamily="18" charset="0"/>
              </a:rPr>
              <a:t>vidéotéléphonie</a:t>
            </a:r>
            <a:r>
              <a:rPr lang="fr-FR" sz="2400" dirty="0">
                <a:solidFill>
                  <a:srgbClr val="000000"/>
                </a:solidFill>
                <a:latin typeface="Times New Roman" panose="02020603050405020304" pitchFamily="18" charset="0"/>
                <a:cs typeface="Times New Roman" panose="02020603050405020304" pitchFamily="18" charset="0"/>
              </a:rPr>
              <a:t>, conférence, IPTV), pseudo temps réel (</a:t>
            </a:r>
            <a:r>
              <a:rPr lang="fr-FR" sz="2400" dirty="0" err="1">
                <a:solidFill>
                  <a:srgbClr val="000000"/>
                </a:solidFill>
                <a:latin typeface="Times New Roman" panose="02020603050405020304" pitchFamily="18" charset="0"/>
                <a:cs typeface="Times New Roman" panose="02020603050405020304" pitchFamily="18" charset="0"/>
              </a:rPr>
              <a:t>tchat</a:t>
            </a:r>
            <a:r>
              <a:rPr lang="fr-FR" sz="2400" dirty="0">
                <a:solidFill>
                  <a:srgbClr val="000000"/>
                </a:solidFill>
                <a:latin typeface="Times New Roman" panose="02020603050405020304" pitchFamily="18" charset="0"/>
                <a:cs typeface="Times New Roman" panose="02020603050405020304" pitchFamily="18" charset="0"/>
              </a:rPr>
              <a:t>, push to talk) et non temps réel (SMS). </a:t>
            </a:r>
            <a:endParaRPr lang="fr-FR" sz="2400" dirty="0" smtClean="0">
              <a:solidFill>
                <a:srgbClr val="000000"/>
              </a:solidFill>
              <a:latin typeface="Times New Roman" panose="02020603050405020304" pitchFamily="18" charset="0"/>
              <a:cs typeface="Times New Roman" panose="02020603050405020304" pitchFamily="18" charset="0"/>
            </a:endParaRPr>
          </a:p>
          <a:p>
            <a:pPr algn="just"/>
            <a:r>
              <a:rPr lang="fr-FR" sz="2400" dirty="0">
                <a:solidFill>
                  <a:schemeClr val="bg1"/>
                </a:solidFill>
                <a:latin typeface="Times New Roman" panose="02020603050405020304" pitchFamily="18" charset="0"/>
                <a:cs typeface="Times New Roman" panose="02020603050405020304" pitchFamily="18" charset="0"/>
              </a:rPr>
              <a:t/>
            </a:r>
            <a:br>
              <a:rPr lang="fr-FR" sz="2400" dirty="0">
                <a:solidFill>
                  <a:schemeClr val="bg1"/>
                </a:solidFill>
                <a:latin typeface="Times New Roman" panose="02020603050405020304" pitchFamily="18" charset="0"/>
                <a:cs typeface="Times New Roman" panose="02020603050405020304" pitchFamily="18" charset="0"/>
              </a:rPr>
            </a:br>
            <a:endParaRPr lang="fr-FR" sz="2400" dirty="0" smtClean="0">
              <a:solidFill>
                <a:schemeClr val="bg1"/>
              </a:solidFill>
              <a:latin typeface="Times New Roman" panose="02020603050405020304" pitchFamily="18" charset="0"/>
              <a:cs typeface="Times New Roman" panose="02020603050405020304" pitchFamily="18" charset="0"/>
            </a:endParaRPr>
          </a:p>
          <a:p>
            <a:pPr algn="just"/>
            <a:r>
              <a:rPr lang="fr-FR" sz="2400" dirty="0">
                <a:solidFill>
                  <a:schemeClr val="bg1"/>
                </a:solidFill>
                <a:latin typeface="Times New Roman" panose="02020603050405020304" pitchFamily="18" charset="0"/>
                <a:cs typeface="Times New Roman" panose="02020603050405020304" pitchFamily="18" charset="0"/>
              </a:rPr>
              <a:t/>
            </a:r>
            <a:br>
              <a:rPr lang="fr-FR" sz="2400" dirty="0">
                <a:solidFill>
                  <a:schemeClr val="bg1"/>
                </a:solidFill>
                <a:latin typeface="Times New Roman" panose="02020603050405020304" pitchFamily="18" charset="0"/>
                <a:cs typeface="Times New Roman" panose="02020603050405020304" pitchFamily="18" charset="0"/>
              </a:rPr>
            </a:br>
            <a:r>
              <a:rPr lang="fr-FR" sz="2400" dirty="0">
                <a:solidFill>
                  <a:schemeClr val="bg1"/>
                </a:solidFill>
                <a:latin typeface="Times New Roman" panose="02020603050405020304" pitchFamily="18" charset="0"/>
                <a:cs typeface="Times New Roman" panose="02020603050405020304" pitchFamily="18" charset="0"/>
              </a:rPr>
              <a:t/>
            </a:r>
            <a:br>
              <a:rPr lang="fr-FR" sz="2400" dirty="0">
                <a:solidFill>
                  <a:schemeClr val="bg1"/>
                </a:solidFill>
                <a:latin typeface="Times New Roman" panose="02020603050405020304" pitchFamily="18" charset="0"/>
                <a:cs typeface="Times New Roman" panose="02020603050405020304" pitchFamily="18" charset="0"/>
              </a:rPr>
            </a:br>
            <a:r>
              <a:rPr lang="fr-FR" sz="2400" dirty="0">
                <a:solidFill>
                  <a:schemeClr val="bg1"/>
                </a:solidFill>
                <a:latin typeface="Times New Roman" panose="02020603050405020304" pitchFamily="18" charset="0"/>
                <a:cs typeface="Times New Roman" panose="02020603050405020304" pitchFamily="18" charset="0"/>
              </a:rPr>
              <a:t/>
            </a:r>
            <a:br>
              <a:rPr lang="fr-FR" sz="2400" dirty="0">
                <a:solidFill>
                  <a:schemeClr val="bg1"/>
                </a:solidFill>
                <a:latin typeface="Times New Roman" panose="02020603050405020304" pitchFamily="18" charset="0"/>
                <a:cs typeface="Times New Roman" panose="02020603050405020304" pitchFamily="18" charset="0"/>
              </a:rPr>
            </a:br>
            <a:r>
              <a:rPr lang="fr-FR" sz="2400" dirty="0">
                <a:solidFill>
                  <a:schemeClr val="bg1"/>
                </a:solidFill>
                <a:latin typeface="Times New Roman" panose="02020603050405020304" pitchFamily="18" charset="0"/>
                <a:cs typeface="Times New Roman" panose="02020603050405020304" pitchFamily="18" charset="0"/>
              </a:rPr>
              <a:t/>
            </a:r>
            <a:br>
              <a:rPr lang="fr-FR" sz="2400" dirty="0">
                <a:solidFill>
                  <a:schemeClr val="bg1"/>
                </a:solidFill>
                <a:latin typeface="Times New Roman" panose="02020603050405020304" pitchFamily="18" charset="0"/>
                <a:cs typeface="Times New Roman" panose="02020603050405020304" pitchFamily="18" charset="0"/>
              </a:rPr>
            </a:br>
            <a:endParaRPr lang="fr-FR"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1010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26"/>
          <p:cNvSpPr txBox="1">
            <a:spLocks noChangeArrowheads="1"/>
          </p:cNvSpPr>
          <p:nvPr/>
        </p:nvSpPr>
        <p:spPr>
          <a:xfrm>
            <a:off x="0" y="-12157"/>
            <a:ext cx="9144000" cy="920877"/>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concept de réseau cellulaire</a:t>
            </a:r>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53752" y="1052736"/>
            <a:ext cx="9036496" cy="2677656"/>
          </a:xfrm>
          <a:prstGeom prst="rect">
            <a:avLst/>
          </a:prstGeom>
        </p:spPr>
        <p:txBody>
          <a:bodyPr wrap="square">
            <a:spAutoFit/>
          </a:bodyPr>
          <a:lstStyle/>
          <a:p>
            <a:r>
              <a:rPr lang="fr-FR" sz="2400" dirty="0">
                <a:solidFill>
                  <a:srgbClr val="000000"/>
                </a:solidFill>
                <a:latin typeface="Times New Roman" panose="02020603050405020304" pitchFamily="18" charset="0"/>
                <a:cs typeface="Times New Roman" panose="02020603050405020304" pitchFamily="18" charset="0"/>
              </a:rPr>
              <a:t>Les cellules sont modélisées par des hexagones. La conception d’un réseau cellulaire </a:t>
            </a:r>
            <a:r>
              <a:rPr lang="fr-FR" sz="2400" dirty="0" smtClean="0">
                <a:solidFill>
                  <a:srgbClr val="000000"/>
                </a:solidFill>
                <a:latin typeface="Times New Roman" panose="02020603050405020304" pitchFamily="18" charset="0"/>
                <a:cs typeface="Times New Roman" panose="02020603050405020304" pitchFamily="18" charset="0"/>
              </a:rPr>
              <a:t>est basée </a:t>
            </a:r>
            <a:r>
              <a:rPr lang="fr-FR" sz="2400" dirty="0">
                <a:solidFill>
                  <a:srgbClr val="000000"/>
                </a:solidFill>
                <a:latin typeface="Times New Roman" panose="02020603050405020304" pitchFamily="18" charset="0"/>
                <a:cs typeface="Times New Roman" panose="02020603050405020304" pitchFamily="18" charset="0"/>
              </a:rPr>
              <a:t>sur les aspects suivants </a:t>
            </a:r>
            <a:r>
              <a:rPr lang="fr-FR" sz="2400" dirty="0" smtClean="0">
                <a:solidFill>
                  <a:srgbClr val="000000"/>
                </a:solidFill>
                <a:latin typeface="Times New Roman" panose="02020603050405020304" pitchFamily="18" charset="0"/>
                <a:cs typeface="Times New Roman" panose="02020603050405020304" pitchFamily="18" charset="0"/>
              </a:rPr>
              <a:t>:</a:t>
            </a:r>
            <a:endParaRPr lang="fr-FR" sz="2400" dirty="0">
              <a:solidFill>
                <a:srgbClr val="000000"/>
              </a:solidFill>
              <a:latin typeface="Times New Roman" panose="02020603050405020304" pitchFamily="18" charset="0"/>
              <a:cs typeface="Times New Roman" panose="02020603050405020304" pitchFamily="18" charset="0"/>
            </a:endParaRPr>
          </a:p>
          <a:p>
            <a:r>
              <a:rPr lang="fr-FR" sz="2400" dirty="0">
                <a:solidFill>
                  <a:srgbClr val="000000"/>
                </a:solidFill>
                <a:latin typeface="Times New Roman" panose="02020603050405020304" pitchFamily="18" charset="0"/>
                <a:cs typeface="Times New Roman" panose="02020603050405020304" pitchFamily="18" charset="0"/>
              </a:rPr>
              <a:t>1-La topographie (bâtiments, montagnes, ...)</a:t>
            </a:r>
          </a:p>
          <a:p>
            <a:r>
              <a:rPr lang="fr-FR" sz="2400" dirty="0">
                <a:solidFill>
                  <a:srgbClr val="000000"/>
                </a:solidFill>
                <a:latin typeface="Times New Roman" panose="02020603050405020304" pitchFamily="18" charset="0"/>
                <a:cs typeface="Times New Roman" panose="02020603050405020304" pitchFamily="18" charset="0"/>
              </a:rPr>
              <a:t>2-La densité de la population pour établir la taille de cellule </a:t>
            </a: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entre 0.5 et 35 km).</a:t>
            </a:r>
          </a:p>
          <a:p>
            <a:r>
              <a:rPr lang="fr-FR" sz="2400" dirty="0">
                <a:solidFill>
                  <a:srgbClr val="000000"/>
                </a:solidFill>
                <a:latin typeface="Times New Roman" panose="02020603050405020304" pitchFamily="18" charset="0"/>
                <a:cs typeface="Times New Roman" panose="02020603050405020304" pitchFamily="18" charset="0"/>
              </a:rPr>
              <a:t>3-Deux cellules adjacentes ne peuvent utiliser deux fréquences similaires afin d’éviter </a:t>
            </a:r>
            <a:r>
              <a:rPr lang="fr-FR" sz="2400" dirty="0" smtClean="0">
                <a:solidFill>
                  <a:srgbClr val="000000"/>
                </a:solidFill>
                <a:latin typeface="Times New Roman" panose="02020603050405020304" pitchFamily="18" charset="0"/>
                <a:cs typeface="Times New Roman" panose="02020603050405020304" pitchFamily="18" charset="0"/>
              </a:rPr>
              <a:t>les interférences</a:t>
            </a:r>
            <a:r>
              <a:rPr lang="fr-FR" sz="2400" dirty="0">
                <a:solidFill>
                  <a:srgbClr val="000000"/>
                </a:solidFill>
                <a:latin typeface="Times New Roman" panose="02020603050405020304" pitchFamily="18" charset="0"/>
                <a:cs typeface="Times New Roman" panose="02020603050405020304" pitchFamily="18" charset="0"/>
              </a:rPr>
              <a:t>.</a:t>
            </a:r>
            <a:endParaRPr lang="fr-FR" sz="36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4716016" y="4005064"/>
            <a:ext cx="4427984" cy="2852936"/>
          </a:xfrm>
          <a:prstGeom prst="rect">
            <a:avLst/>
          </a:prstGeom>
        </p:spPr>
      </p:pic>
    </p:spTree>
    <p:extLst>
      <p:ext uri="{BB962C8B-B14F-4D97-AF65-F5344CB8AC3E}">
        <p14:creationId xmlns:p14="http://schemas.microsoft.com/office/powerpoint/2010/main" val="174689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a:xfrm>
            <a:off x="256385" y="881691"/>
            <a:ext cx="8610600" cy="4495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just" defTabSz="762000"/>
            <a:r>
              <a:rPr lang="fr-FR" sz="2000" dirty="0">
                <a:solidFill>
                  <a:schemeClr val="bg1"/>
                </a:solidFill>
                <a:latin typeface="Times New Roman" panose="02020603050405020304" pitchFamily="18" charset="0"/>
                <a:cs typeface="Times New Roman" panose="02020603050405020304" pitchFamily="18" charset="0"/>
              </a:rPr>
              <a:t>Suivant le relief, les portées des émetteurs sont différentes. La taille des cellules dépend également du nombres de communications simultanées à écouler. </a:t>
            </a:r>
            <a:r>
              <a:rPr lang="fr-FR" sz="2000" dirty="0" smtClean="0">
                <a:solidFill>
                  <a:schemeClr val="bg1"/>
                </a:solidFill>
                <a:latin typeface="Times New Roman" panose="02020603050405020304" pitchFamily="18" charset="0"/>
                <a:cs typeface="Times New Roman" panose="02020603050405020304" pitchFamily="18" charset="0"/>
              </a:rPr>
              <a:t>      (</a:t>
            </a:r>
            <a:r>
              <a:rPr lang="fr-FR" sz="2000" dirty="0">
                <a:solidFill>
                  <a:schemeClr val="bg1"/>
                </a:solidFill>
                <a:latin typeface="Times New Roman" panose="02020603050405020304" pitchFamily="18" charset="0"/>
                <a:cs typeface="Times New Roman" panose="02020603050405020304" pitchFamily="18" charset="0"/>
              </a:rPr>
              <a:t>fortes atténuations et fort trafic en ville par petite cellule).</a:t>
            </a:r>
          </a:p>
        </p:txBody>
      </p:sp>
      <p:grpSp>
        <p:nvGrpSpPr>
          <p:cNvPr id="2" name="Groupe 1"/>
          <p:cNvGrpSpPr/>
          <p:nvPr/>
        </p:nvGrpSpPr>
        <p:grpSpPr>
          <a:xfrm>
            <a:off x="595313" y="3140968"/>
            <a:ext cx="8320087" cy="3177282"/>
            <a:chOff x="595313" y="4044950"/>
            <a:chExt cx="7049673" cy="2273300"/>
          </a:xfrm>
        </p:grpSpPr>
        <p:sp>
          <p:nvSpPr>
            <p:cNvPr id="206852" name="AutoShape 4"/>
            <p:cNvSpPr>
              <a:spLocks noChangeArrowheads="1"/>
            </p:cNvSpPr>
            <p:nvPr/>
          </p:nvSpPr>
          <p:spPr bwMode="auto">
            <a:xfrm>
              <a:off x="2749550" y="4959350"/>
              <a:ext cx="1054100" cy="901700"/>
            </a:xfrm>
            <a:prstGeom prst="hexagon">
              <a:avLst>
                <a:gd name="adj" fmla="val 29209"/>
                <a:gd name="vf" fmla="val 115470"/>
              </a:avLst>
            </a:prstGeom>
            <a:solidFill>
              <a:schemeClr val="bg2"/>
            </a:solidFill>
            <a:ln w="12700">
              <a:solidFill>
                <a:srgbClr val="CECE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53" name="AutoShape 5"/>
            <p:cNvSpPr>
              <a:spLocks noChangeArrowheads="1"/>
            </p:cNvSpPr>
            <p:nvPr/>
          </p:nvSpPr>
          <p:spPr bwMode="auto">
            <a:xfrm>
              <a:off x="4425950" y="4959350"/>
              <a:ext cx="1054100" cy="901700"/>
            </a:xfrm>
            <a:prstGeom prst="hexagon">
              <a:avLst>
                <a:gd name="adj" fmla="val 29209"/>
                <a:gd name="vf" fmla="val 115470"/>
              </a:avLst>
            </a:prstGeom>
            <a:solidFill>
              <a:schemeClr val="bg2"/>
            </a:solidFill>
            <a:ln w="12700">
              <a:solidFill>
                <a:srgbClr val="CECE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54" name="AutoShape 6"/>
            <p:cNvSpPr>
              <a:spLocks noChangeArrowheads="1"/>
            </p:cNvSpPr>
            <p:nvPr/>
          </p:nvSpPr>
          <p:spPr bwMode="auto">
            <a:xfrm>
              <a:off x="4425950" y="4044950"/>
              <a:ext cx="1054100" cy="901700"/>
            </a:xfrm>
            <a:prstGeom prst="hexagon">
              <a:avLst>
                <a:gd name="adj" fmla="val 29209"/>
                <a:gd name="vf" fmla="val 115470"/>
              </a:avLst>
            </a:prstGeom>
            <a:solidFill>
              <a:schemeClr val="bg2"/>
            </a:solidFill>
            <a:ln w="12700">
              <a:solidFill>
                <a:srgbClr val="CECE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55" name="AutoShape 7"/>
            <p:cNvSpPr>
              <a:spLocks noChangeArrowheads="1"/>
            </p:cNvSpPr>
            <p:nvPr/>
          </p:nvSpPr>
          <p:spPr bwMode="auto">
            <a:xfrm>
              <a:off x="5264150" y="4502150"/>
              <a:ext cx="1054100" cy="901700"/>
            </a:xfrm>
            <a:prstGeom prst="hexagon">
              <a:avLst>
                <a:gd name="adj" fmla="val 29209"/>
                <a:gd name="vf" fmla="val 115470"/>
              </a:avLst>
            </a:prstGeom>
            <a:solidFill>
              <a:schemeClr val="bg2"/>
            </a:solidFill>
            <a:ln w="12700">
              <a:solidFill>
                <a:srgbClr val="CECE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56" name="AutoShape 8"/>
            <p:cNvSpPr>
              <a:spLocks noChangeArrowheads="1"/>
            </p:cNvSpPr>
            <p:nvPr/>
          </p:nvSpPr>
          <p:spPr bwMode="auto">
            <a:xfrm>
              <a:off x="3587750" y="5416550"/>
              <a:ext cx="1054100" cy="901700"/>
            </a:xfrm>
            <a:prstGeom prst="hexagon">
              <a:avLst>
                <a:gd name="adj" fmla="val 29209"/>
                <a:gd name="vf" fmla="val 115470"/>
              </a:avLst>
            </a:prstGeom>
            <a:solidFill>
              <a:schemeClr val="bg2"/>
            </a:solidFill>
            <a:ln w="12700">
              <a:solidFill>
                <a:srgbClr val="CECE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57" name="AutoShape 9"/>
            <p:cNvSpPr>
              <a:spLocks noChangeArrowheads="1"/>
            </p:cNvSpPr>
            <p:nvPr/>
          </p:nvSpPr>
          <p:spPr bwMode="auto">
            <a:xfrm>
              <a:off x="3587750" y="4502150"/>
              <a:ext cx="1054100" cy="901700"/>
            </a:xfrm>
            <a:prstGeom prst="hexagon">
              <a:avLst>
                <a:gd name="adj" fmla="val 29209"/>
                <a:gd name="vf" fmla="val 115470"/>
              </a:avLst>
            </a:prstGeom>
            <a:solidFill>
              <a:schemeClr val="bg2"/>
            </a:solidFill>
            <a:ln w="12700">
              <a:solidFill>
                <a:srgbClr val="CECE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58" name="AutoShape 10"/>
            <p:cNvSpPr>
              <a:spLocks noChangeArrowheads="1"/>
            </p:cNvSpPr>
            <p:nvPr/>
          </p:nvSpPr>
          <p:spPr bwMode="auto">
            <a:xfrm>
              <a:off x="2749550" y="4044950"/>
              <a:ext cx="1054100" cy="901700"/>
            </a:xfrm>
            <a:prstGeom prst="hexagon">
              <a:avLst>
                <a:gd name="adj" fmla="val 29209"/>
                <a:gd name="vf" fmla="val 115470"/>
              </a:avLst>
            </a:prstGeom>
            <a:solidFill>
              <a:schemeClr val="bg2"/>
            </a:solidFill>
            <a:ln w="12700">
              <a:solidFill>
                <a:srgbClr val="CECE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59" name="AutoShape 11"/>
            <p:cNvSpPr>
              <a:spLocks noChangeArrowheads="1"/>
            </p:cNvSpPr>
            <p:nvPr/>
          </p:nvSpPr>
          <p:spPr bwMode="auto">
            <a:xfrm>
              <a:off x="3816350" y="5645150"/>
              <a:ext cx="596900" cy="596900"/>
            </a:xfrm>
            <a:prstGeom prst="hexagon">
              <a:avLst>
                <a:gd name="adj" fmla="val 24986"/>
                <a:gd name="vf" fmla="val 115470"/>
              </a:avLst>
            </a:prstGeom>
            <a:solidFill>
              <a:srgbClr val="67676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60" name="AutoShape 12"/>
            <p:cNvSpPr>
              <a:spLocks noChangeArrowheads="1"/>
            </p:cNvSpPr>
            <p:nvPr/>
          </p:nvSpPr>
          <p:spPr bwMode="auto">
            <a:xfrm>
              <a:off x="3816350" y="5035550"/>
              <a:ext cx="596900" cy="596900"/>
            </a:xfrm>
            <a:prstGeom prst="hexagon">
              <a:avLst>
                <a:gd name="adj" fmla="val 24986"/>
                <a:gd name="vf" fmla="val 115470"/>
              </a:avLst>
            </a:prstGeom>
            <a:solidFill>
              <a:srgbClr val="67676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61" name="AutoShape 13"/>
            <p:cNvSpPr>
              <a:spLocks noChangeArrowheads="1"/>
            </p:cNvSpPr>
            <p:nvPr/>
          </p:nvSpPr>
          <p:spPr bwMode="auto">
            <a:xfrm>
              <a:off x="3816350" y="4425950"/>
              <a:ext cx="596900" cy="596900"/>
            </a:xfrm>
            <a:prstGeom prst="hexagon">
              <a:avLst>
                <a:gd name="adj" fmla="val 24986"/>
                <a:gd name="vf" fmla="val 115470"/>
              </a:avLst>
            </a:prstGeom>
            <a:solidFill>
              <a:srgbClr val="67676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62" name="AutoShape 14"/>
            <p:cNvSpPr>
              <a:spLocks noChangeArrowheads="1"/>
            </p:cNvSpPr>
            <p:nvPr/>
          </p:nvSpPr>
          <p:spPr bwMode="auto">
            <a:xfrm>
              <a:off x="3359150" y="4730750"/>
              <a:ext cx="596900" cy="596900"/>
            </a:xfrm>
            <a:prstGeom prst="hexagon">
              <a:avLst>
                <a:gd name="adj" fmla="val 24986"/>
                <a:gd name="vf" fmla="val 115470"/>
              </a:avLst>
            </a:prstGeom>
            <a:solidFill>
              <a:srgbClr val="67676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63" name="AutoShape 15"/>
            <p:cNvSpPr>
              <a:spLocks noChangeArrowheads="1"/>
            </p:cNvSpPr>
            <p:nvPr/>
          </p:nvSpPr>
          <p:spPr bwMode="auto">
            <a:xfrm>
              <a:off x="4273550" y="5340350"/>
              <a:ext cx="596900" cy="596900"/>
            </a:xfrm>
            <a:prstGeom prst="hexagon">
              <a:avLst>
                <a:gd name="adj" fmla="val 24986"/>
                <a:gd name="vf" fmla="val 115470"/>
              </a:avLst>
            </a:prstGeom>
            <a:solidFill>
              <a:srgbClr val="67676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64" name="AutoShape 16"/>
            <p:cNvSpPr>
              <a:spLocks noChangeArrowheads="1"/>
            </p:cNvSpPr>
            <p:nvPr/>
          </p:nvSpPr>
          <p:spPr bwMode="auto">
            <a:xfrm>
              <a:off x="3359150" y="4121150"/>
              <a:ext cx="596900" cy="596900"/>
            </a:xfrm>
            <a:prstGeom prst="hexagon">
              <a:avLst>
                <a:gd name="adj" fmla="val 24986"/>
                <a:gd name="vf" fmla="val 115470"/>
              </a:avLst>
            </a:prstGeom>
            <a:solidFill>
              <a:srgbClr val="67676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65" name="AutoShape 17"/>
            <p:cNvSpPr>
              <a:spLocks noChangeArrowheads="1"/>
            </p:cNvSpPr>
            <p:nvPr/>
          </p:nvSpPr>
          <p:spPr bwMode="auto">
            <a:xfrm>
              <a:off x="4883150" y="4806950"/>
              <a:ext cx="292100" cy="292100"/>
            </a:xfrm>
            <a:prstGeom prst="hexagon">
              <a:avLst>
                <a:gd name="adj" fmla="val 24986"/>
                <a:gd name="vf" fmla="val 11547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66" name="AutoShape 18"/>
            <p:cNvSpPr>
              <a:spLocks noChangeArrowheads="1"/>
            </p:cNvSpPr>
            <p:nvPr/>
          </p:nvSpPr>
          <p:spPr bwMode="auto">
            <a:xfrm>
              <a:off x="4883150" y="4502150"/>
              <a:ext cx="292100" cy="292100"/>
            </a:xfrm>
            <a:prstGeom prst="hexagon">
              <a:avLst>
                <a:gd name="adj" fmla="val 24986"/>
                <a:gd name="vf" fmla="val 11547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67" name="AutoShape 19"/>
            <p:cNvSpPr>
              <a:spLocks noChangeArrowheads="1"/>
            </p:cNvSpPr>
            <p:nvPr/>
          </p:nvSpPr>
          <p:spPr bwMode="auto">
            <a:xfrm>
              <a:off x="4654550" y="4654550"/>
              <a:ext cx="292100" cy="292100"/>
            </a:xfrm>
            <a:prstGeom prst="hexagon">
              <a:avLst>
                <a:gd name="adj" fmla="val 24986"/>
                <a:gd name="vf" fmla="val 11547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68" name="AutoShape 20"/>
            <p:cNvSpPr>
              <a:spLocks noChangeArrowheads="1"/>
            </p:cNvSpPr>
            <p:nvPr/>
          </p:nvSpPr>
          <p:spPr bwMode="auto">
            <a:xfrm>
              <a:off x="4654550" y="4349750"/>
              <a:ext cx="292100" cy="292100"/>
            </a:xfrm>
            <a:prstGeom prst="hexagon">
              <a:avLst>
                <a:gd name="adj" fmla="val 24986"/>
                <a:gd name="vf" fmla="val 11547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69" name="AutoShape 21"/>
            <p:cNvSpPr>
              <a:spLocks noChangeArrowheads="1"/>
            </p:cNvSpPr>
            <p:nvPr/>
          </p:nvSpPr>
          <p:spPr bwMode="auto">
            <a:xfrm>
              <a:off x="4425950" y="4502150"/>
              <a:ext cx="292100" cy="292100"/>
            </a:xfrm>
            <a:prstGeom prst="hexagon">
              <a:avLst>
                <a:gd name="adj" fmla="val 24986"/>
                <a:gd name="vf" fmla="val 11547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70" name="AutoShape 22"/>
            <p:cNvSpPr>
              <a:spLocks noChangeArrowheads="1"/>
            </p:cNvSpPr>
            <p:nvPr/>
          </p:nvSpPr>
          <p:spPr bwMode="auto">
            <a:xfrm>
              <a:off x="4654550" y="4959350"/>
              <a:ext cx="292100" cy="292100"/>
            </a:xfrm>
            <a:prstGeom prst="hexagon">
              <a:avLst>
                <a:gd name="adj" fmla="val 24986"/>
                <a:gd name="vf" fmla="val 11547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71" name="AutoShape 23"/>
            <p:cNvSpPr>
              <a:spLocks noChangeArrowheads="1"/>
            </p:cNvSpPr>
            <p:nvPr/>
          </p:nvSpPr>
          <p:spPr bwMode="auto">
            <a:xfrm>
              <a:off x="5111750" y="4654550"/>
              <a:ext cx="292100" cy="292100"/>
            </a:xfrm>
            <a:prstGeom prst="hexagon">
              <a:avLst>
                <a:gd name="adj" fmla="val 24986"/>
                <a:gd name="vf" fmla="val 11547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72" name="AutoShape 24"/>
            <p:cNvSpPr>
              <a:spLocks noChangeArrowheads="1"/>
            </p:cNvSpPr>
            <p:nvPr/>
          </p:nvSpPr>
          <p:spPr bwMode="auto">
            <a:xfrm>
              <a:off x="4883150" y="4197350"/>
              <a:ext cx="292100" cy="292100"/>
            </a:xfrm>
            <a:prstGeom prst="hexagon">
              <a:avLst>
                <a:gd name="adj" fmla="val 24986"/>
                <a:gd name="vf" fmla="val 11547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73" name="AutoShape 25"/>
            <p:cNvSpPr>
              <a:spLocks noChangeArrowheads="1"/>
            </p:cNvSpPr>
            <p:nvPr/>
          </p:nvSpPr>
          <p:spPr bwMode="auto">
            <a:xfrm>
              <a:off x="5111750" y="4349750"/>
              <a:ext cx="292100" cy="292100"/>
            </a:xfrm>
            <a:prstGeom prst="hexagon">
              <a:avLst>
                <a:gd name="adj" fmla="val 24986"/>
                <a:gd name="vf" fmla="val 11547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endParaRPr>
            </a:p>
          </p:txBody>
        </p:sp>
        <p:sp>
          <p:nvSpPr>
            <p:cNvPr id="206874" name="Line 26"/>
            <p:cNvSpPr>
              <a:spLocks noChangeShapeType="1"/>
            </p:cNvSpPr>
            <p:nvPr/>
          </p:nvSpPr>
          <p:spPr bwMode="auto">
            <a:xfrm>
              <a:off x="1684338" y="4572000"/>
              <a:ext cx="1281112"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chemeClr val="bg1"/>
                </a:solidFill>
              </a:endParaRPr>
            </a:p>
          </p:txBody>
        </p:sp>
        <p:sp>
          <p:nvSpPr>
            <p:cNvPr id="206875" name="Line 27"/>
            <p:cNvSpPr>
              <a:spLocks noChangeShapeType="1"/>
            </p:cNvSpPr>
            <p:nvPr/>
          </p:nvSpPr>
          <p:spPr bwMode="auto">
            <a:xfrm flipH="1">
              <a:off x="2128838" y="5189538"/>
              <a:ext cx="1458912" cy="366712"/>
            </a:xfrm>
            <a:prstGeom prst="line">
              <a:avLst/>
            </a:prstGeom>
            <a:noFill/>
            <a:ln w="127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chemeClr val="bg1"/>
                </a:solidFill>
              </a:endParaRPr>
            </a:p>
          </p:txBody>
        </p:sp>
        <p:sp>
          <p:nvSpPr>
            <p:cNvPr id="206876" name="Line 28"/>
            <p:cNvSpPr>
              <a:spLocks noChangeShapeType="1"/>
            </p:cNvSpPr>
            <p:nvPr/>
          </p:nvSpPr>
          <p:spPr bwMode="auto">
            <a:xfrm flipV="1">
              <a:off x="5265738" y="4338638"/>
              <a:ext cx="1281112" cy="163512"/>
            </a:xfrm>
            <a:prstGeom prst="line">
              <a:avLst/>
            </a:prstGeom>
            <a:ln>
              <a:headEnd type="triangle" w="med" len="med"/>
              <a:tailEnd/>
            </a:ln>
          </p:spPr>
          <p:style>
            <a:lnRef idx="1">
              <a:schemeClr val="dk1"/>
            </a:lnRef>
            <a:fillRef idx="0">
              <a:schemeClr val="dk1"/>
            </a:fillRef>
            <a:effectRef idx="0">
              <a:schemeClr val="dk1"/>
            </a:effectRef>
            <a:fontRef idx="minor">
              <a:schemeClr val="tx1"/>
            </a:fontRef>
          </p:style>
          <p:txBody>
            <a:bodyPr/>
            <a:lstStyle/>
            <a:p>
              <a:endParaRPr lang="fr-FR">
                <a:solidFill>
                  <a:schemeClr val="bg1"/>
                </a:solidFill>
              </a:endParaRPr>
            </a:p>
          </p:txBody>
        </p:sp>
        <p:sp>
          <p:nvSpPr>
            <p:cNvPr id="206877" name="Rectangle 29"/>
            <p:cNvSpPr>
              <a:spLocks noChangeArrowheads="1"/>
            </p:cNvSpPr>
            <p:nvPr/>
          </p:nvSpPr>
          <p:spPr bwMode="auto">
            <a:xfrm>
              <a:off x="747713" y="4443413"/>
              <a:ext cx="98584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a:solidFill>
                    <a:schemeClr val="bg1"/>
                  </a:solidFill>
                  <a:latin typeface="Times New Roman" panose="02020603050405020304" pitchFamily="18" charset="0"/>
                </a:rPr>
                <a:t>zone rurale</a:t>
              </a:r>
            </a:p>
          </p:txBody>
        </p:sp>
        <p:sp>
          <p:nvSpPr>
            <p:cNvPr id="206878" name="Rectangle 30"/>
            <p:cNvSpPr>
              <a:spLocks noChangeArrowheads="1"/>
            </p:cNvSpPr>
            <p:nvPr/>
          </p:nvSpPr>
          <p:spPr bwMode="auto">
            <a:xfrm>
              <a:off x="595313" y="5357813"/>
              <a:ext cx="1580562" cy="56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a:solidFill>
                    <a:schemeClr val="bg1"/>
                  </a:solidFill>
                  <a:latin typeface="Times New Roman" panose="02020603050405020304" pitchFamily="18" charset="0"/>
                </a:rPr>
                <a:t>zone suburbaine ou</a:t>
              </a:r>
            </a:p>
            <a:p>
              <a:pPr eaLnBrk="0" hangingPunct="0">
                <a:spcBef>
                  <a:spcPct val="20000"/>
                </a:spcBef>
              </a:pPr>
              <a:r>
                <a:rPr lang="fr-FR" sz="1400">
                  <a:solidFill>
                    <a:schemeClr val="bg1"/>
                  </a:solidFill>
                  <a:latin typeface="Times New Roman" panose="02020603050405020304" pitchFamily="18" charset="0"/>
                </a:rPr>
                <a:t>axe routier</a:t>
              </a:r>
            </a:p>
          </p:txBody>
        </p:sp>
        <p:sp>
          <p:nvSpPr>
            <p:cNvPr id="206879" name="Rectangle 31"/>
            <p:cNvSpPr>
              <a:spLocks noChangeArrowheads="1"/>
            </p:cNvSpPr>
            <p:nvPr/>
          </p:nvSpPr>
          <p:spPr bwMode="auto">
            <a:xfrm>
              <a:off x="6538913" y="4138613"/>
              <a:ext cx="110607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a:solidFill>
                    <a:schemeClr val="bg1"/>
                  </a:solidFill>
                  <a:latin typeface="Times New Roman" panose="02020603050405020304" pitchFamily="18" charset="0"/>
                </a:rPr>
                <a:t>zone urbaine</a:t>
              </a:r>
            </a:p>
          </p:txBody>
        </p:sp>
      </p:grpSp>
      <p:sp>
        <p:nvSpPr>
          <p:cNvPr id="206882" name="Rectangle 34"/>
          <p:cNvSpPr>
            <a:spLocks noGrp="1" noChangeArrowheads="1"/>
          </p:cNvSpPr>
          <p:nvPr>
            <p:ph type="title"/>
          </p:nvPr>
        </p:nvSpPr>
        <p:spPr>
          <a:xfrm>
            <a:off x="0" y="6350"/>
            <a:ext cx="9144000" cy="599290"/>
          </a:xfrm>
          <a:ln/>
        </p:spPr>
        <p:style>
          <a:lnRef idx="3">
            <a:schemeClr val="lt1"/>
          </a:lnRef>
          <a:fillRef idx="1">
            <a:schemeClr val="accent4"/>
          </a:fillRef>
          <a:effectRef idx="1">
            <a:schemeClr val="accent4"/>
          </a:effectRef>
          <a:fontRef idx="minor">
            <a:schemeClr val="lt1"/>
          </a:fontRef>
        </p:style>
        <p:txBody>
          <a:bodyPr>
            <a:noAutofit/>
          </a:bodyPr>
          <a:lstStyle/>
          <a:p>
            <a:pPr algn="ctr"/>
            <a:r>
              <a:rPr lang="fr-FR" sz="3200" dirty="0">
                <a:latin typeface="Times New Roman" panose="02020603050405020304" pitchFamily="18" charset="0"/>
                <a:cs typeface="Times New Roman" panose="02020603050405020304" pitchFamily="18" charset="0"/>
              </a:rPr>
              <a:t>Le concept de réseau </a:t>
            </a:r>
            <a:r>
              <a:rPr lang="fr-FR" sz="3200" dirty="0" smtClean="0">
                <a:latin typeface="Times New Roman" panose="02020603050405020304" pitchFamily="18" charset="0"/>
                <a:cs typeface="Times New Roman" panose="02020603050405020304" pitchFamily="18" charset="0"/>
              </a:rPr>
              <a:t>cellulaire</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6101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0" y="0"/>
            <a:ext cx="9143999" cy="600682"/>
          </a:xfrm>
          <a:ln/>
        </p:spPr>
        <p:style>
          <a:lnRef idx="0">
            <a:schemeClr val="accent3"/>
          </a:lnRef>
          <a:fillRef idx="3">
            <a:schemeClr val="accent3"/>
          </a:fillRef>
          <a:effectRef idx="3">
            <a:schemeClr val="accent3"/>
          </a:effectRef>
          <a:fontRef idx="minor">
            <a:schemeClr val="lt1"/>
          </a:fontRef>
        </p:style>
        <p:txBody>
          <a:bodyPr lIns="90488" tIns="44450" rIns="90488" bIns="44450">
            <a:normAutofit/>
          </a:bodyPr>
          <a:lstStyle/>
          <a:p>
            <a:pPr algn="ctr" defTabSz="762000"/>
            <a:r>
              <a:rPr lang="fr-F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réutilisation des fréquences</a:t>
            </a:r>
          </a:p>
        </p:txBody>
      </p:sp>
      <p:sp>
        <p:nvSpPr>
          <p:cNvPr id="208899" name="Rectangle 3"/>
          <p:cNvSpPr>
            <a:spLocks noGrp="1" noChangeArrowheads="1"/>
          </p:cNvSpPr>
          <p:nvPr>
            <p:ph type="body" idx="1"/>
          </p:nvPr>
        </p:nvSpPr>
        <p:spPr>
          <a:xfrm>
            <a:off x="123825" y="803734"/>
            <a:ext cx="8763000" cy="5257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gn="just" defTabSz="762000"/>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Comme le spectre de fréquences disponible (= ressource radio) et la portée des sites sont limités, on réutilise les mêmes fréquences sur plusieurs cellules.</a:t>
            </a:r>
          </a:p>
          <a:p>
            <a:pPr algn="just" defTabSz="762000"/>
            <a:endPar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defTabSz="762000"/>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réutilisation se fait de manière à minimiser les interférences (</a:t>
            </a:r>
            <a:r>
              <a:rPr lang="fr-FR"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a:t>
            </a: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-canal et canal adjacent). Elle peut se faire suivant un motif ou non.</a:t>
            </a:r>
          </a:p>
        </p:txBody>
      </p:sp>
      <p:grpSp>
        <p:nvGrpSpPr>
          <p:cNvPr id="4" name="Groupe 3"/>
          <p:cNvGrpSpPr/>
          <p:nvPr/>
        </p:nvGrpSpPr>
        <p:grpSpPr>
          <a:xfrm>
            <a:off x="1763688" y="4227001"/>
            <a:ext cx="5930031" cy="2550617"/>
            <a:chOff x="1738313" y="4190751"/>
            <a:chExt cx="5113337" cy="2127499"/>
          </a:xfrm>
        </p:grpSpPr>
        <p:grpSp>
          <p:nvGrpSpPr>
            <p:cNvPr id="3" name="Groupe 2"/>
            <p:cNvGrpSpPr/>
            <p:nvPr/>
          </p:nvGrpSpPr>
          <p:grpSpPr>
            <a:xfrm>
              <a:off x="1738313" y="4190751"/>
              <a:ext cx="5113337" cy="2127499"/>
              <a:chOff x="1738313" y="4190751"/>
              <a:chExt cx="5113337" cy="2127499"/>
            </a:xfrm>
          </p:grpSpPr>
          <p:sp>
            <p:nvSpPr>
              <p:cNvPr id="208907" name="AutoShape 11"/>
              <p:cNvSpPr>
                <a:spLocks noChangeArrowheads="1"/>
              </p:cNvSpPr>
              <p:nvPr/>
            </p:nvSpPr>
            <p:spPr bwMode="auto">
              <a:xfrm>
                <a:off x="4051336" y="4190751"/>
                <a:ext cx="673100" cy="596900"/>
              </a:xfrm>
              <a:prstGeom prst="hexagon">
                <a:avLst>
                  <a:gd name="adj" fmla="val 28176"/>
                  <a:gd name="vf" fmla="val 115470"/>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 name="Groupe 1"/>
              <p:cNvGrpSpPr/>
              <p:nvPr/>
            </p:nvGrpSpPr>
            <p:grpSpPr>
              <a:xfrm>
                <a:off x="1738313" y="4502150"/>
                <a:ext cx="5113337" cy="1816100"/>
                <a:chOff x="1738313" y="4502150"/>
                <a:chExt cx="5113337" cy="1816100"/>
              </a:xfrm>
            </p:grpSpPr>
            <p:sp>
              <p:nvSpPr>
                <p:cNvPr id="208901" name="AutoShape 5"/>
                <p:cNvSpPr>
                  <a:spLocks noChangeArrowheads="1"/>
                </p:cNvSpPr>
                <p:nvPr/>
              </p:nvSpPr>
              <p:spPr bwMode="auto">
                <a:xfrm>
                  <a:off x="4578350" y="5111750"/>
                  <a:ext cx="673100" cy="596900"/>
                </a:xfrm>
                <a:prstGeom prst="hexagon">
                  <a:avLst>
                    <a:gd name="adj" fmla="val 28176"/>
                    <a:gd name="vf" fmla="val 115470"/>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02" name="AutoShape 6"/>
                <p:cNvSpPr>
                  <a:spLocks noChangeArrowheads="1"/>
                </p:cNvSpPr>
                <p:nvPr/>
              </p:nvSpPr>
              <p:spPr bwMode="auto">
                <a:xfrm>
                  <a:off x="4578350" y="4502150"/>
                  <a:ext cx="673100" cy="596900"/>
                </a:xfrm>
                <a:prstGeom prst="hexagon">
                  <a:avLst>
                    <a:gd name="adj" fmla="val 28176"/>
                    <a:gd name="vf" fmla="val 115470"/>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03" name="AutoShape 7"/>
                <p:cNvSpPr>
                  <a:spLocks noChangeArrowheads="1"/>
                </p:cNvSpPr>
                <p:nvPr/>
              </p:nvSpPr>
              <p:spPr bwMode="auto">
                <a:xfrm>
                  <a:off x="3511550" y="5111750"/>
                  <a:ext cx="673100" cy="596900"/>
                </a:xfrm>
                <a:prstGeom prst="hexagon">
                  <a:avLst>
                    <a:gd name="adj" fmla="val 28176"/>
                    <a:gd name="vf" fmla="val 115470"/>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04" name="AutoShape 8"/>
                <p:cNvSpPr>
                  <a:spLocks noChangeArrowheads="1"/>
                </p:cNvSpPr>
                <p:nvPr/>
              </p:nvSpPr>
              <p:spPr bwMode="auto">
                <a:xfrm>
                  <a:off x="3511550" y="4502150"/>
                  <a:ext cx="673100" cy="596900"/>
                </a:xfrm>
                <a:prstGeom prst="hexagon">
                  <a:avLst>
                    <a:gd name="adj" fmla="val 28176"/>
                    <a:gd name="vf" fmla="val 115470"/>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05" name="AutoShape 9"/>
                <p:cNvSpPr>
                  <a:spLocks noChangeArrowheads="1"/>
                </p:cNvSpPr>
                <p:nvPr/>
              </p:nvSpPr>
              <p:spPr bwMode="auto">
                <a:xfrm>
                  <a:off x="4044950" y="5416550"/>
                  <a:ext cx="673100" cy="596900"/>
                </a:xfrm>
                <a:prstGeom prst="hexagon">
                  <a:avLst>
                    <a:gd name="adj" fmla="val 28176"/>
                    <a:gd name="vf" fmla="val 115470"/>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06" name="AutoShape 10"/>
                <p:cNvSpPr>
                  <a:spLocks noChangeArrowheads="1"/>
                </p:cNvSpPr>
                <p:nvPr/>
              </p:nvSpPr>
              <p:spPr bwMode="auto">
                <a:xfrm>
                  <a:off x="4044950" y="4806950"/>
                  <a:ext cx="673100" cy="596900"/>
                </a:xfrm>
                <a:prstGeom prst="hexagon">
                  <a:avLst>
                    <a:gd name="adj" fmla="val 28176"/>
                    <a:gd name="vf" fmla="val 115470"/>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08" name="AutoShape 12"/>
                <p:cNvSpPr>
                  <a:spLocks noChangeArrowheads="1"/>
                </p:cNvSpPr>
                <p:nvPr/>
              </p:nvSpPr>
              <p:spPr bwMode="auto">
                <a:xfrm>
                  <a:off x="6178550" y="5416550"/>
                  <a:ext cx="673100" cy="596900"/>
                </a:xfrm>
                <a:prstGeom prst="hexagon">
                  <a:avLst>
                    <a:gd name="adj" fmla="val 28176"/>
                    <a:gd name="vf" fmla="val 11547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09" name="AutoShape 13"/>
                <p:cNvSpPr>
                  <a:spLocks noChangeArrowheads="1"/>
                </p:cNvSpPr>
                <p:nvPr/>
              </p:nvSpPr>
              <p:spPr bwMode="auto">
                <a:xfrm>
                  <a:off x="6178550" y="4806950"/>
                  <a:ext cx="673100" cy="596900"/>
                </a:xfrm>
                <a:prstGeom prst="hexagon">
                  <a:avLst>
                    <a:gd name="adj" fmla="val 28176"/>
                    <a:gd name="vf" fmla="val 11547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10" name="AutoShape 14"/>
                <p:cNvSpPr>
                  <a:spLocks noChangeArrowheads="1"/>
                </p:cNvSpPr>
                <p:nvPr/>
              </p:nvSpPr>
              <p:spPr bwMode="auto">
                <a:xfrm>
                  <a:off x="5111750" y="5416550"/>
                  <a:ext cx="673100" cy="596900"/>
                </a:xfrm>
                <a:prstGeom prst="hexagon">
                  <a:avLst>
                    <a:gd name="adj" fmla="val 28176"/>
                    <a:gd name="vf" fmla="val 11547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11" name="AutoShape 15"/>
                <p:cNvSpPr>
                  <a:spLocks noChangeArrowheads="1"/>
                </p:cNvSpPr>
                <p:nvPr/>
              </p:nvSpPr>
              <p:spPr bwMode="auto">
                <a:xfrm>
                  <a:off x="5111750" y="4806950"/>
                  <a:ext cx="673100" cy="596900"/>
                </a:xfrm>
                <a:prstGeom prst="hexagon">
                  <a:avLst>
                    <a:gd name="adj" fmla="val 28176"/>
                    <a:gd name="vf" fmla="val 11547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12" name="AutoShape 16"/>
                <p:cNvSpPr>
                  <a:spLocks noChangeArrowheads="1"/>
                </p:cNvSpPr>
                <p:nvPr/>
              </p:nvSpPr>
              <p:spPr bwMode="auto">
                <a:xfrm>
                  <a:off x="5645150" y="5721350"/>
                  <a:ext cx="673100" cy="596900"/>
                </a:xfrm>
                <a:prstGeom prst="hexagon">
                  <a:avLst>
                    <a:gd name="adj" fmla="val 28176"/>
                    <a:gd name="vf" fmla="val 11547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13" name="AutoShape 17"/>
                <p:cNvSpPr>
                  <a:spLocks noChangeArrowheads="1"/>
                </p:cNvSpPr>
                <p:nvPr/>
              </p:nvSpPr>
              <p:spPr bwMode="auto">
                <a:xfrm>
                  <a:off x="5645150" y="5111750"/>
                  <a:ext cx="673100" cy="596900"/>
                </a:xfrm>
                <a:prstGeom prst="hexagon">
                  <a:avLst>
                    <a:gd name="adj" fmla="val 28176"/>
                    <a:gd name="vf" fmla="val 11547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14" name="AutoShape 18"/>
                <p:cNvSpPr>
                  <a:spLocks noChangeArrowheads="1"/>
                </p:cNvSpPr>
                <p:nvPr/>
              </p:nvSpPr>
              <p:spPr bwMode="auto">
                <a:xfrm>
                  <a:off x="5645150" y="4502150"/>
                  <a:ext cx="673100" cy="596900"/>
                </a:xfrm>
                <a:prstGeom prst="hexagon">
                  <a:avLst>
                    <a:gd name="adj" fmla="val 28176"/>
                    <a:gd name="vf" fmla="val 11547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8915" name="Rectangle 19"/>
                <p:cNvSpPr>
                  <a:spLocks noChangeArrowheads="1"/>
                </p:cNvSpPr>
                <p:nvPr/>
              </p:nvSpPr>
              <p:spPr bwMode="auto">
                <a:xfrm>
                  <a:off x="4252913" y="49768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f1</a:t>
                  </a:r>
                </a:p>
              </p:txBody>
            </p:sp>
            <p:sp>
              <p:nvSpPr>
                <p:cNvPr id="208916" name="Rectangle 20"/>
                <p:cNvSpPr>
                  <a:spLocks noChangeArrowheads="1"/>
                </p:cNvSpPr>
                <p:nvPr/>
              </p:nvSpPr>
              <p:spPr bwMode="auto">
                <a:xfrm>
                  <a:off x="3719513" y="52816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f5</a:t>
                  </a:r>
                </a:p>
              </p:txBody>
            </p:sp>
            <p:sp>
              <p:nvSpPr>
                <p:cNvPr id="208917" name="Rectangle 21"/>
                <p:cNvSpPr>
                  <a:spLocks noChangeArrowheads="1"/>
                </p:cNvSpPr>
                <p:nvPr/>
              </p:nvSpPr>
              <p:spPr bwMode="auto">
                <a:xfrm>
                  <a:off x="3643313" y="46720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f4</a:t>
                  </a:r>
                </a:p>
              </p:txBody>
            </p:sp>
            <p:sp>
              <p:nvSpPr>
                <p:cNvPr id="208918" name="Rectangle 22"/>
                <p:cNvSpPr>
                  <a:spLocks noChangeArrowheads="1"/>
                </p:cNvSpPr>
                <p:nvPr/>
              </p:nvSpPr>
              <p:spPr bwMode="auto">
                <a:xfrm>
                  <a:off x="5853113" y="46720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f3</a:t>
                  </a:r>
                </a:p>
              </p:txBody>
            </p:sp>
            <p:sp>
              <p:nvSpPr>
                <p:cNvPr id="208919" name="Rectangle 23"/>
                <p:cNvSpPr>
                  <a:spLocks noChangeArrowheads="1"/>
                </p:cNvSpPr>
                <p:nvPr/>
              </p:nvSpPr>
              <p:spPr bwMode="auto">
                <a:xfrm>
                  <a:off x="4786313" y="46720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f2</a:t>
                  </a:r>
                </a:p>
              </p:txBody>
            </p:sp>
            <p:sp>
              <p:nvSpPr>
                <p:cNvPr id="208920" name="Rectangle 24"/>
                <p:cNvSpPr>
                  <a:spLocks noChangeArrowheads="1"/>
                </p:cNvSpPr>
                <p:nvPr/>
              </p:nvSpPr>
              <p:spPr bwMode="auto">
                <a:xfrm>
                  <a:off x="4710113" y="52816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f7</a:t>
                  </a:r>
                </a:p>
              </p:txBody>
            </p:sp>
            <p:sp>
              <p:nvSpPr>
                <p:cNvPr id="208921" name="Rectangle 25"/>
                <p:cNvSpPr>
                  <a:spLocks noChangeArrowheads="1"/>
                </p:cNvSpPr>
                <p:nvPr/>
              </p:nvSpPr>
              <p:spPr bwMode="auto">
                <a:xfrm>
                  <a:off x="4176713" y="55864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f6</a:t>
                  </a:r>
                </a:p>
              </p:txBody>
            </p:sp>
            <p:sp>
              <p:nvSpPr>
                <p:cNvPr id="208922" name="Rectangle 26"/>
                <p:cNvSpPr>
                  <a:spLocks noChangeArrowheads="1"/>
                </p:cNvSpPr>
                <p:nvPr/>
              </p:nvSpPr>
              <p:spPr bwMode="auto">
                <a:xfrm>
                  <a:off x="5776913" y="52816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f1</a:t>
                  </a:r>
                </a:p>
              </p:txBody>
            </p:sp>
            <p:sp>
              <p:nvSpPr>
                <p:cNvPr id="208924" name="Rectangle 28"/>
                <p:cNvSpPr>
                  <a:spLocks noChangeArrowheads="1"/>
                </p:cNvSpPr>
                <p:nvPr/>
              </p:nvSpPr>
              <p:spPr bwMode="auto">
                <a:xfrm>
                  <a:off x="6386513" y="49768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f2</a:t>
                  </a:r>
                </a:p>
              </p:txBody>
            </p:sp>
            <p:sp>
              <p:nvSpPr>
                <p:cNvPr id="208925" name="Rectangle 29"/>
                <p:cNvSpPr>
                  <a:spLocks noChangeArrowheads="1"/>
                </p:cNvSpPr>
                <p:nvPr/>
              </p:nvSpPr>
              <p:spPr bwMode="auto">
                <a:xfrm>
                  <a:off x="6310313" y="55864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f7</a:t>
                  </a:r>
                </a:p>
              </p:txBody>
            </p:sp>
            <p:sp>
              <p:nvSpPr>
                <p:cNvPr id="208926" name="Rectangle 30"/>
                <p:cNvSpPr>
                  <a:spLocks noChangeArrowheads="1"/>
                </p:cNvSpPr>
                <p:nvPr/>
              </p:nvSpPr>
              <p:spPr bwMode="auto">
                <a:xfrm>
                  <a:off x="5776913" y="58912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f6</a:t>
                  </a:r>
                </a:p>
              </p:txBody>
            </p:sp>
            <p:sp>
              <p:nvSpPr>
                <p:cNvPr id="208927" name="Rectangle 31"/>
                <p:cNvSpPr>
                  <a:spLocks noChangeArrowheads="1"/>
                </p:cNvSpPr>
                <p:nvPr/>
              </p:nvSpPr>
              <p:spPr bwMode="auto">
                <a:xfrm>
                  <a:off x="5243513" y="55864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f5</a:t>
                  </a:r>
                </a:p>
              </p:txBody>
            </p:sp>
            <p:sp>
              <p:nvSpPr>
                <p:cNvPr id="208928" name="Rectangle 32"/>
                <p:cNvSpPr>
                  <a:spLocks noChangeArrowheads="1"/>
                </p:cNvSpPr>
                <p:nvPr/>
              </p:nvSpPr>
              <p:spPr bwMode="auto">
                <a:xfrm>
                  <a:off x="5243513" y="4976813"/>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a:latin typeface="Times New Roman" panose="02020603050405020304" pitchFamily="18" charset="0"/>
                    </a:rPr>
                    <a:t>f4</a:t>
                  </a:r>
                </a:p>
              </p:txBody>
            </p:sp>
            <p:sp>
              <p:nvSpPr>
                <p:cNvPr id="208929" name="Rectangle 33"/>
                <p:cNvSpPr>
                  <a:spLocks noChangeArrowheads="1"/>
                </p:cNvSpPr>
                <p:nvPr/>
              </p:nvSpPr>
              <p:spPr bwMode="auto">
                <a:xfrm>
                  <a:off x="1738313" y="4800600"/>
                  <a:ext cx="1370569" cy="63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600" dirty="0">
                      <a:solidFill>
                        <a:schemeClr val="bg1"/>
                      </a:solidFill>
                      <a:effectLst>
                        <a:outerShdw blurRad="38100" dist="38100" dir="2700000" algn="tl">
                          <a:srgbClr val="000000">
                            <a:alpha val="43137"/>
                          </a:srgbClr>
                        </a:outerShdw>
                      </a:effectLst>
                      <a:latin typeface="Times New Roman" panose="02020603050405020304" pitchFamily="18" charset="0"/>
                    </a:rPr>
                    <a:t>motif régulier</a:t>
                  </a:r>
                </a:p>
                <a:p>
                  <a:pPr eaLnBrk="0" hangingPunct="0">
                    <a:spcBef>
                      <a:spcPct val="20000"/>
                    </a:spcBef>
                  </a:pPr>
                  <a:r>
                    <a:rPr lang="fr-FR" sz="1600" dirty="0">
                      <a:solidFill>
                        <a:schemeClr val="bg1"/>
                      </a:solidFill>
                      <a:effectLst>
                        <a:outerShdw blurRad="38100" dist="38100" dir="2700000" algn="tl">
                          <a:srgbClr val="000000">
                            <a:alpha val="43137"/>
                          </a:srgbClr>
                        </a:outerShdw>
                      </a:effectLst>
                      <a:latin typeface="Times New Roman" panose="02020603050405020304" pitchFamily="18" charset="0"/>
                    </a:rPr>
                    <a:t>à 7 fréquences</a:t>
                  </a:r>
                </a:p>
              </p:txBody>
            </p:sp>
          </p:grpSp>
        </p:grpSp>
        <p:sp>
          <p:nvSpPr>
            <p:cNvPr id="208923" name="Rectangle 27"/>
            <p:cNvSpPr>
              <a:spLocks noChangeArrowheads="1"/>
            </p:cNvSpPr>
            <p:nvPr/>
          </p:nvSpPr>
          <p:spPr bwMode="auto">
            <a:xfrm>
              <a:off x="4249720" y="4329594"/>
              <a:ext cx="33182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fr-FR" sz="1400" b="1" dirty="0">
                  <a:latin typeface="Times New Roman" panose="02020603050405020304" pitchFamily="18" charset="0"/>
                </a:rPr>
                <a:t>f3</a:t>
              </a:r>
            </a:p>
          </p:txBody>
        </p:sp>
      </p:grpSp>
    </p:spTree>
    <p:extLst>
      <p:ext uri="{BB962C8B-B14F-4D97-AF65-F5344CB8AC3E}">
        <p14:creationId xmlns:p14="http://schemas.microsoft.com/office/powerpoint/2010/main" val="4352645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0" y="0"/>
            <a:ext cx="9144000" cy="94615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fr-FR"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Architecture générique d’un réseau cellulaire</a:t>
            </a:r>
          </a:p>
        </p:txBody>
      </p:sp>
      <p:sp>
        <p:nvSpPr>
          <p:cNvPr id="51203" name="Rectangle 1027"/>
          <p:cNvSpPr>
            <a:spLocks noGrp="1" noChangeArrowheads="1"/>
          </p:cNvSpPr>
          <p:nvPr>
            <p:ph idx="1"/>
          </p:nvPr>
        </p:nvSpPr>
        <p:spPr>
          <a:xfrm>
            <a:off x="280243" y="1081781"/>
            <a:ext cx="8756253" cy="2133600"/>
          </a:xfrm>
        </p:spPr>
        <p:txBody>
          <a:bodyPr>
            <a:normAutofit/>
          </a:bodyPr>
          <a:lstStyle/>
          <a:p>
            <a:pPr>
              <a:lnSpc>
                <a:spcPct val="110000"/>
              </a:lnSpc>
            </a:pP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Radio Access Network (RAN) :</a:t>
            </a:r>
            <a:b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sz="2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Set SWA" pitchFamily="18" charset="2"/>
              </a:rPr>
              <a:t>Point </a:t>
            </a:r>
            <a:r>
              <a:rPr lang="fr-FR"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Set SWA" pitchFamily="18" charset="2"/>
              </a:rPr>
              <a:t>d’accès au réseau</a:t>
            </a:r>
            <a:br>
              <a:rPr lang="fr-FR"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Set SWA" pitchFamily="18" charset="2"/>
              </a:rPr>
            </a:br>
            <a:r>
              <a:rPr lang="fr-FR"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Set SWA" pitchFamily="18" charset="2"/>
              </a:rPr>
              <a:t> </a:t>
            </a:r>
            <a:r>
              <a:rPr lang="fr-FR" sz="2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Set SWA" pitchFamily="18" charset="2"/>
              </a:rPr>
              <a:t>Gestion </a:t>
            </a:r>
            <a:r>
              <a:rPr lang="fr-FR"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Set SWA" pitchFamily="18" charset="2"/>
              </a:rPr>
              <a:t>de l’interface </a:t>
            </a:r>
            <a:r>
              <a:rPr lang="fr-FR" sz="2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Set SWA" pitchFamily="18" charset="2"/>
              </a:rPr>
              <a:t>air</a:t>
            </a:r>
            <a:endParaRPr lang="fr-FR"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Core</a:t>
            </a: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Network (CN) :</a:t>
            </a:r>
            <a:b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sz="2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Set SWA" pitchFamily="18" charset="2"/>
              </a:rPr>
              <a:t>Réseau </a:t>
            </a:r>
            <a:r>
              <a:rPr lang="fr-FR"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Set SWA" pitchFamily="18" charset="2"/>
              </a:rPr>
              <a:t>fixe assurant l’interconnexion avec les autres réseaux</a:t>
            </a:r>
          </a:p>
        </p:txBody>
      </p:sp>
      <p:grpSp>
        <p:nvGrpSpPr>
          <p:cNvPr id="2" name="Groupe 1"/>
          <p:cNvGrpSpPr/>
          <p:nvPr/>
        </p:nvGrpSpPr>
        <p:grpSpPr>
          <a:xfrm>
            <a:off x="280243" y="3373514"/>
            <a:ext cx="8481665" cy="2808312"/>
            <a:chOff x="1828800" y="4343400"/>
            <a:chExt cx="6934200" cy="2057400"/>
          </a:xfrm>
        </p:grpSpPr>
        <p:sp>
          <p:nvSpPr>
            <p:cNvPr id="51204" name="Rectangle 1028"/>
            <p:cNvSpPr>
              <a:spLocks noChangeArrowheads="1"/>
            </p:cNvSpPr>
            <p:nvPr/>
          </p:nvSpPr>
          <p:spPr bwMode="auto">
            <a:xfrm>
              <a:off x="1828800" y="4953000"/>
              <a:ext cx="1524000" cy="685800"/>
            </a:xfrm>
            <a:prstGeom prst="rect">
              <a:avLst/>
            </a:prstGeom>
            <a:solidFill>
              <a:srgbClr val="A7A7ED">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1205" name="Rectangle 1029"/>
            <p:cNvSpPr>
              <a:spLocks noChangeArrowheads="1"/>
            </p:cNvSpPr>
            <p:nvPr/>
          </p:nvSpPr>
          <p:spPr bwMode="auto">
            <a:xfrm>
              <a:off x="3886200" y="4953000"/>
              <a:ext cx="1524000" cy="685799"/>
            </a:xfrm>
            <a:prstGeom prst="rect">
              <a:avLst/>
            </a:prstGeom>
            <a:solidFill>
              <a:srgbClr val="A7A7ED">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1207" name="Text Box 1031"/>
            <p:cNvSpPr txBox="1">
              <a:spLocks noChangeArrowheads="1"/>
            </p:cNvSpPr>
            <p:nvPr/>
          </p:nvSpPr>
          <p:spPr bwMode="auto">
            <a:xfrm>
              <a:off x="1905000" y="5181600"/>
              <a:ext cx="1295400" cy="33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a:t>
              </a:r>
            </a:p>
          </p:txBody>
        </p:sp>
        <p:sp>
          <p:nvSpPr>
            <p:cNvPr id="51208" name="Text Box 1032"/>
            <p:cNvSpPr txBox="1">
              <a:spLocks noChangeArrowheads="1"/>
            </p:cNvSpPr>
            <p:nvPr/>
          </p:nvSpPr>
          <p:spPr bwMode="auto">
            <a:xfrm>
              <a:off x="4038600" y="5181600"/>
              <a:ext cx="1143000" cy="33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a:t>
              </a:r>
            </a:p>
          </p:txBody>
        </p:sp>
        <p:sp>
          <p:nvSpPr>
            <p:cNvPr id="51209" name="Rectangle 1033"/>
            <p:cNvSpPr>
              <a:spLocks noChangeArrowheads="1"/>
            </p:cNvSpPr>
            <p:nvPr/>
          </p:nvSpPr>
          <p:spPr bwMode="auto">
            <a:xfrm>
              <a:off x="6248400" y="5105400"/>
              <a:ext cx="2514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Réseaux cellulaires</a:t>
              </a:r>
            </a:p>
            <a:p>
              <a:pPr algn="ctr"/>
              <a:r>
                <a:rPr lang="fr-FR" sz="2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d’autres opérateurs</a:t>
              </a:r>
            </a:p>
          </p:txBody>
        </p:sp>
        <p:sp>
          <p:nvSpPr>
            <p:cNvPr id="51210" name="Rectangle 1034"/>
            <p:cNvSpPr>
              <a:spLocks noChangeArrowheads="1"/>
            </p:cNvSpPr>
            <p:nvPr/>
          </p:nvSpPr>
          <p:spPr bwMode="auto">
            <a:xfrm>
              <a:off x="6248400" y="4343400"/>
              <a:ext cx="2514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Réseaux téléphoniques</a:t>
              </a:r>
            </a:p>
            <a:p>
              <a:pPr algn="ctr"/>
              <a:r>
                <a:rPr lang="fr-F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Commutés</a:t>
              </a:r>
            </a:p>
          </p:txBody>
        </p:sp>
        <p:sp>
          <p:nvSpPr>
            <p:cNvPr id="51211" name="Rectangle 1035"/>
            <p:cNvSpPr>
              <a:spLocks noChangeArrowheads="1"/>
            </p:cNvSpPr>
            <p:nvPr/>
          </p:nvSpPr>
          <p:spPr bwMode="auto">
            <a:xfrm>
              <a:off x="6248400" y="5867400"/>
              <a:ext cx="2514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Réseaux de données</a:t>
              </a:r>
            </a:p>
          </p:txBody>
        </p:sp>
        <p:sp>
          <p:nvSpPr>
            <p:cNvPr id="51215" name="Line 1039"/>
            <p:cNvSpPr>
              <a:spLocks noChangeShapeType="1"/>
            </p:cNvSpPr>
            <p:nvPr/>
          </p:nvSpPr>
          <p:spPr bwMode="auto">
            <a:xfrm>
              <a:off x="3352800" y="5410200"/>
              <a:ext cx="533400" cy="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1216" name="Line 1040"/>
            <p:cNvSpPr>
              <a:spLocks noChangeShapeType="1"/>
            </p:cNvSpPr>
            <p:nvPr/>
          </p:nvSpPr>
          <p:spPr bwMode="auto">
            <a:xfrm flipV="1">
              <a:off x="5410200" y="4572000"/>
              <a:ext cx="838200" cy="60960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1217" name="Line 1041"/>
            <p:cNvSpPr>
              <a:spLocks noChangeShapeType="1"/>
            </p:cNvSpPr>
            <p:nvPr/>
          </p:nvSpPr>
          <p:spPr bwMode="auto">
            <a:xfrm>
              <a:off x="5410200" y="5410200"/>
              <a:ext cx="838200" cy="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1218" name="Line 1042"/>
            <p:cNvSpPr>
              <a:spLocks noChangeShapeType="1"/>
            </p:cNvSpPr>
            <p:nvPr/>
          </p:nvSpPr>
          <p:spPr bwMode="auto">
            <a:xfrm>
              <a:off x="5410200" y="5638800"/>
              <a:ext cx="838200" cy="45720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16667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0" y="0"/>
            <a:ext cx="9144000" cy="94615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fr-FR"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Architecture générique d’un réseau cellulaire</a:t>
            </a:r>
          </a:p>
        </p:txBody>
      </p:sp>
      <p:sp>
        <p:nvSpPr>
          <p:cNvPr id="16" name="Rectangle 3"/>
          <p:cNvSpPr txBox="1">
            <a:spLocks noChangeArrowheads="1"/>
          </p:cNvSpPr>
          <p:nvPr/>
        </p:nvSpPr>
        <p:spPr bwMode="auto">
          <a:xfrm>
            <a:off x="0" y="946150"/>
            <a:ext cx="8991600" cy="57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762000" rtl="0" eaLnBrk="1" fontAlgn="base" latinLnBrk="0" hangingPunct="1">
              <a:lnSpc>
                <a:spcPct val="100000"/>
              </a:lnSpc>
              <a:spcBef>
                <a:spcPct val="20000"/>
              </a:spcBef>
              <a:spcAft>
                <a:spcPct val="0"/>
              </a:spcAft>
              <a:buClrTx/>
              <a:buSzTx/>
              <a:buFontTx/>
              <a:buNone/>
              <a:tabLst/>
              <a:defRPr/>
            </a:pPr>
            <a:r>
              <a:rPr kumimoji="0" lang="fr-FR" sz="2400" b="1" i="0" u="sng"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Le BSS (Base Station </a:t>
            </a:r>
            <a:r>
              <a:rPr kumimoji="0" lang="fr-FR" sz="2400" b="1" i="0" u="sng"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Subsystem</a:t>
            </a:r>
            <a:r>
              <a:rPr kumimoji="0" lang="fr-FR" sz="2400" b="1" i="0" u="sng"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p>
          <a:p>
            <a:pPr marL="342900" marR="0" lvl="0" indent="-342900" algn="l" defTabSz="762000" rtl="0" eaLnBrk="1" fontAlgn="base" latinLnBrk="0" hangingPunct="1">
              <a:lnSpc>
                <a:spcPct val="100000"/>
              </a:lnSpc>
              <a:spcBef>
                <a:spcPct val="20000"/>
              </a:spcBef>
              <a:spcAft>
                <a:spcPct val="0"/>
              </a:spcAft>
              <a:buClrTx/>
              <a:buSzTx/>
              <a:buFontTx/>
              <a:buChar char="•"/>
              <a:tabLst/>
              <a:defRPr/>
            </a:pPr>
            <a:r>
              <a:rPr kumimoji="0" lang="fr-FR" sz="24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MS : Mobile Station</a:t>
            </a:r>
            <a:endParaRPr kumimoji="0" lang="fr-FR" sz="2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742950" marR="0" lvl="1" indent="-285750" algn="just" defTabSz="762000" rtl="0" eaLnBrk="1" fontAlgn="base" latinLnBrk="0" hangingPunct="1">
              <a:lnSpc>
                <a:spcPct val="100000"/>
              </a:lnSpc>
              <a:spcBef>
                <a:spcPct val="20000"/>
              </a:spcBef>
              <a:spcAft>
                <a:spcPct val="0"/>
              </a:spcAft>
              <a:buClrTx/>
              <a:buSzTx/>
              <a:buFontTx/>
              <a:buChar char="–"/>
              <a:tabLst/>
              <a:defRPr/>
            </a:pPr>
            <a:r>
              <a:rPr kumimoji="0" lang="fr-FR"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La carte SIM (</a:t>
            </a:r>
            <a:r>
              <a:rPr kumimoji="0" lang="fr-FR"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Subscriber</a:t>
            </a:r>
            <a:r>
              <a:rPr kumimoji="0" lang="fr-FR"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Identification Module). C'est la carte à puce qui contient les informations relatives à l'abonné.</a:t>
            </a:r>
          </a:p>
          <a:p>
            <a:pPr marL="742950" marR="0" lvl="1" indent="-285750" algn="just" defTabSz="762000" rtl="0" eaLnBrk="1" fontAlgn="base" latinLnBrk="0" hangingPunct="1">
              <a:lnSpc>
                <a:spcPct val="100000"/>
              </a:lnSpc>
              <a:spcBef>
                <a:spcPct val="20000"/>
              </a:spcBef>
              <a:spcAft>
                <a:spcPct val="0"/>
              </a:spcAft>
              <a:buClrTx/>
              <a:buSzTx/>
              <a:buFontTx/>
              <a:buChar char="–"/>
              <a:tabLst/>
              <a:defRPr/>
            </a:pPr>
            <a:r>
              <a:rPr kumimoji="0" lang="fr-FR"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Le téléphone fournit les capacités radio et logicielles nécessaires à la communication</a:t>
            </a:r>
            <a:r>
              <a:rPr kumimoji="0" lang="fr-FR" sz="2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p>
          <a:p>
            <a:pPr marL="342900" marR="0" lvl="0" indent="-342900" algn="l" defTabSz="762000" rtl="0" eaLnBrk="1" fontAlgn="base" latinLnBrk="0" hangingPunct="1">
              <a:lnSpc>
                <a:spcPct val="100000"/>
              </a:lnSpc>
              <a:spcBef>
                <a:spcPct val="20000"/>
              </a:spcBef>
              <a:spcAft>
                <a:spcPct val="0"/>
              </a:spcAft>
              <a:buClrTx/>
              <a:buSzTx/>
              <a:buFontTx/>
              <a:buChar char="•"/>
              <a:tabLst/>
              <a:defRPr/>
            </a:pPr>
            <a:r>
              <a:rPr kumimoji="0" lang="fr-FR" sz="24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BTS : Base </a:t>
            </a:r>
            <a:r>
              <a:rPr kumimoji="0" lang="fr-FR" sz="2400" b="1"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Transceiver</a:t>
            </a:r>
            <a:r>
              <a:rPr kumimoji="0" lang="fr-FR" sz="24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Station</a:t>
            </a:r>
            <a:endParaRPr kumimoji="0" lang="fr-FR" sz="2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742950" marR="0" lvl="1" indent="-285750" algn="just" defTabSz="762000" rtl="0" eaLnBrk="1" fontAlgn="base" latinLnBrk="0" hangingPunct="1">
              <a:lnSpc>
                <a:spcPct val="100000"/>
              </a:lnSpc>
              <a:spcBef>
                <a:spcPct val="20000"/>
              </a:spcBef>
              <a:spcAft>
                <a:spcPct val="0"/>
              </a:spcAft>
              <a:buClrTx/>
              <a:buSzTx/>
              <a:buFontTx/>
              <a:buChar char="–"/>
              <a:tabLst/>
              <a:defRPr/>
            </a:pPr>
            <a:r>
              <a:rPr kumimoji="0" lang="fr-FR"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C'est un relais radioélectrique qui contient les éléments radio (antennes, LNA, câbles, PA) et les éléments logiciels.</a:t>
            </a:r>
            <a:r>
              <a:rPr kumimoji="0" lang="fr-FR" sz="2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fr-FR" sz="2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762000" rtl="0" eaLnBrk="1" fontAlgn="base" latinLnBrk="0" hangingPunct="1">
              <a:lnSpc>
                <a:spcPct val="100000"/>
              </a:lnSpc>
              <a:spcBef>
                <a:spcPct val="20000"/>
              </a:spcBef>
              <a:spcAft>
                <a:spcPct val="0"/>
              </a:spcAft>
              <a:buClrTx/>
              <a:buSzTx/>
              <a:buFontTx/>
              <a:buChar char="•"/>
              <a:tabLst/>
              <a:defRPr/>
            </a:pPr>
            <a:r>
              <a:rPr kumimoji="0" lang="fr-FR" sz="24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BSC : Base Station Controller</a:t>
            </a:r>
            <a:endParaRPr kumimoji="0" lang="fr-FR" sz="2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742950" marR="0" lvl="1" indent="-285750" algn="just" defTabSz="762000" rtl="0" eaLnBrk="1" fontAlgn="base" latinLnBrk="0" hangingPunct="1">
              <a:lnSpc>
                <a:spcPct val="100000"/>
              </a:lnSpc>
              <a:spcBef>
                <a:spcPct val="20000"/>
              </a:spcBef>
              <a:spcAft>
                <a:spcPct val="0"/>
              </a:spcAft>
              <a:buClrTx/>
              <a:buSzTx/>
              <a:buFontTx/>
              <a:buChar char="–"/>
              <a:tabLst/>
              <a:defRPr/>
            </a:pPr>
            <a:r>
              <a:rPr kumimoji="0" lang="fr-FR"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Le BSC gère l'interface radio en commandant la BTS et le MS. Le BSC assure l'attribution et la libération des canaux radio ainsi que la gestion des transferts de communications.</a:t>
            </a:r>
          </a:p>
        </p:txBody>
      </p:sp>
    </p:spTree>
    <p:extLst>
      <p:ext uri="{BB962C8B-B14F-4D97-AF65-F5344CB8AC3E}">
        <p14:creationId xmlns:p14="http://schemas.microsoft.com/office/powerpoint/2010/main" val="7560958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image" Target="../media/image3.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1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xture grung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2">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10626</TotalTime>
  <Words>2371</Words>
  <Application>Microsoft Office PowerPoint</Application>
  <PresentationFormat>Affichage à l'écran (4:3)</PresentationFormat>
  <Paragraphs>261</Paragraphs>
  <Slides>40</Slides>
  <Notes>26</Notes>
  <HiddenSlides>0</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1</vt:i4>
      </vt:variant>
      <vt:variant>
        <vt:lpstr>Titres des diapositives</vt:lpstr>
      </vt:variant>
      <vt:variant>
        <vt:i4>40</vt:i4>
      </vt:variant>
    </vt:vector>
  </HeadingPairs>
  <TitlesOfParts>
    <vt:vector size="53" baseType="lpstr">
      <vt:lpstr>Arial Unicode MS</vt:lpstr>
      <vt:lpstr>Algerian</vt:lpstr>
      <vt:lpstr>Arial</vt:lpstr>
      <vt:lpstr>Calibri</vt:lpstr>
      <vt:lpstr>Symbol Set SWA</vt:lpstr>
      <vt:lpstr>Times New Roman</vt:lpstr>
      <vt:lpstr>Traditional Arabic</vt:lpstr>
      <vt:lpstr>Trebuchet MS</vt:lpstr>
      <vt:lpstr>Tw Cen MT</vt:lpstr>
      <vt:lpstr>Wingdings</vt:lpstr>
      <vt:lpstr>Circuit</vt:lpstr>
      <vt:lpstr>1_Circuit</vt:lpstr>
      <vt:lpstr>Clip</vt:lpstr>
      <vt:lpstr>Présentation PowerPoint</vt:lpstr>
      <vt:lpstr>Le concept de réseau cellulaire</vt:lpstr>
      <vt:lpstr>Le concept de réseau cellulaire</vt:lpstr>
      <vt:lpstr>Présentation PowerPoint</vt:lpstr>
      <vt:lpstr>Présentation PowerPoint</vt:lpstr>
      <vt:lpstr>Le concept de réseau cellulaire</vt:lpstr>
      <vt:lpstr>La réutilisation des fréquences</vt:lpstr>
      <vt:lpstr>Architecture générique d’un réseau cellulaire</vt:lpstr>
      <vt:lpstr>Architecture générique d’un réseau cellulaire</vt:lpstr>
      <vt:lpstr>Architecture générique d’un réseau cellulaire</vt:lpstr>
      <vt:lpstr>Architecture générique d’un réseau cellulaire</vt:lpstr>
      <vt:lpstr>Le sous système radio BSS                             (Base Station Subsystem)</vt:lpstr>
      <vt:lpstr>Le sous système radio BSS                             (Base Station Subsystem)</vt:lpstr>
      <vt:lpstr>Le sous système radio BSS                             (Base Station Subsystem)</vt:lpstr>
      <vt:lpstr>L'itinérance</vt:lpstr>
      <vt:lpstr>L'itinérance</vt:lpstr>
      <vt:lpstr>L'itinérance</vt:lpstr>
      <vt:lpstr>La mobilité : le HandOver</vt:lpstr>
      <vt:lpstr>La mobilité : le HandOver</vt:lpstr>
      <vt:lpstr>Présentation PowerPoint</vt:lpstr>
      <vt:lpstr>La mobilité : le HandOver</vt:lpstr>
      <vt:lpstr>Les interférences</vt:lpstr>
      <vt:lpstr>Les interférences</vt:lpstr>
      <vt:lpstr>Présentation PowerPoint</vt:lpstr>
      <vt:lpstr>Avantages du GPRS</vt:lpstr>
      <vt:lpstr>Le système UMTS</vt:lpstr>
      <vt:lpstr>Le système UMTS</vt:lpstr>
      <vt:lpstr>Le système UMTS</vt:lpstr>
      <vt:lpstr>Le système UMTS</vt:lpstr>
      <vt:lpstr>Le système UMTS</vt:lpstr>
      <vt:lpstr>L’Evolution de l’UMTS (3.5 G)</vt:lpstr>
      <vt:lpstr>La norme LTE</vt:lpstr>
      <vt:lpstr>La norme LTE</vt:lpstr>
      <vt:lpstr>La norme LTE</vt:lpstr>
      <vt:lpstr>Les supports et les protocoles</vt:lpstr>
      <vt:lpstr>Les supports et les protocoles</vt:lpstr>
      <vt:lpstr>Les supports et les protocoles</vt:lpstr>
      <vt:lpstr>Les supports et les protocoles</vt:lpstr>
      <vt:lpstr>Les supports et les protocoles</vt:lpstr>
      <vt:lpstr>Les supports et les protocoles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Toufik</dc:creator>
  <cp:lastModifiedBy>Dr.Toufik Hafs </cp:lastModifiedBy>
  <cp:revision>208</cp:revision>
  <dcterms:created xsi:type="dcterms:W3CDTF">2017-02-14T18:50:07Z</dcterms:created>
  <dcterms:modified xsi:type="dcterms:W3CDTF">2018-05-10T17:56:40Z</dcterms:modified>
</cp:coreProperties>
</file>