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5" r:id="rId4"/>
    <p:sldId id="277" r:id="rId5"/>
    <p:sldId id="274" r:id="rId6"/>
    <p:sldId id="273" r:id="rId7"/>
    <p:sldId id="272" r:id="rId8"/>
    <p:sldId id="271" r:id="rId9"/>
    <p:sldId id="270" r:id="rId10"/>
    <p:sldId id="269" r:id="rId11"/>
    <p:sldId id="268" r:id="rId12"/>
    <p:sldId id="267" r:id="rId13"/>
    <p:sldId id="266" r:id="rId14"/>
    <p:sldId id="265" r:id="rId15"/>
    <p:sldId id="264" r:id="rId16"/>
    <p:sldId id="263" r:id="rId17"/>
    <p:sldId id="262" r:id="rId18"/>
    <p:sldId id="261" r:id="rId19"/>
    <p:sldId id="278" r:id="rId20"/>
    <p:sldId id="260" r:id="rId21"/>
    <p:sldId id="259" r:id="rId22"/>
    <p:sldId id="285" r:id="rId23"/>
    <p:sldId id="258" r:id="rId24"/>
    <p:sldId id="284" r:id="rId25"/>
    <p:sldId id="283" r:id="rId26"/>
    <p:sldId id="282" r:id="rId27"/>
    <p:sldId id="279" r:id="rId28"/>
    <p:sldId id="281" r:id="rId29"/>
    <p:sldId id="280" r:id="rId30"/>
    <p:sldId id="286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3" autoAdjust="0"/>
    <p:restoredTop sz="90779" autoAdjust="0"/>
  </p:normalViewPr>
  <p:slideViewPr>
    <p:cSldViewPr>
      <p:cViewPr varScale="1">
        <p:scale>
          <a:sx n="46" d="100"/>
          <a:sy n="46" d="100"/>
        </p:scale>
        <p:origin x="-1387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09/04/2020</a:t>
            </a:fld>
            <a:endParaRPr lang="fr-BE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92088" cy="69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88640"/>
            <a:ext cx="792088" cy="672083"/>
          </a:xfrm>
          <a:prstGeom prst="rect">
            <a:avLst/>
          </a:prstGeom>
          <a:solidFill>
            <a:srgbClr val="BFBFBF"/>
          </a:solidFill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179512" y="4293096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</a:p>
          <a:p>
            <a:r>
              <a:rPr lang="fr-FR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smtClean="0">
                <a:latin typeface="Times New Roman" pitchFamily="18" charset="0"/>
                <a:cs typeface="Times New Roman" pitchFamily="18" charset="0"/>
              </a:rPr>
              <a:t>                                   Dr </a:t>
            </a:r>
            <a:r>
              <a:rPr lang="fr-FR" sz="4000" dirty="0" err="1" smtClean="0">
                <a:latin typeface="Times New Roman" pitchFamily="18" charset="0"/>
                <a:cs typeface="Times New Roman" pitchFamily="18" charset="0"/>
              </a:rPr>
              <a:t>Fradj</a:t>
            </a:r>
            <a:r>
              <a:rPr lang="fr-FR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dirty="0" err="1" smtClean="0">
                <a:latin typeface="Times New Roman" pitchFamily="18" charset="0"/>
                <a:cs typeface="Times New Roman" pitchFamily="18" charset="0"/>
              </a:rPr>
              <a:t>Billel</a:t>
            </a:r>
            <a:r>
              <a:rPr lang="fr-FR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4000" dirty="0"/>
          </a:p>
        </p:txBody>
      </p:sp>
      <p:sp>
        <p:nvSpPr>
          <p:cNvPr id="9" name="ZoneTexte 8"/>
          <p:cNvSpPr txBox="1"/>
          <p:nvPr/>
        </p:nvSpPr>
        <p:spPr>
          <a:xfrm>
            <a:off x="179512" y="1052736"/>
            <a:ext cx="878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5400" dirty="0" smtClean="0">
                <a:latin typeface="Times New Roman" pitchFamily="18" charset="0"/>
                <a:cs typeface="Times New Roman" pitchFamily="18" charset="0"/>
              </a:rPr>
              <a:t>Anatomie descriptive des dents</a:t>
            </a:r>
          </a:p>
          <a:p>
            <a:endParaRPr lang="fr-FR" sz="5400" dirty="0"/>
          </a:p>
        </p:txBody>
      </p:sp>
      <p:sp>
        <p:nvSpPr>
          <p:cNvPr id="10" name="ZoneTexte 9"/>
          <p:cNvSpPr txBox="1"/>
          <p:nvPr/>
        </p:nvSpPr>
        <p:spPr>
          <a:xfrm>
            <a:off x="251520" y="2924944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 smtClean="0"/>
              <a:t>  Anatomie endodontique</a:t>
            </a:r>
            <a:endParaRPr lang="fr-FR" sz="5400" dirty="0"/>
          </a:p>
        </p:txBody>
      </p:sp>
      <p:sp>
        <p:nvSpPr>
          <p:cNvPr id="11" name="ZoneTexte 10"/>
          <p:cNvSpPr txBox="1"/>
          <p:nvPr/>
        </p:nvSpPr>
        <p:spPr>
          <a:xfrm>
            <a:off x="2214546" y="2000240"/>
            <a:ext cx="5143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 smtClean="0">
                <a:latin typeface="Times New Roman" pitchFamily="18" charset="0"/>
                <a:cs typeface="Times New Roman" pitchFamily="18" charset="0"/>
              </a:rPr>
              <a:t>     humaines :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9512" y="260648"/>
            <a:ext cx="878497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3.2): Classification de 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Vertucci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fr-FR" dirty="0" smtClean="0"/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classification de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Vertucci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est plus élaborée et prévoit 8 types :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• Type I :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un seul canal avec un seul orifice et un seul foramen apical .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• Type II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deux canaux se rejoignant en un seul canal et présentant une seule sortie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foraminale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• Type III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canal unique se divisant en deux dans la partie moyenne ; les deux canaux se rejoignent dans le tiers apical pour .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• Type IV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deux canaux restant distincts jusqu’au tiers apical .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• Type V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 canal se divisant en deux canaux dans le tiers moyen ou apical .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• Type VI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deux canaux se rejoignant dans le tiers moyen, puis se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redivisant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dans le tiers apical .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• Type VII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 seul canal se divisant, puis se rejoignant et se divisant à nouveau .</a:t>
            </a:r>
          </a:p>
          <a:p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• Type VIII 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trois canaux restant distincts jusqu’au tiers apical .</a:t>
            </a:r>
            <a:endParaRPr lang="fr-F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38" y="692696"/>
            <a:ext cx="855639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2732" y="0"/>
            <a:ext cx="59115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332656"/>
            <a:ext cx="871296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3.3</a:t>
            </a:r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fr-FR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Classification de </a:t>
            </a:r>
            <a:r>
              <a:rPr lang="fr-FR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Carames</a:t>
            </a:r>
            <a:r>
              <a:rPr lang="fr-FR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et de </a:t>
            </a:r>
            <a:r>
              <a:rPr lang="fr-FR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Aprile</a:t>
            </a:r>
            <a:r>
              <a:rPr lang="fr-FR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fr-FR" dirty="0" smtClean="0"/>
          </a:p>
          <a:p>
            <a:pPr>
              <a:buFont typeface="Wingdings" pitchFamily="2" charset="2"/>
              <a:buChar char="v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Ramifications longitudinales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(a, b, c, d) :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canaux parallèles au principal (a) ;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canaux bifurqués (b) ;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canaux fusionnés (c) ;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canaux bifurqués et fusionnés (d).</a:t>
            </a:r>
          </a:p>
          <a:p>
            <a:pPr>
              <a:buFont typeface="Wingdings" pitchFamily="2" charset="2"/>
              <a:buChar char="v"/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Ramifications collatérales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(e, f, g) :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canaux obliques (e) ;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canaux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intercanalaires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(f) ;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canaux récurrents (g).</a:t>
            </a:r>
          </a:p>
          <a:p>
            <a:pPr>
              <a:buFont typeface="Wingdings" pitchFamily="2" charset="2"/>
              <a:buChar char="v"/>
            </a:pP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 Ramifications apicales :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delta (h).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67625"/>
            <a:ext cx="7560840" cy="638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1520" y="188640"/>
            <a:ext cx="86409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4): Contours internes des dents temporaires:</a:t>
            </a:r>
          </a:p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4.1): Incisives centrales supérieures:</a:t>
            </a:r>
          </a:p>
          <a:p>
            <a:endParaRPr lang="fr-FR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484784"/>
            <a:ext cx="126479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51520" y="1484784"/>
            <a:ext cx="662473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3200" dirty="0" smtClean="0"/>
              <a:t> coupe verticale: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Le volume pulpaire est important.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 Dans la partie incisive, le diamètre</a:t>
            </a: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mésiodistal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est considérablement plus important que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vestibulolingual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Dans la région cervicale,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mésiodistal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la chambre pulpaire est plus grand que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vestibulolingual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4221088"/>
            <a:ext cx="1233289" cy="239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332656"/>
            <a:ext cx="8640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800" dirty="0" smtClean="0"/>
              <a:t> Coupe horizontale: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une forme triangulaire à sommets arrondis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756110"/>
            <a:ext cx="3096344" cy="2997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0"/>
            <a:ext cx="8640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4.2): Incisives latérales supérieures:</a:t>
            </a:r>
          </a:p>
          <a:p>
            <a:pPr>
              <a:buFont typeface="Wingdings" pitchFamily="2" charset="2"/>
              <a:buChar char="q"/>
            </a:pPr>
            <a:r>
              <a:rPr lang="fr-FR" sz="3600" dirty="0" smtClean="0"/>
              <a:t>  coupe verticale:</a:t>
            </a:r>
          </a:p>
          <a:p>
            <a:endParaRPr lang="fr-FR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79512" y="1196752"/>
            <a:ext cx="748883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mésiodistal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est considérablement plus important que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vestibulolingual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Dans la région cervicale,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mésiodistal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la chambre pulpaire est légèrement plus petit que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vestibulolingual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fr-FR" sz="2800" dirty="0" smtClean="0"/>
              <a:t> </a:t>
            </a:r>
            <a:r>
              <a:rPr lang="fr-FR" sz="2800" b="1" dirty="0" smtClean="0"/>
              <a:t>Coupe horizontale: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Une coupe horizontale dans la région cervicale montre une forme triangulaire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260648"/>
            <a:ext cx="1108323" cy="2013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492896"/>
            <a:ext cx="1147564" cy="229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5157192"/>
            <a:ext cx="1147116" cy="1273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0"/>
            <a:ext cx="87129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4.3): Incisives centrales inférieures:</a:t>
            </a:r>
          </a:p>
          <a:p>
            <a:pPr>
              <a:buFont typeface="Wingdings" pitchFamily="2" charset="2"/>
              <a:buChar char="q"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 coupe verticale:</a:t>
            </a:r>
          </a:p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372772"/>
            <a:ext cx="1104131" cy="2138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412776"/>
            <a:ext cx="1075556" cy="215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251520" y="4437112"/>
            <a:ext cx="71287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3200" b="1" dirty="0" smtClean="0"/>
              <a:t> Coupe horizontale: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la région cervicale montre une forme ovoïde 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à grand axe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vestibulolingual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4509120"/>
            <a:ext cx="1357239" cy="1368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188640"/>
            <a:ext cx="87129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4.4): Incisives latérales inférieures:</a:t>
            </a:r>
          </a:p>
          <a:p>
            <a:pPr>
              <a:buFont typeface="Wingdings" pitchFamily="2" charset="2"/>
              <a:buChar char="q"/>
            </a:pPr>
            <a:r>
              <a:rPr lang="fr-FR" sz="3200" dirty="0" smtClean="0">
                <a:cs typeface="Times New Roman" pitchFamily="18" charset="0"/>
              </a:rPr>
              <a:t>  coupe verticale: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84784"/>
            <a:ext cx="1214239" cy="2374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556792"/>
            <a:ext cx="1228964" cy="2284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251520" y="4077072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/>
              <a:t> </a:t>
            </a:r>
            <a:r>
              <a:rPr lang="fr-FR" sz="3200" b="1" dirty="0" smtClean="0"/>
              <a:t>Coupe horizontale:</a:t>
            </a:r>
            <a:endParaRPr lang="fr-FR" sz="32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815154"/>
            <a:ext cx="1418456" cy="177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2060848"/>
            <a:ext cx="8712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Introduction:</a:t>
            </a:r>
          </a:p>
          <a:p>
            <a:endParaRPr lang="fr-FR" sz="3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l’étude de système endodontique et son anatomie s’opère primordial afin de réussir les thérapeutiques </a:t>
            </a:r>
            <a:r>
              <a:rPr lang="fr-FR" sz="3600" dirty="0" err="1" smtClean="0">
                <a:latin typeface="Times New Roman" pitchFamily="18" charset="0"/>
                <a:cs typeface="Times New Roman" pitchFamily="18" charset="0"/>
              </a:rPr>
              <a:t>canalaires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1520" y="0"/>
            <a:ext cx="698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4.5): la canine supérieure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dirty="0" smtClean="0">
                <a:cs typeface="Times New Roman" pitchFamily="18" charset="0"/>
              </a:rPr>
              <a:t>coupe verticale:</a:t>
            </a:r>
            <a:endParaRPr lang="fr-FR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548680"/>
            <a:ext cx="1294631" cy="213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3685724"/>
            <a:ext cx="1305297" cy="2383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179512" y="1412776"/>
            <a:ext cx="69127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La cavité pulpaire suit l'anatomie générale de la dent.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La corne pulpaire se projette en direction de la pointe canine.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Il n'existe pas de limite nette entre chambre pulpaire et canal radiculaire.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332656"/>
            <a:ext cx="856895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800" b="1" dirty="0" smtClean="0"/>
              <a:t> Coupe horizontale: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Dans la région cervicale,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mésiodistal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la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chambre pulpaire est plus grand que le diamètre</a:t>
            </a: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vestibulolingual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708920"/>
            <a:ext cx="3115593" cy="3040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1520" y="0"/>
            <a:ext cx="698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4.6): la canine inférieure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dirty="0" smtClean="0">
                <a:cs typeface="Times New Roman" pitchFamily="18" charset="0"/>
              </a:rPr>
              <a:t>coupe verticale:</a:t>
            </a:r>
            <a:endParaRPr lang="fr-FR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1490266" cy="266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484784"/>
            <a:ext cx="1346249" cy="2597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/>
          <p:nvPr/>
        </p:nvSpPr>
        <p:spPr>
          <a:xfrm>
            <a:off x="179512" y="4941168"/>
            <a:ext cx="662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800" b="1" dirty="0" smtClean="0"/>
              <a:t> Coupe horizontale: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Dans la région cervicale,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vestibulolingual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la chambre pulpaire est plus grand que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mésiodistal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4490792"/>
            <a:ext cx="1479798" cy="178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0"/>
            <a:ext cx="8964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4.7): la 1</a:t>
            </a:r>
            <a:r>
              <a:rPr lang="fr-FR" sz="3600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ére</a:t>
            </a:r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molaire maxillaire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dirty="0" smtClean="0">
                <a:cs typeface="Times New Roman" pitchFamily="18" charset="0"/>
              </a:rPr>
              <a:t>coupe verticale:</a:t>
            </a:r>
            <a:endParaRPr lang="fr-FR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1412776"/>
            <a:ext cx="1258711" cy="158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79512" y="1268760"/>
            <a:ext cx="70567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Elle est composée d'une chambre et de trois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canaux.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chambre pulpaire présente trois ou quatre cornes dont la plus importante est la corne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mésiovestibulaire</a:t>
            </a: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L'ensemble de la chambre pulpaire est déporté vers la paroi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mésiale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5" y="548680"/>
            <a:ext cx="1466843" cy="1848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251520" y="2564904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dirty="0" smtClean="0"/>
              <a:t> </a:t>
            </a:r>
            <a:r>
              <a:rPr lang="fr-FR" sz="3200" b="1" dirty="0" smtClean="0"/>
              <a:t>Coupe horizontale:</a:t>
            </a:r>
            <a:endParaRPr lang="fr-FR" sz="3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618622"/>
            <a:ext cx="1431032" cy="1919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/>
          <p:cNvSpPr txBox="1"/>
          <p:nvPr/>
        </p:nvSpPr>
        <p:spPr>
          <a:xfrm>
            <a:off x="251520" y="3284984"/>
            <a:ext cx="68407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Les canaux qui naissent dans la chambre pulpaire sont assez irréguliers. 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Ils présentent plus de variations morphologiques que les canaux permanents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0"/>
            <a:ext cx="88204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4.8): la 2</a:t>
            </a:r>
            <a:r>
              <a:rPr lang="fr-FR" sz="3600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molaire maxillaire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600" dirty="0" smtClean="0">
                <a:cs typeface="Times New Roman" pitchFamily="18" charset="0"/>
              </a:rPr>
              <a:t>coupe verticale:</a:t>
            </a:r>
            <a:endParaRPr lang="fr-FR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1268760"/>
            <a:ext cx="62646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Elle présente quatre cornes pulpaires qui correspondent aux quatre cuspides, que l'on classera par ordre décroissant en :</a:t>
            </a: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mésiovestibulaire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mésiolinguale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distovestibulaire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et</a:t>
            </a: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distolinguale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1628800"/>
            <a:ext cx="2042145" cy="287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260648"/>
            <a:ext cx="7128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vestibulolingual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la chambre pulpaire est plus important que 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mésiodistal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0"/>
            <a:ext cx="1676003" cy="2087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251520" y="3284984"/>
            <a:ext cx="62646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3600" b="1" dirty="0" smtClean="0"/>
              <a:t> Coupe horizontale: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La racine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mésiovestibulaire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peut contenir de un à trois canaux. 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racine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distovestibulaire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et la racine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linguale contiennent un à deux canaux</a:t>
            </a:r>
          </a:p>
          <a:p>
            <a:endParaRPr lang="fr-FR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4288" y="3645023"/>
            <a:ext cx="1647056" cy="208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1520" y="0"/>
            <a:ext cx="86409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4.9): la 1</a:t>
            </a:r>
            <a:r>
              <a:rPr lang="fr-FR" sz="3600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ére</a:t>
            </a:r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molaire mandibulaire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fr-FR" sz="3600" dirty="0" smtClean="0">
                <a:cs typeface="Times New Roman" pitchFamily="18" charset="0"/>
              </a:rPr>
              <a:t> coupe verticale:</a:t>
            </a:r>
            <a:endParaRPr lang="fr-FR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5029" y="1988840"/>
            <a:ext cx="1768971" cy="2327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179512" y="1340768"/>
            <a:ext cx="7200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La cavité pulpaire se compose d'une chambre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pulpaire à quatre cornes (et deux ou</a:t>
            </a:r>
          </a:p>
          <a:p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trois canaux radiculaires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corne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mésiovestibulaire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est la plus importante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L'ensemble de la chambre pulpaire est déporté vers la paroi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mésiale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74236"/>
            <a:ext cx="1368152" cy="2259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323528" y="2492896"/>
            <a:ext cx="849694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/>
              <a:t> </a:t>
            </a:r>
            <a:r>
              <a:rPr lang="fr-FR" sz="3200" b="1" dirty="0" smtClean="0"/>
              <a:t>Coupe horizontale: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Il existe trois canaux : deux se situent dans la racine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mésiale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un canal est situé dans la racine distale. 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racine distale a une section en forme de huit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581128"/>
            <a:ext cx="2511279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1556792"/>
            <a:ext cx="1335782" cy="16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1500174"/>
            <a:ext cx="7416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La cavité pulpaire se compose d'une chambre pulpaire à cinq cornes et trois canaux radiculaires </a:t>
            </a:r>
          </a:p>
          <a:p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La chambre pulpaire occupe la partie centrale du tiers cervical coronaire et du tiers cervical radiculaire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79512" y="260648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51520" y="188640"/>
            <a:ext cx="86409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4.10): la 2</a:t>
            </a:r>
            <a:r>
              <a:rPr lang="fr-FR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molaire mandibulaire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fr-FR" sz="3200" b="1" dirty="0" smtClean="0">
                <a:cs typeface="Times New Roman" pitchFamily="18" charset="0"/>
              </a:rPr>
              <a:t> coupe verticale:</a:t>
            </a:r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9512" y="0"/>
            <a:ext cx="878497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1):Morphologie interne :</a:t>
            </a:r>
          </a:p>
          <a:p>
            <a:endParaRPr lang="fr-FR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1.1):Notions générales d’anatomie:</a:t>
            </a:r>
          </a:p>
          <a:p>
            <a:endParaRPr lang="fr-FR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Les dents comportent à l’intérieur une cavité centrale cette cavité est comblé par un  tissu conjonctif appelé : </a:t>
            </a:r>
            <a:r>
              <a:rPr lang="fr-FR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pulpe </a:t>
            </a:r>
          </a:p>
          <a:p>
            <a:pPr>
              <a:buFont typeface="Wingdings" pitchFamily="2" charset="2"/>
              <a:buChar char="ü"/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La pulpe est  divisée sur le plan anatomique en :</a:t>
            </a:r>
          </a:p>
          <a:p>
            <a:r>
              <a:rPr lang="fr-FR" sz="3200" i="1" dirty="0" smtClean="0">
                <a:latin typeface="Times New Roman" pitchFamily="18" charset="0"/>
                <a:cs typeface="Times New Roman" pitchFamily="18" charset="0"/>
              </a:rPr>
              <a:t> -pulpe camérale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ou coronaire (chambre pulpaire)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i="1" dirty="0" smtClean="0">
                <a:latin typeface="Times New Roman" pitchFamily="18" charset="0"/>
                <a:cs typeface="Times New Roman" pitchFamily="18" charset="0"/>
              </a:rPr>
              <a:t>-pulpe radiculaire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 : canal ou canaux pulpaire </a:t>
            </a:r>
          </a:p>
          <a:p>
            <a:endParaRPr lang="fr-FR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836712"/>
            <a:ext cx="1368152" cy="1923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260648"/>
            <a:ext cx="7272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Le diamètre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vestibulolingual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de la chambre pulpaire est moins important que le diamètre</a:t>
            </a:r>
          </a:p>
          <a:p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mésiodistal</a:t>
            </a:r>
            <a:endParaRPr lang="fr-FR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51520" y="2564904"/>
            <a:ext cx="655272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dirty="0" smtClean="0"/>
              <a:t> </a:t>
            </a:r>
            <a:r>
              <a:rPr lang="fr-FR" sz="3200" b="1" dirty="0" smtClean="0"/>
              <a:t>Coupe horizontale: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Il peut exister de un à trois canaux dans la racine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mésiale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un canal est situé dans la racine distale.</a:t>
            </a:r>
          </a:p>
          <a:p>
            <a:pPr>
              <a:buFont typeface="Wingdings" pitchFamily="2" charset="2"/>
              <a:buChar char="ü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Sur une coupe horizontale, la racine distale a une section en forme de huit</a:t>
            </a:r>
          </a:p>
          <a:p>
            <a:endParaRPr lang="fr-FR" sz="32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2329" y="4077072"/>
            <a:ext cx="1651671" cy="1287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51520" y="0"/>
            <a:ext cx="8640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La chambre pulpaire occupe dans : 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-Le sens vertical les 2/3 de la hauteur coronaire.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-Le sens M-D le 1/3 moyen.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-et occupe dans le sens V-L le 1/3 moyen aussi</a:t>
            </a:r>
          </a:p>
          <a:p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190750"/>
            <a:ext cx="5276850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44645"/>
            <a:ext cx="5760640" cy="6400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1520" y="764704"/>
            <a:ext cx="8640960" cy="6217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fr-FR" sz="32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fr-FR" sz="3200" b="1" i="1" u="sng" dirty="0" smtClean="0">
                <a:latin typeface="Times New Roman" pitchFamily="18" charset="0"/>
                <a:cs typeface="Times New Roman" pitchFamily="18" charset="0"/>
              </a:rPr>
              <a:t>canal latéral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 : se situe dans la partie moyenne de la racine et s’étend du canal principale au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desmodonte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soit perpendiculairement par rapport a l’axe du canal principale, soit avec une légère inclinaison en direction de l’apex (B).</a:t>
            </a:r>
          </a:p>
          <a:p>
            <a:pPr lvl="0">
              <a:buFont typeface="Wingdings" pitchFamily="2" charset="2"/>
              <a:buChar char="Ø"/>
            </a:pPr>
            <a:r>
              <a:rPr lang="fr-FR" sz="3200" b="1" i="1" u="sng" dirty="0" smtClean="0">
                <a:latin typeface="Times New Roman" pitchFamily="18" charset="0"/>
                <a:cs typeface="Times New Roman" pitchFamily="18" charset="0"/>
              </a:rPr>
              <a:t>canal secondaire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 : se situe dans la région apicale partout plus ou moins obliquement du canal principal (C).</a:t>
            </a:r>
          </a:p>
          <a:p>
            <a:pPr lvl="0">
              <a:buFont typeface="Wingdings" pitchFamily="2" charset="2"/>
              <a:buChar char="Ø"/>
            </a:pPr>
            <a:r>
              <a:rPr lang="fr-FR" sz="3200" b="1" i="1" u="sng" dirty="0" smtClean="0">
                <a:latin typeface="Times New Roman" pitchFamily="18" charset="0"/>
                <a:cs typeface="Times New Roman" pitchFamily="18" charset="0"/>
              </a:rPr>
              <a:t>canal accessoire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 : c’est une ramification du canal secondaire(D).</a:t>
            </a:r>
          </a:p>
          <a:p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8316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2):Classification des canaux radiculaires: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0"/>
            <a:ext cx="5213300" cy="641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0"/>
            <a:ext cx="8892480" cy="6928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3): Classifications de la morphologie </a:t>
            </a:r>
            <a:r>
              <a:rPr lang="fr-FR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canalaire</a:t>
            </a:r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3.1): Classification de </a:t>
            </a:r>
            <a:r>
              <a:rPr lang="fr-FR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Weine</a:t>
            </a:r>
            <a:r>
              <a:rPr lang="fr-F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Weine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a proposé une classification de l’anatomie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canalaire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en 4 types </a:t>
            </a:r>
            <a:r>
              <a:rPr lang="fr-FR" sz="3600" dirty="0" smtClean="0"/>
              <a:t>:</a:t>
            </a:r>
          </a:p>
          <a:p>
            <a:endParaRPr lang="fr-FR" sz="3600" dirty="0" smtClean="0"/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Type I :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un seul canal avec un seul orifice et un seul foramen apical.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Type II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: deux canaux se rejoignant en un seul canal et présentant une seule sortie </a:t>
            </a:r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foraminale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Type III :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deux canaux distincts, de l’entrée</a:t>
            </a:r>
          </a:p>
          <a:p>
            <a:r>
              <a:rPr lang="fr-FR" sz="3200" dirty="0" err="1" smtClean="0">
                <a:latin typeface="Times New Roman" pitchFamily="18" charset="0"/>
                <a:cs typeface="Times New Roman" pitchFamily="18" charset="0"/>
              </a:rPr>
              <a:t>canalaire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au foramen apical.</a:t>
            </a:r>
          </a:p>
          <a:p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Type IV :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un seul canal qui se divise en deux canaux distincts.</a:t>
            </a:r>
            <a:endParaRPr lang="fr-FR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31184"/>
            <a:ext cx="8336648" cy="5126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ZoneTexte 4"/>
          <p:cNvSpPr txBox="1"/>
          <p:nvPr/>
        </p:nvSpPr>
        <p:spPr>
          <a:xfrm>
            <a:off x="179512" y="0"/>
            <a:ext cx="87129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Un 5</a:t>
            </a:r>
            <a:r>
              <a:rPr lang="fr-FR" sz="2800" b="1" baseline="30000" dirty="0" smtClean="0"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type 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à la classification de 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Weine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est proposé par </a:t>
            </a:r>
            <a:r>
              <a:rPr lang="fr-FR" sz="2800" b="1" dirty="0" err="1" smtClean="0">
                <a:latin typeface="Times New Roman" pitchFamily="18" charset="0"/>
                <a:cs typeface="Times New Roman" pitchFamily="18" charset="0"/>
              </a:rPr>
              <a:t>Yashiake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2004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, il regroupe les systèmes </a:t>
            </a:r>
            <a:r>
              <a:rPr lang="fr-FR" sz="2800" dirty="0" err="1" smtClean="0">
                <a:latin typeface="Times New Roman" pitchFamily="18" charset="0"/>
                <a:cs typeface="Times New Roman" pitchFamily="18" charset="0"/>
              </a:rPr>
              <a:t>canalaires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ayant plus de 2 canaux en un type.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436</TotalTime>
  <Words>1075</Words>
  <Application>Microsoft Office PowerPoint</Application>
  <PresentationFormat>Affichage à l'écran (4:3)</PresentationFormat>
  <Paragraphs>141</Paragraphs>
  <Slides>30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Débit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fraj</dc:creator>
  <cp:lastModifiedBy>Acer</cp:lastModifiedBy>
  <cp:revision>23</cp:revision>
  <dcterms:created xsi:type="dcterms:W3CDTF">2016-05-13T21:45:44Z</dcterms:created>
  <dcterms:modified xsi:type="dcterms:W3CDTF">2020-04-09T18:40:12Z</dcterms:modified>
</cp:coreProperties>
</file>