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4" r:id="rId41"/>
    <p:sldId id="303" r:id="rId42"/>
    <p:sldId id="298" r:id="rId43"/>
    <p:sldId id="299" r:id="rId44"/>
    <p:sldId id="304" r:id="rId45"/>
    <p:sldId id="300" r:id="rId46"/>
    <p:sldId id="305" r:id="rId47"/>
    <p:sldId id="301" r:id="rId48"/>
    <p:sldId id="306" r:id="rId49"/>
    <p:sldId id="302" r:id="rId50"/>
    <p:sldId id="307" r:id="rId51"/>
    <p:sldId id="308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546D73-6078-471B-BA00-6724203D0D9C}" type="datetimeFigureOut">
              <a:rPr lang="fr-FR" smtClean="0"/>
              <a:pPr/>
              <a:t>26/04/2020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2CB5A7-691E-48F7-B5E4-6514C75C06D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ante.lefigaro.fr/sante/organe/trompes/quelle-est-sa-fonction?position=2&amp;keyword=trompes+de+falopp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7200" dirty="0" smtClean="0"/>
              <a:t>La grossesse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Cours présenté par Dr </a:t>
            </a:r>
            <a:r>
              <a:rPr lang="fr-FR" dirty="0" err="1" smtClean="0"/>
              <a:t>O,Guellati</a:t>
            </a:r>
            <a:endParaRPr lang="fr-FR" dirty="0"/>
          </a:p>
        </p:txBody>
      </p:sp>
      <p:pic>
        <p:nvPicPr>
          <p:cNvPr id="4" name="Image 3" descr="Quels-sont-le-poids-et-la-taille-de-bebe-tout-au-long-de-la-grosse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2509"/>
            <a:ext cx="7358114" cy="3260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L’examen clinique: </a:t>
            </a:r>
            <a:r>
              <a:rPr lang="fr-FR" sz="2800" dirty="0" smtClean="0"/>
              <a:t>les modifications physiologiques de la grossesse :</a:t>
            </a:r>
            <a:endParaRPr lang="fr-FR" sz="2400" dirty="0" smtClean="0"/>
          </a:p>
          <a:p>
            <a:pPr lvl="1"/>
            <a:r>
              <a:rPr lang="fr-FR" sz="2400" dirty="0" smtClean="0"/>
              <a:t>La température :</a:t>
            </a:r>
            <a:endParaRPr lang="fr-FR" sz="2000" dirty="0" smtClean="0"/>
          </a:p>
          <a:p>
            <a:r>
              <a:rPr lang="fr-FR" sz="2800" dirty="0" smtClean="0"/>
              <a:t>Au T1 plateau thermique≥37°C ensuite hypothermie en fin de grossesse.</a:t>
            </a:r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400" dirty="0" smtClean="0"/>
              <a:t>Le poids :</a:t>
            </a:r>
            <a:endParaRPr lang="fr-FR" sz="2000" dirty="0" smtClean="0"/>
          </a:p>
          <a:p>
            <a:r>
              <a:rPr lang="fr-FR" sz="2800" dirty="0" smtClean="0"/>
              <a:t>La prise progressive :bonne adaptation à l’augmentation des besoins énergétiques entrainés par la grossesse.</a:t>
            </a:r>
            <a:endParaRPr lang="fr-FR" sz="2400" dirty="0" smtClean="0"/>
          </a:p>
          <a:p>
            <a:r>
              <a:rPr lang="fr-FR" sz="2800" dirty="0" smtClean="0"/>
              <a:t>Elle est de 12 KG (+ 4 à 5 KG si grossesse gémellaire).</a:t>
            </a:r>
            <a:endParaRPr lang="fr-FR" sz="24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442472"/>
          </a:xfrm>
        </p:spPr>
        <p:txBody>
          <a:bodyPr/>
          <a:lstStyle/>
          <a:p>
            <a:pPr lvl="1"/>
            <a:r>
              <a:rPr lang="fr-FR" sz="2400" dirty="0" smtClean="0"/>
              <a:t>Le métabolisme : </a:t>
            </a:r>
            <a:endParaRPr lang="fr-FR" sz="2000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sz="2800" dirty="0" smtClean="0"/>
              <a:t>Diminution de la protidémie totale et l’albuminémie</a:t>
            </a:r>
            <a:endParaRPr lang="fr-FR" sz="2400" dirty="0" smtClean="0"/>
          </a:p>
          <a:p>
            <a:r>
              <a:rPr lang="fr-FR" sz="2800" dirty="0" smtClean="0"/>
              <a:t>Diminution de la glycémie  au T1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fr-FR" sz="2400" dirty="0" smtClean="0"/>
              <a:t>Les modifications respiratoires :</a:t>
            </a:r>
            <a:endParaRPr lang="fr-FR" sz="2000" dirty="0" smtClean="0"/>
          </a:p>
          <a:p>
            <a:r>
              <a:rPr lang="fr-FR" sz="2800" dirty="0" smtClean="0"/>
              <a:t>Augmentation des besoins en oxygène  de 20 à 30 % </a:t>
            </a:r>
            <a:endParaRPr lang="fr-FR" sz="2400" dirty="0" smtClean="0"/>
          </a:p>
          <a:p>
            <a:r>
              <a:rPr lang="fr-FR" sz="2800" dirty="0" smtClean="0"/>
              <a:t>Augmentation de la fréquence respiratoire  avec une baisse de la Pa CO2</a:t>
            </a:r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400" dirty="0" smtClean="0"/>
              <a:t>Modifications circulatoires :</a:t>
            </a:r>
            <a:endParaRPr lang="fr-FR" sz="2000" dirty="0" smtClean="0"/>
          </a:p>
          <a:p>
            <a:r>
              <a:rPr lang="fr-FR" sz="2800" dirty="0" smtClean="0"/>
              <a:t>Diminution de la PA au cours de la première moitié de la grossesse puis retrouve sa valeur normale au T3</a:t>
            </a:r>
            <a:endParaRPr lang="fr-FR" sz="2400" dirty="0" smtClean="0"/>
          </a:p>
          <a:p>
            <a:r>
              <a:rPr lang="fr-FR" sz="2800" dirty="0" smtClean="0"/>
              <a:t>Augmentation de la volémie</a:t>
            </a:r>
            <a:endParaRPr lang="fr-FR" sz="2400" dirty="0" smtClean="0"/>
          </a:p>
          <a:p>
            <a:r>
              <a:rPr lang="fr-FR" sz="2800" dirty="0" smtClean="0"/>
              <a:t>Augmentation du débit cardiaque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2400" dirty="0" smtClean="0"/>
              <a:t>Les modifications digestives : </a:t>
            </a:r>
            <a:endParaRPr lang="fr-FR" sz="2000" dirty="0" smtClean="0"/>
          </a:p>
          <a:p>
            <a:r>
              <a:rPr lang="fr-FR" sz="2800" dirty="0" smtClean="0"/>
              <a:t>Les nausées, vomissements: fréquents au T1 spontanément résolutifs.</a:t>
            </a:r>
            <a:endParaRPr lang="fr-FR" sz="2400" dirty="0" smtClean="0"/>
          </a:p>
          <a:p>
            <a:r>
              <a:rPr lang="fr-FR" sz="2800" dirty="0" smtClean="0"/>
              <a:t>Altérations de la fonction gastrique : réduction du tonus du sphincter inferieur de l’œsophage, pyrosis et reflux sont fréquents.</a:t>
            </a:r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400" dirty="0" smtClean="0"/>
              <a:t>Les modifications urinaires : </a:t>
            </a:r>
            <a:endParaRPr lang="fr-FR" sz="2000" dirty="0" smtClean="0"/>
          </a:p>
          <a:p>
            <a:r>
              <a:rPr lang="fr-FR" sz="2800" dirty="0" smtClean="0"/>
              <a:t>Dilatation pyélo-calicielle souvent à droite</a:t>
            </a:r>
            <a:endParaRPr lang="fr-FR" sz="2400" dirty="0" smtClean="0"/>
          </a:p>
          <a:p>
            <a:r>
              <a:rPr lang="fr-FR" sz="2800" dirty="0" smtClean="0"/>
              <a:t>Augmentation du débit de la filtration glomérulaire et de la clearance de la créatinine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fr-FR" sz="2400" dirty="0" smtClean="0"/>
              <a:t>Modifications cutanées : </a:t>
            </a:r>
            <a:endParaRPr lang="fr-FR" sz="2000" dirty="0" smtClean="0"/>
          </a:p>
          <a:p>
            <a:r>
              <a:rPr lang="fr-FR" sz="2800" dirty="0" smtClean="0"/>
              <a:t>Hyperpigmentation : aréole mammaire, région génito-anale, péri-ombilicale, la ligne médiane de l’abdomen</a:t>
            </a:r>
            <a:endParaRPr lang="fr-FR" sz="2400" dirty="0" smtClean="0"/>
          </a:p>
          <a:p>
            <a:r>
              <a:rPr lang="fr-FR" sz="2800" dirty="0" smtClean="0"/>
              <a:t>Masque de grossesse : nappes maculeuses au niveau du visage et du cou.</a:t>
            </a:r>
            <a:endParaRPr lang="fr-FR" sz="24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400" dirty="0" smtClean="0"/>
          </a:p>
          <a:p>
            <a:pPr lvl="1"/>
            <a:r>
              <a:rPr lang="fr-FR" sz="2400" dirty="0" smtClean="0"/>
              <a:t>Les modifications vasculaires :</a:t>
            </a:r>
            <a:endParaRPr lang="fr-FR" sz="2000" dirty="0" smtClean="0"/>
          </a:p>
          <a:p>
            <a:r>
              <a:rPr lang="fr-FR" sz="2800" dirty="0" smtClean="0"/>
              <a:t>Œdème du visage et des extrémités</a:t>
            </a:r>
            <a:endParaRPr lang="fr-FR" sz="2400" dirty="0" smtClean="0"/>
          </a:p>
          <a:p>
            <a:r>
              <a:rPr lang="fr-FR" sz="2800" dirty="0" smtClean="0"/>
              <a:t>Angiomes stellaires</a:t>
            </a:r>
            <a:endParaRPr lang="fr-FR" sz="2400" dirty="0" smtClean="0"/>
          </a:p>
          <a:p>
            <a:r>
              <a:rPr lang="fr-FR" sz="2800" dirty="0" smtClean="0"/>
              <a:t>Erythème palmaire</a:t>
            </a:r>
            <a:endParaRPr lang="fr-FR" sz="2400" dirty="0" smtClean="0"/>
          </a:p>
          <a:p>
            <a:r>
              <a:rPr lang="fr-FR" sz="2800" dirty="0" smtClean="0"/>
              <a:t>Varices par hyper-tension veineuse : membres inferieurs et les hémorroïdes.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Masque de grossesse=mélasma</a:t>
            </a:r>
            <a:endParaRPr lang="fr-FR" dirty="0"/>
          </a:p>
        </p:txBody>
      </p:sp>
      <p:pic>
        <p:nvPicPr>
          <p:cNvPr id="21506" name="Picture 2" descr="RÃ©sultat de recherche d'images pour &quot;masque de grosses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6970195" cy="4464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hyperpigmentation</a:t>
            </a:r>
            <a:endParaRPr lang="fr-FR" dirty="0"/>
          </a:p>
        </p:txBody>
      </p:sp>
      <p:pic>
        <p:nvPicPr>
          <p:cNvPr id="28674" name="Picture 2" descr="RÃ©sultat de recherche d'images pour &quot;hyperpigmentation de la grosses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592935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Gynécologiques : +++</a:t>
            </a:r>
            <a:endParaRPr lang="fr-FR" sz="20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fr-FR" sz="2800" u="sng" dirty="0" smtClean="0"/>
              <a:t>Des seins :</a:t>
            </a:r>
            <a:endParaRPr lang="fr-FR" sz="2400" u="sng" dirty="0" smtClean="0"/>
          </a:p>
          <a:p>
            <a:r>
              <a:rPr lang="fr-FR" sz="2800" dirty="0" smtClean="0"/>
              <a:t>tendus et augmentent de volume.</a:t>
            </a:r>
            <a:endParaRPr lang="fr-FR" sz="2400" dirty="0" smtClean="0"/>
          </a:p>
          <a:p>
            <a:r>
              <a:rPr lang="fr-FR" sz="2800" dirty="0" smtClean="0"/>
              <a:t> Les tubercules de Montgomery </a:t>
            </a:r>
          </a:p>
          <a:p>
            <a:r>
              <a:rPr lang="fr-FR" sz="2800" dirty="0" smtClean="0"/>
              <a:t>aréoles dont la pigmentation s’accentue et qui sont bombées en verre de montre. </a:t>
            </a:r>
            <a:endParaRPr lang="fr-FR" sz="2400" dirty="0" smtClean="0"/>
          </a:p>
          <a:p>
            <a:r>
              <a:rPr lang="fr-FR" sz="2800" dirty="0" smtClean="0"/>
              <a:t>Le réseau veineux sous-cutané est plus apparent sous la forme du « réseau de Haller ».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tubercules de Montgomery</a:t>
            </a:r>
            <a:endParaRPr lang="fr-FR" dirty="0"/>
          </a:p>
        </p:txBody>
      </p:sp>
      <p:sp>
        <p:nvSpPr>
          <p:cNvPr id="29698" name="AutoShape 2" descr="RÃ©sultat de recherche d'images pour &quot;les tubercules de montgomer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700" name="AutoShape 4" descr="RÃ©sultat de recherche d'images pour &quot;les tubercules de montgomer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9702" name="AutoShape 6" descr="RÃ©sultat de recherche d'images pour &quot;les tubercules de montgomer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9703" name="Picture 7" descr="C:\Users\REV\Desktop\externes 5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7"/>
            <a:ext cx="592935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L’aréole</a:t>
            </a:r>
            <a:endParaRPr lang="fr-FR" dirty="0"/>
          </a:p>
        </p:txBody>
      </p:sp>
      <p:pic>
        <p:nvPicPr>
          <p:cNvPr id="31746" name="Picture 2" descr="RÃ©sultat de recherche d'images pour &quot;les tubercules de montgomer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65681"/>
            <a:ext cx="6072230" cy="3989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29600" cy="3071834"/>
          </a:xfrm>
        </p:spPr>
        <p:txBody>
          <a:bodyPr>
            <a:normAutofit/>
          </a:bodyPr>
          <a:lstStyle/>
          <a:p>
            <a:r>
              <a:rPr lang="fr-FR" dirty="0" smtClean="0"/>
              <a:t>La grossesse n’est pas une maladie : 95% à bas risque de pathologie maternelle et / ou fœtale.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surveillance</a:t>
            </a:r>
            <a:r>
              <a:rPr lang="fr-FR" dirty="0" smtClean="0"/>
              <a:t>+++ </a:t>
            </a:r>
            <a:r>
              <a:rPr lang="fr-FR" dirty="0" smtClean="0">
                <a:latin typeface="Cambria"/>
              </a:rPr>
              <a:t>⟹</a:t>
            </a:r>
            <a:r>
              <a:rPr lang="fr-FR" dirty="0" smtClean="0"/>
              <a:t>dépistage précoce des grossesses à risque 5%.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réseau de Heller</a:t>
            </a:r>
            <a:endParaRPr lang="fr-FR" dirty="0"/>
          </a:p>
        </p:txBody>
      </p:sp>
      <p:pic>
        <p:nvPicPr>
          <p:cNvPr id="32770" name="Picture 2" descr="RÃ©sultat de recherche d'images pour &quot;le rÃ©seau veineux sous cutanÃ© de Haller chez la femme enceint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079" y="1285860"/>
            <a:ext cx="396918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r-FR" dirty="0" smtClean="0"/>
              <a:t>De l’utérus :</a:t>
            </a:r>
          </a:p>
          <a:p>
            <a:r>
              <a:rPr lang="fr-FR" dirty="0" smtClean="0"/>
              <a:t>Au spéculum : Le col est de couleur lilas, la glaire cervicale est épaisse, peu abondante. </a:t>
            </a:r>
          </a:p>
          <a:p>
            <a:r>
              <a:rPr lang="fr-FR" dirty="0" smtClean="0"/>
              <a:t> Au toucher vaginal combiné au palper abdominal (toucher bi-manuel) sur un plan dur : </a:t>
            </a:r>
          </a:p>
          <a:p>
            <a:pPr>
              <a:buNone/>
            </a:pPr>
            <a:r>
              <a:rPr lang="fr-FR" dirty="0" smtClean="0"/>
              <a:t> ● L’utérus est augmenté de volume et a un aspect globuleux. </a:t>
            </a:r>
          </a:p>
          <a:p>
            <a:r>
              <a:rPr lang="fr-FR" dirty="0" smtClean="0"/>
              <a:t>Le signe de Hégar : le corps de l’utérus est ramolli, surtout au niveau de son isthme et change de consistance. Il y a dissociation col/corps utérin.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toucher bi-manuel</a:t>
            </a:r>
            <a:endParaRPr lang="fr-FR" dirty="0"/>
          </a:p>
        </p:txBody>
      </p:sp>
      <p:pic>
        <p:nvPicPr>
          <p:cNvPr id="33794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25379"/>
            <a:ext cx="5929354" cy="466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signe de Hégar:</a:t>
            </a:r>
            <a:endParaRPr lang="fr-FR" dirty="0"/>
          </a:p>
        </p:txBody>
      </p:sp>
      <p:pic>
        <p:nvPicPr>
          <p:cNvPr id="45058" name="Picture 2" descr="RÃ©sultat de recherche d'images pour &quot;le signe de hega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714620"/>
            <a:ext cx="8572560" cy="233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spéculum</a:t>
            </a:r>
            <a:endParaRPr lang="fr-FR" dirty="0"/>
          </a:p>
        </p:txBody>
      </p:sp>
      <p:pic>
        <p:nvPicPr>
          <p:cNvPr id="35842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381375" cy="4429156"/>
          </a:xfrm>
          <a:prstGeom prst="rect">
            <a:avLst/>
          </a:prstGeom>
          <a:noFill/>
        </p:spPr>
      </p:pic>
      <p:pic>
        <p:nvPicPr>
          <p:cNvPr id="35844" name="Picture 4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4812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col utérin d’aspect gravide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6868" name="Picture 4" descr="RÃ©sultat de recherche d'images pour &quot;col d aspect gravide au spÃ©culu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4863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299596"/>
          </a:xfrm>
        </p:spPr>
        <p:txBody>
          <a:bodyPr/>
          <a:lstStyle/>
          <a:p>
            <a:pPr lvl="0">
              <a:buNone/>
            </a:pPr>
            <a:r>
              <a:rPr lang="fr-FR" dirty="0" smtClean="0"/>
              <a:t>De la vulve :</a:t>
            </a:r>
          </a:p>
          <a:p>
            <a:pPr lvl="0">
              <a:buNone/>
            </a:pPr>
            <a:endParaRPr lang="fr-FR" dirty="0" smtClean="0"/>
          </a:p>
          <a:p>
            <a:r>
              <a:rPr lang="fr-FR" dirty="0" smtClean="0"/>
              <a:t>Elle devient gonflée, pigmentée. </a:t>
            </a:r>
          </a:p>
          <a:p>
            <a:r>
              <a:rPr lang="fr-FR" dirty="0" smtClean="0"/>
              <a:t>Des leucorrhées  physiologiques apparaissent avec diminution du PH vaginal et modification de la flore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sz="2400" dirty="0" smtClean="0"/>
              <a:t>Les modifications biologiques :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800" dirty="0" smtClean="0"/>
              <a:t>Augmentation du volume plasmatique avec hémodilution </a:t>
            </a:r>
            <a:endParaRPr lang="fr-FR" sz="2400" dirty="0" smtClean="0"/>
          </a:p>
          <a:p>
            <a:r>
              <a:rPr lang="fr-FR" sz="2800" dirty="0" smtClean="0"/>
              <a:t>Hyperleucocytose ne dépassant pas les 15000 el/mm3</a:t>
            </a:r>
            <a:endParaRPr lang="fr-FR" sz="2400" dirty="0" smtClean="0"/>
          </a:p>
          <a:p>
            <a:r>
              <a:rPr lang="fr-FR" sz="2800" dirty="0" smtClean="0"/>
              <a:t>Légère diminution des plaquettes</a:t>
            </a:r>
            <a:endParaRPr lang="fr-FR" sz="2400" dirty="0" smtClean="0"/>
          </a:p>
          <a:p>
            <a:r>
              <a:rPr lang="fr-FR" sz="2800" dirty="0" smtClean="0"/>
              <a:t>Augmentation des facteurs de coagulation et baisse de l’activité fibrinolytique</a:t>
            </a:r>
            <a:endParaRPr lang="fr-FR" sz="2400" dirty="0" smtClean="0"/>
          </a:p>
          <a:p>
            <a:r>
              <a:rPr lang="fr-FR" sz="2800" dirty="0" smtClean="0"/>
              <a:t>Rétention hydro-sodée par activation du système Rénine-Angiotensine</a:t>
            </a:r>
            <a:endParaRPr lang="fr-FR" sz="2400" dirty="0" smtClean="0"/>
          </a:p>
          <a:p>
            <a:r>
              <a:rPr lang="fr-FR" sz="2800" dirty="0" smtClean="0"/>
              <a:t>Vs accélérée</a:t>
            </a:r>
            <a:endParaRPr lang="fr-FR" sz="2400" dirty="0" smtClean="0"/>
          </a:p>
          <a:p>
            <a:pPr>
              <a:buNone/>
            </a:pPr>
            <a:r>
              <a:rPr lang="fr-FR" sz="2800" dirty="0" smtClean="0"/>
              <a:t> 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B/  para-clinique :</a:t>
            </a:r>
          </a:p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Les tests de grossesse :</a:t>
            </a:r>
          </a:p>
          <a:p>
            <a:r>
              <a:rPr lang="fr-FR" u="sng" dirty="0" smtClean="0"/>
              <a:t>Test urinaire </a:t>
            </a:r>
            <a:r>
              <a:rPr lang="fr-FR" dirty="0" smtClean="0"/>
              <a:t>: dépistage colorimétrique qualitatif des métabolites de l </a:t>
            </a:r>
            <a:r>
              <a:rPr lang="fr-FR" dirty="0" err="1" smtClean="0"/>
              <a:t>Hcg</a:t>
            </a:r>
            <a:r>
              <a:rPr lang="fr-FR" dirty="0" smtClean="0"/>
              <a:t> dans les urines aux 36-37 ème jours.</a:t>
            </a:r>
          </a:p>
          <a:p>
            <a:pPr>
              <a:buNone/>
            </a:pPr>
            <a:r>
              <a:rPr lang="fr-FR" dirty="0" smtClean="0"/>
              <a:t>Il est très fiable mais il n’est pas ni sensible,  ni spécifique à 100% 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/>
              <a:t>Test hormonal plasmatique </a:t>
            </a:r>
            <a:r>
              <a:rPr lang="fr-FR" dirty="0" smtClean="0"/>
              <a:t>: dosage qualitatif et quantitatif des β-hCG dans le sang.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Ce sont des tests immunologiques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 smtClean="0"/>
              <a:t>Le diagnostic échographique :</a:t>
            </a:r>
          </a:p>
          <a:p>
            <a:pPr>
              <a:buNone/>
            </a:pPr>
            <a:r>
              <a:rPr lang="fr-FR" dirty="0" smtClean="0"/>
              <a:t> ● Permet d’éliminer : </a:t>
            </a:r>
          </a:p>
          <a:p>
            <a:pPr>
              <a:buNone/>
            </a:pPr>
            <a:r>
              <a:rPr lang="fr-FR" dirty="0" smtClean="0"/>
              <a:t>    -  Une Grossesse Extra-Utérine (GEU) </a:t>
            </a:r>
          </a:p>
          <a:p>
            <a:pPr>
              <a:buNone/>
            </a:pPr>
            <a:r>
              <a:rPr lang="fr-FR" dirty="0" smtClean="0"/>
              <a:t>    -  Une Grossesse Intra-Utérine (GIU) non évolutive, </a:t>
            </a:r>
          </a:p>
          <a:p>
            <a:pPr>
              <a:buNone/>
            </a:pPr>
            <a:r>
              <a:rPr lang="fr-FR" dirty="0" smtClean="0"/>
              <a:t>    -  Une grossesse multiple, </a:t>
            </a:r>
          </a:p>
          <a:p>
            <a:pPr>
              <a:buNone/>
            </a:pPr>
            <a:r>
              <a:rPr lang="fr-FR" dirty="0" smtClean="0"/>
              <a:t>    -  Une grossesse molaire </a:t>
            </a:r>
          </a:p>
          <a:p>
            <a:pPr>
              <a:buNone/>
            </a:pPr>
            <a:r>
              <a:rPr lang="fr-FR" dirty="0" smtClean="0"/>
              <a:t> ● Permet de repérer : </a:t>
            </a:r>
          </a:p>
          <a:p>
            <a:pPr>
              <a:buNone/>
            </a:pPr>
            <a:r>
              <a:rPr lang="fr-FR" dirty="0" smtClean="0"/>
              <a:t>    -  Un fibrome utérin </a:t>
            </a:r>
          </a:p>
          <a:p>
            <a:pPr>
              <a:buNone/>
            </a:pPr>
            <a:r>
              <a:rPr lang="fr-FR" dirty="0" smtClean="0"/>
              <a:t>    -  Un kyste ovarien 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071834"/>
          </a:xfrm>
        </p:spPr>
        <p:txBody>
          <a:bodyPr/>
          <a:lstStyle/>
          <a:p>
            <a:r>
              <a:rPr lang="fr-FR" dirty="0" smtClean="0"/>
              <a:t>Dite la gestation humaine, c’est l’état de la femme enceinte portant un embryon ou un fœtus humain.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Elle commence avec la fécondation et se termine par l’accouchement.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datation de la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importante = calcul de l’âge gestationnel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L’âge gestationnel </a:t>
            </a:r>
            <a:r>
              <a:rPr lang="fr-FR" dirty="0" smtClean="0"/>
              <a:t>s’exprime en semaines d’aménorrhée révolues.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Le calcul de terme </a:t>
            </a:r>
            <a:r>
              <a:rPr lang="fr-FR" dirty="0" smtClean="0"/>
              <a:t>s’effectue selon les : </a:t>
            </a:r>
          </a:p>
          <a:p>
            <a:pPr>
              <a:buNone/>
            </a:pPr>
            <a:r>
              <a:rPr lang="fr-FR" dirty="0" smtClean="0"/>
              <a:t>● Cycles réguliers : </a:t>
            </a:r>
          </a:p>
          <a:p>
            <a:pPr>
              <a:buNone/>
            </a:pPr>
            <a:r>
              <a:rPr lang="fr-FR" dirty="0" smtClean="0"/>
              <a:t>     ○ À partir de la</a:t>
            </a:r>
            <a:r>
              <a:rPr lang="fr-FR" u="sng" dirty="0" smtClean="0"/>
              <a:t> DDR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         ■ DDR + durée de la phase folliculaire du cycle + 9 mois la= règle de Naegele</a:t>
            </a:r>
          </a:p>
          <a:p>
            <a:pPr>
              <a:buNone/>
            </a:pPr>
            <a:r>
              <a:rPr lang="fr-FR" dirty="0" smtClean="0"/>
              <a:t>     ○ À partir de la</a:t>
            </a:r>
            <a:r>
              <a:rPr lang="fr-FR" u="sng" dirty="0" smtClean="0"/>
              <a:t> fécondation: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■ 9 mois, 39 semaines.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datation de la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8229600" cy="328614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● Cycles irréguliers : </a:t>
            </a:r>
          </a:p>
          <a:p>
            <a:pPr>
              <a:buNone/>
            </a:pPr>
            <a:r>
              <a:rPr lang="fr-FR" dirty="0" smtClean="0"/>
              <a:t>   ○ Par la mesure échographique de la </a:t>
            </a:r>
            <a:r>
              <a:rPr lang="fr-FR" dirty="0" smtClean="0">
                <a:solidFill>
                  <a:srgbClr val="FF0000"/>
                </a:solidFill>
              </a:rPr>
              <a:t>Longueur Cranio-Caudale (LCC)</a:t>
            </a:r>
            <a:r>
              <a:rPr lang="fr-FR" dirty="0" smtClean="0"/>
              <a:t> ou par la mesure du </a:t>
            </a:r>
            <a:r>
              <a:rPr lang="fr-FR" dirty="0" smtClean="0">
                <a:solidFill>
                  <a:srgbClr val="FF0000"/>
                </a:solidFill>
              </a:rPr>
              <a:t>diamètre bipariétal </a:t>
            </a:r>
            <a:r>
              <a:rPr lang="fr-FR" dirty="0" smtClean="0"/>
              <a:t>qui prend le relais de la LCC après 14 semaines.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 écho précoce:</a:t>
            </a:r>
            <a:endParaRPr lang="fr-FR" dirty="0"/>
          </a:p>
        </p:txBody>
      </p:sp>
      <p:pic>
        <p:nvPicPr>
          <p:cNvPr id="37890" name="Picture 2" descr="RÃ©sultat de recherche d'images pour &quot;echo prÃ©coce grosses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42942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diamètre bi-parietal:</a:t>
            </a:r>
            <a:endParaRPr lang="fr-FR" dirty="0"/>
          </a:p>
        </p:txBody>
      </p:sp>
      <p:pic>
        <p:nvPicPr>
          <p:cNvPr id="3" name="Picture 4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8199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suivi de la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suivi prénatal vise </a:t>
            </a:r>
            <a:r>
              <a:rPr lang="fr-FR" dirty="0" smtClean="0">
                <a:solidFill>
                  <a:srgbClr val="FF0000"/>
                </a:solidFill>
              </a:rPr>
              <a:t>la prévention </a:t>
            </a:r>
            <a:r>
              <a:rPr lang="fr-FR" dirty="0" smtClean="0"/>
              <a:t>des complications maternelles et périnatales</a:t>
            </a:r>
          </a:p>
          <a:p>
            <a:pPr>
              <a:buNone/>
            </a:pPr>
            <a:endParaRPr lang="fr-FR" dirty="0" smtClean="0"/>
          </a:p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première consultation prénatale 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10 -15 SA , elle permet :</a:t>
            </a:r>
          </a:p>
          <a:p>
            <a:pPr lvl="0"/>
            <a:r>
              <a:rPr lang="fr-FR" dirty="0" smtClean="0"/>
              <a:t>La confirmation et la datation de grossesse</a:t>
            </a:r>
          </a:p>
          <a:p>
            <a:r>
              <a:rPr lang="fr-FR" dirty="0" smtClean="0"/>
              <a:t> Cherche les ATCD médicaux, chirurgicaux et gynécologiques</a:t>
            </a:r>
          </a:p>
          <a:p>
            <a:r>
              <a:rPr lang="fr-FR" dirty="0" smtClean="0"/>
              <a:t> Les signes sympathiques de la grossesse</a:t>
            </a:r>
          </a:p>
          <a:p>
            <a:r>
              <a:rPr lang="fr-FR" dirty="0" smtClean="0"/>
              <a:t>Le poids, la taille et la tension artérielle</a:t>
            </a:r>
          </a:p>
          <a:p>
            <a:r>
              <a:rPr lang="fr-FR" dirty="0" smtClean="0"/>
              <a:t> Le toucher vaginal</a:t>
            </a:r>
          </a:p>
          <a:p>
            <a:r>
              <a:rPr lang="fr-FR" dirty="0" smtClean="0"/>
              <a:t>Prescriptions des examens biologiques obligatoires</a:t>
            </a:r>
          </a:p>
          <a:p>
            <a:r>
              <a:rPr lang="fr-FR" dirty="0" smtClean="0"/>
              <a:t>l’échographie du T1</a:t>
            </a:r>
          </a:p>
          <a:p>
            <a:r>
              <a:rPr lang="fr-FR" dirty="0" smtClean="0"/>
              <a:t> Conseils hygiéno-diététiques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suivi de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deuxième consultation prénatale : 20 à 28 SA</a:t>
            </a:r>
          </a:p>
          <a:p>
            <a:pPr lvl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examen général</a:t>
            </a:r>
          </a:p>
          <a:p>
            <a:r>
              <a:rPr lang="fr-FR" dirty="0" smtClean="0"/>
              <a:t>  la hauteur utérine</a:t>
            </a:r>
          </a:p>
          <a:p>
            <a:r>
              <a:rPr lang="fr-FR" dirty="0" smtClean="0"/>
              <a:t> la chimie des urines(CDU)</a:t>
            </a:r>
          </a:p>
          <a:p>
            <a:r>
              <a:rPr lang="fr-FR" dirty="0" smtClean="0"/>
              <a:t> Les bruits cardiaques fœtaux</a:t>
            </a:r>
          </a:p>
          <a:p>
            <a:r>
              <a:rPr lang="fr-FR" dirty="0" smtClean="0"/>
              <a:t> Les mouvements actifs fœtaux</a:t>
            </a:r>
          </a:p>
          <a:p>
            <a:r>
              <a:rPr lang="fr-FR" dirty="0" smtClean="0"/>
              <a:t>  le dépistage du diabète gestationnel au 6 ème mois </a:t>
            </a:r>
          </a:p>
          <a:p>
            <a:r>
              <a:rPr lang="fr-FR" dirty="0" smtClean="0"/>
              <a:t>L’écho morphologique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suivi de la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troisième consultation prénatale : 28  à 35 SA </a:t>
            </a:r>
          </a:p>
          <a:p>
            <a:pPr lvl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 la prévention systématique de l’allo-immunisation foeto-maternelle chez toutes les femmes rhésus négatif</a:t>
            </a:r>
          </a:p>
          <a:p>
            <a:r>
              <a:rPr lang="fr-FR" dirty="0" smtClean="0"/>
              <a:t> prophylaxie des carences en vitamine D</a:t>
            </a:r>
          </a:p>
          <a:p>
            <a:r>
              <a:rPr lang="fr-FR" dirty="0" smtClean="0"/>
              <a:t> traitement d’une éventuelle carence martiale</a:t>
            </a:r>
          </a:p>
          <a:p>
            <a:r>
              <a:rPr lang="fr-FR" dirty="0" smtClean="0"/>
              <a:t> prélèvement vaginal pour le dépistage du portage du streptocoque B</a:t>
            </a:r>
          </a:p>
          <a:p>
            <a:r>
              <a:rPr lang="fr-FR" dirty="0" smtClean="0"/>
              <a:t> prévoir une consultation d’anésthésie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suivi de grossesse: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quatrième consultation  prénatale : à terme, à partir de 36 SA </a:t>
            </a:r>
          </a:p>
          <a:p>
            <a:pPr lvl="0">
              <a:buNone/>
            </a:pPr>
            <a:endParaRPr lang="fr-FR" dirty="0" smtClean="0"/>
          </a:p>
          <a:p>
            <a:r>
              <a:rPr lang="fr-FR" dirty="0" smtClean="0"/>
              <a:t> examen général : TA, le poids, la hauteur utérine</a:t>
            </a:r>
          </a:p>
          <a:p>
            <a:r>
              <a:rPr lang="fr-FR" dirty="0" smtClean="0"/>
              <a:t> la CDU</a:t>
            </a:r>
          </a:p>
          <a:p>
            <a:r>
              <a:rPr lang="fr-FR" dirty="0" smtClean="0"/>
              <a:t> le toucher vaginal : la formation du segment, les modifications cervicales et la présentation</a:t>
            </a:r>
          </a:p>
          <a:p>
            <a:r>
              <a:rPr lang="fr-FR" dirty="0" smtClean="0"/>
              <a:t> la biométrie fœtale, la position du fœtus et des annexes</a:t>
            </a:r>
          </a:p>
          <a:p>
            <a:r>
              <a:rPr lang="fr-FR" dirty="0" smtClean="0"/>
              <a:t> donner à la patiente un RDV si elle n’a pas accouché avant 41 SA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suivi de la grossesse: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consultation post-natale :</a:t>
            </a:r>
          </a:p>
          <a:p>
            <a:pPr>
              <a:buNone/>
            </a:pPr>
            <a:r>
              <a:rPr lang="fr-FR" dirty="0" smtClean="0"/>
              <a:t>Elle est obligatoire et doit avoir lieu dans les 8semaines qui suivent l’accouchement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évaluation de l’état psychologique de la mère</a:t>
            </a:r>
          </a:p>
          <a:p>
            <a:r>
              <a:rPr lang="fr-FR" dirty="0" smtClean="0"/>
              <a:t> un examen clinique général et plus particulièrement du périnée et des seins</a:t>
            </a:r>
          </a:p>
          <a:p>
            <a:r>
              <a:rPr lang="fr-FR" dirty="0" smtClean="0"/>
              <a:t>prescription d’un FCV</a:t>
            </a:r>
          </a:p>
          <a:p>
            <a:r>
              <a:rPr lang="fr-FR" dirty="0" smtClean="0"/>
              <a:t> prescription d’une rééducation périnéale</a:t>
            </a:r>
          </a:p>
          <a:p>
            <a:r>
              <a:rPr lang="fr-FR" dirty="0" smtClean="0"/>
              <a:t> prescription d’une contraception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La grossesse pathologique</a:t>
            </a:r>
            <a:endParaRPr lang="fr-F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physiologique: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r-FR" dirty="0" smtClean="0"/>
              <a:t>1/ Le cycle menstruel : </a:t>
            </a:r>
          </a:p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 l’ovulation</a:t>
            </a:r>
            <a:r>
              <a:rPr lang="fr-FR" dirty="0" smtClean="0"/>
              <a:t> :</a:t>
            </a:r>
          </a:p>
          <a:p>
            <a:r>
              <a:rPr lang="fr-FR" dirty="0" smtClean="0"/>
              <a:t> l’ovulation : variable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</a:t>
            </a:r>
            <a:r>
              <a:rPr lang="fr-FR" b="1" dirty="0" smtClean="0"/>
              <a:t>expulsion d’un ovule</a:t>
            </a:r>
            <a:r>
              <a:rPr lang="fr-FR" dirty="0" smtClean="0"/>
              <a:t> (ou ovocyte) ; durée de vie de 12 à 24 h, capté par une des </a:t>
            </a:r>
            <a:r>
              <a:rPr lang="fr-FR" u="sng" dirty="0" smtClean="0">
                <a:hlinkClick r:id="rId2"/>
              </a:rPr>
              <a:t>trompes de Fallope</a:t>
            </a:r>
            <a:r>
              <a:rPr lang="fr-FR" dirty="0" smtClean="0"/>
              <a:t> </a:t>
            </a:r>
          </a:p>
          <a:p>
            <a:endParaRPr lang="fr-FR" dirty="0" smtClean="0"/>
          </a:p>
          <a:p>
            <a:r>
              <a:rPr lang="fr-FR" dirty="0" smtClean="0"/>
              <a:t>Migration </a:t>
            </a:r>
            <a:r>
              <a:rPr lang="fr-FR" dirty="0" smtClean="0">
                <a:latin typeface="Cambria"/>
              </a:rPr>
              <a:t>⟶</a:t>
            </a:r>
            <a:r>
              <a:rPr lang="fr-FR" dirty="0" smtClean="0"/>
              <a:t> fécondation </a:t>
            </a:r>
            <a:r>
              <a:rPr lang="fr-FR" dirty="0" smtClean="0">
                <a:latin typeface="Cambria"/>
              </a:rPr>
              <a:t>⟶ </a:t>
            </a:r>
            <a:r>
              <a:rPr lang="fr-FR" dirty="0" smtClean="0"/>
              <a:t>cellule-œuf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grossesse extra-utérine: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228158"/>
          </a:xfrm>
        </p:spPr>
        <p:txBody>
          <a:bodyPr/>
          <a:lstStyle/>
          <a:p>
            <a:r>
              <a:rPr lang="fr-FR" dirty="0" smtClean="0"/>
              <a:t>Définition:</a:t>
            </a:r>
          </a:p>
          <a:p>
            <a:pPr lvl="1">
              <a:buNone/>
            </a:pPr>
            <a:endParaRPr lang="fr-FR" sz="2400" dirty="0" smtClean="0"/>
          </a:p>
          <a:p>
            <a:pPr lvl="1">
              <a:buNone/>
            </a:pPr>
            <a:r>
              <a:rPr lang="fr-FR" sz="2400" dirty="0" smtClean="0"/>
              <a:t>c’est l’implantation et le développement de l’œuf en dehors de la cavité utérine.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800" dirty="0" smtClean="0"/>
              <a:t>pronostic vital maternel</a:t>
            </a:r>
          </a:p>
          <a:p>
            <a:r>
              <a:rPr lang="fr-FR" sz="2800" dirty="0" smtClean="0"/>
              <a:t>une urgence diagnostique et thérapeutique.</a:t>
            </a:r>
            <a:endParaRPr lang="fr-FR" sz="24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15267927_small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358114" cy="521497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facteurs de risque: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fr-FR" sz="2800" b="1" dirty="0" smtClean="0"/>
          </a:p>
          <a:p>
            <a:pPr lvl="0"/>
            <a:endParaRPr lang="fr-FR" sz="2800" b="1" dirty="0" smtClean="0"/>
          </a:p>
          <a:p>
            <a:pPr lvl="0"/>
            <a:r>
              <a:rPr lang="fr-FR" sz="2800" b="1" dirty="0" smtClean="0"/>
              <a:t>La lésion tubaire</a:t>
            </a:r>
            <a:r>
              <a:rPr lang="fr-FR" sz="2800" dirty="0" smtClean="0"/>
              <a:t> : salpingite, chirurgie tubaire, chirurgie abdomino-pelvienne, endométriose tubaire, compression tubaire extrinsèque.</a:t>
            </a:r>
            <a:endParaRPr lang="fr-FR" sz="2400" dirty="0" smtClean="0"/>
          </a:p>
          <a:p>
            <a:pPr lvl="0"/>
            <a:r>
              <a:rPr lang="fr-FR" sz="2800" b="1" dirty="0" smtClean="0"/>
              <a:t>Le tabac</a:t>
            </a:r>
            <a:r>
              <a:rPr lang="fr-FR" sz="2800" dirty="0" smtClean="0"/>
              <a:t> : dose – effet</a:t>
            </a:r>
            <a:endParaRPr lang="fr-FR" sz="2400" dirty="0" smtClean="0"/>
          </a:p>
          <a:p>
            <a:pPr lvl="0"/>
            <a:r>
              <a:rPr lang="fr-FR" sz="2800" b="1" dirty="0" smtClean="0"/>
              <a:t>Le dispositif intra-utérin</a:t>
            </a:r>
            <a:endParaRPr lang="fr-FR" sz="2400" dirty="0" smtClean="0"/>
          </a:p>
          <a:p>
            <a:r>
              <a:rPr lang="fr-FR" sz="2800" b="1" dirty="0" smtClean="0"/>
              <a:t>La pilule micro-progestative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localisation: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fr-FR" sz="2000" dirty="0" smtClean="0"/>
          </a:p>
          <a:p>
            <a:pPr lvl="0"/>
            <a:r>
              <a:rPr lang="fr-FR" sz="2800" dirty="0" smtClean="0">
                <a:solidFill>
                  <a:srgbClr val="FF0000"/>
                </a:solidFill>
              </a:rPr>
              <a:t>Tubaire :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/>
            <a:r>
              <a:rPr lang="fr-FR" sz="2500" dirty="0" smtClean="0"/>
              <a:t>Ampullaire dans 60 % des cas</a:t>
            </a:r>
            <a:endParaRPr lang="fr-FR" sz="2100" dirty="0" smtClean="0"/>
          </a:p>
          <a:p>
            <a:pPr lvl="1"/>
            <a:r>
              <a:rPr lang="fr-FR" sz="2500" dirty="0" smtClean="0"/>
              <a:t>Isthmique 25% </a:t>
            </a:r>
            <a:endParaRPr lang="fr-FR" sz="2100" dirty="0" smtClean="0"/>
          </a:p>
          <a:p>
            <a:pPr lvl="1"/>
            <a:r>
              <a:rPr lang="fr-FR" sz="2500" dirty="0" smtClean="0"/>
              <a:t>Pavillonnaire 10 % </a:t>
            </a:r>
            <a:endParaRPr lang="fr-FR" sz="2100" dirty="0" smtClean="0"/>
          </a:p>
          <a:p>
            <a:pPr lvl="1"/>
            <a:r>
              <a:rPr lang="fr-FR" sz="2500" dirty="0" smtClean="0"/>
              <a:t>Interstitielle 2%</a:t>
            </a:r>
            <a:endParaRPr lang="fr-FR" sz="2100" dirty="0" smtClean="0"/>
          </a:p>
          <a:p>
            <a:pPr lvl="0"/>
            <a:r>
              <a:rPr lang="fr-FR" sz="2800" dirty="0" smtClean="0">
                <a:solidFill>
                  <a:srgbClr val="FF0000"/>
                </a:solidFill>
              </a:rPr>
              <a:t>Ovarienne</a:t>
            </a:r>
            <a:r>
              <a:rPr lang="fr-FR" sz="2800" dirty="0" smtClean="0"/>
              <a:t> </a:t>
            </a:r>
          </a:p>
          <a:p>
            <a:pPr lvl="0"/>
            <a:r>
              <a:rPr lang="fr-FR" sz="2800" dirty="0" smtClean="0">
                <a:solidFill>
                  <a:srgbClr val="FF0000"/>
                </a:solidFill>
              </a:rPr>
              <a:t>Abdominale</a:t>
            </a:r>
          </a:p>
          <a:p>
            <a:pPr lvl="0"/>
            <a:r>
              <a:rPr lang="fr-FR" sz="2800" dirty="0" smtClean="0">
                <a:solidFill>
                  <a:srgbClr val="FF0000"/>
                </a:solidFill>
              </a:rPr>
              <a:t>Utérine +++</a:t>
            </a:r>
            <a:endParaRPr lang="fr-FR" sz="24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lide_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 naturelle de la GEU: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8229600" cy="2643206"/>
          </a:xfrm>
        </p:spPr>
        <p:txBody>
          <a:bodyPr/>
          <a:lstStyle/>
          <a:p>
            <a:r>
              <a:rPr lang="fr-FR" dirty="0" smtClean="0"/>
              <a:t>Nidation ectopique⟶distension progressive de la trompe⟶hémato-salpinx⟶ rupture tubaire⟶hémo-péritoine⟶choc hypo-volémique⟶décès maternel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rossesse-extra-uterine-tubaire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82459" y="1219200"/>
            <a:ext cx="6979082" cy="49371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trépied:</a:t>
            </a:r>
          </a:p>
          <a:p>
            <a:endParaRPr lang="fr-FR" dirty="0" smtClean="0"/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Clinique</a:t>
            </a:r>
            <a:r>
              <a:rPr lang="fr-FR" dirty="0" smtClean="0"/>
              <a:t> :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Aménorrhée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douleurs pelviennes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métrorragies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Biologique</a:t>
            </a:r>
            <a:r>
              <a:rPr lang="fr-FR" dirty="0" smtClean="0"/>
              <a:t> : dosage quantitatif des B </a:t>
            </a:r>
            <a:r>
              <a:rPr lang="fr-FR" dirty="0" err="1" smtClean="0"/>
              <a:t>Hcg</a:t>
            </a:r>
            <a:r>
              <a:rPr lang="fr-FR" dirty="0" smtClean="0"/>
              <a:t> (cinétique)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Echographique</a:t>
            </a:r>
            <a:r>
              <a:rPr lang="fr-FR" dirty="0" smtClean="0"/>
              <a:t> :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La vacuité utérine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Une image </a:t>
            </a:r>
            <a:r>
              <a:rPr lang="fr-FR" dirty="0" err="1" smtClean="0"/>
              <a:t>latéro</a:t>
            </a:r>
            <a:r>
              <a:rPr lang="fr-FR" dirty="0" smtClean="0"/>
              <a:t>-utérine +/-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3" y="1428736"/>
            <a:ext cx="6203466" cy="492922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traitement: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FF0000"/>
                </a:solidFill>
              </a:rPr>
              <a:t>Chirurgical</a:t>
            </a:r>
            <a:r>
              <a:rPr lang="fr-FR" dirty="0" smtClean="0"/>
              <a:t> : par </a:t>
            </a:r>
            <a:r>
              <a:rPr lang="fr-FR" dirty="0" err="1" smtClean="0"/>
              <a:t>coelioscopie</a:t>
            </a:r>
            <a:r>
              <a:rPr lang="fr-FR" dirty="0" smtClean="0"/>
              <a:t> ou laparotomie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Conservateur : </a:t>
            </a:r>
            <a:r>
              <a:rPr lang="fr-FR" dirty="0" err="1" smtClean="0"/>
              <a:t>salpingotomie</a:t>
            </a:r>
            <a:endParaRPr lang="fr-FR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Radical : </a:t>
            </a:r>
            <a:r>
              <a:rPr lang="fr-FR" dirty="0" err="1" smtClean="0"/>
              <a:t>salpingectomie</a:t>
            </a:r>
            <a:endParaRPr lang="fr-FR" dirty="0" smtClean="0"/>
          </a:p>
          <a:p>
            <a:pPr marL="514350" lvl="0" indent="-514350">
              <a:buNone/>
            </a:pPr>
            <a:endParaRPr lang="fr-FR" dirty="0" smtClean="0"/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Médical</a:t>
            </a:r>
            <a:r>
              <a:rPr lang="fr-FR" dirty="0" smtClean="0"/>
              <a:t> : la lyse chimique de la grossesse par le </a:t>
            </a:r>
            <a:r>
              <a:rPr lang="fr-FR" dirty="0" err="1" smtClean="0"/>
              <a:t>méthotréxate</a:t>
            </a:r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Surveillance </a:t>
            </a:r>
            <a:r>
              <a:rPr lang="fr-FR" dirty="0" err="1" smtClean="0"/>
              <a:t>post-opératoire</a:t>
            </a:r>
            <a:r>
              <a:rPr lang="fr-FR" dirty="0" smtClean="0"/>
              <a:t> des </a:t>
            </a:r>
            <a:r>
              <a:rPr lang="fr-FR" dirty="0" err="1" smtClean="0"/>
              <a:t>BHcg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physiologique: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799530"/>
          </a:xfrm>
        </p:spPr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fécondation :</a:t>
            </a:r>
          </a:p>
          <a:p>
            <a:r>
              <a:rPr lang="fr-FR" dirty="0" smtClean="0"/>
              <a:t>Rapport sexuel non protégé, </a:t>
            </a:r>
          </a:p>
          <a:p>
            <a:r>
              <a:rPr lang="fr-FR" dirty="0" smtClean="0"/>
              <a:t> les deux partenaires sont fertiles,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fécondation, dans les 48 h qui suivent l’ovulation. </a:t>
            </a:r>
          </a:p>
          <a:p>
            <a:pPr>
              <a:buNone/>
            </a:pPr>
            <a:r>
              <a:rPr lang="fr-FR" dirty="0" smtClean="0"/>
              <a:t>              </a:t>
            </a:r>
            <a:r>
              <a:rPr lang="fr-FR" dirty="0" smtClean="0">
                <a:latin typeface="Cambria"/>
              </a:rPr>
              <a:t>⟹</a:t>
            </a:r>
            <a:r>
              <a:rPr lang="fr-FR" dirty="0" smtClean="0"/>
              <a:t>le début de la grossesse.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lpingotomie+Trompe+exposée+par+une+pince+atraumatique+du+côté+opposé+à+l’hématosalpinx.+Incision+longitudinale+de+10-15mm+sur+le+bord+antimésial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lpingectomie+Trompe+saisie+à+1,5+cm+de+la+corne+par+une+pince+placée+du+côté+de+la+GEU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physiologique: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8229600" cy="3286148"/>
          </a:xfrm>
        </p:spPr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La nidation :</a:t>
            </a:r>
          </a:p>
          <a:p>
            <a:r>
              <a:rPr lang="fr-FR" dirty="0" smtClean="0"/>
              <a:t> l’œuf pénètre dans la cavité utérine pour s’y implanter (vers le 21e jour du cycle en général).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cycle menstruel</a:t>
            </a:r>
            <a:endParaRPr lang="fr-FR" dirty="0"/>
          </a:p>
        </p:txBody>
      </p:sp>
      <p:pic>
        <p:nvPicPr>
          <p:cNvPr id="1026" name="Picture 2" descr="RÃ©sultat de recherche d'images pour &quot;cycle menstruel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71438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/>
              <a:t>La grossesse normale</a:t>
            </a:r>
            <a:endParaRPr lang="fr-FR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 positif: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A/ clinique :</a:t>
            </a:r>
          </a:p>
          <a:p>
            <a:pPr lvl="0">
              <a:buNone/>
            </a:pPr>
            <a:r>
              <a:rPr lang="fr-FR" dirty="0" smtClean="0">
                <a:solidFill>
                  <a:srgbClr val="FF0000"/>
                </a:solidFill>
              </a:rPr>
              <a:t>L’interrogatoire </a:t>
            </a:r>
            <a:r>
              <a:rPr lang="fr-FR" dirty="0" smtClean="0"/>
              <a:t>:</a:t>
            </a:r>
          </a:p>
          <a:p>
            <a:r>
              <a:rPr lang="fr-FR" dirty="0" smtClean="0"/>
              <a:t>L’aménorrhée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les signes "sympathiques" de grossesse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Tension mammaire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Modification de l’appétit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Troubles digestifs: nausées, vomissements, </a:t>
            </a:r>
            <a:r>
              <a:rPr lang="fr-FR" dirty="0" err="1" smtClean="0"/>
              <a:t>hypersialorrhée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Émotivité, irritabilité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somnolence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Troubles urinaires : pollakiurie, pesanteur pelvienne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206</TotalTime>
  <Words>504</Words>
  <Application>Microsoft Office PowerPoint</Application>
  <PresentationFormat>Affichage à l'écran (4:3)</PresentationFormat>
  <Paragraphs>248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Origine</vt:lpstr>
      <vt:lpstr>La grossesse</vt:lpstr>
      <vt:lpstr>Introduction:</vt:lpstr>
      <vt:lpstr>Définition:</vt:lpstr>
      <vt:lpstr>Rappel physiologique:</vt:lpstr>
      <vt:lpstr>Rappel physiologique:</vt:lpstr>
      <vt:lpstr>Rappel physiologique:</vt:lpstr>
      <vt:lpstr>Le cycle menstruel</vt:lpstr>
      <vt:lpstr>La grossesse normale</vt:lpstr>
      <vt:lpstr>Le diagnostic positif:</vt:lpstr>
      <vt:lpstr>Le diagnostic positif:</vt:lpstr>
      <vt:lpstr>Le diagnostic positif:</vt:lpstr>
      <vt:lpstr>Le diagnostic positif:</vt:lpstr>
      <vt:lpstr>Le diagnostic positif:</vt:lpstr>
      <vt:lpstr>Le diagnostic positif:</vt:lpstr>
      <vt:lpstr>Masque de grossesse=mélasma</vt:lpstr>
      <vt:lpstr>hyperpigmentation</vt:lpstr>
      <vt:lpstr>Le diagnostic positif:</vt:lpstr>
      <vt:lpstr>Les tubercules de Montgomery</vt:lpstr>
      <vt:lpstr>L’aréole</vt:lpstr>
      <vt:lpstr>Le réseau de Heller</vt:lpstr>
      <vt:lpstr>Le diagnostic positif:</vt:lpstr>
      <vt:lpstr>Le toucher bi-manuel</vt:lpstr>
      <vt:lpstr>Le signe de Hégar:</vt:lpstr>
      <vt:lpstr>Le spéculum</vt:lpstr>
      <vt:lpstr>Le col utérin d’aspect gravide </vt:lpstr>
      <vt:lpstr>Le diagnostic positif:</vt:lpstr>
      <vt:lpstr>Le diagnostic positif :</vt:lpstr>
      <vt:lpstr>Le diagnostic positif:</vt:lpstr>
      <vt:lpstr>Le diagnostic positif:</vt:lpstr>
      <vt:lpstr>La datation de la grossesse:</vt:lpstr>
      <vt:lpstr>La datation de la grossesse:</vt:lpstr>
      <vt:lpstr>L’ écho précoce:</vt:lpstr>
      <vt:lpstr>Le diamètre bi-parietal:</vt:lpstr>
      <vt:lpstr>Le suivi de la grossesse:</vt:lpstr>
      <vt:lpstr>Le suivi de grossesse:</vt:lpstr>
      <vt:lpstr>Le suivi de la grossesse:</vt:lpstr>
      <vt:lpstr>Le suivi de grossesse:</vt:lpstr>
      <vt:lpstr>Le suivi de la grossesse: </vt:lpstr>
      <vt:lpstr>La grossesse pathologique</vt:lpstr>
      <vt:lpstr>La grossesse extra-utérine:</vt:lpstr>
      <vt:lpstr>Présentation PowerPoint</vt:lpstr>
      <vt:lpstr>Les facteurs de risque:</vt:lpstr>
      <vt:lpstr>La localisation:</vt:lpstr>
      <vt:lpstr>Présentation PowerPoint</vt:lpstr>
      <vt:lpstr>Histoire naturelle de la GEU:</vt:lpstr>
      <vt:lpstr>Présentation PowerPoint</vt:lpstr>
      <vt:lpstr>Le diagnostic:</vt:lpstr>
      <vt:lpstr>Présentation PowerPoint</vt:lpstr>
      <vt:lpstr>Le traitement: 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grossesse</dc:title>
  <dc:creator>REV</dc:creator>
  <cp:lastModifiedBy>HADDAD</cp:lastModifiedBy>
  <cp:revision>25</cp:revision>
  <dcterms:created xsi:type="dcterms:W3CDTF">2019-04-09T16:23:04Z</dcterms:created>
  <dcterms:modified xsi:type="dcterms:W3CDTF">2020-04-26T03:14:19Z</dcterms:modified>
</cp:coreProperties>
</file>