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257" r:id="rId2"/>
    <p:sldId id="345" r:id="rId3"/>
    <p:sldId id="347" r:id="rId4"/>
    <p:sldId id="359" r:id="rId5"/>
    <p:sldId id="258" r:id="rId6"/>
    <p:sldId id="343" r:id="rId7"/>
    <p:sldId id="357" r:id="rId8"/>
    <p:sldId id="364" r:id="rId9"/>
    <p:sldId id="317" r:id="rId10"/>
    <p:sldId id="318" r:id="rId11"/>
    <p:sldId id="319" r:id="rId12"/>
    <p:sldId id="321" r:id="rId13"/>
    <p:sldId id="365" r:id="rId14"/>
    <p:sldId id="322" r:id="rId15"/>
    <p:sldId id="348" r:id="rId16"/>
    <p:sldId id="360" r:id="rId17"/>
    <p:sldId id="354" r:id="rId18"/>
    <p:sldId id="349" r:id="rId19"/>
    <p:sldId id="367" r:id="rId20"/>
    <p:sldId id="350" r:id="rId21"/>
    <p:sldId id="351" r:id="rId22"/>
    <p:sldId id="366" r:id="rId23"/>
    <p:sldId id="352" r:id="rId24"/>
    <p:sldId id="358" r:id="rId25"/>
    <p:sldId id="333" r:id="rId26"/>
    <p:sldId id="361" r:id="rId27"/>
    <p:sldId id="335" r:id="rId28"/>
    <p:sldId id="336" r:id="rId29"/>
    <p:sldId id="337" r:id="rId30"/>
    <p:sldId id="363" r:id="rId31"/>
    <p:sldId id="338" r:id="rId32"/>
    <p:sldId id="259" r:id="rId33"/>
    <p:sldId id="356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FF4F4F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441" autoAdjust="0"/>
    <p:restoredTop sz="74031" autoAdjust="0"/>
  </p:normalViewPr>
  <p:slideViewPr>
    <p:cSldViewPr>
      <p:cViewPr>
        <p:scale>
          <a:sx n="40" d="100"/>
          <a:sy n="40" d="100"/>
        </p:scale>
        <p:origin x="-1349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A57B5D-BD31-4FB2-8CA1-1D0B9B9BD743}" type="slidenum">
              <a:rPr lang="ar-SA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6F9EE6-1CD3-4976-86B4-2CCDCC43AA94}" type="slidenum">
              <a:rPr lang="ar-SA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8A3F1-BC71-42A3-88D3-2D7F484A5B31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417BF-1986-4451-91B1-A71930D6B948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417BF-1986-4451-91B1-A71930D6B948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FFC64-99E3-4CC3-99CA-EE01B8B6BAE3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FFC64-99E3-4CC3-99CA-EE01B8B6BAE3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63C21-95ED-4253-A200-2DFD6A6502B7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48249-D75C-440B-A253-2532F450C549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48249-D75C-440B-A253-2532F450C549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95079-073B-48ED-90AD-76B14728F7CA}" type="slidenum">
              <a:rPr lang="ar-SA" smtClean="0">
                <a:latin typeface="Arial" charset="0"/>
                <a:cs typeface="Arial" charset="0"/>
              </a:rPr>
              <a:pPr/>
              <a:t>23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95079-073B-48ED-90AD-76B14728F7CA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FF75E-C533-4121-9505-6C26ACBD05D4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A230-1194-4188-B37B-68C59758968F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FF75E-C533-4121-9505-6C26ACBD05D4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E4977-EDCC-4EFA-AA20-29F574289D9C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FC3C1-6AFB-47BA-8D07-448EFF469F1D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07CFB-BEB2-4766-BCF8-59684CC3C963}" type="slidenum">
              <a:rPr lang="ar-SA" smtClean="0">
                <a:latin typeface="Arial" charset="0"/>
                <a:cs typeface="Arial" charset="0"/>
              </a:rPr>
              <a:pPr/>
              <a:t>29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49B43-42A9-4DA9-9272-55D8586586ED}" type="slidenum">
              <a:rPr lang="ar-SA" smtClean="0">
                <a:latin typeface="Arial" charset="0"/>
                <a:cs typeface="Arial" charset="0"/>
              </a:rPr>
              <a:pPr/>
              <a:t>31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8E6B4-DEE0-4DE2-99D1-DCFBF2E4E053}" type="slidenum">
              <a:rPr lang="ar-SA" smtClean="0">
                <a:latin typeface="Arial" charset="0"/>
                <a:cs typeface="Arial" charset="0"/>
              </a:rPr>
              <a:pPr/>
              <a:t>32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1FEBE-13CE-417C-97D9-D81DA22FB6C5}" type="slidenum">
              <a:rPr lang="ar-SA" smtClean="0">
                <a:latin typeface="Arial" charset="0"/>
                <a:cs typeface="Arial" charset="0"/>
              </a:rPr>
              <a:pPr/>
              <a:t>33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76D24-5A33-4EB6-9490-A05249F20D3F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6F9EE6-1CD3-4976-86B4-2CCDCC43AA94}" type="slidenum">
              <a:rPr lang="ar-SA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71798-DFBD-42A3-B6B2-F14714F4B25C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7A3BB-2BD1-4309-B6C1-983C7351CDC8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fr-F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C9FB5-A089-4A89-BDAD-6A0D48B43E78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446A8-BBD3-4C3A-AE5E-7F4342FC5F92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A8073-0F15-4F6F-AB41-9F296E23A929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2F24-1CA4-420A-8775-663A26E78FA6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4A2E-C8BF-47B7-87D3-9C4E274147C4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CC92-581A-41BD-ADC5-41A8ABD76B4D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A4C-19F0-4DCA-8B71-060A279C4194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4C4D-62DD-4840-B225-ED2785BCF7ED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7AAF-9B4E-439E-BFD1-5BE5FB373502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F6B55-6DA2-41E0-B68E-75F6DEF0F1B3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D88A-7FF9-43AD-8511-AEBC7FD2EC9C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8B5D2-8D31-44AF-AE0E-F12D16D97789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40C6-2E71-4C80-A939-A91983DDFB7D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AD3E0-7B79-4AAD-A25A-F2028A443FE5}" type="slidenum">
              <a:rPr lang="ar-SA"/>
              <a:pPr>
                <a:defRPr/>
              </a:pPr>
              <a:t>‹N°›</a:t>
            </a:fld>
            <a:endParaRPr lang="fr-FR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A75A6BCF-3BE8-409A-B051-C0E06DB479A9}" type="slidenum">
              <a:rPr lang="ar-SA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Seven\Desktop\cours 2013-2014\téléchargement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8575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6000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fr-FR" sz="60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z="6000" b="1" dirty="0" smtClean="0">
                <a:latin typeface="Arial" charset="0"/>
                <a:cs typeface="Arial" charset="0"/>
              </a:rPr>
              <a:t>   </a:t>
            </a:r>
            <a:r>
              <a:rPr lang="fr-FR" sz="4000" b="1" dirty="0" smtClean="0">
                <a:latin typeface="Arial" charset="0"/>
                <a:cs typeface="Arial" charset="0"/>
              </a:rPr>
              <a:t>PARASITOSES INTESTINALES</a:t>
            </a:r>
            <a:endParaRPr lang="fr-FR" sz="3600" b="1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fr-FR" sz="36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21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21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21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21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21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2100" b="1" dirty="0" smtClean="0"/>
          </a:p>
          <a:p>
            <a:pPr eaLnBrk="1" hangingPunct="1">
              <a:buFont typeface="Wingdings" pitchFamily="2" charset="2"/>
              <a:buNone/>
            </a:pPr>
            <a:endParaRPr lang="fr-FR" sz="1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II. ASCARIDIOSE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0" y="1628775"/>
            <a:ext cx="9144000" cy="48244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fr-FR" sz="2800" dirty="0" smtClean="0">
                <a:latin typeface="Arial" charset="0"/>
                <a:cs typeface="Arial" charset="0"/>
              </a:rPr>
              <a:t>	</a:t>
            </a:r>
            <a:r>
              <a:rPr lang="fr-FR" sz="28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2. La phase d’état</a:t>
            </a:r>
            <a:r>
              <a:rPr lang="fr-FR" sz="28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fr-FR" sz="2800" dirty="0" smtClean="0">
                <a:latin typeface="Arial" charset="0"/>
                <a:cs typeface="Arial" charset="0"/>
              </a:rPr>
              <a:t>: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fr-FR" sz="2800" dirty="0" smtClean="0">
                <a:latin typeface="Arial" charset="0"/>
                <a:cs typeface="Arial" charset="0"/>
              </a:rPr>
              <a:t> Présence des vers adultes dans la lumière intestinale. 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fr-FR" sz="2800" dirty="0" smtClean="0">
                <a:latin typeface="Arial" charset="0"/>
                <a:cs typeface="Arial" charset="0"/>
              </a:rPr>
              <a:t>des douleurs abdominales pseudo-ulcéreuses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fr-FR" sz="2800" dirty="0" smtClean="0">
                <a:latin typeface="Arial" charset="0"/>
                <a:cs typeface="Arial" charset="0"/>
              </a:rPr>
              <a:t>des nausées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fr-FR" sz="2800" dirty="0" smtClean="0">
                <a:latin typeface="Arial" charset="0"/>
                <a:cs typeface="Arial" charset="0"/>
              </a:rPr>
              <a:t> des vomissements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fr-FR" sz="2800" dirty="0" smtClean="0">
                <a:latin typeface="Arial" charset="0"/>
                <a:cs typeface="Arial" charset="0"/>
              </a:rPr>
              <a:t> une diarrhée 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fr-FR" sz="2800" dirty="0" smtClean="0">
                <a:latin typeface="Arial" charset="0"/>
                <a:cs typeface="Arial" charset="0"/>
              </a:rPr>
              <a:t> un syndrome dyspeptique.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II. ASCARIDIOSE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501493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fr-FR" sz="28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Les complications digestives</a:t>
            </a:r>
            <a:r>
              <a:rPr lang="fr-FR" sz="24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fr-FR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: </a:t>
            </a:r>
            <a:r>
              <a:rPr lang="fr-FR" sz="2200" dirty="0" smtClean="0">
                <a:latin typeface="Arial" charset="0"/>
                <a:cs typeface="Arial" charset="0"/>
              </a:rPr>
              <a:t>font la gravité de l’ascaridiose 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fr-FR" sz="2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occlusion intestinale </a:t>
            </a:r>
            <a:r>
              <a:rPr lang="fr-FR" sz="2200" dirty="0" smtClean="0">
                <a:latin typeface="Arial" charset="0"/>
                <a:cs typeface="Arial" charset="0"/>
              </a:rPr>
              <a:t>due à une action mécanique par la présence de paquets d’ascaris dans l’intestin grêle.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appendicite aiguë </a:t>
            </a:r>
            <a:r>
              <a:rPr lang="fr-FR" sz="2200" dirty="0" smtClean="0">
                <a:latin typeface="Arial" charset="0"/>
                <a:cs typeface="Arial" charset="0"/>
              </a:rPr>
              <a:t>due à la présence d’un ascaris adulte dans l’appendice,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péritonite </a:t>
            </a:r>
            <a:r>
              <a:rPr lang="fr-FR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ascaridienne</a:t>
            </a:r>
            <a:r>
              <a:rPr lang="fr-FR" sz="2200" dirty="0" smtClean="0">
                <a:latin typeface="Arial" charset="0"/>
                <a:cs typeface="Arial" charset="0"/>
              </a:rPr>
              <a:t>, complication d’une occlusion ou d’une appendicite.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ascaridiose biliaire et pancréatique</a:t>
            </a:r>
            <a:r>
              <a:rPr lang="fr-FR" sz="2200" dirty="0" smtClean="0">
                <a:latin typeface="Arial" charset="0"/>
                <a:cs typeface="Arial" charset="0"/>
              </a:rPr>
              <a:t>, cause de colique hépatique, d’angiocholite aiguë, de cholécystite aiguë, de pancréatite aiguë.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sz="2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un retard de croissance : </a:t>
            </a:r>
            <a:r>
              <a:rPr lang="fr-FR" sz="2200" dirty="0" smtClean="0">
                <a:latin typeface="Arial" charset="0"/>
                <a:cs typeface="Arial" charset="0"/>
              </a:rPr>
              <a:t>due à un impact sur la nutrition de l'enfant d'âge scolaire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II. ASCARIDIOSE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773238"/>
            <a:ext cx="8675687" cy="4824412"/>
          </a:xfrm>
        </p:spPr>
        <p:txBody>
          <a:bodyPr/>
          <a:lstStyle/>
          <a:p>
            <a:pPr marL="609600" indent="-609600" eaLnBrk="1" hangingPunct="1"/>
            <a:r>
              <a:rPr lang="fr-FR" b="1" u="sng" dirty="0" smtClean="0">
                <a:solidFill>
                  <a:srgbClr val="FF0000"/>
                </a:solidFill>
              </a:rPr>
              <a:t>II.3 Le diagnostic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fr-FR" dirty="0" smtClean="0"/>
              <a:t>	</a:t>
            </a:r>
            <a:r>
              <a:rPr lang="fr-FR" dirty="0" smtClean="0">
                <a:solidFill>
                  <a:srgbClr val="FF0066"/>
                </a:solidFill>
              </a:rPr>
              <a:t>Examen </a:t>
            </a:r>
            <a:r>
              <a:rPr lang="fr-FR" dirty="0" err="1" smtClean="0">
                <a:solidFill>
                  <a:srgbClr val="FF0066"/>
                </a:solidFill>
              </a:rPr>
              <a:t>parasitologique</a:t>
            </a:r>
            <a:r>
              <a:rPr lang="fr-FR" dirty="0" smtClean="0">
                <a:solidFill>
                  <a:srgbClr val="FF0066"/>
                </a:solidFill>
              </a:rPr>
              <a:t> des selles/vomit </a:t>
            </a:r>
            <a:r>
              <a:rPr lang="fr-FR" dirty="0" smtClean="0"/>
              <a:t>: isolement des </a:t>
            </a:r>
            <a:r>
              <a:rPr lang="fr-FR" b="1" u="sng" dirty="0" smtClean="0"/>
              <a:t>vers adultes  </a:t>
            </a:r>
            <a:r>
              <a:rPr lang="fr-FR" dirty="0" smtClean="0"/>
              <a:t>En phase d’état, 2 à 3 mois après la contamination ou </a:t>
            </a:r>
            <a:r>
              <a:rPr lang="fr-FR" b="1" u="sng" dirty="0" smtClean="0"/>
              <a:t>des œufs </a:t>
            </a:r>
            <a:r>
              <a:rPr lang="fr-FR" dirty="0" smtClean="0"/>
              <a:t>dans les selles ou </a:t>
            </a:r>
            <a:r>
              <a:rPr lang="fr-FR" b="1" u="sng" dirty="0" smtClean="0"/>
              <a:t>les larves </a:t>
            </a:r>
            <a:r>
              <a:rPr lang="fr-FR" dirty="0" smtClean="0"/>
              <a:t>dans les expectorations.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fr-FR" dirty="0" err="1" smtClean="0"/>
              <a:t>Hypereosinophilie</a:t>
            </a:r>
            <a:r>
              <a:rPr lang="fr-FR" dirty="0" smtClean="0"/>
              <a:t> : lors de la migration larvaire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boule d'ascaris&quot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0234" t="28027" r="31881" b="25098"/>
          <a:stretch>
            <a:fillRect/>
          </a:stretch>
        </p:blipFill>
        <p:spPr bwMode="auto">
          <a:xfrm>
            <a:off x="6286512" y="1785926"/>
            <a:ext cx="2714644" cy="228601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1438" y="142876"/>
            <a:ext cx="6072198" cy="65722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15074" y="4357694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OUEF D’ASCARIS</a:t>
            </a:r>
            <a:endParaRPr lang="fr-FR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II. ASCARIDIOSE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>
          <a:xfrm>
            <a:off x="468312" y="1500188"/>
            <a:ext cx="8675687" cy="5357812"/>
          </a:xfrm>
        </p:spPr>
        <p:txBody>
          <a:bodyPr/>
          <a:lstStyle/>
          <a:p>
            <a:pPr marL="609600" indent="-609600" eaLnBrk="1" hangingPunct="1"/>
            <a:r>
              <a:rPr lang="fr-FR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II.4. Le  traitement </a:t>
            </a:r>
          </a:p>
          <a:p>
            <a:pPr marL="609600" indent="-609600" eaLnBrk="1" hangingPunct="1">
              <a:buNone/>
            </a:pPr>
            <a:r>
              <a:rPr lang="fr-FR" dirty="0" smtClean="0">
                <a:latin typeface="Arial" charset="0"/>
                <a:cs typeface="Arial" charset="0"/>
              </a:rPr>
              <a:t> </a:t>
            </a:r>
          </a:p>
          <a:p>
            <a:pPr marL="609600" indent="-609600" eaLnBrk="1" hangingPunct="1">
              <a:buFontTx/>
              <a:buChar char="o"/>
            </a:pPr>
            <a:r>
              <a:rPr lang="fr-FR" sz="2000" b="1" dirty="0" smtClean="0">
                <a:latin typeface="Arial" charset="0"/>
                <a:cs typeface="Arial" charset="0"/>
              </a:rPr>
              <a:t>Il fait appel aux </a:t>
            </a:r>
            <a:r>
              <a:rPr lang="fr-FR" sz="2000" b="1" dirty="0" err="1" smtClean="0">
                <a:latin typeface="Arial" charset="0"/>
                <a:cs typeface="Arial" charset="0"/>
              </a:rPr>
              <a:t>benzimidazolés</a:t>
            </a:r>
            <a:r>
              <a:rPr lang="fr-FR" sz="2000" b="1" dirty="0" smtClean="0">
                <a:latin typeface="Arial" charset="0"/>
                <a:cs typeface="Arial" charset="0"/>
              </a:rPr>
              <a:t>: </a:t>
            </a:r>
          </a:p>
          <a:p>
            <a:pPr marL="609600" indent="-609600" eaLnBrk="1" hangingPunct="1">
              <a:buNone/>
            </a:pPr>
            <a:r>
              <a:rPr lang="fr-FR" sz="2000" b="1" dirty="0" smtClean="0">
                <a:latin typeface="Arial" charset="0"/>
                <a:cs typeface="Arial" charset="0"/>
              </a:rPr>
              <a:t>                         </a:t>
            </a:r>
            <a:r>
              <a:rPr lang="fr-FR" sz="2000" b="1" dirty="0" err="1" smtClean="0">
                <a:latin typeface="Arial" charset="0"/>
                <a:cs typeface="Arial" charset="0"/>
              </a:rPr>
              <a:t>mébendazole</a:t>
            </a:r>
            <a:r>
              <a:rPr lang="fr-FR" sz="2000" b="1" dirty="0" smtClean="0">
                <a:latin typeface="Arial" charset="0"/>
                <a:cs typeface="Arial" charset="0"/>
              </a:rPr>
              <a:t> (VERMOX®), </a:t>
            </a:r>
          </a:p>
          <a:p>
            <a:pPr marL="609600" indent="-609600" eaLnBrk="1" hangingPunct="1">
              <a:buNone/>
            </a:pPr>
            <a:r>
              <a:rPr lang="fr-FR" sz="2000" b="1" dirty="0" smtClean="0">
                <a:latin typeface="Arial" charset="0"/>
                <a:cs typeface="Arial" charset="0"/>
              </a:rPr>
              <a:t>                         </a:t>
            </a:r>
            <a:r>
              <a:rPr lang="fr-FR" sz="2000" b="1" dirty="0" err="1" smtClean="0">
                <a:latin typeface="Arial" charset="0"/>
                <a:cs typeface="Arial" charset="0"/>
              </a:rPr>
              <a:t>flubendazole</a:t>
            </a:r>
            <a:r>
              <a:rPr lang="fr-FR" sz="2000" b="1" dirty="0" smtClean="0">
                <a:latin typeface="Arial" charset="0"/>
                <a:cs typeface="Arial" charset="0"/>
              </a:rPr>
              <a:t>(</a:t>
            </a:r>
            <a:r>
              <a:rPr lang="fr-FR" sz="2000" b="1" dirty="0" err="1" smtClean="0">
                <a:latin typeface="Arial" charset="0"/>
                <a:cs typeface="Arial" charset="0"/>
              </a:rPr>
              <a:t>Fluvemal</a:t>
            </a:r>
            <a:r>
              <a:rPr lang="fr-FR" sz="2000" b="1" dirty="0" smtClean="0">
                <a:latin typeface="Arial" charset="0"/>
                <a:cs typeface="Arial" charset="0"/>
              </a:rPr>
              <a:t>®) : 02 </a:t>
            </a:r>
            <a:r>
              <a:rPr lang="fr-FR" sz="2000" b="1" dirty="0" err="1" smtClean="0">
                <a:latin typeface="Arial" charset="0"/>
                <a:cs typeface="Arial" charset="0"/>
              </a:rPr>
              <a:t>cp</a:t>
            </a:r>
            <a:r>
              <a:rPr lang="fr-FR" sz="2000" b="1" dirty="0" smtClean="0">
                <a:latin typeface="Arial" charset="0"/>
                <a:cs typeface="Arial" charset="0"/>
              </a:rPr>
              <a:t>/j pendant 03 jours</a:t>
            </a:r>
            <a:r>
              <a:rPr lang="fr-FR" sz="2000" dirty="0" smtClean="0">
                <a:latin typeface="Arial" charset="0"/>
                <a:cs typeface="Arial" charset="0"/>
              </a:rPr>
              <a:t>.</a:t>
            </a:r>
          </a:p>
          <a:p>
            <a:pPr marL="609600" indent="-609600" eaLnBrk="1" hangingPunct="1">
              <a:buFontTx/>
              <a:buChar char="o"/>
            </a:pPr>
            <a:endParaRPr lang="fr-FR" sz="2000" dirty="0" smtClean="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Char char="o"/>
            </a:pPr>
            <a:r>
              <a:rPr lang="fr-FR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II.5. La prévention </a:t>
            </a:r>
          </a:p>
          <a:p>
            <a:pPr marL="609600" indent="-609600" eaLnBrk="1" hangingPunct="1">
              <a:buFontTx/>
              <a:buChar char="o"/>
            </a:pPr>
            <a:endParaRPr lang="fr-FR" b="1" u="sng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Char char="o"/>
            </a:pPr>
            <a:r>
              <a:rPr lang="fr-FR" sz="2000" b="1" dirty="0" smtClean="0">
                <a:latin typeface="Arial" charset="0"/>
                <a:cs typeface="Arial" charset="0"/>
              </a:rPr>
              <a:t>individuelle consiste en le lavage régulier des mains</a:t>
            </a:r>
          </a:p>
          <a:p>
            <a:pPr marL="609600" indent="-609600" eaLnBrk="1" hangingPunct="1">
              <a:buFontTx/>
              <a:buChar char="o"/>
            </a:pPr>
            <a:r>
              <a:rPr lang="fr-FR" sz="2000" b="1" dirty="0" smtClean="0">
                <a:latin typeface="Arial" charset="0"/>
                <a:cs typeface="Arial" charset="0"/>
              </a:rPr>
              <a:t>le lavage des fruits et légumes</a:t>
            </a:r>
          </a:p>
          <a:p>
            <a:pPr marL="609600" indent="-609600" eaLnBrk="1" hangingPunct="1">
              <a:buFontTx/>
              <a:buChar char="o"/>
            </a:pPr>
            <a:r>
              <a:rPr lang="fr-FR" sz="2000" b="1" dirty="0" smtClean="0">
                <a:latin typeface="Arial" charset="0"/>
                <a:cs typeface="Arial" charset="0"/>
              </a:rPr>
              <a:t> la lutte contre la géophagie</a:t>
            </a:r>
            <a:r>
              <a:rPr lang="fr-FR" sz="24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4422"/>
            <a:ext cx="9144001" cy="5643578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 II</a:t>
            </a:r>
            <a:r>
              <a:rPr lang="fr-FR" sz="2400" b="1" u="sng" dirty="0" smtClean="0">
                <a:latin typeface="Arial" charset="0"/>
                <a:cs typeface="Arial" charset="0"/>
              </a:rPr>
              <a:t>I.1. Généralités </a:t>
            </a:r>
          </a:p>
          <a:p>
            <a:pPr marL="990600" lvl="1" indent="-533400" eaLnBrk="1" hangingPunct="1">
              <a:buFont typeface="Arial" charset="0"/>
              <a:buNone/>
            </a:pPr>
            <a:endParaRPr lang="fr-FR" sz="2400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C’est une parasitose digestive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cosmopolite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atteignant un milliard d’individus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très fréquente tant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 zones tempérées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qu’en zones tropicales.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L’oxyurose est une parasitose très contagieuse 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 la vie en famille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en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collectivité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surtout chez les enfants.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idx="1"/>
          </p:nvPr>
        </p:nvSpPr>
        <p:spPr>
          <a:xfrm>
            <a:off x="0" y="1571636"/>
            <a:ext cx="9144001" cy="5643578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 II</a:t>
            </a:r>
            <a:r>
              <a:rPr lang="fr-FR" sz="2400" b="1" u="sng" dirty="0" smtClean="0">
                <a:latin typeface="Arial" charset="0"/>
                <a:cs typeface="Arial" charset="0"/>
              </a:rPr>
              <a:t>I.1. Généralités </a:t>
            </a:r>
            <a:endParaRPr lang="fr-FR" sz="2400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 réservoir :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l’homme seul.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La transmission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: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directe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l’anus à la bouche par les doigts, en particulier chez l’enfant  </a:t>
            </a:r>
          </a:p>
          <a:p>
            <a:pPr marL="990600" lvl="1" indent="-533400" eaLnBrk="1" hangingPunct="1">
              <a:buFont typeface="Wingdings" pitchFamily="2" charset="2"/>
              <a:buChar char="Ø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indirecte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par les objets et les aliments. 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2800" dirty="0" smtClean="0">
                <a:latin typeface="Arial" charset="0"/>
                <a:cs typeface="Arial" charset="0"/>
              </a:rPr>
              <a:t>Ver rond </a:t>
            </a:r>
            <a:r>
              <a:rPr lang="fr-FR" sz="28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Enterobius</a:t>
            </a:r>
            <a:r>
              <a:rPr lang="fr-FR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vermicularis</a:t>
            </a:r>
            <a:endParaRPr lang="fr-FR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fr-FR" sz="2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2800" b="1" dirty="0" smtClean="0">
                <a:latin typeface="Arial" charset="0"/>
                <a:cs typeface="Arial" charset="0"/>
              </a:rPr>
              <a:t>01 cm de long</a:t>
            </a:r>
          </a:p>
          <a:p>
            <a:pPr eaLnBrk="1" hangingPunct="1">
              <a:defRPr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3008312" cy="720725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fr-FR" sz="3200" dirty="0" smtClean="0">
                <a:latin typeface="Arial" charset="0"/>
                <a:cs typeface="Arial" charset="0"/>
              </a:rPr>
              <a:t>Agent causal</a:t>
            </a:r>
          </a:p>
        </p:txBody>
      </p:sp>
      <p:pic>
        <p:nvPicPr>
          <p:cNvPr id="89091" name="Picture 3" descr="C:\Users\Seven\Desktop\cours 2013-2014\oxyu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428625"/>
            <a:ext cx="5000625" cy="578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9398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fr-FR" b="1" u="sng" dirty="0" smtClean="0">
                <a:latin typeface="Arial" charset="0"/>
                <a:cs typeface="Arial" charset="0"/>
              </a:rPr>
              <a:t>III.2. Cycle :</a:t>
            </a:r>
          </a:p>
          <a:p>
            <a:pPr marL="990600" lvl="1" indent="-533400" eaLnBrk="1" hangingPunct="1">
              <a:lnSpc>
                <a:spcPct val="90000"/>
              </a:lnSpc>
              <a:buFont typeface="Arial" charset="0"/>
              <a:buNone/>
            </a:pPr>
            <a:endParaRPr lang="fr-FR" b="1" u="sng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 smtClean="0">
                <a:latin typeface="Arial" charset="0"/>
                <a:cs typeface="Arial" charset="0"/>
              </a:rPr>
              <a:t>Les adultes s’accouplent dans la </a:t>
            </a:r>
            <a:r>
              <a:rPr lang="fr-F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région </a:t>
            </a:r>
            <a:r>
              <a:rPr lang="fr-FR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ileo-coecale</a:t>
            </a:r>
            <a:endParaRPr lang="fr-FR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fr-FR" sz="2400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 smtClean="0">
                <a:latin typeface="Arial" charset="0"/>
                <a:cs typeface="Arial" charset="0"/>
              </a:rPr>
              <a:t>La femelle parcours tout le colon jusqu’à l’anus</a:t>
            </a: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      qu’elle atteigne le soir</a:t>
            </a: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      Elle libère les œufs </a:t>
            </a:r>
            <a:r>
              <a:rPr lang="fr-F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</a:t>
            </a:r>
            <a:r>
              <a:rPr lang="fr-FR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infestants</a:t>
            </a:r>
            <a:r>
              <a:rPr lang="fr-F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) </a:t>
            </a:r>
            <a:r>
              <a:rPr lang="fr-FR" sz="2400" b="1" dirty="0" smtClean="0">
                <a:latin typeface="Arial" charset="0"/>
                <a:cs typeface="Arial" charset="0"/>
              </a:rPr>
              <a:t>dans </a:t>
            </a:r>
            <a:r>
              <a:rPr lang="fr-F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les plis de l’anus  </a:t>
            </a:r>
            <a:r>
              <a:rPr lang="fr-FR" sz="2400" b="1" dirty="0" smtClean="0">
                <a:latin typeface="Arial" charset="0"/>
                <a:cs typeface="Arial" charset="0"/>
              </a:rPr>
              <a:t>donc </a:t>
            </a:r>
            <a:r>
              <a:rPr lang="fr-FR" sz="2400" b="1" dirty="0" err="1" smtClean="0">
                <a:latin typeface="Arial" charset="0"/>
                <a:cs typeface="Arial" charset="0"/>
              </a:rPr>
              <a:t>possibilte</a:t>
            </a:r>
            <a:r>
              <a:rPr lang="fr-FR" sz="2400" b="1" dirty="0" smtClean="0">
                <a:latin typeface="Arial" charset="0"/>
                <a:cs typeface="Arial" charset="0"/>
              </a:rPr>
              <a:t> d’auto-infestation</a:t>
            </a: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 smtClean="0">
                <a:latin typeface="Arial" charset="0"/>
                <a:cs typeface="Arial" charset="0"/>
              </a:rPr>
              <a:t>Les œufs ingérées éclosent dans l’estomac ,libèrent les larves qui migrent vers la région </a:t>
            </a:r>
            <a:r>
              <a:rPr lang="fr-FR" sz="2400" b="1" dirty="0" err="1" smtClean="0">
                <a:latin typeface="Arial" charset="0"/>
                <a:cs typeface="Arial" charset="0"/>
              </a:rPr>
              <a:t>ileo</a:t>
            </a:r>
            <a:r>
              <a:rPr lang="fr-FR" sz="2400" b="1" dirty="0" smtClean="0">
                <a:latin typeface="Arial" charset="0"/>
                <a:cs typeface="Arial" charset="0"/>
              </a:rPr>
              <a:t>-</a:t>
            </a:r>
            <a:r>
              <a:rPr lang="fr-FR" sz="2400" b="1" dirty="0" err="1" smtClean="0">
                <a:latin typeface="Arial" charset="0"/>
                <a:cs typeface="Arial" charset="0"/>
              </a:rPr>
              <a:t>ceocale</a:t>
            </a:r>
            <a:r>
              <a:rPr lang="fr-FR" sz="2400" b="1" dirty="0" smtClean="0">
                <a:latin typeface="Arial" charset="0"/>
                <a:cs typeface="Arial" charset="0"/>
              </a:rPr>
              <a:t> pour devenir adulte en 3seamines</a:t>
            </a: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fr-FR" sz="2400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fr-FR" sz="2400" b="1" dirty="0" smtClean="0">
                <a:latin typeface="Arial" charset="0"/>
                <a:cs typeface="Arial" charset="0"/>
              </a:rPr>
              <a:t>Pas de passage extra intestinale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9398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fr-FR" b="1" u="sng" dirty="0" smtClean="0">
                <a:latin typeface="Arial" charset="0"/>
                <a:cs typeface="Arial" charset="0"/>
              </a:rPr>
              <a:t>III.2. Clinique </a:t>
            </a:r>
            <a:endParaRPr lang="fr-FR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1/L’oxyurose est souvent 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asymptomatique.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</a:t>
            </a:r>
            <a:r>
              <a:rPr lang="fr-F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elle est symptomatique :</a:t>
            </a: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prurit anal 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signe pathognomonique surtout le soir et la nuit. Il entraîne des lésions de grattage.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douleurs abdominales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diarrhée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faite de selles molles, enveloppées de mucus, quelquefois striées de sang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 du caractère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chez les enfants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o"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fr-FR" sz="7200" b="1" dirty="0" smtClean="0">
                <a:latin typeface="Arial" charset="0"/>
                <a:cs typeface="Arial" charset="0"/>
              </a:rPr>
              <a:t>Plan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4850"/>
            <a:ext cx="8229600" cy="4525963"/>
          </a:xfrm>
        </p:spPr>
        <p:txBody>
          <a:bodyPr/>
          <a:lstStyle/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Introduction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Ascaridiose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Oxyurose</a:t>
            </a:r>
          </a:p>
          <a:p>
            <a:pPr marL="571500" indent="-571500" eaLnBrk="1" hangingPunct="1">
              <a:buFont typeface="+mj-lt"/>
              <a:buAutoNum type="romanUcPeriod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Lambliase</a:t>
            </a:r>
          </a:p>
          <a:p>
            <a:pPr marL="571500" indent="-571500" eaLnBrk="1" hangingPunct="1">
              <a:buNone/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11237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144000" cy="5024451"/>
          </a:xfrm>
        </p:spPr>
        <p:txBody>
          <a:bodyPr/>
          <a:lstStyle/>
          <a:p>
            <a:pPr marL="990600" lvl="1" indent="-533400" eaLnBrk="1" hangingPunct="1">
              <a:buNone/>
            </a:pPr>
            <a:r>
              <a:rPr lang="fr-FR" sz="3200" b="1" u="sng" dirty="0" smtClean="0">
                <a:latin typeface="Arial" charset="0"/>
                <a:cs typeface="Arial" charset="0"/>
              </a:rPr>
              <a:t>Parmi les complications </a:t>
            </a:r>
            <a:r>
              <a:rPr lang="fr-FR" sz="3200" dirty="0" smtClean="0">
                <a:latin typeface="Arial" charset="0"/>
                <a:cs typeface="Arial" charset="0"/>
              </a:rPr>
              <a:t>: </a:t>
            </a:r>
          </a:p>
          <a:p>
            <a:pPr marL="990600" lvl="1" indent="-533400" eaLnBrk="1" hangingPunct="1">
              <a:buNone/>
            </a:pPr>
            <a:endParaRPr lang="fr-FR" sz="3200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Les manifestations génitales et urinaires chez la fillette : </a:t>
            </a: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vulvo-vaginite, infections urinaires. </a:t>
            </a:r>
          </a:p>
          <a:p>
            <a:pPr marL="990600" lvl="1" indent="-533400" eaLnBrk="1" hangingPunct="1">
              <a:buFontTx/>
              <a:buChar char="o"/>
            </a:pPr>
            <a:endParaRPr lang="fr-F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Une </a:t>
            </a:r>
            <a:r>
              <a:rPr lang="fr-FR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appendicite subaiguë 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avec présence d’oxyures intra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luminaux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n’est pas exceptionnelle.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idx="1"/>
          </p:nvPr>
        </p:nvSpPr>
        <p:spPr>
          <a:xfrm>
            <a:off x="0" y="1700212"/>
            <a:ext cx="9143999" cy="5157787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fr-FR" b="1" dirty="0" smtClean="0">
                <a:latin typeface="Arial" charset="0"/>
                <a:cs typeface="Arial" charset="0"/>
              </a:rPr>
              <a:t> </a:t>
            </a:r>
            <a:r>
              <a:rPr lang="fr-FR" b="1" u="sng" dirty="0" smtClean="0">
                <a:latin typeface="Arial" charset="0"/>
                <a:cs typeface="Arial" charset="0"/>
              </a:rPr>
              <a:t>III.3. Diagnostic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fr-FR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fr-FR" dirty="0" smtClean="0">
                <a:latin typeface="Arial" charset="0"/>
                <a:cs typeface="Arial" charset="0"/>
              </a:rPr>
              <a:t>	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Il est parasitologique : </a:t>
            </a:r>
          </a:p>
          <a:p>
            <a:pPr marL="990600" lvl="1" indent="-533400" eaLnBrk="1" hangingPunct="1">
              <a:buFontTx/>
              <a:buChar char="o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visualisation des </a:t>
            </a:r>
            <a:r>
              <a:rPr lang="fr-FR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vers adultes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à la marge de l’anus, dans les selles ou les sous-vêtements, vers blancs, ronds, de 5 à 12 mm de long</a:t>
            </a:r>
          </a:p>
          <a:p>
            <a:pPr marL="990600" lvl="1" indent="-533400" eaLnBrk="1" hangingPunct="1">
              <a:buFontTx/>
              <a:buChar char="o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surtout, recherche d’</a:t>
            </a:r>
            <a:r>
              <a:rPr lang="fr-FR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œufs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 la méthode du scotch-test.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250" t="27906" r="34375" b="30407"/>
          <a:stretch>
            <a:fillRect/>
          </a:stretch>
        </p:blipFill>
        <p:spPr bwMode="auto">
          <a:xfrm>
            <a:off x="428596" y="1924193"/>
            <a:ext cx="4214842" cy="464807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Image 3" descr="oxyuro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3929058" cy="464347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9144000" cy="5500701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None/>
            </a:pPr>
            <a:r>
              <a:rPr lang="fr-FR" b="1" u="sng" dirty="0" smtClean="0">
                <a:latin typeface="Arial" charset="0"/>
                <a:cs typeface="Arial" charset="0"/>
              </a:rPr>
              <a:t>III.4. Traitement </a:t>
            </a:r>
          </a:p>
          <a:p>
            <a:pPr marL="990600" lvl="1" indent="-533400" eaLnBrk="1" hangingPunct="1">
              <a:buFont typeface="Arial" charset="0"/>
              <a:buNone/>
            </a:pPr>
            <a:endParaRPr lang="fr-FR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Il fait appel au FLUVERMAL® 100 mg/ jour</a:t>
            </a:r>
          </a:p>
          <a:p>
            <a:pPr marL="990600" lvl="1" indent="-533400" eaLnBrk="1" hangingPunct="1">
              <a:buNone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Pamoate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pyrantel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fr-F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Combantrin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®)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Quel que soit le médicament prescrit, Il faut donner une 2e cure à J15.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III. Oxyurose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9144000" cy="5500701"/>
          </a:xfrm>
        </p:spPr>
        <p:txBody>
          <a:bodyPr/>
          <a:lstStyle/>
          <a:p>
            <a:pPr marL="990600" lvl="1" indent="-533400" eaLnBrk="1" hangingPunct="1">
              <a:buFont typeface="Arial" charset="0"/>
              <a:buNone/>
            </a:pPr>
            <a:r>
              <a:rPr lang="fr-FR" b="1" u="sng" dirty="0" smtClean="0">
                <a:latin typeface="Arial" charset="0"/>
                <a:cs typeface="Arial" charset="0"/>
              </a:rPr>
              <a:t>III.5. Prévention</a:t>
            </a:r>
            <a:endParaRPr lang="fr-FR" b="1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lutte essentielle est contre la transmission directe 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(auto-infestation) elle consiste en: 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lavage régulier  des mains 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nettoyage des ongles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 portage de pyjama fermé pour la nuit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l’entretien de la literie, des sous-vêtements, des objets de l’enfant (en particulier des jouets)</a:t>
            </a:r>
          </a:p>
          <a:p>
            <a:pPr marL="990600" lvl="1" indent="-533400" eaLnBrk="1" hangingPunct="1">
              <a:buFont typeface="Wingdings" pitchFamily="2" charset="2"/>
              <a:buChar char="§"/>
            </a:pP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Traitement de la famille vivant au contact du patient.</a:t>
            </a:r>
          </a:p>
          <a:p>
            <a:pPr marL="990600" lvl="1" indent="-533400" eaLnBrk="1" hangingPunct="1">
              <a:buFontTx/>
              <a:buChar char="o"/>
            </a:pPr>
            <a:endParaRPr lang="fr-F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990600" lvl="1" indent="-533400" eaLnBrk="1" hangingPunct="1">
              <a:buFontTx/>
              <a:buChar char="o"/>
            </a:pPr>
            <a:r>
              <a:rPr lang="fr-FR" sz="2400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lutte contre le péril fécal est ici secondaire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latin typeface="Arial" charset="0"/>
                <a:cs typeface="Arial" charset="0"/>
              </a:rPr>
              <a:t>IV. </a:t>
            </a:r>
            <a:r>
              <a:rPr lang="fr-FR" sz="3600" b="1" dirty="0" err="1" smtClean="0">
                <a:latin typeface="Arial" charset="0"/>
                <a:cs typeface="Arial" charset="0"/>
              </a:rPr>
              <a:t>Giardiase</a:t>
            </a:r>
            <a:endParaRPr lang="fr-F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0" y="1484312"/>
            <a:ext cx="9143999" cy="5373687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fr-FR" b="1" u="sng" dirty="0" smtClean="0">
                <a:latin typeface="Arial" charset="0"/>
                <a:cs typeface="Arial" charset="0"/>
              </a:rPr>
              <a:t>1. Introduction </a:t>
            </a:r>
            <a:endParaRPr lang="fr-FR" b="1" dirty="0" smtClean="0"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fr-FR" b="1" dirty="0" err="1" smtClean="0">
                <a:latin typeface="Arial" charset="0"/>
                <a:cs typeface="Arial" charset="0"/>
              </a:rPr>
              <a:t>Giardiase</a:t>
            </a:r>
            <a:r>
              <a:rPr lang="fr-FR" b="1" dirty="0" smtClean="0">
                <a:latin typeface="Arial" charset="0"/>
                <a:cs typeface="Arial" charset="0"/>
              </a:rPr>
              <a:t> humaine ou la Lambliase : parasitose intestinale très fréquente dans le monde.</a:t>
            </a:r>
          </a:p>
          <a:p>
            <a:pPr marL="1371600" lvl="2" indent="-457200" eaLnBrk="1" hangingPunct="1">
              <a:buFontTx/>
              <a:buChar char="-"/>
            </a:pPr>
            <a:r>
              <a:rPr lang="fr-FR" b="1" dirty="0" smtClean="0">
                <a:latin typeface="Arial" charset="0"/>
                <a:cs typeface="Arial" charset="0"/>
              </a:rPr>
              <a:t> </a:t>
            </a:r>
          </a:p>
          <a:p>
            <a:pPr marL="1371600" lvl="2" indent="-457200" eaLnBrk="1" hangingPunct="1">
              <a:buFontTx/>
              <a:buChar char="-"/>
            </a:pPr>
            <a:r>
              <a:rPr lang="fr-FR" b="1" dirty="0" smtClean="0">
                <a:latin typeface="Arial" charset="0"/>
                <a:cs typeface="Arial" charset="0"/>
              </a:rPr>
              <a:t>Due à un parasite flagellé, </a:t>
            </a:r>
            <a:r>
              <a:rPr lang="fr-FR" b="1" i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Giardia </a:t>
            </a:r>
            <a:r>
              <a:rPr lang="fr-FR" b="1" i="1" dirty="0" err="1" smtClean="0">
                <a:solidFill>
                  <a:srgbClr val="FF0066"/>
                </a:solidFill>
                <a:latin typeface="Arial" charset="0"/>
                <a:cs typeface="Arial" charset="0"/>
              </a:rPr>
              <a:t>duodenalis</a:t>
            </a:r>
            <a:r>
              <a:rPr lang="fr-FR" b="1" i="1" dirty="0" smtClean="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fr-FR" b="1" i="1" dirty="0" smtClean="0">
                <a:latin typeface="Arial" charset="0"/>
                <a:cs typeface="Arial" charset="0"/>
              </a:rPr>
              <a:t>(</a:t>
            </a:r>
            <a:r>
              <a:rPr lang="fr-FR" b="1" dirty="0" smtClean="0">
                <a:latin typeface="Arial" charset="0"/>
                <a:cs typeface="Arial" charset="0"/>
              </a:rPr>
              <a:t>ou</a:t>
            </a:r>
            <a:r>
              <a:rPr lang="fr-FR" b="1" i="1" dirty="0" smtClean="0">
                <a:latin typeface="Arial" charset="0"/>
                <a:cs typeface="Arial" charset="0"/>
              </a:rPr>
              <a:t> Giardia </a:t>
            </a:r>
            <a:r>
              <a:rPr lang="fr-FR" b="1" i="1" dirty="0" err="1" smtClean="0">
                <a:latin typeface="Arial" charset="0"/>
                <a:cs typeface="Arial" charset="0"/>
              </a:rPr>
              <a:t>intestinalis</a:t>
            </a:r>
            <a:r>
              <a:rPr lang="fr-FR" b="1" i="1" dirty="0" smtClean="0">
                <a:latin typeface="Arial" charset="0"/>
                <a:cs typeface="Arial" charset="0"/>
              </a:rPr>
              <a:t>, </a:t>
            </a:r>
            <a:r>
              <a:rPr lang="fr-FR" b="1" dirty="0" smtClean="0">
                <a:latin typeface="Arial" charset="0"/>
                <a:cs typeface="Arial" charset="0"/>
              </a:rPr>
              <a:t>anciennemen</a:t>
            </a:r>
            <a:r>
              <a:rPr lang="fr-FR" b="1" i="1" dirty="0" smtClean="0">
                <a:latin typeface="Arial" charset="0"/>
                <a:cs typeface="Arial" charset="0"/>
              </a:rPr>
              <a:t>t Giardia </a:t>
            </a:r>
            <a:r>
              <a:rPr lang="fr-FR" b="1" i="1" dirty="0" err="1" smtClean="0">
                <a:latin typeface="Arial" charset="0"/>
                <a:cs typeface="Arial" charset="0"/>
              </a:rPr>
              <a:t>lamblia</a:t>
            </a:r>
            <a:r>
              <a:rPr lang="fr-FR" b="1" i="1" dirty="0" smtClean="0">
                <a:latin typeface="Arial" charset="0"/>
                <a:cs typeface="Arial" charset="0"/>
              </a:rPr>
              <a:t>)</a:t>
            </a:r>
            <a:r>
              <a:rPr lang="fr-FR" b="1" dirty="0" smtClean="0">
                <a:latin typeface="Arial" charset="0"/>
                <a:cs typeface="Arial" charset="0"/>
              </a:rPr>
              <a:t>.</a:t>
            </a:r>
          </a:p>
          <a:p>
            <a:pPr marL="1371600" lvl="2" indent="-457200" eaLnBrk="1" hangingPunct="1">
              <a:buFontTx/>
              <a:buChar char="-"/>
            </a:pPr>
            <a:endParaRPr lang="fr-FR" b="1" dirty="0" smtClean="0"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fr-FR" b="1" dirty="0" smtClean="0">
                <a:latin typeface="Arial" charset="0"/>
                <a:cs typeface="Arial" charset="0"/>
              </a:rPr>
              <a:t> Son habitat est la partie supérieure de l’intestin grêle. </a:t>
            </a:r>
          </a:p>
          <a:p>
            <a:pPr marL="1371600" lvl="2" indent="-457200" eaLnBrk="1" hangingPunct="1">
              <a:buFontTx/>
              <a:buChar char="-"/>
            </a:pPr>
            <a:endParaRPr lang="fr-FR" b="1" dirty="0" smtClean="0"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fr-FR" b="1" dirty="0" smtClean="0">
                <a:latin typeface="Arial" charset="0"/>
                <a:cs typeface="Arial" charset="0"/>
              </a:rPr>
              <a:t>C’est une des étiologies parasitaires du </a:t>
            </a:r>
            <a:r>
              <a:rPr lang="fr-FR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syndrome de malabsorption intestinale</a:t>
            </a:r>
            <a:r>
              <a:rPr lang="fr-FR" b="1" dirty="0" smtClean="0">
                <a:latin typeface="Arial" charset="0"/>
                <a:cs typeface="Arial" charset="0"/>
              </a:rPr>
              <a:t>.</a:t>
            </a:r>
          </a:p>
          <a:p>
            <a:pPr marL="1371600" lvl="2" indent="-457200" eaLnBrk="1" hangingPunct="1">
              <a:buNone/>
            </a:pPr>
            <a:r>
              <a:rPr lang="fr-FR" dirty="0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latin typeface="Arial" charset="0"/>
                <a:cs typeface="Arial" charset="0"/>
              </a:rPr>
              <a:t>IV. </a:t>
            </a:r>
            <a:r>
              <a:rPr lang="fr-FR" sz="3600" b="1" dirty="0" err="1" smtClean="0">
                <a:latin typeface="Arial" charset="0"/>
                <a:cs typeface="Arial" charset="0"/>
              </a:rPr>
              <a:t>Giardiase</a:t>
            </a:r>
            <a:endParaRPr lang="fr-F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>
          <a:xfrm>
            <a:off x="0" y="1484312"/>
            <a:ext cx="9143999" cy="5373687"/>
          </a:xfrm>
        </p:spPr>
        <p:txBody>
          <a:bodyPr/>
          <a:lstStyle/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fr-FR" b="1" u="sng" dirty="0" smtClean="0">
                <a:latin typeface="Arial" charset="0"/>
                <a:cs typeface="Arial" charset="0"/>
              </a:rPr>
              <a:t>Introduction :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L’infection se contracte par l’ingestion de </a:t>
            </a:r>
            <a:r>
              <a:rPr lang="fr-F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kystes  contenus dans l’eau ou les crudités</a:t>
            </a:r>
          </a:p>
          <a:p>
            <a:pPr marL="1371600" lvl="2" indent="-457200" eaLnBrk="1" hangingPunct="1">
              <a:buFontTx/>
              <a:buChar char="-"/>
            </a:pPr>
            <a:endParaRPr lang="fr-FR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fr-FR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dékystement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sous l’effet du pH gastrique</a:t>
            </a:r>
          </a:p>
          <a:p>
            <a:pPr marL="1371600" lvl="2" indent="-457200" eaLnBrk="1" hangingPunct="1">
              <a:buFontTx/>
              <a:buChar char="-"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Tx/>
              <a:buChar char="-"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puis ils 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colonisent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partie supérieure du grêle</a:t>
            </a:r>
            <a:r>
              <a:rPr lang="fr-FR" b="1" dirty="0" smtClean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46075"/>
            <a:ext cx="8229600" cy="796925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latin typeface="Arial" charset="0"/>
                <a:cs typeface="Arial" charset="0"/>
              </a:rPr>
              <a:t>IV. </a:t>
            </a:r>
            <a:r>
              <a:rPr lang="fr-FR" sz="3600" b="1" dirty="0" err="1" smtClean="0">
                <a:latin typeface="Arial" charset="0"/>
                <a:cs typeface="Arial" charset="0"/>
              </a:rPr>
              <a:t>Giardiase</a:t>
            </a:r>
            <a:endParaRPr lang="fr-F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172034" name="Rectangle 2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9143999" cy="5357812"/>
          </a:xfrm>
        </p:spPr>
        <p:txBody>
          <a:bodyPr/>
          <a:lstStyle/>
          <a:p>
            <a:pPr marL="1371600" lvl="2" indent="-457200" eaLnBrk="1" hangingPunct="1">
              <a:buFont typeface="Wingdings" pitchFamily="2" charset="2"/>
              <a:buNone/>
            </a:pPr>
            <a:r>
              <a:rPr lang="fr-FR" sz="2100" b="1" u="sng" dirty="0" smtClean="0">
                <a:latin typeface="Arial" charset="0"/>
                <a:cs typeface="Arial" charset="0"/>
              </a:rPr>
              <a:t>2. Etude clinique :  </a:t>
            </a:r>
            <a:r>
              <a:rPr lang="fr-FR" sz="2100" dirty="0" smtClean="0">
                <a:latin typeface="Arial" charset="0"/>
                <a:cs typeface="Arial" charset="0"/>
              </a:rPr>
              <a:t>L’incubation est de 7 jours en moyenne. 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endParaRPr lang="fr-FR" sz="2100" dirty="0" smtClean="0"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 typeface="Wingdings" pitchFamily="2" charset="2"/>
              <a:buAutoNum type="alphaLcPeriod"/>
            </a:pPr>
            <a:r>
              <a:rPr lang="fr-FR" sz="2100" b="1" dirty="0" smtClean="0">
                <a:latin typeface="Arial" charset="0"/>
                <a:cs typeface="Arial" charset="0"/>
              </a:rPr>
              <a:t>portage </a:t>
            </a:r>
            <a:r>
              <a:rPr lang="fr-FR" sz="2100" b="1" dirty="0" smtClean="0">
                <a:solidFill>
                  <a:srgbClr val="FF4F4F"/>
                </a:solidFill>
                <a:latin typeface="Arial" charset="0"/>
                <a:cs typeface="Arial" charset="0"/>
              </a:rPr>
              <a:t>asymptomatique</a:t>
            </a:r>
            <a:r>
              <a:rPr lang="fr-FR" sz="2100" dirty="0" smtClean="0">
                <a:latin typeface="Arial" charset="0"/>
                <a:cs typeface="Arial" charset="0"/>
              </a:rPr>
              <a:t> est fréquent. </a:t>
            </a:r>
          </a:p>
          <a:p>
            <a:pPr marL="1371600" lvl="2" indent="-457200" eaLnBrk="1" hangingPunct="1">
              <a:buFont typeface="Wingdings" pitchFamily="2" charset="2"/>
              <a:buAutoNum type="alphaLcPeriod"/>
            </a:pPr>
            <a:endParaRPr lang="fr-FR" sz="2100" b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marL="1371600" lvl="2" indent="-457200" eaLnBrk="1" hangingPunct="1">
              <a:buFont typeface="Wingdings" pitchFamily="2" charset="2"/>
              <a:buNone/>
            </a:pPr>
            <a:r>
              <a:rPr lang="fr-FR" sz="21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b. Les principaux signes sont </a:t>
            </a:r>
            <a:r>
              <a:rPr lang="fr-FR" sz="2100" dirty="0" smtClean="0">
                <a:latin typeface="Arial" charset="0"/>
                <a:cs typeface="Arial" charset="0"/>
              </a:rPr>
              <a:t>:</a:t>
            </a:r>
          </a:p>
          <a:p>
            <a:pPr marL="1371600" lvl="2" indent="-457200" eaLnBrk="1" hangingPunct="1">
              <a:buFontTx/>
              <a:buChar char="o"/>
            </a:pPr>
            <a:r>
              <a:rPr lang="fr-FR" sz="2100" dirty="0" smtClean="0">
                <a:latin typeface="Arial" charset="0"/>
                <a:cs typeface="Arial" charset="0"/>
              </a:rPr>
              <a:t>une diarrhée, aqueuse au début,</a:t>
            </a:r>
          </a:p>
          <a:p>
            <a:pPr marL="1371600" lvl="2" indent="-457200" eaLnBrk="1" hangingPunct="1">
              <a:buFontTx/>
              <a:buChar char="o"/>
            </a:pPr>
            <a:r>
              <a:rPr lang="fr-FR" sz="2100" dirty="0" smtClean="0">
                <a:latin typeface="Arial" charset="0"/>
                <a:cs typeface="Arial" charset="0"/>
              </a:rPr>
              <a:t>un syndrome douloureux abdominal, </a:t>
            </a:r>
          </a:p>
          <a:p>
            <a:pPr marL="1371600" lvl="2" indent="-457200" eaLnBrk="1" hangingPunct="1">
              <a:buFontTx/>
              <a:buChar char="o"/>
            </a:pPr>
            <a:r>
              <a:rPr lang="fr-FR" sz="2100" dirty="0" smtClean="0">
                <a:latin typeface="Arial" charset="0"/>
                <a:cs typeface="Arial" charset="0"/>
              </a:rPr>
              <a:t>des troubles digestifs, en particulier des nausées,</a:t>
            </a:r>
          </a:p>
          <a:p>
            <a:pPr marL="1371600" lvl="2" indent="-457200" eaLnBrk="1" hangingPunct="1">
              <a:buFontTx/>
              <a:buChar char="o"/>
            </a:pPr>
            <a:r>
              <a:rPr lang="fr-FR" sz="2100" dirty="0" smtClean="0">
                <a:latin typeface="Arial" charset="0"/>
                <a:cs typeface="Arial" charset="0"/>
              </a:rPr>
              <a:t>un syndrome de </a:t>
            </a:r>
            <a:r>
              <a:rPr lang="fr-FR" sz="2100" b="1" dirty="0" smtClean="0">
                <a:solidFill>
                  <a:srgbClr val="FF4F4F"/>
                </a:solidFill>
                <a:latin typeface="Arial" charset="0"/>
                <a:cs typeface="Arial" charset="0"/>
              </a:rPr>
              <a:t>malabsorption intestinale</a:t>
            </a:r>
            <a:r>
              <a:rPr lang="fr-FR" sz="2100" dirty="0" smtClean="0">
                <a:solidFill>
                  <a:srgbClr val="FF4F4F"/>
                </a:solidFill>
                <a:latin typeface="Arial" charset="0"/>
                <a:cs typeface="Arial" charset="0"/>
              </a:rPr>
              <a:t> </a:t>
            </a:r>
            <a:r>
              <a:rPr lang="fr-FR" sz="2100" dirty="0" smtClean="0">
                <a:latin typeface="Arial" charset="0"/>
                <a:cs typeface="Arial" charset="0"/>
              </a:rPr>
              <a:t>caractérisé par :</a:t>
            </a:r>
          </a:p>
          <a:p>
            <a:pPr marL="1371600" lvl="2" indent="-457200" eaLnBrk="1" hangingPunct="1">
              <a:buNone/>
            </a:pPr>
            <a:r>
              <a:rPr lang="fr-FR" sz="2100" dirty="0" smtClean="0">
                <a:latin typeface="Arial" charset="0"/>
                <a:cs typeface="Arial" charset="0"/>
              </a:rPr>
              <a:t>une diarrhée chronique avec des selles pâteuses et graisseuses, un </a:t>
            </a:r>
          </a:p>
          <a:p>
            <a:pPr marL="1371600" lvl="2" indent="-457200" eaLnBrk="1" hangingPunct="1">
              <a:buNone/>
            </a:pPr>
            <a:r>
              <a:rPr lang="fr-FR" sz="2100" dirty="0" smtClean="0">
                <a:latin typeface="Arial" charset="0"/>
                <a:cs typeface="Arial" charset="0"/>
              </a:rPr>
              <a:t>amaigrissement, une  hypotrophie ou une cassure de la courbe de </a:t>
            </a:r>
          </a:p>
          <a:p>
            <a:pPr marL="1371600" lvl="2" indent="-457200" eaLnBrk="1" hangingPunct="1">
              <a:buNone/>
            </a:pPr>
            <a:r>
              <a:rPr lang="fr-FR" sz="2100" dirty="0" smtClean="0">
                <a:latin typeface="Arial" charset="0"/>
                <a:cs typeface="Arial" charset="0"/>
              </a:rPr>
              <a:t>poids chez l’enfant (perte de poids entre 10 et 20% du poids du</a:t>
            </a:r>
          </a:p>
          <a:p>
            <a:pPr marL="1371600" lvl="2" indent="-457200" eaLnBrk="1" hangingPunct="1">
              <a:buNone/>
            </a:pPr>
            <a:r>
              <a:rPr lang="fr-FR" sz="2100" dirty="0" smtClean="0">
                <a:latin typeface="Arial" charset="0"/>
                <a:cs typeface="Arial" charset="0"/>
              </a:rPr>
              <a:t>corps idéal),</a:t>
            </a:r>
          </a:p>
          <a:p>
            <a:pPr marL="1371600" lvl="2" indent="-457200" eaLnBrk="1" hangingPunct="1">
              <a:buFont typeface="Wingdings" pitchFamily="2" charset="2"/>
              <a:buNone/>
            </a:pPr>
            <a:endParaRPr lang="fr-FR" sz="21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latin typeface="Arial" charset="0"/>
                <a:cs typeface="Arial" charset="0"/>
              </a:rPr>
              <a:t>IV. </a:t>
            </a:r>
            <a:r>
              <a:rPr lang="fr-FR" sz="3600" b="1" dirty="0" err="1" smtClean="0">
                <a:latin typeface="Arial" charset="0"/>
                <a:cs typeface="Arial" charset="0"/>
              </a:rPr>
              <a:t>Giardiase</a:t>
            </a:r>
            <a:endParaRPr lang="fr-F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174082" name="Rectangle 2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3999" cy="5084762"/>
          </a:xfrm>
        </p:spPr>
        <p:txBody>
          <a:bodyPr/>
          <a:lstStyle/>
          <a:p>
            <a:pPr marL="1752600" lvl="3" indent="-381000" eaLnBrk="1" hangingPunct="1">
              <a:buFont typeface="Wingdings" pitchFamily="2" charset="2"/>
              <a:buChar char="Ø"/>
            </a:pPr>
            <a:r>
              <a:rPr lang="fr-FR" sz="2200" b="1" dirty="0" smtClean="0">
                <a:solidFill>
                  <a:srgbClr val="FF4F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une malabsorption biologique le plus souvent partielle, </a:t>
            </a:r>
          </a:p>
          <a:p>
            <a:pPr marL="1752600" lvl="3" indent="-381000" eaLnBrk="1" hangingPunct="1">
              <a:buNone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- portant sur les graisses (</a:t>
            </a:r>
            <a:r>
              <a:rPr lang="fr-F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stéatorrhée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),</a:t>
            </a:r>
          </a:p>
          <a:p>
            <a:pPr marL="1752600" lvl="3" indent="-381000" eaLnBrk="1" hangingPunct="1">
              <a:buNone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- les sucres (D-xylose), </a:t>
            </a:r>
          </a:p>
          <a:p>
            <a:pPr marL="1752600" lvl="3" indent="-381000" eaLnBrk="1" hangingPunct="1">
              <a:buNone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- l’acide folique</a:t>
            </a:r>
          </a:p>
          <a:p>
            <a:pPr marL="1752600" lvl="3" indent="-381000" eaLnBrk="1" hangingPunct="1">
              <a:buNone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- les vitamines </a:t>
            </a:r>
          </a:p>
          <a:p>
            <a:pPr marL="1752600" lvl="3" indent="-381000" eaLnBrk="1" hangingPunct="1">
              <a:buFont typeface="Wingdings" pitchFamily="2" charset="2"/>
              <a:buChar char="Ø"/>
            </a:pPr>
            <a:endParaRPr 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752600" lvl="3" indent="-381000" eaLnBrk="1" hangingPunct="1">
              <a:buFont typeface="Wingdings" pitchFamily="2" charset="2"/>
              <a:buChar char="Ø"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malabsorption trouvée dans 90% des cas chez l’enfant, 30% chez l’adulte</a:t>
            </a:r>
          </a:p>
          <a:p>
            <a:pPr marL="1752600" lvl="3" indent="-381000" eaLnBrk="1" hangingPunct="1">
              <a:buFont typeface="Wingdings" pitchFamily="2" charset="2"/>
              <a:buChar char="Ø"/>
            </a:pPr>
            <a:endParaRPr lang="fr-FR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1752600" lvl="3" indent="-381000" eaLnBrk="1" hangingPunct="1">
              <a:buFont typeface="Wingdings" pitchFamily="2" charset="2"/>
              <a:buChar char="Ø"/>
            </a:pP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biopsie du grêle : une atrophie </a:t>
            </a:r>
            <a:r>
              <a:rPr lang="fr-FR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villositaire</a:t>
            </a:r>
            <a:r>
              <a:rPr lang="fr-F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(totale, partielle ou subtotale)</a:t>
            </a:r>
          </a:p>
          <a:p>
            <a:pPr marL="1371600" lvl="2" indent="-457200" eaLnBrk="1" hangingPunct="1">
              <a:buNone/>
            </a:pPr>
            <a:r>
              <a:rPr lang="fr-FR" sz="22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latin typeface="Arial" charset="0"/>
                <a:cs typeface="Arial" charset="0"/>
              </a:rPr>
              <a:t>IV. </a:t>
            </a:r>
            <a:r>
              <a:rPr lang="fr-FR" sz="3600" b="1" dirty="0" err="1" smtClean="0">
                <a:latin typeface="Arial" charset="0"/>
                <a:cs typeface="Arial" charset="0"/>
              </a:rPr>
              <a:t>Giardiase</a:t>
            </a:r>
            <a:endParaRPr lang="fr-F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idx="1"/>
          </p:nvPr>
        </p:nvSpPr>
        <p:spPr>
          <a:xfrm>
            <a:off x="250824" y="1773238"/>
            <a:ext cx="8893175" cy="4824412"/>
          </a:xfrm>
        </p:spPr>
        <p:txBody>
          <a:bodyPr/>
          <a:lstStyle/>
          <a:p>
            <a:pPr marL="1752600" lvl="3" indent="-381000" eaLnBrk="1" hangingPunct="1">
              <a:buFont typeface="Arial" charset="0"/>
              <a:buNone/>
            </a:pPr>
            <a:r>
              <a:rPr lang="fr-FR" sz="2400" b="1" u="sng" dirty="0" smtClean="0">
                <a:latin typeface="Arial" charset="0"/>
                <a:cs typeface="Arial" charset="0"/>
              </a:rPr>
              <a:t>3. Diagnostic biologique</a:t>
            </a:r>
          </a:p>
          <a:p>
            <a:pPr marL="1752600" lvl="3" indent="-381000" eaLnBrk="1" hangingPunct="1">
              <a:buFont typeface="Arial" charset="0"/>
              <a:buNone/>
            </a:pPr>
            <a:endParaRPr lang="fr-FR" sz="2400" u="sng" dirty="0" smtClean="0">
              <a:solidFill>
                <a:srgbClr val="FF4F4F"/>
              </a:solidFill>
              <a:latin typeface="Arial" charset="0"/>
              <a:cs typeface="Arial" charset="0"/>
            </a:endParaRPr>
          </a:p>
          <a:p>
            <a:pPr marL="1752600" lvl="3" indent="-381000" eaLnBrk="1" hangingPunct="1">
              <a:buFontTx/>
              <a:buChar char="o"/>
            </a:pPr>
            <a:r>
              <a:rPr lang="fr-FR" sz="2400" dirty="0" smtClean="0">
                <a:solidFill>
                  <a:srgbClr val="FF4F4F"/>
                </a:solidFill>
                <a:latin typeface="Arial" charset="0"/>
                <a:cs typeface="Arial" charset="0"/>
              </a:rPr>
              <a:t>Examen parasitologique </a:t>
            </a:r>
            <a:r>
              <a:rPr lang="fr-FR" sz="2400" dirty="0" smtClean="0">
                <a:latin typeface="Arial" charset="0"/>
                <a:cs typeface="Arial" charset="0"/>
              </a:rPr>
              <a:t>des selles à répéter 3 fois et à plusieurs jours d’intervalle, car « périodes muettes » d’émission des kystes à l’examen direct ou après concentration.</a:t>
            </a:r>
          </a:p>
          <a:p>
            <a:pPr marL="1752600" lvl="3" indent="-381000" eaLnBrk="1" hangingPunct="1">
              <a:buFontTx/>
              <a:buChar char="o"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1752600" lvl="3" indent="-381000" eaLnBrk="1" hangingPunct="1">
              <a:buNone/>
            </a:pPr>
            <a:r>
              <a:rPr lang="fr-FR" sz="2400" dirty="0" smtClean="0">
                <a:latin typeface="Arial" charset="0"/>
                <a:cs typeface="Arial" charset="0"/>
              </a:rPr>
              <a:t>Il montre la présence de kystes / de F. végétatives</a:t>
            </a:r>
          </a:p>
          <a:p>
            <a:pPr marL="1752600" lvl="3" indent="-381000" eaLnBrk="1" hangingPunct="1">
              <a:buFontTx/>
              <a:buNone/>
            </a:pPr>
            <a:r>
              <a:rPr lang="fr-FR" sz="2400" dirty="0" smtClean="0">
                <a:latin typeface="Arial" charset="0"/>
                <a:cs typeface="Arial" charset="0"/>
              </a:rPr>
              <a:t> </a:t>
            </a:r>
          </a:p>
          <a:p>
            <a:pPr marL="1752600" lvl="3" indent="-381000" eaLnBrk="1" hangingPunct="1">
              <a:buFontTx/>
              <a:buChar char="o"/>
            </a:pPr>
            <a:r>
              <a:rPr lang="fr-FR" sz="2400" dirty="0" smtClean="0">
                <a:solidFill>
                  <a:srgbClr val="FF4F4F"/>
                </a:solidFill>
                <a:latin typeface="Arial" charset="0"/>
                <a:cs typeface="Arial" charset="0"/>
              </a:rPr>
              <a:t>Biopsies duodénales </a:t>
            </a:r>
            <a:r>
              <a:rPr lang="fr-FR" sz="2400" dirty="0" smtClean="0">
                <a:latin typeface="Arial" charset="0"/>
                <a:cs typeface="Arial" charset="0"/>
              </a:rPr>
              <a:t>per endoscopies (F. végétatives  dans la lumière intestinale)..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6"/>
          </a:solidFill>
        </p:spPr>
        <p:txBody>
          <a:bodyPr/>
          <a:lstStyle/>
          <a:p>
            <a:pPr eaLnBrk="1" hangingPunct="1">
              <a:defRPr/>
            </a:pPr>
            <a:r>
              <a:rPr lang="fr-FR" sz="6000" b="1" dirty="0" smtClean="0">
                <a:latin typeface="Arial" charset="0"/>
                <a:cs typeface="Arial" charset="0"/>
              </a:rPr>
              <a:t>Objectifs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Diagnostiquer  et traiter une ascaridiose</a:t>
            </a:r>
          </a:p>
          <a:p>
            <a:pPr eaLnBrk="1" hangingPunct="1"/>
            <a:r>
              <a:rPr lang="fr-FR" dirty="0" smtClean="0"/>
              <a:t>Diagnostiquer  et traiter une oxyurose</a:t>
            </a:r>
          </a:p>
          <a:p>
            <a:pPr eaLnBrk="1" hangingPunct="1"/>
            <a:r>
              <a:rPr lang="fr-FR" dirty="0" smtClean="0"/>
              <a:t>Diagnostiquer et traiter une </a:t>
            </a:r>
            <a:r>
              <a:rPr lang="fr-FR" dirty="0" err="1" smtClean="0"/>
              <a:t>giardiase</a:t>
            </a:r>
            <a:endParaRPr lang="fr-FR" dirty="0" smtClean="0"/>
          </a:p>
          <a:p>
            <a:pPr eaLnBrk="1" hangingPunct="1">
              <a:buNone/>
            </a:pPr>
            <a:endParaRPr lang="fr-FR" dirty="0" smtClean="0"/>
          </a:p>
          <a:p>
            <a:pPr eaLnBrk="1" hangingPunct="1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://image.slidesharecdn.com/giardiase-140726130517-phpapp01/95/giardiase-1-638.jpg?cb=140637994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sz="3600" b="1" dirty="0" smtClean="0">
                <a:latin typeface="Arial" charset="0"/>
                <a:cs typeface="Arial" charset="0"/>
              </a:rPr>
              <a:t>IV. </a:t>
            </a:r>
            <a:r>
              <a:rPr lang="fr-FR" sz="3600" b="1" dirty="0" err="1" smtClean="0">
                <a:latin typeface="Arial" charset="0"/>
                <a:cs typeface="Arial" charset="0"/>
              </a:rPr>
              <a:t>Giardiase</a:t>
            </a:r>
            <a:endParaRPr lang="fr-FR" sz="3600" b="1" dirty="0" smtClean="0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9143999" cy="5311790"/>
          </a:xfrm>
        </p:spPr>
        <p:txBody>
          <a:bodyPr/>
          <a:lstStyle/>
          <a:p>
            <a:pPr marL="1752600" lvl="3" indent="-381000" eaLnBrk="1" hangingPunct="1">
              <a:buFont typeface="Arial" charset="0"/>
              <a:buNone/>
            </a:pPr>
            <a:r>
              <a:rPr lang="fr-FR" sz="2400" b="1" u="sng" dirty="0" smtClean="0">
                <a:latin typeface="Arial" charset="0"/>
                <a:cs typeface="Arial" charset="0"/>
              </a:rPr>
              <a:t>4. Traitement</a:t>
            </a:r>
          </a:p>
          <a:p>
            <a:pPr marL="1752600" lvl="3" indent="-381000" eaLnBrk="1" hangingPunct="1"/>
            <a:endParaRPr lang="fr-FR" sz="2400" u="sng" dirty="0" smtClean="0">
              <a:latin typeface="Arial" charset="0"/>
              <a:cs typeface="Arial" charset="0"/>
            </a:endParaRPr>
          </a:p>
          <a:p>
            <a:pPr marL="1752600" lvl="3" indent="-381000" eaLnBrk="1" hangingPunct="1">
              <a:buFontTx/>
              <a:buChar char="o"/>
            </a:pPr>
            <a:r>
              <a:rPr lang="fr-FR" sz="2400" dirty="0" smtClean="0">
                <a:latin typeface="Arial" charset="0"/>
                <a:cs typeface="Arial" charset="0"/>
              </a:rPr>
              <a:t>Le traitement de référence : les 5-</a:t>
            </a:r>
            <a:r>
              <a:rPr lang="fr-FR" sz="2400" dirty="0" err="1" smtClean="0">
                <a:latin typeface="Arial" charset="0"/>
                <a:cs typeface="Arial" charset="0"/>
              </a:rPr>
              <a:t>nitro</a:t>
            </a:r>
            <a:r>
              <a:rPr lang="fr-FR" sz="2400" dirty="0" smtClean="0">
                <a:latin typeface="Arial" charset="0"/>
                <a:cs typeface="Arial" charset="0"/>
              </a:rPr>
              <a:t>-</a:t>
            </a:r>
            <a:r>
              <a:rPr lang="fr-FR" sz="2400" dirty="0" err="1" smtClean="0">
                <a:latin typeface="Arial" charset="0"/>
                <a:cs typeface="Arial" charset="0"/>
              </a:rPr>
              <a:t>imidazolés</a:t>
            </a:r>
            <a:r>
              <a:rPr lang="fr-FR" sz="2400" dirty="0" smtClean="0">
                <a:latin typeface="Arial" charset="0"/>
                <a:cs typeface="Arial" charset="0"/>
              </a:rPr>
              <a:t> : </a:t>
            </a:r>
            <a:r>
              <a:rPr lang="fr-FR" sz="2400" dirty="0" err="1" smtClean="0">
                <a:latin typeface="Arial" charset="0"/>
                <a:cs typeface="Arial" charset="0"/>
              </a:rPr>
              <a:t>métronidazole</a:t>
            </a:r>
            <a:r>
              <a:rPr lang="fr-FR" sz="2400" dirty="0" smtClean="0">
                <a:latin typeface="Arial" charset="0"/>
                <a:cs typeface="Arial" charset="0"/>
              </a:rPr>
              <a:t> (</a:t>
            </a:r>
            <a:r>
              <a:rPr lang="fr-FR" sz="2400" dirty="0" err="1" smtClean="0">
                <a:latin typeface="Arial" charset="0"/>
                <a:cs typeface="Arial" charset="0"/>
              </a:rPr>
              <a:t>Flagyl</a:t>
            </a:r>
            <a:r>
              <a:rPr lang="fr-FR" sz="2400" dirty="0" smtClean="0">
                <a:latin typeface="Arial" charset="0"/>
                <a:cs typeface="Arial" charset="0"/>
                <a:sym typeface="Symbol" pitchFamily="18" charset="2"/>
              </a:rPr>
              <a:t></a:t>
            </a:r>
            <a:r>
              <a:rPr lang="fr-FR" sz="2400" dirty="0" smtClean="0">
                <a:latin typeface="Arial" charset="0"/>
                <a:cs typeface="Arial" charset="0"/>
              </a:rPr>
              <a:t>) : 25 mg/Kg/j x </a:t>
            </a:r>
            <a:r>
              <a:rPr lang="fr-FR" sz="2400" b="1" dirty="0" smtClean="0">
                <a:latin typeface="Arial" charset="0"/>
                <a:cs typeface="Arial" charset="0"/>
              </a:rPr>
              <a:t>5 à 10 jours</a:t>
            </a:r>
            <a:r>
              <a:rPr lang="fr-FR" sz="2400" dirty="0" smtClean="0">
                <a:latin typeface="Arial" charset="0"/>
                <a:cs typeface="Arial" charset="0"/>
              </a:rPr>
              <a:t> </a:t>
            </a:r>
          </a:p>
          <a:p>
            <a:pPr marL="1752600" lvl="3" indent="-381000" eaLnBrk="1" hangingPunct="1">
              <a:buFontTx/>
              <a:buChar char="o"/>
            </a:pPr>
            <a:endParaRPr lang="fr-FR" sz="2400" dirty="0" smtClean="0">
              <a:latin typeface="Arial" charset="0"/>
              <a:cs typeface="Arial" charset="0"/>
            </a:endParaRPr>
          </a:p>
          <a:p>
            <a:pPr marL="1752600" lvl="3" indent="-381000" eaLnBrk="1" hangingPunct="1">
              <a:buNone/>
            </a:pPr>
            <a:r>
              <a:rPr lang="fr-FR" sz="2400" b="1" u="sng" dirty="0" smtClean="0">
                <a:latin typeface="Arial" charset="0"/>
                <a:cs typeface="Arial" charset="0"/>
              </a:rPr>
              <a:t>5. Prévention :</a:t>
            </a:r>
          </a:p>
          <a:p>
            <a:pPr marL="1752600" lvl="3" indent="-381000" eaLnBrk="1" hangingPunct="1">
              <a:buNone/>
            </a:pPr>
            <a:r>
              <a:rPr lang="fr-FR" sz="2400" dirty="0" smtClean="0">
                <a:latin typeface="Arial" charset="0"/>
                <a:cs typeface="Arial" charset="0"/>
              </a:rPr>
              <a:t>La </a:t>
            </a:r>
            <a:r>
              <a:rPr lang="fr-FR" sz="2400" dirty="0" err="1" smtClean="0">
                <a:latin typeface="Arial" charset="0"/>
                <a:cs typeface="Arial" charset="0"/>
              </a:rPr>
              <a:t>giardiose</a:t>
            </a:r>
            <a:r>
              <a:rPr lang="fr-FR" sz="2400" dirty="0" smtClean="0">
                <a:latin typeface="Arial" charset="0"/>
                <a:cs typeface="Arial" charset="0"/>
              </a:rPr>
              <a:t> est une maladie du péril fécal : </a:t>
            </a:r>
          </a:p>
          <a:p>
            <a:pPr marL="1752600" lvl="3" indent="-381000" eaLnBrk="1" hangingPunct="1">
              <a:buNone/>
            </a:pPr>
            <a:r>
              <a:rPr lang="fr-FR" sz="2400" dirty="0" smtClean="0">
                <a:latin typeface="Arial" charset="0"/>
                <a:cs typeface="Arial" charset="0"/>
              </a:rPr>
              <a:t>la  prophylaxie est celle des infections à transmission </a:t>
            </a:r>
            <a:r>
              <a:rPr lang="fr-FR" sz="2400" dirty="0" err="1" smtClean="0">
                <a:latin typeface="Arial" charset="0"/>
                <a:cs typeface="Arial" charset="0"/>
              </a:rPr>
              <a:t>féco</a:t>
            </a:r>
            <a:r>
              <a:rPr lang="fr-FR" sz="2400" dirty="0" smtClean="0">
                <a:latin typeface="Arial" charset="0"/>
                <a:cs typeface="Arial" charset="0"/>
              </a:rPr>
              <a:t>-orale.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29600" cy="63309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FR" sz="6000" b="1" dirty="0" smtClean="0">
                <a:latin typeface="Arial" charset="0"/>
                <a:cs typeface="Arial" charset="0"/>
              </a:rPr>
              <a:t>  Conclusion 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fr-FR" dirty="0" smtClean="0">
                <a:latin typeface="Arial" charset="0"/>
                <a:cs typeface="Arial" charset="0"/>
              </a:rPr>
              <a:t>Les parasitoses digestives sont dues à des agents parasitaires divers et les tableaux cliniques qui en résultent sont variés et le meilleur moyen de lutte est la prévention dont la base est l'hygiène.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Frangipani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0425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70675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b="1" dirty="0" smtClean="0">
              <a:solidFill>
                <a:srgbClr val="0099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b="1" dirty="0" smtClean="0">
              <a:solidFill>
                <a:srgbClr val="0099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b="1" dirty="0" smtClean="0">
              <a:solidFill>
                <a:srgbClr val="0099FF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5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54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Attention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85750"/>
            <a:ext cx="8351837" cy="1071563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INTRODUCTION</a:t>
            </a:r>
            <a:endParaRPr lang="en-US" b="1" smtClean="0">
              <a:latin typeface="Arial" charset="0"/>
              <a:cs typeface="Arial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28736"/>
            <a:ext cx="9143999" cy="5429264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Les parasitoses digestives ont une haute prévalence dans les pays en développement.</a:t>
            </a:r>
          </a:p>
          <a:p>
            <a:pPr algn="l" eaLnBrk="1" hangingPunct="1">
              <a:buFont typeface="Arial" charset="0"/>
              <a:buChar char="•"/>
            </a:pPr>
            <a:endParaRPr lang="fr-F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C'est un </a:t>
            </a:r>
            <a:r>
              <a:rPr lang="fr-F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motif fréquent </a:t>
            </a: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 consultation.</a:t>
            </a:r>
          </a:p>
          <a:p>
            <a:pPr algn="l" eaLnBrk="1" hangingPunct="1">
              <a:buFont typeface="Arial" charset="0"/>
              <a:buChar char="•"/>
            </a:pPr>
            <a:endParaRPr lang="fr-F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r>
              <a:rPr lang="fr-FR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 prescription d’un des traitements de base conduit habituellement à la guérison.</a:t>
            </a:r>
          </a:p>
          <a:p>
            <a:pPr algn="l" eaLnBrk="1" hangingPunct="1">
              <a:buFont typeface="Wingdings" pitchFamily="2" charset="2"/>
              <a:buChar char="n"/>
            </a:pPr>
            <a:endParaRPr lang="fr-FR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II. ASCARIDIOSE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1357298"/>
            <a:ext cx="8229600" cy="482441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fr-FR" sz="2400" b="1" dirty="0" smtClean="0">
                <a:latin typeface="Arial" charset="0"/>
                <a:cs typeface="Arial" charset="0"/>
              </a:rPr>
              <a:t>  </a:t>
            </a:r>
            <a:r>
              <a:rPr lang="fr-FR" sz="2800" b="1" u="sng" dirty="0" smtClean="0">
                <a:latin typeface="Arial" charset="0"/>
                <a:cs typeface="Arial" charset="0"/>
              </a:rPr>
              <a:t>II.1. Généralités:</a:t>
            </a:r>
          </a:p>
          <a:p>
            <a:pPr marL="609600" indent="-609600" eaLnBrk="1" hangingPunct="1"/>
            <a:r>
              <a:rPr lang="fr-FR" sz="2400" b="1" dirty="0" smtClean="0">
                <a:latin typeface="Arial" charset="0"/>
                <a:cs typeface="Arial" charset="0"/>
              </a:rPr>
              <a:t>L’ascaridiose ou ascaridiase </a:t>
            </a:r>
            <a:r>
              <a:rPr lang="fr-FR" sz="2400" dirty="0" smtClean="0">
                <a:latin typeface="Arial" charset="0"/>
                <a:cs typeface="Arial" charset="0"/>
              </a:rPr>
              <a:t>est une parasitose intestinale humaine, due à un parasite qui  vit dans le </a:t>
            </a:r>
            <a:r>
              <a:rPr lang="fr-FR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jéjunum </a:t>
            </a:r>
            <a:r>
              <a:rPr lang="fr-FR" sz="2400" dirty="0" smtClean="0">
                <a:latin typeface="Arial" charset="0"/>
                <a:cs typeface="Arial" charset="0"/>
              </a:rPr>
              <a:t>de l’homme.</a:t>
            </a:r>
          </a:p>
          <a:p>
            <a:pPr marL="609600" indent="-609600" eaLnBrk="1" hangingPunct="1">
              <a:buNone/>
            </a:pPr>
            <a:r>
              <a:rPr lang="fr-FR" sz="2400" dirty="0" smtClean="0">
                <a:latin typeface="Arial" charset="0"/>
                <a:cs typeface="Arial" charset="0"/>
              </a:rPr>
              <a:t> </a:t>
            </a:r>
          </a:p>
          <a:p>
            <a:pPr marL="609600" indent="-609600" eaLnBrk="1" hangingPunct="1"/>
            <a:r>
              <a:rPr lang="fr-FR" sz="2400" dirty="0" smtClean="0">
                <a:latin typeface="Arial" charset="0"/>
                <a:cs typeface="Arial" charset="0"/>
              </a:rPr>
              <a:t>C’est une parasitose cosmopolite, </a:t>
            </a:r>
            <a:r>
              <a:rPr lang="fr-F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la plus fréquente dans le monde</a:t>
            </a:r>
            <a:r>
              <a:rPr lang="fr-FR" sz="2400" dirty="0" smtClean="0">
                <a:latin typeface="Arial" charset="0"/>
                <a:cs typeface="Arial" charset="0"/>
              </a:rPr>
              <a:t>, atteignant </a:t>
            </a:r>
            <a:r>
              <a:rPr lang="fr-FR" sz="2800" b="1" dirty="0" smtClean="0">
                <a:latin typeface="Arial" charset="0"/>
                <a:cs typeface="Arial" charset="0"/>
              </a:rPr>
              <a:t>¼ </a:t>
            </a:r>
            <a:r>
              <a:rPr lang="fr-FR" sz="2400" dirty="0" smtClean="0">
                <a:latin typeface="Arial" charset="0"/>
                <a:cs typeface="Arial" charset="0"/>
              </a:rPr>
              <a:t>de la population mondiale.</a:t>
            </a:r>
          </a:p>
          <a:p>
            <a:pPr marL="609600" indent="-609600" eaLnBrk="1" hangingPunct="1"/>
            <a:endParaRPr lang="fr-FR" sz="2400" dirty="0" smtClean="0"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fr-FR" sz="2400" dirty="0" smtClean="0">
                <a:latin typeface="Arial" charset="0"/>
                <a:cs typeface="Arial" charset="0"/>
              </a:rPr>
              <a:t> Elle prédomine dans les PED où différents facteurs concourent à sa transmission 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la chaleur, l’humidité, manque d’hygiène alimentaire et fécal, manque d’eau, </a:t>
            </a:r>
            <a:r>
              <a:rPr lang="fr-FR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promiscuite</a:t>
            </a:r>
            <a:r>
              <a:rPr lang="fr-F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professions, engrais humains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457200" y="1595457"/>
            <a:ext cx="3008313" cy="46910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endParaRPr lang="fr-F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2800" dirty="0" smtClean="0">
                <a:latin typeface="Arial" charset="0"/>
                <a:cs typeface="Arial" charset="0"/>
              </a:rPr>
              <a:t>Ver rond </a:t>
            </a:r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Ascaris </a:t>
            </a:r>
            <a:r>
              <a:rPr lang="fr-FR" sz="28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lumbricoïdes</a:t>
            </a:r>
            <a:endParaRPr lang="fr-FR" sz="28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fr-FR" sz="2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FR" sz="2800" b="1" dirty="0" smtClean="0">
                <a:latin typeface="Arial" charset="0"/>
                <a:cs typeface="Arial" charset="0"/>
              </a:rPr>
              <a:t>20 cm de long</a:t>
            </a:r>
          </a:p>
          <a:p>
            <a:pPr eaLnBrk="1" hangingPunct="1">
              <a:defRPr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636573"/>
            <a:ext cx="3008312" cy="720725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fr-FR" sz="3200" dirty="0" smtClean="0">
                <a:latin typeface="Arial" charset="0"/>
                <a:cs typeface="Arial" charset="0"/>
              </a:rPr>
              <a:t>Agent causal</a:t>
            </a:r>
          </a:p>
        </p:txBody>
      </p:sp>
      <p:pic>
        <p:nvPicPr>
          <p:cNvPr id="88066" name="Picture 2" descr="C:\Users\Seven\Desktop\cours 2013-2014\ascar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86188" y="500062"/>
            <a:ext cx="4926012" cy="28575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067" name="Picture 3" descr="C:\Users\Seven\Desktop\cours 2013-2014\0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746520"/>
            <a:ext cx="4929187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 de l’Ascaris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702" t="23044" r="27815" b="20133"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2984"/>
            <a:ext cx="9215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none" dirty="0" smtClean="0">
                <a:solidFill>
                  <a:srgbClr val="FF0000"/>
                </a:solidFill>
              </a:rPr>
              <a:t>La contamination  </a:t>
            </a:r>
            <a:r>
              <a:rPr lang="fr-FR" b="1" u="none" dirty="0" smtClean="0"/>
              <a:t>: se fait par ingestion  d’aliments souillés (eau et légumes), par les matières fécales contenant des </a:t>
            </a:r>
            <a:r>
              <a:rPr lang="fr-FR" b="1" u="none" dirty="0" smtClean="0">
                <a:solidFill>
                  <a:srgbClr val="FFC000"/>
                </a:solidFill>
              </a:rPr>
              <a:t>œufs ,</a:t>
            </a:r>
            <a:r>
              <a:rPr lang="fr-FR" b="1" u="none" dirty="0" smtClean="0"/>
              <a:t> terre (géophagie)</a:t>
            </a:r>
            <a:endParaRPr lang="fr-FR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3788" t="15152" r="20715" b="28025"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71736" y="7141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 EVOLUTIF</a:t>
            </a:r>
            <a:endParaRPr lang="fr-FR" sz="4000" b="1" u="none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86446" y="4214818"/>
            <a:ext cx="3357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cycle dure 60 à 90 jours</a:t>
            </a:r>
            <a:endParaRPr lang="fr-FR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3108" y="59293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semaines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fr-FR" b="1" smtClean="0">
                <a:latin typeface="Arial" charset="0"/>
                <a:cs typeface="Arial" charset="0"/>
              </a:rPr>
              <a:t>II. ASCARIDIOSE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9144000" cy="482441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fr-FR" sz="2800" b="1" u="sng" dirty="0" smtClean="0"/>
              <a:t> II.2. Clinique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800" b="1" u="sng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2800" dirty="0" smtClean="0"/>
              <a:t>L’ascaridiose est fréquemment </a:t>
            </a:r>
            <a:r>
              <a:rPr lang="fr-FR" sz="2800" b="1" dirty="0" smtClean="0"/>
              <a:t>asymptomatique.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2800" dirty="0" smtClean="0"/>
              <a:t>La forme symptomatique se déroule en 2 phases :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b="1" u="sng" dirty="0" smtClean="0">
                <a:solidFill>
                  <a:srgbClr val="00B050"/>
                </a:solidFill>
              </a:rPr>
              <a:t>1. La phase d’invasion</a:t>
            </a:r>
            <a:r>
              <a:rPr lang="fr-FR" sz="2400" b="1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: « manifestations </a:t>
            </a:r>
            <a:r>
              <a:rPr lang="fr-FR" sz="2400" dirty="0" err="1" smtClean="0"/>
              <a:t>immuno</a:t>
            </a:r>
            <a:r>
              <a:rPr lang="fr-FR" sz="2400" dirty="0" smtClean="0"/>
              <a:t> allergiques »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dues au passage de la larve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Le syndrome de </a:t>
            </a:r>
            <a:r>
              <a:rPr lang="fr-FR" sz="2400" dirty="0" err="1" smtClean="0">
                <a:solidFill>
                  <a:srgbClr val="FF0066"/>
                </a:solidFill>
              </a:rPr>
              <a:t>Loeffler</a:t>
            </a:r>
            <a:r>
              <a:rPr lang="fr-FR" sz="2400" dirty="0" smtClean="0">
                <a:solidFill>
                  <a:srgbClr val="FF0066"/>
                </a:solidFill>
              </a:rPr>
              <a:t> :</a:t>
            </a:r>
            <a:r>
              <a:rPr lang="fr-FR" sz="2400" dirty="0" smtClean="0"/>
              <a:t> manifestation la plus classique.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Une  toux sèche, une dyspnée, une expectoration muqueuse et un état subfébrile.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La radiographie thoracique : montre des opacités labiles, de taille et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en nombre variables, disparaissant sans séquelles en quelques jours.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1106</Words>
  <Application>Microsoft Office PowerPoint</Application>
  <PresentationFormat>Affichage à l'écran (4:3)</PresentationFormat>
  <Paragraphs>264</Paragraphs>
  <Slides>33</Slides>
  <Notes>26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Plan </vt:lpstr>
      <vt:lpstr>Objectifs</vt:lpstr>
      <vt:lpstr>INTRODUCTION</vt:lpstr>
      <vt:lpstr>II. ASCARIDIOSE</vt:lpstr>
      <vt:lpstr>Agent causal</vt:lpstr>
      <vt:lpstr>Cycle de l’Ascaris</vt:lpstr>
      <vt:lpstr>Diapositive 8</vt:lpstr>
      <vt:lpstr>II. ASCARIDIOSE</vt:lpstr>
      <vt:lpstr>II. ASCARIDIOSE</vt:lpstr>
      <vt:lpstr>II. ASCARIDIOSE</vt:lpstr>
      <vt:lpstr>II. ASCARIDIOSE</vt:lpstr>
      <vt:lpstr>Diapositive 13</vt:lpstr>
      <vt:lpstr>II. ASCARIDIOSE</vt:lpstr>
      <vt:lpstr>III. Oxyurose</vt:lpstr>
      <vt:lpstr>III. Oxyurose</vt:lpstr>
      <vt:lpstr>Agent causal</vt:lpstr>
      <vt:lpstr>III. Oxyurose</vt:lpstr>
      <vt:lpstr>III. Oxyurose</vt:lpstr>
      <vt:lpstr>III. Oxyurose</vt:lpstr>
      <vt:lpstr>III. Oxyurose</vt:lpstr>
      <vt:lpstr>III. Oxyurose</vt:lpstr>
      <vt:lpstr>III. Oxyurose</vt:lpstr>
      <vt:lpstr>III. Oxyurose</vt:lpstr>
      <vt:lpstr>IV. Giardiase</vt:lpstr>
      <vt:lpstr>IV. Giardiase</vt:lpstr>
      <vt:lpstr>IV. Giardiase</vt:lpstr>
      <vt:lpstr>IV. Giardiase</vt:lpstr>
      <vt:lpstr>IV. Giardiase</vt:lpstr>
      <vt:lpstr>Diapositive 30</vt:lpstr>
      <vt:lpstr>IV. Giardiase</vt:lpstr>
      <vt:lpstr>Diapositive 32</vt:lpstr>
      <vt:lpstr>Diapositive 33</vt:lpstr>
    </vt:vector>
  </TitlesOfParts>
  <Company>Annaba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Digisoft</dc:creator>
  <cp:lastModifiedBy>user</cp:lastModifiedBy>
  <cp:revision>366</cp:revision>
  <dcterms:created xsi:type="dcterms:W3CDTF">2011-06-06T16:40:16Z</dcterms:created>
  <dcterms:modified xsi:type="dcterms:W3CDTF">2020-03-06T10:27:09Z</dcterms:modified>
</cp:coreProperties>
</file>