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44"/>
  </p:notesMasterIdLst>
  <p:sldIdLst>
    <p:sldId id="256" r:id="rId2"/>
    <p:sldId id="403" r:id="rId3"/>
    <p:sldId id="465" r:id="rId4"/>
    <p:sldId id="466" r:id="rId5"/>
    <p:sldId id="467" r:id="rId6"/>
    <p:sldId id="447" r:id="rId7"/>
    <p:sldId id="468" r:id="rId8"/>
    <p:sldId id="404"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9" r:id="rId27"/>
    <p:sldId id="470" r:id="rId28"/>
    <p:sldId id="471" r:id="rId29"/>
    <p:sldId id="472" r:id="rId30"/>
    <p:sldId id="473" r:id="rId31"/>
    <p:sldId id="474" r:id="rId32"/>
    <p:sldId id="475" r:id="rId33"/>
    <p:sldId id="476" r:id="rId34"/>
    <p:sldId id="477" r:id="rId35"/>
    <p:sldId id="479" r:id="rId36"/>
    <p:sldId id="478" r:id="rId37"/>
    <p:sldId id="480" r:id="rId38"/>
    <p:sldId id="481" r:id="rId39"/>
    <p:sldId id="482" r:id="rId40"/>
    <p:sldId id="483" r:id="rId41"/>
    <p:sldId id="484" r:id="rId42"/>
    <p:sldId id="48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lefievr" initials="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630" autoAdjust="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25/04/2018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t>25/06/12</a:t>
            </a:r>
          </a:p>
        </p:txBody>
      </p:sp>
      <p:sp>
        <p:nvSpPr>
          <p:cNvPr id="6" name="Rectangle 7"/>
          <p:cNvSpPr>
            <a:spLocks noGrp="1" noChangeArrowheads="1"/>
          </p:cNvSpPr>
          <p:nvPr>
            <p:ph type="sldNum"/>
          </p:nvPr>
        </p:nvSpPr>
        <p:spPr>
          <a:ln/>
        </p:spPr>
        <p:txBody>
          <a:bodyPr/>
          <a:lstStyle/>
          <a:p>
            <a:fld id="{35722652-54C8-4258-9FE8-0DFD3808D11A}" type="slidenum">
              <a:rPr lang="fr-FR"/>
              <a:pPr/>
              <a:t>6</a:t>
            </a:fld>
            <a:endParaRPr lang="fr-FR"/>
          </a:p>
        </p:txBody>
      </p:sp>
      <p:sp>
        <p:nvSpPr>
          <p:cNvPr id="18433" name="Rectangle 1"/>
          <p:cNvSpPr txBox="1">
            <a:spLocks noGrp="1" noRot="1" noChangeAspect="1" noChangeArrowheads="1"/>
          </p:cNvSpPr>
          <p:nvPr>
            <p:ph type="sldImg"/>
          </p:nvPr>
        </p:nvSpPr>
        <p:spPr bwMode="auto">
          <a:xfrm>
            <a:off x="920750" y="746125"/>
            <a:ext cx="4965700" cy="3725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1038" y="4721225"/>
            <a:ext cx="5443537" cy="4471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35" name="Text Box 3"/>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9C9A4AED-4549-437D-91FB-E6BBEFB8421B}" type="slidenum">
              <a:rPr lang="fr-FR" sz="1200">
                <a:latin typeface="Calibri" panose="020F0502020204030204" pitchFamily="34" charset="0"/>
                <a:cs typeface="Arial" panose="020B0604020202020204" pitchFamily="34" charset="0"/>
              </a:rPr>
              <a:pPr algn="r">
                <a:buClrTx/>
                <a:buFontTx/>
                <a:buNone/>
              </a:pPr>
              <a:t>6</a:t>
            </a:fld>
            <a:endParaRPr lang="fr-F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726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endParaRPr lang="fr-FR" smtClean="0">
              <a:latin typeface="Arial" panose="020B0604020202020204" pitchFamily="34" charset="0"/>
            </a:endParaRPr>
          </a:p>
        </p:txBody>
      </p:sp>
    </p:spTree>
    <p:extLst>
      <p:ext uri="{BB962C8B-B14F-4D97-AF65-F5344CB8AC3E}">
        <p14:creationId xmlns:p14="http://schemas.microsoft.com/office/powerpoint/2010/main" val="91436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38940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1619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1372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04519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60901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82476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00426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850517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5002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r-FR"/>
              <a:t>25/06/12</a:t>
            </a:r>
          </a:p>
        </p:txBody>
      </p:sp>
      <p:sp>
        <p:nvSpPr>
          <p:cNvPr id="6" name="Rectangle 7"/>
          <p:cNvSpPr>
            <a:spLocks noGrp="1" noChangeArrowheads="1"/>
          </p:cNvSpPr>
          <p:nvPr>
            <p:ph type="sldNum"/>
          </p:nvPr>
        </p:nvSpPr>
        <p:spPr>
          <a:ln/>
        </p:spPr>
        <p:txBody>
          <a:bodyPr/>
          <a:lstStyle/>
          <a:p>
            <a:fld id="{35722652-54C8-4258-9FE8-0DFD3808D11A}" type="slidenum">
              <a:rPr lang="fr-FR"/>
              <a:pPr/>
              <a:t>7</a:t>
            </a:fld>
            <a:endParaRPr lang="fr-FR"/>
          </a:p>
        </p:txBody>
      </p:sp>
      <p:sp>
        <p:nvSpPr>
          <p:cNvPr id="18433" name="Rectangle 1"/>
          <p:cNvSpPr txBox="1">
            <a:spLocks noGrp="1" noRot="1" noChangeAspect="1" noChangeArrowheads="1"/>
          </p:cNvSpPr>
          <p:nvPr>
            <p:ph type="sldImg"/>
          </p:nvPr>
        </p:nvSpPr>
        <p:spPr bwMode="auto">
          <a:xfrm>
            <a:off x="920750" y="746125"/>
            <a:ext cx="4965700" cy="3725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81038" y="4721225"/>
            <a:ext cx="5443537" cy="4471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8435" name="Text Box 3"/>
          <p:cNvSpPr txBox="1">
            <a:spLocks noChangeArrowheads="1"/>
          </p:cNvSpPr>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9pPr>
          </a:lstStyle>
          <a:p>
            <a:pPr algn="r">
              <a:buClrTx/>
              <a:buFontTx/>
              <a:buNone/>
            </a:pPr>
            <a:fld id="{9C9A4AED-4549-437D-91FB-E6BBEFB8421B}" type="slidenum">
              <a:rPr lang="fr-FR" sz="1200">
                <a:latin typeface="Calibri" panose="020F0502020204030204" pitchFamily="34" charset="0"/>
                <a:cs typeface="Arial" panose="020B0604020202020204" pitchFamily="34" charset="0"/>
              </a:rPr>
              <a:pPr algn="r">
                <a:buClrTx/>
                <a:buFontTx/>
                <a:buNone/>
              </a:pPr>
              <a:t>7</a:t>
            </a:fld>
            <a:endParaRPr lang="fr-FR"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9673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28690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987857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012692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90696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7556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69458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106201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356271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213921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5091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936515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127484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94935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83241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46753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fr-FR" smtClean="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t>L'indice de réfraction </a:t>
            </a:r>
            <a:r>
              <a:rPr lang="fr-FR" smtClean="0">
                <a:solidFill>
                  <a:srgbClr val="000000"/>
                </a:solidFill>
                <a:latin typeface="Book Antiqua" panose="02040602050305030304" pitchFamily="18" charset="0"/>
                <a:cs typeface="Times New Roman" panose="02020603050405020304" pitchFamily="18" charset="0"/>
              </a:rPr>
              <a:t>diminue progressivement du cœur jusqu'à l'interface de la gaine.</a:t>
            </a:r>
          </a:p>
          <a:p>
            <a:pPr algn="just" eaLnBrk="1" hangingPunct="1"/>
            <a:r>
              <a:rPr lang="fr-FR" smtClean="0">
                <a:solidFill>
                  <a:srgbClr val="000000"/>
                </a:solidFill>
                <a:latin typeface="Book Antiqua" panose="02040602050305030304" pitchFamily="18" charset="0"/>
                <a:cs typeface="Times New Roman" panose="02020603050405020304" pitchFamily="18" charset="0"/>
              </a:rPr>
              <a:t>La propagation est approximativement une onde sinusoïdale</a:t>
            </a:r>
            <a:r>
              <a:rPr lang="fr-FR" smtClean="0">
                <a:latin typeface="Arial" panose="020B0604020202020204" pitchFamily="34" charset="0"/>
              </a:rPr>
              <a:t> </a:t>
            </a:r>
          </a:p>
          <a:p>
            <a:pPr algn="just" eaLnBrk="1" hangingPunct="1"/>
            <a:r>
              <a:rPr lang="fr-FR" smtClean="0">
                <a:latin typeface="Arial" panose="020B0604020202020204" pitchFamily="34" charset="0"/>
              </a:rPr>
              <a:t>Bande passante de 500HZ, plus importante que celle à saut d’indice (trouver pourquoi)</a:t>
            </a:r>
          </a:p>
          <a:p>
            <a:pPr algn="just" eaLnBrk="1" hangingPunct="1"/>
            <a:endParaRPr lang="fr-FR" smtClean="0">
              <a:latin typeface="Arial" panose="020B0604020202020204" pitchFamily="34" charset="0"/>
            </a:endParaRPr>
          </a:p>
          <a:p>
            <a:r>
              <a:rPr lang="fr-FR" smtClean="0">
                <a:latin typeface="Arial" panose="020B0604020202020204" pitchFamily="34" charset="0"/>
              </a:rPr>
              <a:t>On s'approche ainsi d'une égalisation des temps de propagation, ce qui veut dire que l'on a</a:t>
            </a:r>
          </a:p>
          <a:p>
            <a:r>
              <a:rPr lang="fr-FR" smtClean="0">
                <a:latin typeface="Arial" panose="020B0604020202020204" pitchFamily="34" charset="0"/>
              </a:rPr>
              <a:t>réduit la dispersion modale.</a:t>
            </a:r>
          </a:p>
        </p:txBody>
      </p:sp>
    </p:spTree>
    <p:extLst>
      <p:ext uri="{BB962C8B-B14F-4D97-AF65-F5344CB8AC3E}">
        <p14:creationId xmlns:p14="http://schemas.microsoft.com/office/powerpoint/2010/main" val="361098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11048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23256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9457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A309A6D-C09C-4548-B29A-6CF363A7E532}" type="datetimeFigureOut">
              <a:rPr lang="fr-FR" smtClean="0"/>
              <a:t>25/04/2018</a:t>
            </a:fld>
            <a:endParaRPr lang="fr-BE"/>
          </a:p>
        </p:txBody>
      </p:sp>
      <p:sp>
        <p:nvSpPr>
          <p:cNvPr id="5" name="Footer Placeholder 4"/>
          <p:cNvSpPr>
            <a:spLocks noGrp="1"/>
          </p:cNvSpPr>
          <p:nvPr>
            <p:ph type="ftr" sz="quarter" idx="11"/>
          </p:nvPr>
        </p:nvSpPr>
        <p:spPr>
          <a:xfrm>
            <a:off x="1900237" y="5410202"/>
            <a:ext cx="3843665" cy="365125"/>
          </a:xfrm>
        </p:spPr>
        <p:txBody>
          <a:bodyPr/>
          <a:lstStyle/>
          <a:p>
            <a:endParaRPr lang="fr-BE"/>
          </a:p>
        </p:txBody>
      </p:sp>
      <p:sp>
        <p:nvSpPr>
          <p:cNvPr id="6" name="Slide Number Placeholder 5"/>
          <p:cNvSpPr>
            <a:spLocks noGrp="1"/>
          </p:cNvSpPr>
          <p:nvPr>
            <p:ph type="sldNum" sz="quarter" idx="12"/>
          </p:nvPr>
        </p:nvSpPr>
        <p:spPr>
          <a:xfrm>
            <a:off x="7915603" y="5410200"/>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07216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8282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8215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4860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2863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25/04/2018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0793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25/04/2018</a:t>
            </a:fld>
            <a:endParaRPr lang="fr-BE"/>
          </a:p>
        </p:txBody>
      </p:sp>
      <p:sp>
        <p:nvSpPr>
          <p:cNvPr id="4" name="Footer Placeholder 3"/>
          <p:cNvSpPr>
            <a:spLocks noGrp="1"/>
          </p:cNvSpPr>
          <p:nvPr>
            <p:ph type="ftr" sz="quarter" idx="11"/>
          </p:nvPr>
        </p:nvSpPr>
        <p:spPr/>
        <p:txBody>
          <a:bodyPr/>
          <a:lstStyle>
            <a:lvl1pPr>
              <a:defRPr cap="all" baseline="0"/>
            </a:lvl1p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23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25/04/2018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815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25/04/2018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741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endParaRPr lang="fr-FR"/>
          </a:p>
        </p:txBody>
      </p:sp>
      <p:sp>
        <p:nvSpPr>
          <p:cNvPr id="4" name="Espace réservé de la date 3"/>
          <p:cNvSpPr>
            <a:spLocks noGrp="1"/>
          </p:cNvSpPr>
          <p:nvPr>
            <p:ph type="dt" sz="half" idx="10"/>
          </p:nvPr>
        </p:nvSpPr>
        <p:spPr>
          <a:xfrm>
            <a:off x="457200" y="6243638"/>
            <a:ext cx="21336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3638"/>
            <a:ext cx="2133600" cy="457200"/>
          </a:xfrm>
        </p:spPr>
        <p:txBody>
          <a:bodyPr/>
          <a:lstStyle>
            <a:lvl1pPr>
              <a:defRPr/>
            </a:lvl1pPr>
          </a:lstStyle>
          <a:p>
            <a:fld id="{EFBC76D1-F208-4876-A5AF-AEF970466224}" type="slidenum">
              <a:rPr lang="fr-FR"/>
              <a:pPr/>
              <a:t>‹N°›</a:t>
            </a:fld>
            <a:endParaRPr lang="fr-FR"/>
          </a:p>
        </p:txBody>
      </p:sp>
    </p:spTree>
    <p:extLst>
      <p:ext uri="{BB962C8B-B14F-4D97-AF65-F5344CB8AC3E}">
        <p14:creationId xmlns:p14="http://schemas.microsoft.com/office/powerpoint/2010/main" val="243641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fld id="{C9CFD1DE-80C1-4F05-9462-15567CD9CD71}" type="slidenum">
              <a:rPr lang="fr-FR"/>
              <a:pPr/>
              <a:t>‹N°›</a:t>
            </a:fld>
            <a:endParaRPr lang="fr-FR"/>
          </a:p>
        </p:txBody>
      </p:sp>
    </p:spTree>
    <p:extLst>
      <p:ext uri="{BB962C8B-B14F-4D97-AF65-F5344CB8AC3E}">
        <p14:creationId xmlns:p14="http://schemas.microsoft.com/office/powerpoint/2010/main" val="35288002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smtClean="0"/>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A309A6D-C09C-4548-B29A-6CF363A7E532}" type="datetimeFigureOut">
              <a:rPr lang="fr-FR" smtClean="0"/>
              <a:t>25/04/2018</a:t>
            </a:fld>
            <a:endParaRPr lang="fr-BE"/>
          </a:p>
        </p:txBody>
      </p:sp>
      <p:sp>
        <p:nvSpPr>
          <p:cNvPr id="50" name="Footer Placeholder 4"/>
          <p:cNvSpPr>
            <a:spLocks noGrp="1"/>
          </p:cNvSpPr>
          <p:nvPr>
            <p:ph type="ftr" sz="quarter" idx="11"/>
          </p:nvPr>
        </p:nvSpPr>
        <p:spPr>
          <a:xfrm>
            <a:off x="856059" y="5883276"/>
            <a:ext cx="4679482" cy="365125"/>
          </a:xfrm>
        </p:spPr>
        <p:txBody>
          <a:bodyPr/>
          <a:lstStyle/>
          <a:p>
            <a:endParaRPr lang="fr-BE"/>
          </a:p>
        </p:txBody>
      </p:sp>
      <p:sp>
        <p:nvSpPr>
          <p:cNvPr id="51" name="Slide Number Placeholder 5"/>
          <p:cNvSpPr>
            <a:spLocks noGrp="1"/>
          </p:cNvSpPr>
          <p:nvPr>
            <p:ph type="sldNum" sz="quarter" idx="12"/>
          </p:nvPr>
        </p:nvSpPr>
        <p:spPr>
          <a:xfrm>
            <a:off x="7707241" y="5883275"/>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061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7CADABF8-156C-4E27-8058-B52EEF27AF09}" type="slidenum">
              <a:rPr lang="fr-FR"/>
              <a:pPr/>
              <a:t>‹N°›</a:t>
            </a:fld>
            <a:endParaRPr lang="fr-FR"/>
          </a:p>
        </p:txBody>
      </p:sp>
    </p:spTree>
    <p:extLst>
      <p:ext uri="{BB962C8B-B14F-4D97-AF65-F5344CB8AC3E}">
        <p14:creationId xmlns:p14="http://schemas.microsoft.com/office/powerpoint/2010/main" val="15816386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25/04/2018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954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79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25/04/2018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552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25/04/2018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0477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25/04/2018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18973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2318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25/04/2018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692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3">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309A6D-C09C-4548-B29A-6CF363A7E532}" type="datetimeFigureOut">
              <a:rPr lang="fr-FR" smtClean="0"/>
              <a:t>25/04/2018</a:t>
            </a:fld>
            <a:endParaRPr lang="fr-BE"/>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504866712"/>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file:///C:\exp_tel\holp\2_4_3_&#160;Diff&#233;rents%20types%20de%20fibres%20optiques_fichiers\c2_4_3_b.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file:///C:\exp_tel\holp\2_4_3_&#160;Diff&#233;rents%20types%20de%20fibres%20optiques_fichiers\c2_4_3_c.gi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file:///C:\exp_tel\holp\2_4_3_&#160;Diff&#233;rents%20types%20de%20fibres%20optiques_fichiers\c2_4_3_f.gi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file:///C:\exp_tel\totor\Ifotec%20%20Technologies%20%20Multiplexage%20%20Multiplexage%20en%20longueur%20d'onde%20(WDM)_fichiers\fr-schema-wdm1.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7763" y="6014292"/>
            <a:ext cx="4248473" cy="830997"/>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fr-FR" sz="4800" b="1" i="1" dirty="0" err="1" smtClean="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Dr.Hafs</a:t>
            </a:r>
            <a:r>
              <a:rPr lang="fr-FR" sz="4800" b="1" i="1" dirty="0" smtClean="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rPr>
              <a:t> T.</a:t>
            </a:r>
            <a:endParaRPr lang="fr-FR" sz="4800" b="1" i="1" dirty="0">
              <a:ln w="22225">
                <a:solidFill>
                  <a:schemeClr val="accent2"/>
                </a:solidFill>
                <a:prstDash val="solid"/>
              </a:ln>
              <a:solidFill>
                <a:schemeClr val="accent2">
                  <a:lumMod val="40000"/>
                  <a:lumOff val="60000"/>
                </a:schemeClr>
              </a:solidFill>
              <a:latin typeface="Traditional Arabic" panose="02020603050405020304" pitchFamily="18" charset="-78"/>
              <a:cs typeface="Traditional Arabic" panose="02020603050405020304" pitchFamily="18" charset="-78"/>
            </a:endParaRPr>
          </a:p>
        </p:txBody>
      </p:sp>
      <p:sp>
        <p:nvSpPr>
          <p:cNvPr id="6" name="Rectangle 5"/>
          <p:cNvSpPr/>
          <p:nvPr/>
        </p:nvSpPr>
        <p:spPr>
          <a:xfrm>
            <a:off x="0" y="15949"/>
            <a:ext cx="9144000" cy="1569660"/>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fr-FR" sz="4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Chapitre IV</a:t>
            </a:r>
            <a:r>
              <a:rPr lang="fr-F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 </a:t>
            </a:r>
            <a:r>
              <a:rPr lang="fr-FR" sz="4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Réseau </a:t>
            </a:r>
            <a:r>
              <a:rPr lang="fr-FR" sz="4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ea typeface="Arial Unicode MS" panose="020B0604020202020204" pitchFamily="34" charset="-128"/>
                <a:cs typeface="Arial Unicode MS" panose="020B0604020202020204" pitchFamily="34" charset="-128"/>
              </a:rPr>
              <a:t>de transport optique </a:t>
            </a:r>
          </a:p>
        </p:txBody>
      </p:sp>
      <p:pic>
        <p:nvPicPr>
          <p:cNvPr id="4" name="Image 3"/>
          <p:cNvPicPr>
            <a:picLocks noChangeAspect="1"/>
          </p:cNvPicPr>
          <p:nvPr/>
        </p:nvPicPr>
        <p:blipFill>
          <a:blip r:embed="rId2"/>
          <a:stretch>
            <a:fillRect/>
          </a:stretch>
        </p:blipFill>
        <p:spPr>
          <a:xfrm>
            <a:off x="0" y="1505988"/>
            <a:ext cx="9144000" cy="4508304"/>
          </a:xfrm>
          <a:prstGeom prst="rect">
            <a:avLst/>
          </a:prstGeom>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57563"/>
            <a:ext cx="7848600" cy="3357562"/>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0" y="105251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dirty="0">
                <a:solidFill>
                  <a:schemeClr val="bg1"/>
                </a:solidFill>
                <a:latin typeface="Times New Roman" panose="02020603050405020304" pitchFamily="18" charset="0"/>
                <a:cs typeface="Times New Roman" panose="02020603050405020304" pitchFamily="18" charset="0"/>
              </a:rPr>
              <a:t>De part la transposition du signal optique en signal électrique, il est possible de </a:t>
            </a:r>
            <a:r>
              <a:rPr lang="fr-FR" sz="2400" dirty="0" smtClean="0">
                <a:solidFill>
                  <a:schemeClr val="bg1"/>
                </a:solidFill>
                <a:latin typeface="Times New Roman" panose="02020603050405020304" pitchFamily="18" charset="0"/>
                <a:cs typeface="Times New Roman" panose="02020603050405020304" pitchFamily="18" charset="0"/>
              </a:rPr>
              <a:t>rerouter </a:t>
            </a:r>
            <a:r>
              <a:rPr lang="fr-FR" sz="2400" dirty="0">
                <a:solidFill>
                  <a:schemeClr val="bg1"/>
                </a:solidFill>
                <a:latin typeface="Times New Roman" panose="02020603050405020304" pitchFamily="18" charset="0"/>
                <a:cs typeface="Times New Roman" panose="02020603050405020304" pitchFamily="18" charset="0"/>
              </a:rPr>
              <a:t>la longueur d'onde insérée sur une longueur d'onde différente en sortie </a:t>
            </a:r>
          </a:p>
        </p:txBody>
      </p:sp>
      <p:sp>
        <p:nvSpPr>
          <p:cNvPr id="38918" name="Text Box 6"/>
          <p:cNvSpPr txBox="1">
            <a:spLocks noChangeArrowheads="1"/>
          </p:cNvSpPr>
          <p:nvPr/>
        </p:nvSpPr>
        <p:spPr bwMode="auto">
          <a:xfrm>
            <a:off x="0" y="238970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dirty="0">
                <a:solidFill>
                  <a:schemeClr val="bg1"/>
                </a:solidFill>
                <a:latin typeface="Times New Roman" panose="02020603050405020304" pitchFamily="18" charset="0"/>
                <a:cs typeface="Times New Roman" panose="02020603050405020304" pitchFamily="18" charset="0"/>
              </a:rPr>
              <a:t>Cependant le temps de restauration reste important (50 ms maximum) dû au traitement du signal </a:t>
            </a:r>
          </a:p>
        </p:txBody>
      </p:sp>
      <p:sp>
        <p:nvSpPr>
          <p:cNvPr id="7" name="Rectangle 10"/>
          <p:cNvSpPr>
            <a:spLocks noGrp="1" noChangeArrowheads="1"/>
          </p:cNvSpPr>
          <p:nvPr>
            <p:ph type="title"/>
          </p:nvPr>
        </p:nvSpPr>
        <p:spPr>
          <a:xfrm>
            <a:off x="0" y="25400"/>
            <a:ext cx="9144000" cy="95532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fr-FR" sz="2800" b="1" dirty="0" smtClean="0">
                <a:solidFill>
                  <a:schemeClr val="tx1"/>
                </a:solidFill>
                <a:effectLst/>
                <a:latin typeface="Times New Roman" panose="02020603050405020304" pitchFamily="18" charset="0"/>
                <a:cs typeface="Times New Roman" panose="02020603050405020304" pitchFamily="18" charset="0"/>
              </a:rPr>
              <a:t/>
            </a:r>
            <a:br>
              <a:rPr lang="fr-FR" sz="2800" b="1" dirty="0" smtClean="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latin typeface="Times New Roman" panose="02020603050405020304" pitchFamily="18" charset="0"/>
                <a:cs typeface="Times New Roman" panose="02020603050405020304" pitchFamily="18" charset="0"/>
              </a:rPr>
              <a:t/>
            </a:r>
            <a:br>
              <a:rPr lang="fr-FR" sz="2800" b="1" dirty="0">
                <a:solidFill>
                  <a:schemeClr val="tx1"/>
                </a:solidFill>
                <a:latin typeface="Times New Roman" panose="02020603050405020304" pitchFamily="18" charset="0"/>
                <a:cs typeface="Times New Roman" panose="02020603050405020304" pitchFamily="18" charset="0"/>
              </a:rPr>
            </a:br>
            <a:r>
              <a:rPr lang="fr-FR" sz="2800" b="1" dirty="0" smtClean="0">
                <a:solidFill>
                  <a:schemeClr val="tx1"/>
                </a:solidFill>
                <a:effectLst/>
                <a:latin typeface="Times New Roman" panose="02020603050405020304" pitchFamily="18" charset="0"/>
                <a:cs typeface="Times New Roman" panose="02020603050405020304" pitchFamily="18" charset="0"/>
              </a:rPr>
              <a:t>LES </a:t>
            </a:r>
            <a:r>
              <a:rPr lang="fr-FR" sz="2800" b="1" dirty="0">
                <a:solidFill>
                  <a:schemeClr val="tx1"/>
                </a:solidFill>
                <a:effectLst/>
                <a:latin typeface="Times New Roman" panose="02020603050405020304" pitchFamily="18" charset="0"/>
                <a:cs typeface="Times New Roman" panose="02020603050405020304" pitchFamily="18" charset="0"/>
              </a:rPr>
              <a:t>OEO</a:t>
            </a:r>
            <a:br>
              <a:rPr lang="fr-FR" sz="2800" b="1" dirty="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effectLst/>
                <a:latin typeface="Times New Roman" panose="02020603050405020304" pitchFamily="18" charset="0"/>
                <a:cs typeface="Times New Roman" panose="02020603050405020304" pitchFamily="18" charset="0"/>
              </a:rPr>
              <a:t>Optique-Electronique-Optique</a:t>
            </a:r>
            <a:r>
              <a:rPr lang="fr-FR" sz="4000" b="1" dirty="0">
                <a:solidFill>
                  <a:schemeClr val="tx1"/>
                </a:solidFill>
                <a:effectLst/>
              </a:rPr>
              <a:t/>
            </a:r>
            <a:br>
              <a:rPr lang="fr-FR" sz="4000" b="1" dirty="0">
                <a:solidFill>
                  <a:schemeClr val="tx1"/>
                </a:solidFill>
                <a:effectLst/>
              </a:rPr>
            </a:br>
            <a:endParaRPr lang="fr-FR" sz="4000" b="1" dirty="0">
              <a:solidFill>
                <a:schemeClr val="tx1"/>
              </a:solidFill>
              <a:effectLst/>
            </a:endParaRPr>
          </a:p>
        </p:txBody>
      </p:sp>
    </p:spTree>
    <p:extLst>
      <p:ext uri="{BB962C8B-B14F-4D97-AF65-F5344CB8AC3E}">
        <p14:creationId xmlns:p14="http://schemas.microsoft.com/office/powerpoint/2010/main" val="370643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diamond(in)">
                                      <p:cBhvr>
                                        <p:cTn id="7" dur="1000"/>
                                        <p:tgtEl>
                                          <p:spTgt spid="389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diamond(in)">
                                      <p:cBhvr>
                                        <p:cTn id="10" dur="1000"/>
                                        <p:tgtEl>
                                          <p:spTgt spid="38918"/>
                                        </p:tgtEl>
                                      </p:cBhvr>
                                    </p:animEffect>
                                  </p:childTnLst>
                                </p:cTn>
                              </p:par>
                            </p:childTnLst>
                          </p:cTn>
                        </p:par>
                        <p:par>
                          <p:cTn id="11" fill="hold" nodeType="afterGroup">
                            <p:stCondLst>
                              <p:cond delay="1000"/>
                            </p:stCondLst>
                            <p:childTnLst>
                              <p:par>
                                <p:cTn id="12" presetID="4" presetClass="entr" presetSubtype="16" fill="hold" nodeType="afterEffect">
                                  <p:stCondLst>
                                    <p:cond delay="0"/>
                                  </p:stCondLst>
                                  <p:childTnLst>
                                    <p:set>
                                      <p:cBhvr>
                                        <p:cTn id="13" dur="1" fill="hold">
                                          <p:stCondLst>
                                            <p:cond delay="0"/>
                                          </p:stCondLst>
                                        </p:cTn>
                                        <p:tgtEl>
                                          <p:spTgt spid="38916"/>
                                        </p:tgtEl>
                                        <p:attrNameLst>
                                          <p:attrName>style.visibility</p:attrName>
                                        </p:attrNameLst>
                                      </p:cBhvr>
                                      <p:to>
                                        <p:strVal val="visible"/>
                                      </p:to>
                                    </p:set>
                                    <p:animEffect transition="in" filter="box(in)">
                                      <p:cBhvr>
                                        <p:cTn id="14" dur="1000"/>
                                        <p:tgtEl>
                                          <p:spTgt spid="38916"/>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95536" y="23563"/>
            <a:ext cx="8229600" cy="741141"/>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fr-FR" dirty="0"/>
              <a:t>Les Acteurs – Le Marché</a:t>
            </a:r>
          </a:p>
        </p:txBody>
      </p:sp>
      <p:graphicFrame>
        <p:nvGraphicFramePr>
          <p:cNvPr id="39994" name="Group 58"/>
          <p:cNvGraphicFramePr>
            <a:graphicFrameLocks noGrp="1"/>
          </p:cNvGraphicFramePr>
          <p:nvPr>
            <p:ph idx="1"/>
            <p:extLst>
              <p:ext uri="{D42A27DB-BD31-4B8C-83A1-F6EECF244321}">
                <p14:modId xmlns:p14="http://schemas.microsoft.com/office/powerpoint/2010/main" val="426324339"/>
              </p:ext>
            </p:extLst>
          </p:nvPr>
        </p:nvGraphicFramePr>
        <p:xfrm>
          <a:off x="457200" y="1600200"/>
          <a:ext cx="8229600" cy="4530725"/>
        </p:xfrm>
        <a:graphic>
          <a:graphicData uri="http://schemas.openxmlformats.org/drawingml/2006/table">
            <a:tbl>
              <a:tblPr>
                <a:tableStyleId>{E8B1032C-EA38-4F05-BA0D-38AFFFC7BED3}</a:tableStyleId>
              </a:tblPr>
              <a:tblGrid>
                <a:gridCol w="1628775"/>
                <a:gridCol w="2911475"/>
                <a:gridCol w="1844675"/>
                <a:gridCol w="1844675"/>
              </a:tblGrid>
              <a:tr h="1400175">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fr-FR" sz="4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Caractéristiques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Acteurs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Marché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r>
              <a:tr h="3130550">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OEO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commutation est électronique</a:t>
                      </a:r>
                      <a:b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Contrôle du contenu </a:t>
                      </a:r>
                      <a:b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kumimoji="0" lang="fr-FR"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Mais besoin de remplacer le cœur électronique quand les débits augmentent </a:t>
                      </a:r>
                      <a:endParaRPr kumimoji="0" lang="fr-FR"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Brightlink, Lightera/Ciena, Monterye/Cisco, Nortel, Sycamore, Tellabs, Tellium … </a:t>
                      </a:r>
                      <a:endParaRPr kumimoji="0" lang="en-GB" sz="32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Marché estimé à $32 million en 2005 </a:t>
                      </a:r>
                      <a:endParaRPr kumimoji="0" lang="fr-FR" sz="32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r>
            </a:tbl>
          </a:graphicData>
        </a:graphic>
      </p:graphicFrame>
    </p:spTree>
    <p:extLst>
      <p:ext uri="{BB962C8B-B14F-4D97-AF65-F5344CB8AC3E}">
        <p14:creationId xmlns:p14="http://schemas.microsoft.com/office/powerpoint/2010/main" val="18056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39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135938" cy="4800600"/>
          </a:xfrm>
          <a:prstGeom prst="rect">
            <a:avLst/>
          </a:prstGeom>
          <a:noFill/>
          <a:extLst>
            <a:ext uri="{909E8E84-426E-40DD-AFC4-6F175D3DCCD1}">
              <a14:hiddenFill xmlns:a14="http://schemas.microsoft.com/office/drawing/2010/main">
                <a:solidFill>
                  <a:srgbClr val="FFFFFF"/>
                </a:solidFill>
              </a14:hiddenFill>
            </a:ext>
          </a:extLst>
        </p:spPr>
      </p:pic>
      <p:sp>
        <p:nvSpPr>
          <p:cNvPr id="43013" name="Text Box 5"/>
          <p:cNvSpPr txBox="1">
            <a:spLocks noChangeArrowheads="1"/>
          </p:cNvSpPr>
          <p:nvPr/>
        </p:nvSpPr>
        <p:spPr bwMode="auto">
          <a:xfrm>
            <a:off x="0" y="1492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r-FR" sz="2800" b="1"/>
          </a:p>
        </p:txBody>
      </p:sp>
      <p:sp>
        <p:nvSpPr>
          <p:cNvPr id="43014" name="Rectangle 6"/>
          <p:cNvSpPr>
            <a:spLocks noGrp="1" noChangeArrowheads="1"/>
          </p:cNvSpPr>
          <p:nvPr>
            <p:ph type="title"/>
          </p:nvPr>
        </p:nvSpPr>
        <p:spPr>
          <a:xfrm>
            <a:off x="0" y="0"/>
            <a:ext cx="9144000" cy="66833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fr-FR" sz="2800" b="1" dirty="0" smtClean="0">
                <a:solidFill>
                  <a:schemeClr val="tx1"/>
                </a:solidFill>
                <a:effectLst/>
              </a:rPr>
              <a:t/>
            </a:r>
            <a:br>
              <a:rPr lang="fr-FR" sz="2800" b="1" dirty="0" smtClean="0">
                <a:solidFill>
                  <a:schemeClr val="tx1"/>
                </a:solidFill>
                <a:effectLst/>
              </a:rPr>
            </a:br>
            <a:r>
              <a:rPr lang="fr-FR" sz="2800" b="1" dirty="0" smtClean="0">
                <a:solidFill>
                  <a:schemeClr val="tx1"/>
                </a:solidFill>
                <a:effectLst/>
              </a:rPr>
              <a:t>Les </a:t>
            </a:r>
            <a:r>
              <a:rPr lang="fr-FR" sz="2800" b="1" dirty="0">
                <a:solidFill>
                  <a:schemeClr val="tx1"/>
                </a:solidFill>
                <a:effectLst/>
              </a:rPr>
              <a:t>OOO</a:t>
            </a:r>
            <a:br>
              <a:rPr lang="fr-FR" sz="2800" b="1" dirty="0">
                <a:solidFill>
                  <a:schemeClr val="tx1"/>
                </a:solidFill>
                <a:effectLst/>
              </a:rPr>
            </a:br>
            <a:r>
              <a:rPr lang="fr-FR" sz="2800" b="1" dirty="0">
                <a:solidFill>
                  <a:schemeClr val="tx1"/>
                </a:solidFill>
                <a:effectLst/>
              </a:rPr>
              <a:t>Optique-Optique-Optique</a:t>
            </a:r>
            <a:br>
              <a:rPr lang="fr-FR" sz="2800" b="1" dirty="0">
                <a:solidFill>
                  <a:schemeClr val="tx1"/>
                </a:solidFill>
                <a:effectLst/>
              </a:rPr>
            </a:br>
            <a:endParaRPr lang="fr-FR" sz="2800" b="1" dirty="0">
              <a:solidFill>
                <a:schemeClr val="tx1"/>
              </a:solidFill>
              <a:effectLst/>
            </a:endParaRPr>
          </a:p>
        </p:txBody>
      </p:sp>
    </p:spTree>
    <p:extLst>
      <p:ext uri="{BB962C8B-B14F-4D97-AF65-F5344CB8AC3E}">
        <p14:creationId xmlns:p14="http://schemas.microsoft.com/office/powerpoint/2010/main" val="370939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p:cTn id="7" dur="500" fill="hold"/>
                                        <p:tgtEl>
                                          <p:spTgt spid="43014"/>
                                        </p:tgtEl>
                                        <p:attrNameLst>
                                          <p:attrName>ppt_w</p:attrName>
                                        </p:attrNameLst>
                                      </p:cBhvr>
                                      <p:tavLst>
                                        <p:tav tm="0">
                                          <p:val>
                                            <p:strVal val="#ppt_w*0.05"/>
                                          </p:val>
                                        </p:tav>
                                        <p:tav tm="100000">
                                          <p:val>
                                            <p:strVal val="#ppt_w"/>
                                          </p:val>
                                        </p:tav>
                                      </p:tavLst>
                                    </p:anim>
                                    <p:anim calcmode="lin" valueType="num">
                                      <p:cBhvr>
                                        <p:cTn id="8" dur="500" fill="hold"/>
                                        <p:tgtEl>
                                          <p:spTgt spid="43014"/>
                                        </p:tgtEl>
                                        <p:attrNameLst>
                                          <p:attrName>ppt_h</p:attrName>
                                        </p:attrNameLst>
                                      </p:cBhvr>
                                      <p:tavLst>
                                        <p:tav tm="0">
                                          <p:val>
                                            <p:strVal val="#ppt_h"/>
                                          </p:val>
                                        </p:tav>
                                        <p:tav tm="100000">
                                          <p:val>
                                            <p:strVal val="#ppt_h"/>
                                          </p:val>
                                        </p:tav>
                                      </p:tavLst>
                                    </p:anim>
                                    <p:anim calcmode="lin" valueType="num">
                                      <p:cBhvr>
                                        <p:cTn id="9" dur="500" fill="hold"/>
                                        <p:tgtEl>
                                          <p:spTgt spid="43014"/>
                                        </p:tgtEl>
                                        <p:attrNameLst>
                                          <p:attrName>ppt_x</p:attrName>
                                        </p:attrNameLst>
                                      </p:cBhvr>
                                      <p:tavLst>
                                        <p:tav tm="0">
                                          <p:val>
                                            <p:strVal val="#ppt_x-.2"/>
                                          </p:val>
                                        </p:tav>
                                        <p:tav tm="100000">
                                          <p:val>
                                            <p:strVal val="#ppt_x"/>
                                          </p:val>
                                        </p:tav>
                                      </p:tavLst>
                                    </p:anim>
                                    <p:anim calcmode="lin" valueType="num">
                                      <p:cBhvr>
                                        <p:cTn id="10" dur="500" fill="hold"/>
                                        <p:tgtEl>
                                          <p:spTgt spid="43014"/>
                                        </p:tgtEl>
                                        <p:attrNameLst>
                                          <p:attrName>ppt_y</p:attrName>
                                        </p:attrNameLst>
                                      </p:cBhvr>
                                      <p:tavLst>
                                        <p:tav tm="0">
                                          <p:val>
                                            <p:strVal val="#ppt_y"/>
                                          </p:val>
                                        </p:tav>
                                        <p:tav tm="100000">
                                          <p:val>
                                            <p:strVal val="#ppt_y"/>
                                          </p:val>
                                        </p:tav>
                                      </p:tavLst>
                                    </p:anim>
                                    <p:animEffect transition="in" filter="fade">
                                      <p:cBhvr>
                                        <p:cTn id="11" dur="500"/>
                                        <p:tgtEl>
                                          <p:spTgt spid="43014"/>
                                        </p:tgtEl>
                                      </p:cBhvr>
                                    </p:animEffect>
                                  </p:childTnLst>
                                </p:cTn>
                              </p:par>
                              <p:par>
                                <p:cTn id="12" presetID="54" presetClass="entr" presetSubtype="0" accel="100000" fill="hold" grpId="0" nodeType="withEffect" nodePh="1">
                                  <p:stCondLst>
                                    <p:cond delay="0"/>
                                  </p:stCondLst>
                                  <p:endCondLst>
                                    <p:cond evt="begin" delay="0">
                                      <p:tn val="12"/>
                                    </p:cond>
                                  </p:endCondLst>
                                  <p:childTnLst>
                                    <p:set>
                                      <p:cBhvr>
                                        <p:cTn id="13" dur="1" fill="hold">
                                          <p:stCondLst>
                                            <p:cond delay="0"/>
                                          </p:stCondLst>
                                        </p:cTn>
                                        <p:tgtEl>
                                          <p:spTgt spid="43013"/>
                                        </p:tgtEl>
                                        <p:attrNameLst>
                                          <p:attrName>style.visibility</p:attrName>
                                        </p:attrNameLst>
                                      </p:cBhvr>
                                      <p:to>
                                        <p:strVal val="visible"/>
                                      </p:to>
                                    </p:set>
                                    <p:anim calcmode="lin" valueType="num">
                                      <p:cBhvr>
                                        <p:cTn id="14" dur="500" fill="hold"/>
                                        <p:tgtEl>
                                          <p:spTgt spid="43013"/>
                                        </p:tgtEl>
                                        <p:attrNameLst>
                                          <p:attrName>ppt_w</p:attrName>
                                        </p:attrNameLst>
                                      </p:cBhvr>
                                      <p:tavLst>
                                        <p:tav tm="0">
                                          <p:val>
                                            <p:strVal val="#ppt_w*0.05"/>
                                          </p:val>
                                        </p:tav>
                                        <p:tav tm="100000">
                                          <p:val>
                                            <p:strVal val="#ppt_w"/>
                                          </p:val>
                                        </p:tav>
                                      </p:tavLst>
                                    </p:anim>
                                    <p:anim calcmode="lin" valueType="num">
                                      <p:cBhvr>
                                        <p:cTn id="15" dur="500" fill="hold"/>
                                        <p:tgtEl>
                                          <p:spTgt spid="43013"/>
                                        </p:tgtEl>
                                        <p:attrNameLst>
                                          <p:attrName>ppt_h</p:attrName>
                                        </p:attrNameLst>
                                      </p:cBhvr>
                                      <p:tavLst>
                                        <p:tav tm="0">
                                          <p:val>
                                            <p:strVal val="#ppt_h"/>
                                          </p:val>
                                        </p:tav>
                                        <p:tav tm="100000">
                                          <p:val>
                                            <p:strVal val="#ppt_h"/>
                                          </p:val>
                                        </p:tav>
                                      </p:tavLst>
                                    </p:anim>
                                    <p:anim calcmode="lin" valueType="num">
                                      <p:cBhvr>
                                        <p:cTn id="16" dur="500" fill="hold"/>
                                        <p:tgtEl>
                                          <p:spTgt spid="43013"/>
                                        </p:tgtEl>
                                        <p:attrNameLst>
                                          <p:attrName>ppt_x</p:attrName>
                                        </p:attrNameLst>
                                      </p:cBhvr>
                                      <p:tavLst>
                                        <p:tav tm="0">
                                          <p:val>
                                            <p:strVal val="#ppt_x-.2"/>
                                          </p:val>
                                        </p:tav>
                                        <p:tav tm="100000">
                                          <p:val>
                                            <p:strVal val="#ppt_x"/>
                                          </p:val>
                                        </p:tav>
                                      </p:tavLst>
                                    </p:anim>
                                    <p:anim calcmode="lin" valueType="num">
                                      <p:cBhvr>
                                        <p:cTn id="17" dur="500" fill="hold"/>
                                        <p:tgtEl>
                                          <p:spTgt spid="43013"/>
                                        </p:tgtEl>
                                        <p:attrNameLst>
                                          <p:attrName>ppt_y</p:attrName>
                                        </p:attrNameLst>
                                      </p:cBhvr>
                                      <p:tavLst>
                                        <p:tav tm="0">
                                          <p:val>
                                            <p:strVal val="#ppt_y"/>
                                          </p:val>
                                        </p:tav>
                                        <p:tav tm="100000">
                                          <p:val>
                                            <p:strVal val="#ppt_y"/>
                                          </p:val>
                                        </p:tav>
                                      </p:tavLst>
                                    </p:anim>
                                    <p:animEffect transition="in" filter="fade">
                                      <p:cBhvr>
                                        <p:cTn id="18" dur="500"/>
                                        <p:tgtEl>
                                          <p:spTgt spid="43013"/>
                                        </p:tgtEl>
                                      </p:cBhvr>
                                    </p:animEffect>
                                  </p:childTnLst>
                                </p:cTn>
                              </p:par>
                              <p:par>
                                <p:cTn id="19" presetID="3" presetClass="entr" presetSubtype="10" fill="hold" nodeType="withEffect">
                                  <p:stCondLst>
                                    <p:cond delay="0"/>
                                  </p:stCondLst>
                                  <p:childTnLst>
                                    <p:set>
                                      <p:cBhvr>
                                        <p:cTn id="20" dur="1" fill="hold">
                                          <p:stCondLst>
                                            <p:cond delay="0"/>
                                          </p:stCondLst>
                                        </p:cTn>
                                        <p:tgtEl>
                                          <p:spTgt spid="43012"/>
                                        </p:tgtEl>
                                        <p:attrNameLst>
                                          <p:attrName>style.visibility</p:attrName>
                                        </p:attrNameLst>
                                      </p:cBhvr>
                                      <p:to>
                                        <p:strVal val="visible"/>
                                      </p:to>
                                    </p:set>
                                    <p:animEffect transition="in" filter="blinds(horizontal)">
                                      <p:cBhvr>
                                        <p:cTn id="21"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0" y="0"/>
            <a:ext cx="9144000" cy="76470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FR" dirty="0"/>
              <a:t>Les Acteurs</a:t>
            </a:r>
          </a:p>
        </p:txBody>
      </p:sp>
      <p:graphicFrame>
        <p:nvGraphicFramePr>
          <p:cNvPr id="44091" name="Group 59"/>
          <p:cNvGraphicFramePr>
            <a:graphicFrameLocks noGrp="1"/>
          </p:cNvGraphicFramePr>
          <p:nvPr>
            <p:ph idx="1"/>
            <p:extLst>
              <p:ext uri="{D42A27DB-BD31-4B8C-83A1-F6EECF244321}">
                <p14:modId xmlns:p14="http://schemas.microsoft.com/office/powerpoint/2010/main" val="1347742570"/>
              </p:ext>
            </p:extLst>
          </p:nvPr>
        </p:nvGraphicFramePr>
        <p:xfrm>
          <a:off x="395536" y="1340768"/>
          <a:ext cx="8280920" cy="4502151"/>
        </p:xfrm>
        <a:graphic>
          <a:graphicData uri="http://schemas.openxmlformats.org/drawingml/2006/table">
            <a:tbl>
              <a:tblPr>
                <a:tableStyleId>{3C2FFA5D-87B4-456A-9821-1D502468CF0F}</a:tableStyleId>
              </a:tblPr>
              <a:tblGrid>
                <a:gridCol w="2190649"/>
                <a:gridCol w="5874247"/>
                <a:gridCol w="216024"/>
              </a:tblGrid>
              <a:tr h="107156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fr-FR" sz="4800" b="0" i="0" u="none" strike="noStrike" cap="none" normalizeH="0" baseline="0" dirty="0" smtClean="0">
                        <a:ln>
                          <a:noFill/>
                        </a:ln>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Caractéristiques </a:t>
                      </a:r>
                      <a:endParaRPr kumimoji="0" lang="fr-FR" sz="36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rowSpan="2">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tc>
              </a:tr>
              <a:tr h="3430588">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OOO</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(transparent) </a:t>
                      </a:r>
                      <a:endParaRPr kumimoji="0" lang="fr-FR" sz="36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a:txBody>
                    <a:bodyPr/>
                    <a:lstStyle>
                      <a:lvl1pPr marL="342900" indent="-342900">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Commutation de longueur d’ondes </a:t>
                      </a:r>
                      <a:b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b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Système de commutation indépendant du protocole et du débit (facilitant un upgrade) </a:t>
                      </a:r>
                      <a:b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b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Peu d’électronique : faible consommation </a:t>
                      </a:r>
                      <a:b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br>
                      <a:r>
                        <a:rPr kumimoji="0" lang="fr-FR" sz="200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Mais pas de contrôle du contenu </a:t>
                      </a:r>
                      <a:endParaRPr kumimoji="0" lang="fr-FR" sz="36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tc>
                <a:tc vMerge="1">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fr-FR" sz="3600" b="0" i="0" u="none" strike="noStrike" cap="none" normalizeH="0" baseline="0" dirty="0" smtClean="0">
                        <a:ln>
                          <a:noFill/>
                        </a:ln>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horzOverflow="overflow"/>
                </a:tc>
              </a:tr>
            </a:tbl>
          </a:graphicData>
        </a:graphic>
      </p:graphicFrame>
    </p:spTree>
    <p:extLst>
      <p:ext uri="{BB962C8B-B14F-4D97-AF65-F5344CB8AC3E}">
        <p14:creationId xmlns:p14="http://schemas.microsoft.com/office/powerpoint/2010/main" val="433642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4036"/>
                                        </p:tgtEl>
                                        <p:attrNameLst>
                                          <p:attrName>style.visibility</p:attrName>
                                        </p:attrNameLst>
                                      </p:cBhvr>
                                      <p:to>
                                        <p:strVal val="visible"/>
                                      </p:to>
                                    </p:set>
                                  </p:childTnLst>
                                </p:cTn>
                              </p:par>
                            </p:childTnLst>
                          </p:cTn>
                        </p:par>
                        <p:par>
                          <p:cTn id="7" fill="hold" nodeType="afterGroup">
                            <p:stCondLst>
                              <p:cond delay="500"/>
                            </p:stCondLst>
                            <p:childTnLst>
                              <p:par>
                                <p:cTn id="8" presetID="3" presetClass="entr" presetSubtype="10" fill="hold" nodeType="afterEffect">
                                  <p:stCondLst>
                                    <p:cond delay="0"/>
                                  </p:stCondLst>
                                  <p:childTnLst>
                                    <p:set>
                                      <p:cBhvr>
                                        <p:cTn id="9" dur="1" fill="hold">
                                          <p:stCondLst>
                                            <p:cond delay="0"/>
                                          </p:stCondLst>
                                        </p:cTn>
                                        <p:tgtEl>
                                          <p:spTgt spid="44091"/>
                                        </p:tgtEl>
                                        <p:attrNameLst>
                                          <p:attrName>style.visibility</p:attrName>
                                        </p:attrNameLst>
                                      </p:cBhvr>
                                      <p:to>
                                        <p:strVal val="visible"/>
                                      </p:to>
                                    </p:set>
                                    <p:animEffect transition="in" filter="blinds(horizontal)">
                                      <p:cBhvr>
                                        <p:cTn id="10" dur="500"/>
                                        <p:tgtEl>
                                          <p:spTgt spid="44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6838" y="1379538"/>
            <a:ext cx="8964612" cy="540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400" b="1">
              <a:solidFill>
                <a:srgbClr val="FFFF99"/>
              </a:solidFill>
              <a:latin typeface="Times New Roman" panose="02020603050405020304" pitchFamily="18" charset="0"/>
            </a:endParaRPr>
          </a:p>
        </p:txBody>
      </p:sp>
      <p:sp>
        <p:nvSpPr>
          <p:cNvPr id="196619" name="Text Box 11"/>
          <p:cNvSpPr txBox="1">
            <a:spLocks noChangeArrowheads="1"/>
          </p:cNvSpPr>
          <p:nvPr/>
        </p:nvSpPr>
        <p:spPr bwMode="auto">
          <a:xfrm>
            <a:off x="0" y="-15220"/>
            <a:ext cx="9061450"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solidFill>
                  <a:srgbClr val="009BCE"/>
                </a:solidFill>
              </a:rPr>
              <a:t>Constitution de la fibre</a:t>
            </a:r>
          </a:p>
        </p:txBody>
      </p:sp>
      <p:pic>
        <p:nvPicPr>
          <p:cNvPr id="1966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3290888"/>
            <a:ext cx="4314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21" name="Text Box 13"/>
          <p:cNvSpPr txBox="1">
            <a:spLocks noChangeArrowheads="1"/>
          </p:cNvSpPr>
          <p:nvPr/>
        </p:nvSpPr>
        <p:spPr bwMode="auto">
          <a:xfrm>
            <a:off x="1819275" y="5172075"/>
            <a:ext cx="221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Cœur (10 à 85 um)</a:t>
            </a:r>
          </a:p>
        </p:txBody>
      </p:sp>
      <p:sp>
        <p:nvSpPr>
          <p:cNvPr id="196622" name="Text Box 14"/>
          <p:cNvSpPr txBox="1">
            <a:spLocks noChangeArrowheads="1"/>
          </p:cNvSpPr>
          <p:nvPr/>
        </p:nvSpPr>
        <p:spPr bwMode="auto">
          <a:xfrm>
            <a:off x="320675" y="2711450"/>
            <a:ext cx="351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Gaine optique  (125 um)</a:t>
            </a:r>
          </a:p>
        </p:txBody>
      </p:sp>
      <p:sp>
        <p:nvSpPr>
          <p:cNvPr id="196623" name="Line 15"/>
          <p:cNvSpPr>
            <a:spLocks noChangeShapeType="1"/>
          </p:cNvSpPr>
          <p:nvPr/>
        </p:nvSpPr>
        <p:spPr bwMode="auto">
          <a:xfrm flipV="1">
            <a:off x="2514600" y="4143375"/>
            <a:ext cx="9525" cy="98107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196624" name="Line 16"/>
          <p:cNvSpPr>
            <a:spLocks noChangeShapeType="1"/>
          </p:cNvSpPr>
          <p:nvPr/>
        </p:nvSpPr>
        <p:spPr bwMode="auto">
          <a:xfrm>
            <a:off x="2568575" y="3159125"/>
            <a:ext cx="314325" cy="495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196625" name="Text Box 17"/>
          <p:cNvSpPr txBox="1">
            <a:spLocks noChangeArrowheads="1"/>
          </p:cNvSpPr>
          <p:nvPr/>
        </p:nvSpPr>
        <p:spPr bwMode="auto">
          <a:xfrm>
            <a:off x="2746375" y="2346325"/>
            <a:ext cx="351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Gaine plastique  (250 um)</a:t>
            </a:r>
          </a:p>
        </p:txBody>
      </p:sp>
      <p:sp>
        <p:nvSpPr>
          <p:cNvPr id="196626" name="Line 18"/>
          <p:cNvSpPr>
            <a:spLocks noChangeShapeType="1"/>
          </p:cNvSpPr>
          <p:nvPr/>
        </p:nvSpPr>
        <p:spPr bwMode="auto">
          <a:xfrm>
            <a:off x="4098925" y="2746375"/>
            <a:ext cx="314325" cy="495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Tree>
    <p:extLst>
      <p:ext uri="{BB962C8B-B14F-4D97-AF65-F5344CB8AC3E}">
        <p14:creationId xmlns:p14="http://schemas.microsoft.com/office/powerpoint/2010/main" val="744147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6619"/>
                                        </p:tgtEl>
                                        <p:attrNameLst>
                                          <p:attrName>style.visibility</p:attrName>
                                        </p:attrNameLst>
                                      </p:cBhvr>
                                      <p:to>
                                        <p:strVal val="visible"/>
                                      </p:to>
                                    </p:set>
                                    <p:anim calcmode="lin" valueType="num">
                                      <p:cBhvr additive="base">
                                        <p:cTn id="7" dur="500" fill="hold"/>
                                        <p:tgtEl>
                                          <p:spTgt spid="196619"/>
                                        </p:tgtEl>
                                        <p:attrNameLst>
                                          <p:attrName>ppt_x</p:attrName>
                                        </p:attrNameLst>
                                      </p:cBhvr>
                                      <p:tavLst>
                                        <p:tav tm="0">
                                          <p:val>
                                            <p:strVal val="0-#ppt_w/2"/>
                                          </p:val>
                                        </p:tav>
                                        <p:tav tm="100000">
                                          <p:val>
                                            <p:strVal val="#ppt_x"/>
                                          </p:val>
                                        </p:tav>
                                      </p:tavLst>
                                    </p:anim>
                                    <p:anim calcmode="lin" valueType="num">
                                      <p:cBhvr additive="base">
                                        <p:cTn id="8" dur="500" fill="hold"/>
                                        <p:tgtEl>
                                          <p:spTgt spid="1966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96620"/>
                                        </p:tgtEl>
                                        <p:attrNameLst>
                                          <p:attrName>style.visibility</p:attrName>
                                        </p:attrNameLst>
                                      </p:cBhvr>
                                      <p:to>
                                        <p:strVal val="visible"/>
                                      </p:to>
                                    </p:set>
                                    <p:animEffect transition="in" filter="checkerboard(across)">
                                      <p:cBhvr>
                                        <p:cTn id="12" dur="500"/>
                                        <p:tgtEl>
                                          <p:spTgt spid="19662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6621"/>
                                        </p:tgtEl>
                                        <p:attrNameLst>
                                          <p:attrName>style.visibility</p:attrName>
                                        </p:attrNameLst>
                                      </p:cBhvr>
                                      <p:to>
                                        <p:strVal val="visible"/>
                                      </p:to>
                                    </p:set>
                                    <p:animEffect transition="in" filter="checkerboard(across)">
                                      <p:cBhvr>
                                        <p:cTn id="15" dur="500"/>
                                        <p:tgtEl>
                                          <p:spTgt spid="1966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96622"/>
                                        </p:tgtEl>
                                        <p:attrNameLst>
                                          <p:attrName>style.visibility</p:attrName>
                                        </p:attrNameLst>
                                      </p:cBhvr>
                                      <p:to>
                                        <p:strVal val="visible"/>
                                      </p:to>
                                    </p:set>
                                    <p:animEffect transition="in" filter="checkerboard(across)">
                                      <p:cBhvr>
                                        <p:cTn id="18" dur="500"/>
                                        <p:tgtEl>
                                          <p:spTgt spid="1966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6623"/>
                                        </p:tgtEl>
                                        <p:attrNameLst>
                                          <p:attrName>style.visibility</p:attrName>
                                        </p:attrNameLst>
                                      </p:cBhvr>
                                      <p:to>
                                        <p:strVal val="visible"/>
                                      </p:to>
                                    </p:set>
                                    <p:animEffect transition="in" filter="checkerboard(across)">
                                      <p:cBhvr>
                                        <p:cTn id="21" dur="500"/>
                                        <p:tgtEl>
                                          <p:spTgt spid="19662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6624"/>
                                        </p:tgtEl>
                                        <p:attrNameLst>
                                          <p:attrName>style.visibility</p:attrName>
                                        </p:attrNameLst>
                                      </p:cBhvr>
                                      <p:to>
                                        <p:strVal val="visible"/>
                                      </p:to>
                                    </p:set>
                                    <p:animEffect transition="in" filter="checkerboard(across)">
                                      <p:cBhvr>
                                        <p:cTn id="24" dur="500"/>
                                        <p:tgtEl>
                                          <p:spTgt spid="19662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96625"/>
                                        </p:tgtEl>
                                        <p:attrNameLst>
                                          <p:attrName>style.visibility</p:attrName>
                                        </p:attrNameLst>
                                      </p:cBhvr>
                                      <p:to>
                                        <p:strVal val="visible"/>
                                      </p:to>
                                    </p:set>
                                    <p:animEffect transition="in" filter="checkerboard(across)">
                                      <p:cBhvr>
                                        <p:cTn id="27" dur="500"/>
                                        <p:tgtEl>
                                          <p:spTgt spid="19662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96626"/>
                                        </p:tgtEl>
                                        <p:attrNameLst>
                                          <p:attrName>style.visibility</p:attrName>
                                        </p:attrNameLst>
                                      </p:cBhvr>
                                      <p:to>
                                        <p:strVal val="visible"/>
                                      </p:to>
                                    </p:set>
                                    <p:animEffect transition="in" filter="checkerboard(across)">
                                      <p:cBhvr>
                                        <p:cTn id="30" dur="500"/>
                                        <p:tgtEl>
                                          <p:spTgt spid="19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animBg="1"/>
      <p:bldP spid="196621" grpId="0"/>
      <p:bldP spid="196622" grpId="0"/>
      <p:bldP spid="196623" grpId="0" animBg="1"/>
      <p:bldP spid="196624" grpId="0" animBg="1"/>
      <p:bldP spid="196625" grpId="0"/>
      <p:bldP spid="19662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6838" y="1379538"/>
            <a:ext cx="8964612" cy="540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sz="2400" b="1">
              <a:solidFill>
                <a:srgbClr val="FFFF99"/>
              </a:solidFill>
              <a:latin typeface="Times New Roman" panose="02020603050405020304" pitchFamily="18" charset="0"/>
            </a:endParaRPr>
          </a:p>
        </p:txBody>
      </p:sp>
      <p:sp>
        <p:nvSpPr>
          <p:cNvPr id="213003" name="Text Box 11"/>
          <p:cNvSpPr txBox="1">
            <a:spLocks noChangeArrowheads="1"/>
          </p:cNvSpPr>
          <p:nvPr/>
        </p:nvSpPr>
        <p:spPr bwMode="auto">
          <a:xfrm>
            <a:off x="0" y="15875"/>
            <a:ext cx="9144000" cy="646331"/>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a:t>Les différents types de fibres</a:t>
            </a:r>
          </a:p>
        </p:txBody>
      </p:sp>
      <p:sp>
        <p:nvSpPr>
          <p:cNvPr id="213008" name="Text Box 16"/>
          <p:cNvSpPr txBox="1">
            <a:spLocks noChangeArrowheads="1"/>
          </p:cNvSpPr>
          <p:nvPr/>
        </p:nvSpPr>
        <p:spPr bwMode="auto">
          <a:xfrm>
            <a:off x="4410075" y="2190750"/>
            <a:ext cx="113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La fibre</a:t>
            </a:r>
          </a:p>
        </p:txBody>
      </p:sp>
      <p:sp>
        <p:nvSpPr>
          <p:cNvPr id="213009" name="Text Box 17"/>
          <p:cNvSpPr txBox="1">
            <a:spLocks noChangeArrowheads="1"/>
          </p:cNvSpPr>
          <p:nvPr/>
        </p:nvSpPr>
        <p:spPr bwMode="auto">
          <a:xfrm>
            <a:off x="2311400" y="30162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multi mode</a:t>
            </a:r>
          </a:p>
        </p:txBody>
      </p:sp>
      <p:sp>
        <p:nvSpPr>
          <p:cNvPr id="213010" name="Text Box 18"/>
          <p:cNvSpPr txBox="1">
            <a:spLocks noChangeArrowheads="1"/>
          </p:cNvSpPr>
          <p:nvPr/>
        </p:nvSpPr>
        <p:spPr bwMode="auto">
          <a:xfrm>
            <a:off x="5794375" y="2994025"/>
            <a:ext cx="215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Mono mode</a:t>
            </a:r>
          </a:p>
        </p:txBody>
      </p:sp>
      <p:sp>
        <p:nvSpPr>
          <p:cNvPr id="213011" name="Text Box 19"/>
          <p:cNvSpPr txBox="1">
            <a:spLocks noChangeArrowheads="1"/>
          </p:cNvSpPr>
          <p:nvPr/>
        </p:nvSpPr>
        <p:spPr bwMode="auto">
          <a:xfrm>
            <a:off x="590550" y="3667125"/>
            <a:ext cx="2238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A gradient d’indice</a:t>
            </a:r>
          </a:p>
        </p:txBody>
      </p:sp>
      <p:sp>
        <p:nvSpPr>
          <p:cNvPr id="213012" name="Text Box 20"/>
          <p:cNvSpPr txBox="1">
            <a:spLocks noChangeArrowheads="1"/>
          </p:cNvSpPr>
          <p:nvPr/>
        </p:nvSpPr>
        <p:spPr bwMode="auto">
          <a:xfrm>
            <a:off x="3044825" y="36734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solidFill>
                  <a:schemeClr val="bg1"/>
                </a:solidFill>
              </a:rPr>
              <a:t>A saut d’indices </a:t>
            </a:r>
          </a:p>
        </p:txBody>
      </p:sp>
      <p:sp>
        <p:nvSpPr>
          <p:cNvPr id="213014" name="Line 22"/>
          <p:cNvSpPr>
            <a:spLocks noChangeShapeType="1"/>
          </p:cNvSpPr>
          <p:nvPr/>
        </p:nvSpPr>
        <p:spPr bwMode="auto">
          <a:xfrm flipV="1">
            <a:off x="3324225" y="2457450"/>
            <a:ext cx="1085850" cy="5810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5" name="Line 23"/>
          <p:cNvSpPr>
            <a:spLocks noChangeShapeType="1"/>
          </p:cNvSpPr>
          <p:nvPr/>
        </p:nvSpPr>
        <p:spPr bwMode="auto">
          <a:xfrm flipH="1" flipV="1">
            <a:off x="5283200" y="2520950"/>
            <a:ext cx="1057275" cy="4667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6" name="Line 24"/>
          <p:cNvSpPr>
            <a:spLocks noChangeShapeType="1"/>
          </p:cNvSpPr>
          <p:nvPr/>
        </p:nvSpPr>
        <p:spPr bwMode="auto">
          <a:xfrm flipV="1">
            <a:off x="1749425" y="3368675"/>
            <a:ext cx="752475" cy="24765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7" name="Line 25"/>
          <p:cNvSpPr>
            <a:spLocks noChangeShapeType="1"/>
          </p:cNvSpPr>
          <p:nvPr/>
        </p:nvSpPr>
        <p:spPr bwMode="auto">
          <a:xfrm flipH="1" flipV="1">
            <a:off x="3213100" y="3355975"/>
            <a:ext cx="723900" cy="3143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
        <p:nvSpPr>
          <p:cNvPr id="213018" name="Text Box 26"/>
          <p:cNvSpPr txBox="1">
            <a:spLocks noChangeArrowheads="1"/>
          </p:cNvSpPr>
          <p:nvPr/>
        </p:nvSpPr>
        <p:spPr bwMode="auto">
          <a:xfrm>
            <a:off x="771525" y="5429250"/>
            <a:ext cx="763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b="1">
                <a:solidFill>
                  <a:srgbClr val="FF0000"/>
                </a:solidFill>
              </a:rPr>
              <a:t>Une propagation du signal lumineux spécifique</a:t>
            </a:r>
          </a:p>
        </p:txBody>
      </p:sp>
      <p:sp>
        <p:nvSpPr>
          <p:cNvPr id="213021" name="Text Box 29"/>
          <p:cNvSpPr txBox="1">
            <a:spLocks noChangeArrowheads="1"/>
          </p:cNvSpPr>
          <p:nvPr/>
        </p:nvSpPr>
        <p:spPr bwMode="auto">
          <a:xfrm>
            <a:off x="6699250" y="37465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dirty="0">
                <a:solidFill>
                  <a:schemeClr val="bg1"/>
                </a:solidFill>
              </a:rPr>
              <a:t>A saut d’indices </a:t>
            </a:r>
          </a:p>
        </p:txBody>
      </p:sp>
      <p:sp>
        <p:nvSpPr>
          <p:cNvPr id="213022" name="Line 30"/>
          <p:cNvSpPr>
            <a:spLocks noChangeShapeType="1"/>
          </p:cNvSpPr>
          <p:nvPr/>
        </p:nvSpPr>
        <p:spPr bwMode="auto">
          <a:xfrm flipH="1" flipV="1">
            <a:off x="6867525" y="3429000"/>
            <a:ext cx="723900" cy="314325"/>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endParaRPr>
          </a:p>
        </p:txBody>
      </p:sp>
    </p:spTree>
    <p:extLst>
      <p:ext uri="{BB962C8B-B14F-4D97-AF65-F5344CB8AC3E}">
        <p14:creationId xmlns:p14="http://schemas.microsoft.com/office/powerpoint/2010/main" val="2883196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3008"/>
                                        </p:tgtEl>
                                        <p:attrNameLst>
                                          <p:attrName>style.visibility</p:attrName>
                                        </p:attrNameLst>
                                      </p:cBhvr>
                                      <p:to>
                                        <p:strVal val="visible"/>
                                      </p:to>
                                    </p:set>
                                    <p:animEffect transition="in" filter="checkerboard(across)">
                                      <p:cBhvr>
                                        <p:cTn id="13" dur="500"/>
                                        <p:tgtEl>
                                          <p:spTgt spid="21300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3009"/>
                                        </p:tgtEl>
                                        <p:attrNameLst>
                                          <p:attrName>style.visibility</p:attrName>
                                        </p:attrNameLst>
                                      </p:cBhvr>
                                      <p:to>
                                        <p:strVal val="visible"/>
                                      </p:to>
                                    </p:set>
                                    <p:animEffect transition="in" filter="checkerboard(across)">
                                      <p:cBhvr>
                                        <p:cTn id="16" dur="500"/>
                                        <p:tgtEl>
                                          <p:spTgt spid="21300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13010"/>
                                        </p:tgtEl>
                                        <p:attrNameLst>
                                          <p:attrName>style.visibility</p:attrName>
                                        </p:attrNameLst>
                                      </p:cBhvr>
                                      <p:to>
                                        <p:strVal val="visible"/>
                                      </p:to>
                                    </p:set>
                                    <p:animEffect transition="in" filter="checkerboard(across)">
                                      <p:cBhvr>
                                        <p:cTn id="19" dur="500"/>
                                        <p:tgtEl>
                                          <p:spTgt spid="2130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3011"/>
                                        </p:tgtEl>
                                        <p:attrNameLst>
                                          <p:attrName>style.visibility</p:attrName>
                                        </p:attrNameLst>
                                      </p:cBhvr>
                                      <p:to>
                                        <p:strVal val="visible"/>
                                      </p:to>
                                    </p:set>
                                    <p:animEffect transition="in" filter="checkerboard(across)">
                                      <p:cBhvr>
                                        <p:cTn id="22" dur="500"/>
                                        <p:tgtEl>
                                          <p:spTgt spid="2130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13012"/>
                                        </p:tgtEl>
                                        <p:attrNameLst>
                                          <p:attrName>style.visibility</p:attrName>
                                        </p:attrNameLst>
                                      </p:cBhvr>
                                      <p:to>
                                        <p:strVal val="visible"/>
                                      </p:to>
                                    </p:set>
                                    <p:animEffect transition="in" filter="checkerboard(across)">
                                      <p:cBhvr>
                                        <p:cTn id="25" dur="500"/>
                                        <p:tgtEl>
                                          <p:spTgt spid="2130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13014"/>
                                        </p:tgtEl>
                                        <p:attrNameLst>
                                          <p:attrName>style.visibility</p:attrName>
                                        </p:attrNameLst>
                                      </p:cBhvr>
                                      <p:to>
                                        <p:strVal val="visible"/>
                                      </p:to>
                                    </p:set>
                                    <p:animEffect transition="in" filter="checkerboard(across)">
                                      <p:cBhvr>
                                        <p:cTn id="28" dur="500"/>
                                        <p:tgtEl>
                                          <p:spTgt spid="2130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3015"/>
                                        </p:tgtEl>
                                        <p:attrNameLst>
                                          <p:attrName>style.visibility</p:attrName>
                                        </p:attrNameLst>
                                      </p:cBhvr>
                                      <p:to>
                                        <p:strVal val="visible"/>
                                      </p:to>
                                    </p:set>
                                    <p:animEffect transition="in" filter="checkerboard(across)">
                                      <p:cBhvr>
                                        <p:cTn id="31" dur="500"/>
                                        <p:tgtEl>
                                          <p:spTgt spid="2130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13016"/>
                                        </p:tgtEl>
                                        <p:attrNameLst>
                                          <p:attrName>style.visibility</p:attrName>
                                        </p:attrNameLst>
                                      </p:cBhvr>
                                      <p:to>
                                        <p:strVal val="visible"/>
                                      </p:to>
                                    </p:set>
                                    <p:animEffect transition="in" filter="checkerboard(across)">
                                      <p:cBhvr>
                                        <p:cTn id="34" dur="500"/>
                                        <p:tgtEl>
                                          <p:spTgt spid="2130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13017"/>
                                        </p:tgtEl>
                                        <p:attrNameLst>
                                          <p:attrName>style.visibility</p:attrName>
                                        </p:attrNameLst>
                                      </p:cBhvr>
                                      <p:to>
                                        <p:strVal val="visible"/>
                                      </p:to>
                                    </p:set>
                                    <p:animEffect transition="in" filter="checkerboard(across)">
                                      <p:cBhvr>
                                        <p:cTn id="37" dur="500"/>
                                        <p:tgtEl>
                                          <p:spTgt spid="2130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13021"/>
                                        </p:tgtEl>
                                        <p:attrNameLst>
                                          <p:attrName>style.visibility</p:attrName>
                                        </p:attrNameLst>
                                      </p:cBhvr>
                                      <p:to>
                                        <p:strVal val="visible"/>
                                      </p:to>
                                    </p:set>
                                    <p:animEffect transition="in" filter="checkerboard(across)">
                                      <p:cBhvr>
                                        <p:cTn id="40" dur="500"/>
                                        <p:tgtEl>
                                          <p:spTgt spid="21302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13022"/>
                                        </p:tgtEl>
                                        <p:attrNameLst>
                                          <p:attrName>style.visibility</p:attrName>
                                        </p:attrNameLst>
                                      </p:cBhvr>
                                      <p:to>
                                        <p:strVal val="visible"/>
                                      </p:to>
                                    </p:set>
                                    <p:animEffect transition="in" filter="checkerboard(across)">
                                      <p:cBhvr>
                                        <p:cTn id="43" dur="500"/>
                                        <p:tgtEl>
                                          <p:spTgt spid="2130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13018"/>
                                        </p:tgtEl>
                                        <p:attrNameLst>
                                          <p:attrName>style.visibility</p:attrName>
                                        </p:attrNameLst>
                                      </p:cBhvr>
                                      <p:to>
                                        <p:strVal val="visible"/>
                                      </p:to>
                                    </p:set>
                                    <p:animEffect transition="in" filter="checkerboard(across)">
                                      <p:cBhvr>
                                        <p:cTn id="48" dur="500"/>
                                        <p:tgtEl>
                                          <p:spTgt spid="21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animBg="1"/>
      <p:bldP spid="213008" grpId="0"/>
      <p:bldP spid="213009" grpId="0"/>
      <p:bldP spid="213010" grpId="0"/>
      <p:bldP spid="213011" grpId="0"/>
      <p:bldP spid="213012" grpId="0"/>
      <p:bldP spid="213014" grpId="0" animBg="1"/>
      <p:bldP spid="213015" grpId="0" animBg="1"/>
      <p:bldP spid="213016" grpId="0" animBg="1"/>
      <p:bldP spid="213017" grpId="0" animBg="1"/>
      <p:bldP spid="213018" grpId="0"/>
      <p:bldP spid="213021" grpId="0"/>
      <p:bldP spid="2130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3003" name="Text Box 11"/>
          <p:cNvSpPr txBox="1">
            <a:spLocks noChangeArrowheads="1"/>
          </p:cNvSpPr>
          <p:nvPr/>
        </p:nvSpPr>
        <p:spPr bwMode="auto">
          <a:xfrm>
            <a:off x="0" y="-20907"/>
            <a:ext cx="9144000" cy="646331"/>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Fibre </a:t>
            </a:r>
            <a:r>
              <a:rPr lang="fr-FR" sz="3600" b="1" i="1" dirty="0" err="1"/>
              <a:t>multi-mode</a:t>
            </a:r>
            <a:r>
              <a:rPr lang="fr-FR" sz="3600" b="1" i="1" dirty="0"/>
              <a:t> à saut d’indice</a:t>
            </a:r>
          </a:p>
        </p:txBody>
      </p:sp>
      <p:pic>
        <p:nvPicPr>
          <p:cNvPr id="7175" name="Picture 5" descr="C:\exp_tel\holp\2_4_3_ Différents types de fibres optiques_fichiers\c2_4_3_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ZoneTexte 24"/>
          <p:cNvSpPr txBox="1">
            <a:spLocks noChangeArrowheads="1"/>
          </p:cNvSpPr>
          <p:nvPr/>
        </p:nvSpPr>
        <p:spPr bwMode="auto">
          <a:xfrm>
            <a:off x="1524000" y="21463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Cœur de la fibre : 50 à 62,5 um.</a:t>
            </a:r>
          </a:p>
        </p:txBody>
      </p:sp>
      <p:cxnSp>
        <p:nvCxnSpPr>
          <p:cNvPr id="27" name="Connecteur droit avec flèche 26"/>
          <p:cNvCxnSpPr/>
          <p:nvPr/>
        </p:nvCxnSpPr>
        <p:spPr>
          <a:xfrm>
            <a:off x="1435100" y="2806700"/>
            <a:ext cx="723900" cy="1588"/>
          </a:xfrm>
          <a:prstGeom prst="straightConnector1">
            <a:avLst/>
          </a:prstGeom>
          <a:ln w="31750" cmpd="sng">
            <a:solidFill>
              <a:schemeClr val="accent1"/>
            </a:solidFill>
            <a:bevel/>
            <a:tailEnd type="arrow"/>
          </a:ln>
        </p:spPr>
        <p:style>
          <a:lnRef idx="1">
            <a:schemeClr val="accent1"/>
          </a:lnRef>
          <a:fillRef idx="0">
            <a:schemeClr val="accent1"/>
          </a:fillRef>
          <a:effectRef idx="0">
            <a:schemeClr val="accent1"/>
          </a:effectRef>
          <a:fontRef idx="minor">
            <a:schemeClr val="tx1"/>
          </a:fontRef>
        </p:style>
      </p:cxnSp>
      <p:sp>
        <p:nvSpPr>
          <p:cNvPr id="7178" name="ZoneTexte 27"/>
          <p:cNvSpPr txBox="1">
            <a:spLocks noChangeArrowheads="1"/>
          </p:cNvSpPr>
          <p:nvPr/>
        </p:nvSpPr>
        <p:spPr bwMode="auto">
          <a:xfrm>
            <a:off x="2235200" y="2616200"/>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Réflexion totale sur la fibre</a:t>
            </a:r>
          </a:p>
        </p:txBody>
      </p:sp>
      <p:sp>
        <p:nvSpPr>
          <p:cNvPr id="7179" name="ZoneTexte 28"/>
          <p:cNvSpPr txBox="1">
            <a:spLocks noChangeArrowheads="1"/>
          </p:cNvSpPr>
          <p:nvPr/>
        </p:nvSpPr>
        <p:spPr bwMode="auto">
          <a:xfrm>
            <a:off x="1422400" y="3225800"/>
            <a:ext cx="500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Fenêtre spectrale d’utilisation : 850nm 1330 nm</a:t>
            </a:r>
          </a:p>
        </p:txBody>
      </p:sp>
    </p:spTree>
    <p:extLst>
      <p:ext uri="{BB962C8B-B14F-4D97-AF65-F5344CB8AC3E}">
        <p14:creationId xmlns:p14="http://schemas.microsoft.com/office/powerpoint/2010/main" val="2247002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3003" name="Text Box 11"/>
          <p:cNvSpPr txBox="1">
            <a:spLocks noChangeArrowheads="1"/>
          </p:cNvSpPr>
          <p:nvPr/>
        </p:nvSpPr>
        <p:spPr bwMode="auto">
          <a:xfrm>
            <a:off x="0" y="0"/>
            <a:ext cx="91440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a:solidFill>
                  <a:srgbClr val="009BCE"/>
                </a:solidFill>
                <a:latin typeface="Times New Roman" panose="02020603050405020304" pitchFamily="18" charset="0"/>
                <a:cs typeface="Times New Roman" panose="02020603050405020304" pitchFamily="18" charset="0"/>
              </a:rPr>
              <a:t>Fibre multi-mode à gradient d’indice</a:t>
            </a:r>
          </a:p>
        </p:txBody>
      </p:sp>
      <p:pic>
        <p:nvPicPr>
          <p:cNvPr id="8199" name="Picture 5" descr="C:\exp_tel\holp\2_4_3_ Différents types de fibres optiques_fichiers\c2_4_3_c.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7200" y="3987800"/>
            <a:ext cx="81534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ZoneTexte 17"/>
          <p:cNvSpPr txBox="1">
            <a:spLocks noChangeArrowheads="1"/>
          </p:cNvSpPr>
          <p:nvPr/>
        </p:nvSpPr>
        <p:spPr bwMode="auto">
          <a:xfrm>
            <a:off x="1524000" y="21463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Cœur de la fibre : 50 à 62,5 um.</a:t>
            </a:r>
          </a:p>
        </p:txBody>
      </p:sp>
      <p:cxnSp>
        <p:nvCxnSpPr>
          <p:cNvPr id="19" name="Connecteur droit avec flèche 18"/>
          <p:cNvCxnSpPr/>
          <p:nvPr/>
        </p:nvCxnSpPr>
        <p:spPr>
          <a:xfrm>
            <a:off x="1435100" y="2806700"/>
            <a:ext cx="7239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02" name="ZoneTexte 19"/>
          <p:cNvSpPr txBox="1">
            <a:spLocks noChangeArrowheads="1"/>
          </p:cNvSpPr>
          <p:nvPr/>
        </p:nvSpPr>
        <p:spPr bwMode="auto">
          <a:xfrm>
            <a:off x="2235200" y="2616200"/>
            <a:ext cx="299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Forme un signal </a:t>
            </a:r>
            <a:r>
              <a:rPr lang="fr-FR" dirty="0" err="1">
                <a:solidFill>
                  <a:schemeClr val="bg1"/>
                </a:solidFill>
              </a:rPr>
              <a:t>sinusoidal</a:t>
            </a:r>
            <a:endParaRPr lang="fr-FR" dirty="0">
              <a:solidFill>
                <a:schemeClr val="bg1"/>
              </a:solidFill>
            </a:endParaRPr>
          </a:p>
        </p:txBody>
      </p:sp>
      <p:sp>
        <p:nvSpPr>
          <p:cNvPr id="8203" name="ZoneTexte 20"/>
          <p:cNvSpPr txBox="1">
            <a:spLocks noChangeArrowheads="1"/>
          </p:cNvSpPr>
          <p:nvPr/>
        </p:nvSpPr>
        <p:spPr bwMode="auto">
          <a:xfrm>
            <a:off x="1422400" y="3225800"/>
            <a:ext cx="500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Fenêtre spectrale d’utilisation : 850nm 1330 nm</a:t>
            </a:r>
          </a:p>
        </p:txBody>
      </p:sp>
    </p:spTree>
    <p:extLst>
      <p:ext uri="{BB962C8B-B14F-4D97-AF65-F5344CB8AC3E}">
        <p14:creationId xmlns:p14="http://schemas.microsoft.com/office/powerpoint/2010/main" val="11039386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101600" y="61913"/>
            <a:ext cx="8964613" cy="122396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p>
        </p:txBody>
      </p:sp>
      <p:sp>
        <p:nvSpPr>
          <p:cNvPr id="213003" name="Text Box 11"/>
          <p:cNvSpPr txBox="1">
            <a:spLocks noChangeArrowheads="1"/>
          </p:cNvSpPr>
          <p:nvPr/>
        </p:nvSpPr>
        <p:spPr bwMode="auto">
          <a:xfrm>
            <a:off x="2771800" y="293620"/>
            <a:ext cx="3973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3200" b="1" i="1" dirty="0">
                <a:solidFill>
                  <a:schemeClr val="bg1"/>
                </a:solidFill>
              </a:rPr>
              <a:t>Fibre monomode </a:t>
            </a:r>
          </a:p>
        </p:txBody>
      </p:sp>
      <p:pic>
        <p:nvPicPr>
          <p:cNvPr id="9223" name="Picture 5" descr="C:\exp_tel\holp\2_4_3_ Différents types de fibres optiques_fichiers\c2_4_3_f.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4025900"/>
            <a:ext cx="9144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ZoneTexte 22"/>
          <p:cNvSpPr txBox="1">
            <a:spLocks noChangeArrowheads="1"/>
          </p:cNvSpPr>
          <p:nvPr/>
        </p:nvSpPr>
        <p:spPr bwMode="auto">
          <a:xfrm>
            <a:off x="1524000" y="21463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solidFill>
                  <a:schemeClr val="bg1"/>
                </a:solidFill>
              </a:rPr>
              <a:t>Cœur de la fibre : 2 à 10 um.</a:t>
            </a:r>
          </a:p>
        </p:txBody>
      </p:sp>
      <p:cxnSp>
        <p:nvCxnSpPr>
          <p:cNvPr id="24" name="Connecteur droit avec flèche 23"/>
          <p:cNvCxnSpPr/>
          <p:nvPr/>
        </p:nvCxnSpPr>
        <p:spPr>
          <a:xfrm>
            <a:off x="1435100" y="2806700"/>
            <a:ext cx="723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6" name="ZoneTexte 24"/>
          <p:cNvSpPr txBox="1">
            <a:spLocks noChangeArrowheads="1"/>
          </p:cNvSpPr>
          <p:nvPr/>
        </p:nvSpPr>
        <p:spPr bwMode="auto">
          <a:xfrm>
            <a:off x="1422400" y="3225800"/>
            <a:ext cx="5245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Fenêtre spectrale d’utilisation : 1300nm 1550nm</a:t>
            </a:r>
          </a:p>
        </p:txBody>
      </p:sp>
      <p:sp>
        <p:nvSpPr>
          <p:cNvPr id="9227" name="ZoneTexte 25"/>
          <p:cNvSpPr txBox="1">
            <a:spLocks noChangeArrowheads="1"/>
          </p:cNvSpPr>
          <p:nvPr/>
        </p:nvSpPr>
        <p:spPr bwMode="auto">
          <a:xfrm>
            <a:off x="2273300" y="2628900"/>
            <a:ext cx="407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dirty="0">
                <a:solidFill>
                  <a:schemeClr val="bg1"/>
                </a:solidFill>
              </a:rPr>
              <a:t>Propagation axiale</a:t>
            </a:r>
          </a:p>
        </p:txBody>
      </p:sp>
    </p:spTree>
    <p:extLst>
      <p:ext uri="{BB962C8B-B14F-4D97-AF65-F5344CB8AC3E}">
        <p14:creationId xmlns:p14="http://schemas.microsoft.com/office/powerpoint/2010/main" val="2958590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3003"/>
                                        </p:tgtEl>
                                        <p:attrNameLst>
                                          <p:attrName>style.visibility</p:attrName>
                                        </p:attrNameLst>
                                      </p:cBhvr>
                                      <p:to>
                                        <p:strVal val="visible"/>
                                      </p:to>
                                    </p:set>
                                    <p:anim calcmode="lin" valueType="num">
                                      <p:cBhvr additive="base">
                                        <p:cTn id="7" dur="500" fill="hold"/>
                                        <p:tgtEl>
                                          <p:spTgt spid="213003"/>
                                        </p:tgtEl>
                                        <p:attrNameLst>
                                          <p:attrName>ppt_x</p:attrName>
                                        </p:attrNameLst>
                                      </p:cBhvr>
                                      <p:tavLst>
                                        <p:tav tm="0">
                                          <p:val>
                                            <p:strVal val="0-#ppt_w/2"/>
                                          </p:val>
                                        </p:tav>
                                        <p:tav tm="100000">
                                          <p:val>
                                            <p:strVal val="#ppt_x"/>
                                          </p:val>
                                        </p:tav>
                                      </p:tavLst>
                                    </p:anim>
                                    <p:anim calcmode="lin" valueType="num">
                                      <p:cBhvr additive="base">
                                        <p:cTn id="8" dur="500" fill="hold"/>
                                        <p:tgtEl>
                                          <p:spTgt spid="213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1" name="Text Box 11"/>
          <p:cNvSpPr txBox="1">
            <a:spLocks noChangeArrowheads="1"/>
          </p:cNvSpPr>
          <p:nvPr/>
        </p:nvSpPr>
        <p:spPr bwMode="auto">
          <a:xfrm>
            <a:off x="0" y="32077"/>
            <a:ext cx="9144000"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dirty="0"/>
              <a:t>Comparaisons multi mode et mono mode</a:t>
            </a:r>
          </a:p>
        </p:txBody>
      </p:sp>
      <p:sp>
        <p:nvSpPr>
          <p:cNvPr id="225293" name="Line 13"/>
          <p:cNvSpPr>
            <a:spLocks noChangeShapeType="1"/>
          </p:cNvSpPr>
          <p:nvPr/>
        </p:nvSpPr>
        <p:spPr bwMode="auto">
          <a:xfrm>
            <a:off x="4524375" y="2038350"/>
            <a:ext cx="0" cy="356235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fr-FR" sz="2400">
              <a:solidFill>
                <a:schemeClr val="bg1"/>
              </a:solidFill>
              <a:latin typeface="Times New Roman" panose="02020603050405020304" pitchFamily="18" charset="0"/>
              <a:cs typeface="Times New Roman" panose="02020603050405020304" pitchFamily="18" charset="0"/>
            </a:endParaRPr>
          </a:p>
        </p:txBody>
      </p:sp>
      <p:sp>
        <p:nvSpPr>
          <p:cNvPr id="225294" name="Line 14"/>
          <p:cNvSpPr>
            <a:spLocks noChangeShapeType="1"/>
          </p:cNvSpPr>
          <p:nvPr/>
        </p:nvSpPr>
        <p:spPr bwMode="auto">
          <a:xfrm>
            <a:off x="1057275" y="2571750"/>
            <a:ext cx="7715250"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fr-FR" sz="2400">
              <a:solidFill>
                <a:schemeClr val="bg1"/>
              </a:solidFill>
              <a:latin typeface="Times New Roman" panose="02020603050405020304" pitchFamily="18" charset="0"/>
              <a:cs typeface="Times New Roman" panose="02020603050405020304" pitchFamily="18" charset="0"/>
            </a:endParaRPr>
          </a:p>
        </p:txBody>
      </p:sp>
      <p:sp>
        <p:nvSpPr>
          <p:cNvPr id="225295" name="Text Box 15"/>
          <p:cNvSpPr txBox="1">
            <a:spLocks noChangeArrowheads="1"/>
          </p:cNvSpPr>
          <p:nvPr/>
        </p:nvSpPr>
        <p:spPr bwMode="auto">
          <a:xfrm>
            <a:off x="5629275" y="2000250"/>
            <a:ext cx="2714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Fibre monomode</a:t>
            </a:r>
          </a:p>
        </p:txBody>
      </p:sp>
      <p:sp>
        <p:nvSpPr>
          <p:cNvPr id="225296" name="Text Box 16"/>
          <p:cNvSpPr txBox="1">
            <a:spLocks noChangeArrowheads="1"/>
          </p:cNvSpPr>
          <p:nvPr/>
        </p:nvSpPr>
        <p:spPr bwMode="auto">
          <a:xfrm>
            <a:off x="1266619" y="1960216"/>
            <a:ext cx="2417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Fibre multimode</a:t>
            </a:r>
          </a:p>
        </p:txBody>
      </p:sp>
      <p:sp>
        <p:nvSpPr>
          <p:cNvPr id="225297" name="Text Box 17"/>
          <p:cNvSpPr txBox="1">
            <a:spLocks noChangeArrowheads="1"/>
          </p:cNvSpPr>
          <p:nvPr/>
        </p:nvSpPr>
        <p:spPr bwMode="auto">
          <a:xfrm>
            <a:off x="1257300" y="2733675"/>
            <a:ext cx="3386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A été la première utilisée</a:t>
            </a:r>
          </a:p>
        </p:txBody>
      </p:sp>
      <p:sp>
        <p:nvSpPr>
          <p:cNvPr id="225298" name="Text Box 18"/>
          <p:cNvSpPr txBox="1">
            <a:spLocks noChangeArrowheads="1"/>
          </p:cNvSpPr>
          <p:nvPr/>
        </p:nvSpPr>
        <p:spPr bwMode="auto">
          <a:xfrm>
            <a:off x="1304925" y="3286125"/>
            <a:ext cx="294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Facile à utiliser mais a une bande passante limitée</a:t>
            </a:r>
          </a:p>
        </p:txBody>
      </p:sp>
      <p:sp>
        <p:nvSpPr>
          <p:cNvPr id="225299" name="Text Box 19"/>
          <p:cNvSpPr txBox="1">
            <a:spLocks noChangeArrowheads="1"/>
          </p:cNvSpPr>
          <p:nvPr/>
        </p:nvSpPr>
        <p:spPr bwMode="auto">
          <a:xfrm>
            <a:off x="1310693" y="4435475"/>
            <a:ext cx="3094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Réservé aux courtes distances</a:t>
            </a:r>
          </a:p>
        </p:txBody>
      </p:sp>
      <p:sp>
        <p:nvSpPr>
          <p:cNvPr id="225300" name="Text Box 20"/>
          <p:cNvSpPr txBox="1">
            <a:spLocks noChangeArrowheads="1"/>
          </p:cNvSpPr>
          <p:nvPr/>
        </p:nvSpPr>
        <p:spPr bwMode="auto">
          <a:xfrm>
            <a:off x="4992529" y="2774324"/>
            <a:ext cx="3571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Bande passante très élevée</a:t>
            </a:r>
          </a:p>
        </p:txBody>
      </p:sp>
      <p:sp>
        <p:nvSpPr>
          <p:cNvPr id="225301" name="Text Box 21"/>
          <p:cNvSpPr txBox="1">
            <a:spLocks noChangeArrowheads="1"/>
          </p:cNvSpPr>
          <p:nvPr/>
        </p:nvSpPr>
        <p:spPr bwMode="auto">
          <a:xfrm>
            <a:off x="5209264" y="3655456"/>
            <a:ext cx="250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Composants chers</a:t>
            </a:r>
          </a:p>
        </p:txBody>
      </p:sp>
      <p:sp>
        <p:nvSpPr>
          <p:cNvPr id="225302" name="Text Box 22"/>
          <p:cNvSpPr txBox="1">
            <a:spLocks noChangeArrowheads="1"/>
          </p:cNvSpPr>
          <p:nvPr/>
        </p:nvSpPr>
        <p:spPr bwMode="auto">
          <a:xfrm>
            <a:off x="5076056" y="4250808"/>
            <a:ext cx="357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2400" dirty="0">
                <a:solidFill>
                  <a:schemeClr val="bg1"/>
                </a:solidFill>
                <a:latin typeface="Times New Roman" panose="02020603050405020304" pitchFamily="18" charset="0"/>
                <a:cs typeface="Times New Roman" panose="02020603050405020304" pitchFamily="18" charset="0"/>
              </a:rPr>
              <a:t>Elle est la solution universelle pour les longues distances</a:t>
            </a:r>
          </a:p>
        </p:txBody>
      </p:sp>
    </p:spTree>
    <p:extLst>
      <p:ext uri="{BB962C8B-B14F-4D97-AF65-F5344CB8AC3E}">
        <p14:creationId xmlns:p14="http://schemas.microsoft.com/office/powerpoint/2010/main" val="2997519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additive="base">
                                        <p:cTn id="7" dur="500" fill="hold"/>
                                        <p:tgtEl>
                                          <p:spTgt spid="225291"/>
                                        </p:tgtEl>
                                        <p:attrNameLst>
                                          <p:attrName>ppt_x</p:attrName>
                                        </p:attrNameLst>
                                      </p:cBhvr>
                                      <p:tavLst>
                                        <p:tav tm="0">
                                          <p:val>
                                            <p:strVal val="0-#ppt_w/2"/>
                                          </p:val>
                                        </p:tav>
                                        <p:tav tm="100000">
                                          <p:val>
                                            <p:strVal val="#ppt_x"/>
                                          </p:val>
                                        </p:tav>
                                      </p:tavLst>
                                    </p:anim>
                                    <p:anim calcmode="lin" valueType="num">
                                      <p:cBhvr additive="base">
                                        <p:cTn id="8" dur="500" fill="hold"/>
                                        <p:tgtEl>
                                          <p:spTgt spid="225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293"/>
                                        </p:tgtEl>
                                        <p:attrNameLst>
                                          <p:attrName>style.visibility</p:attrName>
                                        </p:attrNameLst>
                                      </p:cBhvr>
                                      <p:to>
                                        <p:strVal val="visible"/>
                                      </p:to>
                                    </p:set>
                                    <p:animEffect transition="in" filter="checkerboard(across)">
                                      <p:cBhvr>
                                        <p:cTn id="13" dur="500"/>
                                        <p:tgtEl>
                                          <p:spTgt spid="22529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5294"/>
                                        </p:tgtEl>
                                        <p:attrNameLst>
                                          <p:attrName>style.visibility</p:attrName>
                                        </p:attrNameLst>
                                      </p:cBhvr>
                                      <p:to>
                                        <p:strVal val="visible"/>
                                      </p:to>
                                    </p:set>
                                    <p:animEffect transition="in" filter="checkerboard(across)">
                                      <p:cBhvr>
                                        <p:cTn id="16" dur="500"/>
                                        <p:tgtEl>
                                          <p:spTgt spid="22529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5295"/>
                                        </p:tgtEl>
                                        <p:attrNameLst>
                                          <p:attrName>style.visibility</p:attrName>
                                        </p:attrNameLst>
                                      </p:cBhvr>
                                      <p:to>
                                        <p:strVal val="visible"/>
                                      </p:to>
                                    </p:set>
                                    <p:animEffect transition="in" filter="checkerboard(across)">
                                      <p:cBhvr>
                                        <p:cTn id="19" dur="500"/>
                                        <p:tgtEl>
                                          <p:spTgt spid="22529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25296"/>
                                        </p:tgtEl>
                                        <p:attrNameLst>
                                          <p:attrName>style.visibility</p:attrName>
                                        </p:attrNameLst>
                                      </p:cBhvr>
                                      <p:to>
                                        <p:strVal val="visible"/>
                                      </p:to>
                                    </p:set>
                                    <p:animEffect transition="in" filter="checkerboard(across)">
                                      <p:cBhvr>
                                        <p:cTn id="22" dur="500"/>
                                        <p:tgtEl>
                                          <p:spTgt spid="22529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5297"/>
                                        </p:tgtEl>
                                        <p:attrNameLst>
                                          <p:attrName>style.visibility</p:attrName>
                                        </p:attrNameLst>
                                      </p:cBhvr>
                                      <p:to>
                                        <p:strVal val="visible"/>
                                      </p:to>
                                    </p:set>
                                    <p:animEffect transition="in" filter="checkerboard(across)">
                                      <p:cBhvr>
                                        <p:cTn id="25" dur="500"/>
                                        <p:tgtEl>
                                          <p:spTgt spid="22529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5298"/>
                                        </p:tgtEl>
                                        <p:attrNameLst>
                                          <p:attrName>style.visibility</p:attrName>
                                        </p:attrNameLst>
                                      </p:cBhvr>
                                      <p:to>
                                        <p:strVal val="visible"/>
                                      </p:to>
                                    </p:set>
                                    <p:animEffect transition="in" filter="checkerboard(across)">
                                      <p:cBhvr>
                                        <p:cTn id="28" dur="500"/>
                                        <p:tgtEl>
                                          <p:spTgt spid="22529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25299"/>
                                        </p:tgtEl>
                                        <p:attrNameLst>
                                          <p:attrName>style.visibility</p:attrName>
                                        </p:attrNameLst>
                                      </p:cBhvr>
                                      <p:to>
                                        <p:strVal val="visible"/>
                                      </p:to>
                                    </p:set>
                                    <p:animEffect transition="in" filter="checkerboard(across)">
                                      <p:cBhvr>
                                        <p:cTn id="31" dur="500"/>
                                        <p:tgtEl>
                                          <p:spTgt spid="22529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5300"/>
                                        </p:tgtEl>
                                        <p:attrNameLst>
                                          <p:attrName>style.visibility</p:attrName>
                                        </p:attrNameLst>
                                      </p:cBhvr>
                                      <p:to>
                                        <p:strVal val="visible"/>
                                      </p:to>
                                    </p:set>
                                    <p:animEffect transition="in" filter="checkerboard(across)">
                                      <p:cBhvr>
                                        <p:cTn id="34" dur="500"/>
                                        <p:tgtEl>
                                          <p:spTgt spid="22530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25301"/>
                                        </p:tgtEl>
                                        <p:attrNameLst>
                                          <p:attrName>style.visibility</p:attrName>
                                        </p:attrNameLst>
                                      </p:cBhvr>
                                      <p:to>
                                        <p:strVal val="visible"/>
                                      </p:to>
                                    </p:set>
                                    <p:animEffect transition="in" filter="checkerboard(across)">
                                      <p:cBhvr>
                                        <p:cTn id="37" dur="500"/>
                                        <p:tgtEl>
                                          <p:spTgt spid="22530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5302"/>
                                        </p:tgtEl>
                                        <p:attrNameLst>
                                          <p:attrName>style.visibility</p:attrName>
                                        </p:attrNameLst>
                                      </p:cBhvr>
                                      <p:to>
                                        <p:strVal val="visible"/>
                                      </p:to>
                                    </p:set>
                                    <p:animEffect transition="in" filter="checkerboard(across)">
                                      <p:cBhvr>
                                        <p:cTn id="40" dur="500"/>
                                        <p:tgtEl>
                                          <p:spTgt spid="22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1" grpId="0" animBg="1"/>
      <p:bldP spid="225293" grpId="0" animBg="1"/>
      <p:bldP spid="225294" grpId="0" animBg="1"/>
      <p:bldP spid="225295" grpId="0"/>
      <p:bldP spid="225296" grpId="0"/>
      <p:bldP spid="225297" grpId="0"/>
      <p:bldP spid="225298" grpId="0"/>
      <p:bldP spid="225299" grpId="0"/>
      <p:bldP spid="225300" grpId="0"/>
      <p:bldP spid="225301" grpId="0"/>
      <p:bldP spid="2253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Pourquoi la commutation optique</a:t>
            </a:r>
          </a:p>
        </p:txBody>
      </p:sp>
      <p:sp>
        <p:nvSpPr>
          <p:cNvPr id="6" name="Text Box 23"/>
          <p:cNvSpPr txBox="1">
            <a:spLocks noChangeArrowheads="1"/>
          </p:cNvSpPr>
          <p:nvPr/>
        </p:nvSpPr>
        <p:spPr bwMode="auto">
          <a:xfrm>
            <a:off x="107504" y="126876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Utilisation  importante du transport sur  fibre optique par ondes lumineuses</a:t>
            </a:r>
          </a:p>
        </p:txBody>
      </p:sp>
      <p:sp>
        <p:nvSpPr>
          <p:cNvPr id="7" name="Text Box 24"/>
          <p:cNvSpPr txBox="1">
            <a:spLocks noChangeArrowheads="1"/>
          </p:cNvSpPr>
          <p:nvPr/>
        </p:nvSpPr>
        <p:spPr bwMode="auto">
          <a:xfrm>
            <a:off x="107504" y="2492722"/>
            <a:ext cx="88569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Les opérateurs télécoms cherchent en permanence à accélérer et à améliorer le trafic réseau en particulier aux points de concentrations (fluidité-coûts)</a:t>
            </a:r>
          </a:p>
        </p:txBody>
      </p:sp>
      <p:sp>
        <p:nvSpPr>
          <p:cNvPr id="8" name="Text Box 25"/>
          <p:cNvSpPr txBox="1">
            <a:spLocks noChangeArrowheads="1"/>
          </p:cNvSpPr>
          <p:nvPr/>
        </p:nvSpPr>
        <p:spPr bwMode="auto">
          <a:xfrm>
            <a:off x="107504" y="3925203"/>
            <a:ext cx="90364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La lumière doit être convertie en signal électrique, commutée vers une autre fibre optique , puis reconvertie en lumière avant d’être acheminée vers sa destination.(conversion OEO)</a:t>
            </a:r>
          </a:p>
        </p:txBody>
      </p:sp>
      <p:sp>
        <p:nvSpPr>
          <p:cNvPr id="9" name="Text Box 26"/>
          <p:cNvSpPr txBox="1">
            <a:spLocks noChangeArrowheads="1"/>
          </p:cNvSpPr>
          <p:nvPr/>
        </p:nvSpPr>
        <p:spPr bwMode="auto">
          <a:xfrm>
            <a:off x="107504" y="534226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buFont typeface="Wingdings" panose="05000000000000000000" pitchFamily="2" charset="2"/>
              <a:buChar char="q"/>
            </a:pPr>
            <a:r>
              <a:rPr lang="fr-FR" sz="2400" b="1" dirty="0">
                <a:solidFill>
                  <a:schemeClr val="bg1"/>
                </a:solidFill>
                <a:latin typeface="Times New Roman" panose="02020603050405020304" pitchFamily="18" charset="0"/>
                <a:cs typeface="Times New Roman" panose="02020603050405020304" pitchFamily="18" charset="0"/>
              </a:rPr>
              <a:t>Mise au point du processus OOO (optique-optique-optique) pouvant permettre de réaliser jusqu’à 70% d’économies</a:t>
            </a:r>
          </a:p>
        </p:txBody>
      </p:sp>
    </p:spTree>
    <p:extLst>
      <p:ext uri="{BB962C8B-B14F-4D97-AF65-F5344CB8AC3E}">
        <p14:creationId xmlns:p14="http://schemas.microsoft.com/office/powerpoint/2010/main" val="638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7" name="Text Box 9"/>
          <p:cNvSpPr txBox="1">
            <a:spLocks noChangeArrowheads="1"/>
          </p:cNvSpPr>
          <p:nvPr/>
        </p:nvSpPr>
        <p:spPr bwMode="auto">
          <a:xfrm>
            <a:off x="1331640" y="2348880"/>
            <a:ext cx="6624736" cy="1446550"/>
          </a:xfrm>
          <a:prstGeom prst="rect">
            <a:avLst/>
          </a:prstGeom>
          <a:noFill/>
          <a:ln w="9525">
            <a:noFill/>
            <a:miter lim="800000"/>
            <a:headEnd/>
            <a:tailEnd/>
          </a:ln>
          <a:effectLst/>
        </p:spPr>
        <p:txBody>
          <a:bodyPr wrap="square">
            <a:spAutoFit/>
          </a:bodyPr>
          <a:lstStyle/>
          <a:p>
            <a:pPr algn="ctr" eaLnBrk="0" hangingPunct="0">
              <a:spcBef>
                <a:spcPct val="50000"/>
              </a:spcBef>
              <a:defRPr/>
            </a:pPr>
            <a:r>
              <a:rPr lang="fr-FR" sz="4400" b="1" dirty="0">
                <a:solidFill>
                  <a:schemeClr val="bg1"/>
                </a:solidFill>
                <a:effectLst>
                  <a:outerShdw blurRad="38100" dist="38100" dir="2700000" algn="tl">
                    <a:srgbClr val="C0C0C0"/>
                  </a:outerShdw>
                </a:effectLst>
                <a:latin typeface="Times New Roman" pitchFamily="18" charset="0"/>
              </a:rPr>
              <a:t>Le </a:t>
            </a:r>
            <a:r>
              <a:rPr lang="fr-FR" sz="4400" b="1" dirty="0" err="1">
                <a:solidFill>
                  <a:schemeClr val="bg1"/>
                </a:solidFill>
                <a:effectLst>
                  <a:outerShdw blurRad="38100" dist="38100" dir="2700000" algn="tl">
                    <a:srgbClr val="C0C0C0"/>
                  </a:outerShdw>
                </a:effectLst>
                <a:latin typeface="Times New Roman" pitchFamily="18" charset="0"/>
              </a:rPr>
              <a:t>Wavelength</a:t>
            </a:r>
            <a:r>
              <a:rPr lang="fr-FR" sz="4400" b="1" dirty="0">
                <a:solidFill>
                  <a:schemeClr val="bg1"/>
                </a:solidFill>
                <a:effectLst>
                  <a:outerShdw blurRad="38100" dist="38100" dir="2700000" algn="tl">
                    <a:srgbClr val="C0C0C0"/>
                  </a:outerShdw>
                </a:effectLst>
                <a:latin typeface="Times New Roman" pitchFamily="18" charset="0"/>
              </a:rPr>
              <a:t> Division </a:t>
            </a:r>
            <a:r>
              <a:rPr lang="fr-FR" sz="4400" b="1" dirty="0" err="1">
                <a:solidFill>
                  <a:schemeClr val="bg1"/>
                </a:solidFill>
                <a:effectLst>
                  <a:outerShdw blurRad="38100" dist="38100" dir="2700000" algn="tl">
                    <a:srgbClr val="C0C0C0"/>
                  </a:outerShdw>
                </a:effectLst>
                <a:latin typeface="Times New Roman" pitchFamily="18" charset="0"/>
              </a:rPr>
              <a:t>Multiplexing</a:t>
            </a:r>
            <a:r>
              <a:rPr lang="fr-FR" sz="4400" b="1" dirty="0">
                <a:solidFill>
                  <a:schemeClr val="bg1"/>
                </a:solidFill>
                <a:effectLst>
                  <a:outerShdw blurRad="38100" dist="38100" dir="2700000" algn="tl">
                    <a:srgbClr val="C0C0C0"/>
                  </a:outerShdw>
                </a:effectLst>
                <a:latin typeface="Times New Roman" pitchFamily="18" charset="0"/>
              </a:rPr>
              <a:t> (WDM)</a:t>
            </a:r>
          </a:p>
        </p:txBody>
      </p:sp>
    </p:spTree>
    <p:extLst>
      <p:ext uri="{BB962C8B-B14F-4D97-AF65-F5344CB8AC3E}">
        <p14:creationId xmlns:p14="http://schemas.microsoft.com/office/powerpoint/2010/main" val="2505950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fade">
                                      <p:cBhvr>
                                        <p:cTn id="7" dur="10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1" name="Text Box 11"/>
          <p:cNvSpPr txBox="1">
            <a:spLocks noChangeArrowheads="1"/>
          </p:cNvSpPr>
          <p:nvPr/>
        </p:nvSpPr>
        <p:spPr bwMode="auto">
          <a:xfrm>
            <a:off x="14435" y="-2763"/>
            <a:ext cx="9144000"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dirty="0">
                <a:solidFill>
                  <a:srgbClr val="009BCE"/>
                </a:solidFill>
              </a:rPr>
              <a:t>Présentation du WDM</a:t>
            </a:r>
          </a:p>
        </p:txBody>
      </p:sp>
      <p:sp>
        <p:nvSpPr>
          <p:cNvPr id="22" name="Text Box 17"/>
          <p:cNvSpPr txBox="1">
            <a:spLocks noChangeArrowheads="1"/>
          </p:cNvSpPr>
          <p:nvPr/>
        </p:nvSpPr>
        <p:spPr bwMode="auto">
          <a:xfrm>
            <a:off x="323527" y="1146023"/>
            <a:ext cx="936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Technologie sans concurrence du point de vue de la capacité </a:t>
            </a:r>
          </a:p>
        </p:txBody>
      </p:sp>
      <p:sp>
        <p:nvSpPr>
          <p:cNvPr id="23" name="Text Box 17"/>
          <p:cNvSpPr txBox="1">
            <a:spLocks noChangeArrowheads="1"/>
          </p:cNvSpPr>
          <p:nvPr/>
        </p:nvSpPr>
        <p:spPr bwMode="auto">
          <a:xfrm>
            <a:off x="348928" y="3127223"/>
            <a:ext cx="818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dirty="0">
                <a:solidFill>
                  <a:schemeClr val="bg1"/>
                </a:solidFill>
              </a:rPr>
              <a:t>Accroissement de la capacité obtenu de deux façons :</a:t>
            </a:r>
          </a:p>
        </p:txBody>
      </p:sp>
      <p:sp>
        <p:nvSpPr>
          <p:cNvPr id="25" name="Text Box 17"/>
          <p:cNvSpPr txBox="1">
            <a:spLocks noChangeArrowheads="1"/>
          </p:cNvSpPr>
          <p:nvPr/>
        </p:nvSpPr>
        <p:spPr bwMode="auto">
          <a:xfrm>
            <a:off x="1834828" y="3686023"/>
            <a:ext cx="7751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Augmentation du nombre de canaux dans la fibre</a:t>
            </a:r>
          </a:p>
        </p:txBody>
      </p:sp>
      <p:sp>
        <p:nvSpPr>
          <p:cNvPr id="26" name="Text Box 17"/>
          <p:cNvSpPr txBox="1">
            <a:spLocks noChangeArrowheads="1"/>
          </p:cNvSpPr>
          <p:nvPr/>
        </p:nvSpPr>
        <p:spPr bwMode="auto">
          <a:xfrm>
            <a:off x="1834828" y="4130523"/>
            <a:ext cx="7751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Augmentation du débit par canal à l’émission</a:t>
            </a:r>
          </a:p>
        </p:txBody>
      </p:sp>
      <p:sp>
        <p:nvSpPr>
          <p:cNvPr id="27" name="Text Box 17"/>
          <p:cNvSpPr txBox="1">
            <a:spLocks noChangeArrowheads="1"/>
          </p:cNvSpPr>
          <p:nvPr/>
        </p:nvSpPr>
        <p:spPr bwMode="auto">
          <a:xfrm>
            <a:off x="361627" y="1666723"/>
            <a:ext cx="936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Technologie à faible cout</a:t>
            </a:r>
          </a:p>
        </p:txBody>
      </p:sp>
      <p:sp>
        <p:nvSpPr>
          <p:cNvPr id="29" name="Text Box 17"/>
          <p:cNvSpPr txBox="1">
            <a:spLocks noChangeArrowheads="1"/>
          </p:cNvSpPr>
          <p:nvPr/>
        </p:nvSpPr>
        <p:spPr bwMode="auto">
          <a:xfrm>
            <a:off x="348927" y="2301723"/>
            <a:ext cx="9369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50000"/>
              </a:spcBef>
              <a:buFont typeface="Wingdings" panose="05000000000000000000" pitchFamily="2" charset="2"/>
              <a:buChar char="q"/>
            </a:pPr>
            <a:r>
              <a:rPr lang="fr-FR" sz="2400">
                <a:solidFill>
                  <a:schemeClr val="bg1"/>
                </a:solidFill>
              </a:rPr>
              <a:t>Technologie évolutive (principe du « pay as you grow »)</a:t>
            </a:r>
          </a:p>
        </p:txBody>
      </p:sp>
      <p:sp>
        <p:nvSpPr>
          <p:cNvPr id="31" name="Text Box 17"/>
          <p:cNvSpPr txBox="1">
            <a:spLocks noChangeArrowheads="1"/>
          </p:cNvSpPr>
          <p:nvPr/>
        </p:nvSpPr>
        <p:spPr bwMode="auto">
          <a:xfrm>
            <a:off x="1691680" y="5034633"/>
            <a:ext cx="6134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dirty="0">
                <a:solidFill>
                  <a:srgbClr val="FF0000"/>
                </a:solidFill>
              </a:rPr>
              <a:t>Une augmentation de la capacité de 120%  par an </a:t>
            </a:r>
          </a:p>
        </p:txBody>
      </p:sp>
    </p:spTree>
    <p:extLst>
      <p:ext uri="{BB962C8B-B14F-4D97-AF65-F5344CB8AC3E}">
        <p14:creationId xmlns:p14="http://schemas.microsoft.com/office/powerpoint/2010/main" val="2075296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11"/>
                                        </p:tgtEl>
                                        <p:attrNameLst>
                                          <p:attrName>style.visibility</p:attrName>
                                        </p:attrNameLst>
                                      </p:cBhvr>
                                      <p:to>
                                        <p:strVal val="visible"/>
                                      </p:to>
                                    </p:set>
                                    <p:anim calcmode="lin" valueType="num">
                                      <p:cBhvr additive="base">
                                        <p:cTn id="7" dur="500" fill="hold"/>
                                        <p:tgtEl>
                                          <p:spTgt spid="204811"/>
                                        </p:tgtEl>
                                        <p:attrNameLst>
                                          <p:attrName>ppt_x</p:attrName>
                                        </p:attrNameLst>
                                      </p:cBhvr>
                                      <p:tavLst>
                                        <p:tav tm="0">
                                          <p:val>
                                            <p:strVal val="0-#ppt_w/2"/>
                                          </p:val>
                                        </p:tav>
                                        <p:tav tm="100000">
                                          <p:val>
                                            <p:strVal val="#ppt_x"/>
                                          </p:val>
                                        </p:tav>
                                      </p:tavLst>
                                    </p:anim>
                                    <p:anim calcmode="lin" valueType="num">
                                      <p:cBhvr additive="base">
                                        <p:cTn id="8" dur="500" fill="hold"/>
                                        <p:tgtEl>
                                          <p:spTgt spid="204811"/>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checkerboard(across)">
                                      <p:cBhvr>
                                        <p:cTn id="11" dur="500"/>
                                        <p:tgtEl>
                                          <p:spTgt spid="2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heckerboard(across)">
                                      <p:cBhvr>
                                        <p:cTn id="14" dur="500"/>
                                        <p:tgtEl>
                                          <p:spTgt spid="2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heckerboard(across)">
                                      <p:cBhvr>
                                        <p:cTn id="20" dur="500"/>
                                        <p:tgtEl>
                                          <p:spTgt spid="2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checkerboard(across)">
                                      <p:cBhvr>
                                        <p:cTn id="26" dur="500"/>
                                        <p:tgtEl>
                                          <p:spTgt spid="2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heckerboard(across)">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1" grpId="0" animBg="1"/>
      <p:bldP spid="22" grpId="0"/>
      <p:bldP spid="23" grpId="0"/>
      <p:bldP spid="25" grpId="0"/>
      <p:bldP spid="26" grpId="0"/>
      <p:bldP spid="27" grpId="0"/>
      <p:bldP spid="29"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0"/>
            <a:ext cx="9144000"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solidFill>
                  <a:srgbClr val="009BCE"/>
                </a:solidFill>
              </a:rPr>
              <a:t>Principe du WDM</a:t>
            </a:r>
          </a:p>
        </p:txBody>
      </p:sp>
      <p:sp>
        <p:nvSpPr>
          <p:cNvPr id="12" name="Text Box 17"/>
          <p:cNvSpPr txBox="1">
            <a:spLocks noChangeArrowheads="1"/>
          </p:cNvSpPr>
          <p:nvPr/>
        </p:nvSpPr>
        <p:spPr bwMode="auto">
          <a:xfrm>
            <a:off x="467544" y="1332244"/>
            <a:ext cx="9645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dirty="0">
                <a:solidFill>
                  <a:schemeClr val="bg1"/>
                </a:solidFill>
              </a:rPr>
              <a:t>Circulation de plusieurs longueurs d’ondes sur une même fibre</a:t>
            </a:r>
          </a:p>
        </p:txBody>
      </p:sp>
      <p:sp>
        <p:nvSpPr>
          <p:cNvPr id="19" name="Text Box 17"/>
          <p:cNvSpPr txBox="1">
            <a:spLocks noChangeArrowheads="1"/>
          </p:cNvSpPr>
          <p:nvPr/>
        </p:nvSpPr>
        <p:spPr bwMode="auto">
          <a:xfrm>
            <a:off x="492945" y="1832456"/>
            <a:ext cx="816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a:solidFill>
                  <a:schemeClr val="bg1"/>
                </a:solidFill>
              </a:rPr>
              <a:t>Chaque longueur d’onde est représenté par une couleur</a:t>
            </a:r>
          </a:p>
        </p:txBody>
      </p:sp>
      <p:sp>
        <p:nvSpPr>
          <p:cNvPr id="21" name="Text Box 17"/>
          <p:cNvSpPr txBox="1">
            <a:spLocks noChangeArrowheads="1"/>
          </p:cNvSpPr>
          <p:nvPr/>
        </p:nvSpPr>
        <p:spPr bwMode="auto">
          <a:xfrm>
            <a:off x="480245" y="2378556"/>
            <a:ext cx="816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a:solidFill>
                  <a:schemeClr val="bg1"/>
                </a:solidFill>
              </a:rPr>
              <a:t>Chaque couleur est transmis sur un canal différent</a:t>
            </a:r>
          </a:p>
        </p:txBody>
      </p:sp>
      <p:sp>
        <p:nvSpPr>
          <p:cNvPr id="22" name="Text Box 17"/>
          <p:cNvSpPr txBox="1">
            <a:spLocks noChangeArrowheads="1"/>
          </p:cNvSpPr>
          <p:nvPr/>
        </p:nvSpPr>
        <p:spPr bwMode="auto">
          <a:xfrm>
            <a:off x="556445" y="2937356"/>
            <a:ext cx="8544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fr-FR" sz="2400">
                <a:solidFill>
                  <a:schemeClr val="bg1"/>
                </a:solidFill>
              </a:rPr>
              <a:t>Un nombre de canaux exploité qui cesse d’augmenter</a:t>
            </a:r>
          </a:p>
        </p:txBody>
      </p:sp>
      <p:pic>
        <p:nvPicPr>
          <p:cNvPr id="1332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4546600"/>
            <a:ext cx="3354388"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288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5" descr="C:\exp_tel\totor\Ifotec  Technologies  Multiplexage  Multiplexage en longueur d'onde (WDM)_fichiers\fr-schema-wdm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512" y="3325832"/>
            <a:ext cx="8964487" cy="34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ZoneTexte 17"/>
          <p:cNvSpPr txBox="1">
            <a:spLocks noChangeArrowheads="1"/>
          </p:cNvSpPr>
          <p:nvPr/>
        </p:nvSpPr>
        <p:spPr bwMode="auto">
          <a:xfrm>
            <a:off x="884238" y="1509028"/>
            <a:ext cx="7540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800" dirty="0">
                <a:solidFill>
                  <a:schemeClr val="bg1"/>
                </a:solidFill>
              </a:rPr>
              <a:t>Multiplexage Changement des longueurs d’ondes par un transpondeur</a:t>
            </a:r>
          </a:p>
        </p:txBody>
      </p:sp>
      <p:sp>
        <p:nvSpPr>
          <p:cNvPr id="14345" name="Rectangle 19"/>
          <p:cNvSpPr>
            <a:spLocks noChangeArrowheads="1"/>
          </p:cNvSpPr>
          <p:nvPr/>
        </p:nvSpPr>
        <p:spPr bwMode="auto">
          <a:xfrm>
            <a:off x="1043608" y="2555875"/>
            <a:ext cx="7728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800" dirty="0">
                <a:solidFill>
                  <a:schemeClr val="bg1"/>
                </a:solidFill>
              </a:rPr>
              <a:t>Démultiplexage : Filtre chaque longueur d’onde</a:t>
            </a:r>
          </a:p>
        </p:txBody>
      </p:sp>
      <p:sp>
        <p:nvSpPr>
          <p:cNvPr id="14" name="Text Box 11"/>
          <p:cNvSpPr txBox="1">
            <a:spLocks noChangeArrowheads="1"/>
          </p:cNvSpPr>
          <p:nvPr/>
        </p:nvSpPr>
        <p:spPr bwMode="auto">
          <a:xfrm>
            <a:off x="0" y="0"/>
            <a:ext cx="9144000"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solidFill>
                  <a:srgbClr val="009BCE"/>
                </a:solidFill>
              </a:rPr>
              <a:t>Principe du WDM</a:t>
            </a:r>
          </a:p>
        </p:txBody>
      </p:sp>
    </p:spTree>
    <p:extLst>
      <p:ext uri="{BB962C8B-B14F-4D97-AF65-F5344CB8AC3E}">
        <p14:creationId xmlns:p14="http://schemas.microsoft.com/office/powerpoint/2010/main" val="460585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checkerboard(across)">
                                      <p:cBhvr>
                                        <p:cTn id="7" dur="500"/>
                                        <p:tgtEl>
                                          <p:spTgt spid="1434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checkerboard(across)">
                                      <p:cBhvr>
                                        <p:cTn id="11" dur="500"/>
                                        <p:tgtEl>
                                          <p:spTgt spid="14345"/>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checkerboard(across)">
                                      <p:cBhvr>
                                        <p:cTn id="15" dur="500"/>
                                        <p:tgtEl>
                                          <p:spTgt spid="1434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1115616" y="332656"/>
            <a:ext cx="7272808"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2800" b="1" i="1" dirty="0">
                <a:latin typeface="Times New Roman" panose="02020603050405020304" pitchFamily="18" charset="0"/>
                <a:cs typeface="Times New Roman" panose="02020603050405020304" pitchFamily="18" charset="0"/>
              </a:rPr>
              <a:t>Les types de WDM</a:t>
            </a:r>
          </a:p>
        </p:txBody>
      </p:sp>
      <p:graphicFrame>
        <p:nvGraphicFramePr>
          <p:cNvPr id="15" name="Tableau 14"/>
          <p:cNvGraphicFramePr>
            <a:graphicFrameLocks noGrp="1"/>
          </p:cNvGraphicFramePr>
          <p:nvPr/>
        </p:nvGraphicFramePr>
        <p:xfrm>
          <a:off x="296863" y="2805113"/>
          <a:ext cx="8539160" cy="2500313"/>
        </p:xfrm>
        <a:graphic>
          <a:graphicData uri="http://schemas.openxmlformats.org/drawingml/2006/table">
            <a:tbl>
              <a:tblPr firstRow="1" bandRow="1">
                <a:tableStyleId>{7DF18680-E054-41AD-8BC1-D1AEF772440D}</a:tableStyleId>
              </a:tblPr>
              <a:tblGrid>
                <a:gridCol w="1707832"/>
                <a:gridCol w="1707832"/>
                <a:gridCol w="1707832"/>
                <a:gridCol w="1707832"/>
                <a:gridCol w="1707832"/>
              </a:tblGrid>
              <a:tr h="640253">
                <a:tc>
                  <a:txBody>
                    <a:bodyPr/>
                    <a:lstStyle/>
                    <a:p>
                      <a:pPr algn="ctr"/>
                      <a:r>
                        <a:rPr lang="fr-FR" sz="1800" b="1" kern="1200" dirty="0" smtClean="0">
                          <a:solidFill>
                            <a:srgbClr val="000000"/>
                          </a:solidFill>
                          <a:latin typeface="+mn-lt"/>
                          <a:ea typeface="+mn-ea"/>
                          <a:cs typeface="+mn-cs"/>
                        </a:rPr>
                        <a:t>Types</a:t>
                      </a:r>
                    </a:p>
                  </a:txBody>
                  <a:tcPr marL="91447" marR="91447" marT="45732" marB="45732"/>
                </a:tc>
                <a:tc>
                  <a:txBody>
                    <a:bodyPr/>
                    <a:lstStyle/>
                    <a:p>
                      <a:pPr algn="ctr"/>
                      <a:r>
                        <a:rPr lang="fr-FR" sz="1800" dirty="0" smtClean="0">
                          <a:solidFill>
                            <a:srgbClr val="000000"/>
                          </a:solidFill>
                        </a:rPr>
                        <a:t>Fenêtres</a:t>
                      </a:r>
                      <a:endParaRPr lang="fr-FR" sz="1800" dirty="0">
                        <a:solidFill>
                          <a:srgbClr val="000000"/>
                        </a:solidFill>
                      </a:endParaRPr>
                    </a:p>
                  </a:txBody>
                  <a:tcPr marL="91447" marR="91447" marT="45732" marB="457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00"/>
                          </a:solidFill>
                          <a:latin typeface="+mn-lt"/>
                          <a:ea typeface="+mn-ea"/>
                          <a:cs typeface="+mn-cs"/>
                        </a:rPr>
                        <a:t>Espacements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rgbClr val="000000"/>
                          </a:solidFill>
                          <a:latin typeface="+mn-lt"/>
                          <a:ea typeface="+mn-ea"/>
                          <a:cs typeface="+mn-cs"/>
                        </a:rPr>
                        <a:t>(</a:t>
                      </a:r>
                      <a:r>
                        <a:rPr lang="fr-FR" sz="1400" b="1" kern="1200" dirty="0" smtClean="0">
                          <a:solidFill>
                            <a:srgbClr val="000000"/>
                          </a:solidFill>
                          <a:latin typeface="+mn-lt"/>
                          <a:ea typeface="+mn-ea"/>
                          <a:cs typeface="+mn-cs"/>
                        </a:rPr>
                        <a:t>nm)</a:t>
                      </a:r>
                    </a:p>
                  </a:txBody>
                  <a:tcPr marL="91447" marR="91447" marT="45732" marB="45732"/>
                </a:tc>
                <a:tc>
                  <a:txBody>
                    <a:bodyPr/>
                    <a:lstStyle/>
                    <a:p>
                      <a:pPr algn="ctr"/>
                      <a:r>
                        <a:rPr lang="fr-FR" sz="1800" b="1" kern="1200" dirty="0" smtClean="0">
                          <a:solidFill>
                            <a:srgbClr val="000000"/>
                          </a:solidFill>
                          <a:latin typeface="+mn-lt"/>
                          <a:ea typeface="+mn-ea"/>
                          <a:cs typeface="+mn-cs"/>
                        </a:rPr>
                        <a:t>Canaux</a:t>
                      </a:r>
                    </a:p>
                  </a:txBody>
                  <a:tcPr marL="91447" marR="91447" marT="45732" marB="45732"/>
                </a:tc>
                <a:tc>
                  <a:txBody>
                    <a:bodyPr/>
                    <a:lstStyle/>
                    <a:p>
                      <a:pPr algn="ctr"/>
                      <a:r>
                        <a:rPr lang="fr-FR" sz="1800" b="1" kern="1200" dirty="0" smtClean="0">
                          <a:solidFill>
                            <a:srgbClr val="000000"/>
                          </a:solidFill>
                          <a:latin typeface="+mn-lt"/>
                          <a:ea typeface="+mn-ea"/>
                          <a:cs typeface="+mn-cs"/>
                        </a:rPr>
                        <a:t>Débits potentiels</a:t>
                      </a:r>
                    </a:p>
                  </a:txBody>
                  <a:tcPr marL="91447" marR="91447" marT="45732" marB="45732"/>
                </a:tc>
              </a:tr>
              <a:tr h="465015">
                <a:tc>
                  <a:txBody>
                    <a:bodyPr/>
                    <a:lstStyle/>
                    <a:p>
                      <a:pPr algn="ctr"/>
                      <a:r>
                        <a:rPr lang="fr-FR" sz="1800" dirty="0" smtClean="0"/>
                        <a:t>C-WDM</a:t>
                      </a:r>
                      <a:endParaRPr lang="fr-FR" sz="1800" dirty="0"/>
                    </a:p>
                  </a:txBody>
                  <a:tcPr marL="91447" marR="91447" marT="45732" marB="45732"/>
                </a:tc>
                <a:tc>
                  <a:txBody>
                    <a:bodyPr/>
                    <a:lstStyle/>
                    <a:p>
                      <a:pPr algn="ctr"/>
                      <a:r>
                        <a:rPr lang="fr-FR" sz="1800" dirty="0" smtClean="0"/>
                        <a:t>2</a:t>
                      </a:r>
                      <a:r>
                        <a:rPr lang="fr-FR" sz="1800" baseline="30000" dirty="0" smtClean="0"/>
                        <a:t>ème</a:t>
                      </a:r>
                      <a:r>
                        <a:rPr lang="fr-FR" sz="1800" baseline="0" dirty="0" smtClean="0"/>
                        <a:t> </a:t>
                      </a:r>
                      <a:endParaRPr lang="fr-FR" sz="1800" dirty="0"/>
                    </a:p>
                  </a:txBody>
                  <a:tcPr marL="91447" marR="91447" marT="45732" marB="45732"/>
                </a:tc>
                <a:tc>
                  <a:txBody>
                    <a:bodyPr/>
                    <a:lstStyle/>
                    <a:p>
                      <a:pPr algn="ctr"/>
                      <a:r>
                        <a:rPr lang="fr-FR" sz="1800" dirty="0" smtClean="0"/>
                        <a:t>1,6  </a:t>
                      </a:r>
                      <a:r>
                        <a:rPr lang="fr-FR" sz="1800" baseline="0" dirty="0" smtClean="0"/>
                        <a:t>- 0,8</a:t>
                      </a:r>
                      <a:endParaRPr lang="fr-FR" sz="1800" dirty="0"/>
                    </a:p>
                  </a:txBody>
                  <a:tcPr marL="91447" marR="91447" marT="45732" marB="45732"/>
                </a:tc>
                <a:tc>
                  <a:txBody>
                    <a:bodyPr/>
                    <a:lstStyle/>
                    <a:p>
                      <a:pPr algn="ctr"/>
                      <a:r>
                        <a:rPr lang="fr-FR" sz="1800" dirty="0" smtClean="0"/>
                        <a:t>8 - 16</a:t>
                      </a:r>
                      <a:endParaRPr lang="fr-FR" sz="1800" dirty="0"/>
                    </a:p>
                  </a:txBody>
                  <a:tcPr marL="91447" marR="91447" marT="45732" marB="45732"/>
                </a:tc>
                <a:tc>
                  <a:txBody>
                    <a:bodyPr/>
                    <a:lstStyle/>
                    <a:p>
                      <a:pPr algn="ctr"/>
                      <a:r>
                        <a:rPr lang="fr-FR" sz="1800" dirty="0" smtClean="0"/>
                        <a:t>2,5 à 5 GHz</a:t>
                      </a:r>
                      <a:endParaRPr lang="fr-FR" sz="1800" dirty="0"/>
                    </a:p>
                  </a:txBody>
                  <a:tcPr marL="91447" marR="91447" marT="45732" marB="45732"/>
                </a:tc>
              </a:tr>
              <a:tr h="465015">
                <a:tc>
                  <a:txBody>
                    <a:bodyPr/>
                    <a:lstStyle/>
                    <a:p>
                      <a:pPr algn="ctr"/>
                      <a:r>
                        <a:rPr lang="fr-FR" sz="1800" dirty="0" smtClean="0"/>
                        <a:t>WDM</a:t>
                      </a:r>
                      <a:endParaRPr lang="fr-FR" sz="1800" dirty="0"/>
                    </a:p>
                  </a:txBody>
                  <a:tcPr marL="91447" marR="91447" marT="45732" marB="45732"/>
                </a:tc>
                <a:tc>
                  <a:txBody>
                    <a:bodyPr/>
                    <a:lstStyle/>
                    <a:p>
                      <a:pPr algn="ctr"/>
                      <a:r>
                        <a:rPr lang="fr-FR" sz="1800" dirty="0" smtClean="0"/>
                        <a:t>3</a:t>
                      </a:r>
                      <a:r>
                        <a:rPr lang="fr-FR" sz="1800" baseline="30000" dirty="0" smtClean="0"/>
                        <a:t>ème</a:t>
                      </a:r>
                      <a:r>
                        <a:rPr lang="fr-FR" sz="1800" dirty="0" smtClean="0"/>
                        <a:t> </a:t>
                      </a:r>
                      <a:endParaRPr lang="fr-FR" sz="1800" dirty="0"/>
                    </a:p>
                  </a:txBody>
                  <a:tcPr marL="91447" marR="91447" marT="45732" marB="45732"/>
                </a:tc>
                <a:tc>
                  <a:txBody>
                    <a:bodyPr/>
                    <a:lstStyle/>
                    <a:p>
                      <a:pPr algn="ctr"/>
                      <a:r>
                        <a:rPr lang="fr-FR" sz="1800" dirty="0" smtClean="0"/>
                        <a:t>0,6</a:t>
                      </a:r>
                      <a:endParaRPr lang="fr-FR" sz="1800" dirty="0"/>
                    </a:p>
                  </a:txBody>
                  <a:tcPr marL="91447" marR="91447" marT="45732" marB="45732"/>
                </a:tc>
                <a:tc>
                  <a:txBody>
                    <a:bodyPr/>
                    <a:lstStyle/>
                    <a:p>
                      <a:pPr algn="ctr"/>
                      <a:r>
                        <a:rPr lang="fr-FR" sz="1800" dirty="0" smtClean="0"/>
                        <a:t>32</a:t>
                      </a:r>
                      <a:endParaRPr lang="fr-FR" sz="1800" dirty="0"/>
                    </a:p>
                  </a:txBody>
                  <a:tcPr marL="91447" marR="91447" marT="45732" marB="45732"/>
                </a:tc>
                <a:tc>
                  <a:txBody>
                    <a:bodyPr/>
                    <a:lstStyle/>
                    <a:p>
                      <a:pPr algn="ctr"/>
                      <a:r>
                        <a:rPr lang="fr-FR" sz="1800" kern="1200" baseline="0" dirty="0" smtClean="0">
                          <a:solidFill>
                            <a:schemeClr val="dk1"/>
                          </a:solidFill>
                          <a:latin typeface="+mn-lt"/>
                          <a:ea typeface="+mn-ea"/>
                          <a:cs typeface="+mn-cs"/>
                        </a:rPr>
                        <a:t>320G à 1.28T</a:t>
                      </a:r>
                      <a:endParaRPr lang="fr-FR" sz="1800" dirty="0"/>
                    </a:p>
                  </a:txBody>
                  <a:tcPr marL="91447" marR="91447" marT="45732" marB="45732"/>
                </a:tc>
              </a:tr>
              <a:tr h="465015">
                <a:tc>
                  <a:txBody>
                    <a:bodyPr/>
                    <a:lstStyle/>
                    <a:p>
                      <a:pPr algn="ctr"/>
                      <a:r>
                        <a:rPr lang="fr-FR" sz="1800" dirty="0" smtClean="0"/>
                        <a:t>D-WDM</a:t>
                      </a:r>
                      <a:endParaRPr lang="fr-FR" sz="1800" dirty="0"/>
                    </a:p>
                  </a:txBody>
                  <a:tcPr marL="91447" marR="91447" marT="45732" marB="45732"/>
                </a:tc>
                <a:tc>
                  <a:txBody>
                    <a:bodyPr/>
                    <a:lstStyle/>
                    <a:p>
                      <a:pPr algn="ctr"/>
                      <a:r>
                        <a:rPr lang="fr-FR" sz="1800" dirty="0" smtClean="0"/>
                        <a:t>3</a:t>
                      </a:r>
                      <a:r>
                        <a:rPr lang="fr-FR" sz="1800" baseline="30000" dirty="0" smtClean="0"/>
                        <a:t>ème</a:t>
                      </a:r>
                      <a:r>
                        <a:rPr lang="fr-FR" sz="1800" dirty="0" smtClean="0"/>
                        <a:t> </a:t>
                      </a:r>
                      <a:endParaRPr lang="fr-FR" sz="1800" dirty="0"/>
                    </a:p>
                  </a:txBody>
                  <a:tcPr marL="91447" marR="91447" marT="45732" marB="45732"/>
                </a:tc>
                <a:tc>
                  <a:txBody>
                    <a:bodyPr/>
                    <a:lstStyle/>
                    <a:p>
                      <a:pPr algn="ctr"/>
                      <a:r>
                        <a:rPr lang="fr-FR" sz="1800" dirty="0" smtClean="0"/>
                        <a:t>0,4</a:t>
                      </a:r>
                      <a:r>
                        <a:rPr lang="fr-FR" sz="1800" baseline="0" dirty="0" smtClean="0"/>
                        <a:t> - 0,2</a:t>
                      </a:r>
                      <a:endParaRPr lang="fr-FR" sz="1800" dirty="0"/>
                    </a:p>
                  </a:txBody>
                  <a:tcPr marL="91447" marR="91447" marT="45732" marB="45732"/>
                </a:tc>
                <a:tc>
                  <a:txBody>
                    <a:bodyPr/>
                    <a:lstStyle/>
                    <a:p>
                      <a:pPr algn="ctr"/>
                      <a:r>
                        <a:rPr lang="fr-FR" sz="1800" dirty="0" smtClean="0"/>
                        <a:t>80 - 160</a:t>
                      </a:r>
                      <a:endParaRPr lang="fr-FR" sz="1800" dirty="0"/>
                    </a:p>
                  </a:txBody>
                  <a:tcPr marL="91447" marR="91447" marT="45732" marB="45732"/>
                </a:tc>
                <a:tc>
                  <a:txBody>
                    <a:bodyPr/>
                    <a:lstStyle/>
                    <a:p>
                      <a:pPr algn="ctr"/>
                      <a:r>
                        <a:rPr lang="fr-FR" sz="1800" kern="1200" baseline="0" dirty="0" smtClean="0">
                          <a:solidFill>
                            <a:schemeClr val="dk1"/>
                          </a:solidFill>
                          <a:latin typeface="+mn-lt"/>
                          <a:ea typeface="+mn-ea"/>
                          <a:cs typeface="+mn-cs"/>
                        </a:rPr>
                        <a:t>3T à 12T</a:t>
                      </a:r>
                      <a:endParaRPr lang="fr-FR" sz="1800" dirty="0"/>
                    </a:p>
                  </a:txBody>
                  <a:tcPr marL="91447" marR="91447" marT="45732" marB="45732"/>
                </a:tc>
              </a:tr>
              <a:tr h="465015">
                <a:tc>
                  <a:txBody>
                    <a:bodyPr/>
                    <a:lstStyle/>
                    <a:p>
                      <a:pPr algn="ctr"/>
                      <a:r>
                        <a:rPr lang="fr-FR" sz="1800" dirty="0" smtClean="0"/>
                        <a:t>U-WDM</a:t>
                      </a:r>
                      <a:endParaRPr lang="fr-FR" sz="1800" dirty="0"/>
                    </a:p>
                  </a:txBody>
                  <a:tcPr marL="91447" marR="91447" marT="45732" marB="45732"/>
                </a:tc>
                <a:tc>
                  <a:txBody>
                    <a:bodyPr/>
                    <a:lstStyle/>
                    <a:p>
                      <a:pPr algn="ctr"/>
                      <a:r>
                        <a:rPr lang="fr-FR" sz="1800" dirty="0" smtClean="0"/>
                        <a:t>3</a:t>
                      </a:r>
                      <a:r>
                        <a:rPr lang="fr-FR" sz="1800" baseline="30000" dirty="0" smtClean="0"/>
                        <a:t>ème</a:t>
                      </a:r>
                      <a:r>
                        <a:rPr lang="fr-FR" sz="1800" dirty="0" smtClean="0"/>
                        <a:t> </a:t>
                      </a:r>
                      <a:endParaRPr lang="fr-FR" sz="1800" dirty="0"/>
                    </a:p>
                  </a:txBody>
                  <a:tcPr marL="91447" marR="91447" marT="45732" marB="45732"/>
                </a:tc>
                <a:tc>
                  <a:txBody>
                    <a:bodyPr/>
                    <a:lstStyle/>
                    <a:p>
                      <a:pPr algn="ctr"/>
                      <a:r>
                        <a:rPr lang="fr-FR" sz="1800" dirty="0" smtClean="0"/>
                        <a:t>0,08</a:t>
                      </a:r>
                      <a:endParaRPr lang="fr-FR" sz="1800" dirty="0"/>
                    </a:p>
                  </a:txBody>
                  <a:tcPr marL="91447" marR="91447" marT="45732" marB="45732"/>
                </a:tc>
                <a:tc>
                  <a:txBody>
                    <a:bodyPr/>
                    <a:lstStyle/>
                    <a:p>
                      <a:pPr algn="ctr"/>
                      <a:r>
                        <a:rPr lang="fr-FR" sz="1800" dirty="0" smtClean="0"/>
                        <a:t>400</a:t>
                      </a:r>
                      <a:endParaRPr lang="fr-FR" sz="1800" dirty="0"/>
                    </a:p>
                  </a:txBody>
                  <a:tcPr marL="91447" marR="91447" marT="45732" marB="45732"/>
                </a:tc>
                <a:tc>
                  <a:txBody>
                    <a:bodyPr/>
                    <a:lstStyle/>
                    <a:p>
                      <a:pPr algn="ctr"/>
                      <a:r>
                        <a:rPr lang="fr-FR" sz="1800" kern="1200" baseline="0" dirty="0" smtClean="0">
                          <a:solidFill>
                            <a:schemeClr val="dk1"/>
                          </a:solidFill>
                          <a:latin typeface="+mn-lt"/>
                          <a:ea typeface="+mn-ea"/>
                          <a:cs typeface="+mn-cs"/>
                        </a:rPr>
                        <a:t>10T à 40T</a:t>
                      </a:r>
                      <a:endParaRPr lang="fr-FR" sz="1800" dirty="0"/>
                    </a:p>
                  </a:txBody>
                  <a:tcPr marL="91447" marR="91447" marT="45732" marB="45732"/>
                </a:tc>
              </a:tr>
            </a:tbl>
          </a:graphicData>
        </a:graphic>
      </p:graphicFrame>
    </p:spTree>
    <p:extLst>
      <p:ext uri="{BB962C8B-B14F-4D97-AF65-F5344CB8AC3E}">
        <p14:creationId xmlns:p14="http://schemas.microsoft.com/office/powerpoint/2010/main" val="3173366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1835696" y="360074"/>
            <a:ext cx="6688138" cy="584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200" b="1" i="1" dirty="0"/>
              <a:t>Les caractéristiques du </a:t>
            </a:r>
            <a:r>
              <a:rPr lang="fr-FR" sz="3200" b="1" i="1" dirty="0" smtClean="0"/>
              <a:t>WDM</a:t>
            </a:r>
            <a:endParaRPr lang="fr-FR" sz="3200" b="1" i="1" dirty="0"/>
          </a:p>
        </p:txBody>
      </p:sp>
      <p:sp>
        <p:nvSpPr>
          <p:cNvPr id="16391" name="ZoneTexte 12"/>
          <p:cNvSpPr txBox="1">
            <a:spLocks noChangeArrowheads="1"/>
          </p:cNvSpPr>
          <p:nvPr/>
        </p:nvSpPr>
        <p:spPr bwMode="auto">
          <a:xfrm>
            <a:off x="777455" y="1960017"/>
            <a:ext cx="6975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Fenêtre de longueur d’onde 1310 nm</a:t>
            </a:r>
          </a:p>
        </p:txBody>
      </p:sp>
      <p:sp>
        <p:nvSpPr>
          <p:cNvPr id="16392" name="ZoneTexte 13"/>
          <p:cNvSpPr txBox="1">
            <a:spLocks noChangeArrowheads="1"/>
          </p:cNvSpPr>
          <p:nvPr/>
        </p:nvSpPr>
        <p:spPr bwMode="auto">
          <a:xfrm>
            <a:off x="782216" y="2409280"/>
            <a:ext cx="901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Utilisation des lasers non régulés en température</a:t>
            </a:r>
          </a:p>
        </p:txBody>
      </p:sp>
      <p:sp>
        <p:nvSpPr>
          <p:cNvPr id="16393" name="ZoneTexte 15"/>
          <p:cNvSpPr txBox="1">
            <a:spLocks noChangeArrowheads="1"/>
          </p:cNvSpPr>
          <p:nvPr/>
        </p:nvSpPr>
        <p:spPr bwMode="auto">
          <a:xfrm>
            <a:off x="201192" y="1556792"/>
            <a:ext cx="3269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dirty="0">
                <a:solidFill>
                  <a:schemeClr val="bg1"/>
                </a:solidFill>
              </a:rPr>
              <a:t>Actuellement : </a:t>
            </a:r>
          </a:p>
        </p:txBody>
      </p:sp>
      <p:sp>
        <p:nvSpPr>
          <p:cNvPr id="16394" name="ZoneTexte 16"/>
          <p:cNvSpPr txBox="1">
            <a:spLocks noChangeArrowheads="1"/>
          </p:cNvSpPr>
          <p:nvPr/>
        </p:nvSpPr>
        <p:spPr bwMode="auto">
          <a:xfrm>
            <a:off x="798092" y="2883942"/>
            <a:ext cx="5946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Pas d’utilisation d’amplificateur</a:t>
            </a:r>
          </a:p>
        </p:txBody>
      </p:sp>
      <p:sp>
        <p:nvSpPr>
          <p:cNvPr id="16395" name="ZoneTexte 17"/>
          <p:cNvSpPr txBox="1">
            <a:spLocks noChangeArrowheads="1"/>
          </p:cNvSpPr>
          <p:nvPr/>
        </p:nvSpPr>
        <p:spPr bwMode="auto">
          <a:xfrm>
            <a:off x="790155" y="3406230"/>
            <a:ext cx="4078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Portée de 40 à 80 km</a:t>
            </a:r>
          </a:p>
        </p:txBody>
      </p:sp>
      <p:sp>
        <p:nvSpPr>
          <p:cNvPr id="16396" name="ZoneTexte 18"/>
          <p:cNvSpPr txBox="1">
            <a:spLocks noChangeArrowheads="1"/>
          </p:cNvSpPr>
          <p:nvPr/>
        </p:nvSpPr>
        <p:spPr bwMode="auto">
          <a:xfrm>
            <a:off x="267866" y="4353967"/>
            <a:ext cx="2098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dirty="0">
                <a:solidFill>
                  <a:schemeClr val="bg1"/>
                </a:solidFill>
              </a:rPr>
              <a:t>En étude : </a:t>
            </a:r>
          </a:p>
        </p:txBody>
      </p:sp>
      <p:sp>
        <p:nvSpPr>
          <p:cNvPr id="16397" name="ZoneTexte 19"/>
          <p:cNvSpPr txBox="1">
            <a:spLocks noChangeArrowheads="1"/>
          </p:cNvSpPr>
          <p:nvPr/>
        </p:nvSpPr>
        <p:spPr bwMode="auto">
          <a:xfrm>
            <a:off x="818730" y="4733380"/>
            <a:ext cx="8932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Migration vers la fibre de standard G-655</a:t>
            </a:r>
          </a:p>
        </p:txBody>
      </p:sp>
      <p:sp>
        <p:nvSpPr>
          <p:cNvPr id="16398" name="ZoneTexte 20"/>
          <p:cNvSpPr txBox="1">
            <a:spLocks noChangeArrowheads="1"/>
          </p:cNvSpPr>
          <p:nvPr/>
        </p:nvSpPr>
        <p:spPr bwMode="auto">
          <a:xfrm>
            <a:off x="782217" y="3855492"/>
            <a:ext cx="8066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Composants moins couteux de 30% à 40%</a:t>
            </a:r>
          </a:p>
        </p:txBody>
      </p:sp>
      <p:cxnSp>
        <p:nvCxnSpPr>
          <p:cNvPr id="23" name="Connecteur droit 22"/>
          <p:cNvCxnSpPr/>
          <p:nvPr/>
        </p:nvCxnSpPr>
        <p:spPr>
          <a:xfrm>
            <a:off x="2125243" y="5174705"/>
            <a:ext cx="1127" cy="3626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e 21"/>
          <p:cNvGrpSpPr>
            <a:grpSpLocks/>
          </p:cNvGrpSpPr>
          <p:nvPr/>
        </p:nvGrpSpPr>
        <p:grpSpPr bwMode="auto">
          <a:xfrm>
            <a:off x="2152601" y="5231855"/>
            <a:ext cx="8832296" cy="461665"/>
            <a:chOff x="2311400" y="5878513"/>
            <a:chExt cx="5164138" cy="461665"/>
          </a:xfrm>
        </p:grpSpPr>
        <p:cxnSp>
          <p:nvCxnSpPr>
            <p:cNvPr id="25" name="Connecteur droit avec flèche 24"/>
            <p:cNvCxnSpPr/>
            <p:nvPr/>
          </p:nvCxnSpPr>
          <p:spPr>
            <a:xfrm>
              <a:off x="2311400" y="6174507"/>
              <a:ext cx="1057275" cy="9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406" name="ZoneTexte 29"/>
            <p:cNvSpPr txBox="1">
              <a:spLocks noChangeArrowheads="1"/>
            </p:cNvSpPr>
            <p:nvPr/>
          </p:nvSpPr>
          <p:spPr bwMode="auto">
            <a:xfrm>
              <a:off x="3368675" y="5878513"/>
              <a:ext cx="4106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400">
                  <a:solidFill>
                    <a:schemeClr val="bg1"/>
                  </a:solidFill>
                </a:rPr>
                <a:t>Nouvelle fenêtre 1310 nm – 1610nm </a:t>
              </a:r>
            </a:p>
          </p:txBody>
        </p:sp>
      </p:grpSp>
    </p:spTree>
    <p:extLst>
      <p:ext uri="{BB962C8B-B14F-4D97-AF65-F5344CB8AC3E}">
        <p14:creationId xmlns:p14="http://schemas.microsoft.com/office/powerpoint/2010/main" val="3962599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checkerboard(across)">
                                      <p:cBhvr>
                                        <p:cTn id="12" dur="500"/>
                                        <p:tgtEl>
                                          <p:spTgt spid="16393"/>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checkerboard(across)">
                                      <p:cBhvr>
                                        <p:cTn id="16" dur="500"/>
                                        <p:tgtEl>
                                          <p:spTgt spid="16391"/>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16392"/>
                                        </p:tgtEl>
                                        <p:attrNameLst>
                                          <p:attrName>style.visibility</p:attrName>
                                        </p:attrNameLst>
                                      </p:cBhvr>
                                      <p:to>
                                        <p:strVal val="visible"/>
                                      </p:to>
                                    </p:set>
                                    <p:animEffect transition="in" filter="checkerboard(across)">
                                      <p:cBhvr>
                                        <p:cTn id="20" dur="500"/>
                                        <p:tgtEl>
                                          <p:spTgt spid="16392"/>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16394"/>
                                        </p:tgtEl>
                                        <p:attrNameLst>
                                          <p:attrName>style.visibility</p:attrName>
                                        </p:attrNameLst>
                                      </p:cBhvr>
                                      <p:to>
                                        <p:strVal val="visible"/>
                                      </p:to>
                                    </p:set>
                                    <p:animEffect transition="in" filter="checkerboard(across)">
                                      <p:cBhvr>
                                        <p:cTn id="24" dur="500"/>
                                        <p:tgtEl>
                                          <p:spTgt spid="16394"/>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16398"/>
                                        </p:tgtEl>
                                        <p:attrNameLst>
                                          <p:attrName>style.visibility</p:attrName>
                                        </p:attrNameLst>
                                      </p:cBhvr>
                                      <p:to>
                                        <p:strVal val="visible"/>
                                      </p:to>
                                    </p:set>
                                    <p:animEffect transition="in" filter="checkerboard(across)">
                                      <p:cBhvr>
                                        <p:cTn id="28" dur="500"/>
                                        <p:tgtEl>
                                          <p:spTgt spid="16398"/>
                                        </p:tgtEl>
                                      </p:cBhvr>
                                    </p:animEffect>
                                  </p:childTnLst>
                                </p:cTn>
                              </p:par>
                            </p:childTnLst>
                          </p:cTn>
                        </p:par>
                        <p:par>
                          <p:cTn id="29" fill="hold" nodeType="afterGroup">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checkerboard(across)">
                                      <p:cBhvr>
                                        <p:cTn id="32" dur="500"/>
                                        <p:tgtEl>
                                          <p:spTgt spid="16395"/>
                                        </p:tgtEl>
                                      </p:cBhvr>
                                    </p:animEffect>
                                  </p:childTnLst>
                                </p:cTn>
                              </p:par>
                            </p:childTnLst>
                          </p:cTn>
                        </p:par>
                        <p:par>
                          <p:cTn id="33" fill="hold" nodeType="afterGroup">
                            <p:stCondLst>
                              <p:cond delay="3500"/>
                            </p:stCondLst>
                            <p:childTnLst>
                              <p:par>
                                <p:cTn id="34" presetID="5" presetClass="entr" presetSubtype="10" fill="hold" grpId="0" nodeType="afterEffect">
                                  <p:stCondLst>
                                    <p:cond delay="0"/>
                                  </p:stCondLst>
                                  <p:childTnLst>
                                    <p:set>
                                      <p:cBhvr>
                                        <p:cTn id="35" dur="1" fill="hold">
                                          <p:stCondLst>
                                            <p:cond delay="0"/>
                                          </p:stCondLst>
                                        </p:cTn>
                                        <p:tgtEl>
                                          <p:spTgt spid="16396"/>
                                        </p:tgtEl>
                                        <p:attrNameLst>
                                          <p:attrName>style.visibility</p:attrName>
                                        </p:attrNameLst>
                                      </p:cBhvr>
                                      <p:to>
                                        <p:strVal val="visible"/>
                                      </p:to>
                                    </p:set>
                                    <p:animEffect transition="in" filter="checkerboard(across)">
                                      <p:cBhvr>
                                        <p:cTn id="36" dur="500"/>
                                        <p:tgtEl>
                                          <p:spTgt spid="163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6397"/>
                                        </p:tgtEl>
                                        <p:attrNameLst>
                                          <p:attrName>style.visibility</p:attrName>
                                        </p:attrNameLst>
                                      </p:cBhvr>
                                      <p:to>
                                        <p:strVal val="visible"/>
                                      </p:to>
                                    </p:set>
                                    <p:animEffect transition="in" filter="checkerboard(across)">
                                      <p:cBhvr>
                                        <p:cTn id="41" dur="500"/>
                                        <p:tgtEl>
                                          <p:spTgt spid="16397"/>
                                        </p:tgtEl>
                                      </p:cBhvr>
                                    </p:animEffect>
                                  </p:childTnLst>
                                </p:cTn>
                              </p:par>
                            </p:childTnLst>
                          </p:cTn>
                        </p:par>
                        <p:par>
                          <p:cTn id="42" fill="hold" nodeType="afterGroup">
                            <p:stCondLst>
                              <p:cond delay="500"/>
                            </p:stCondLst>
                            <p:childTnLst>
                              <p:par>
                                <p:cTn id="43" presetID="18" presetClass="entr" presetSubtype="6"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strips(downRigh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391" grpId="0"/>
      <p:bldP spid="16392" grpId="0"/>
      <p:bldP spid="16393" grpId="0"/>
      <p:bldP spid="16394" grpId="0"/>
      <p:bldP spid="16395" grpId="0"/>
      <p:bldP spid="16396" grpId="0"/>
      <p:bldP spid="16397" grpId="0"/>
      <p:bldP spid="1639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endParaRPr lang="fr-FR" sz="3600" b="1" i="1" dirty="0"/>
          </a:p>
        </p:txBody>
      </p:sp>
      <p:graphicFrame>
        <p:nvGraphicFramePr>
          <p:cNvPr id="15" name="Object 7"/>
          <p:cNvGraphicFramePr>
            <a:graphicFrameLocks noChangeAspect="1"/>
          </p:cNvGraphicFramePr>
          <p:nvPr>
            <p:extLst>
              <p:ext uri="{D42A27DB-BD31-4B8C-83A1-F6EECF244321}">
                <p14:modId xmlns:p14="http://schemas.microsoft.com/office/powerpoint/2010/main" val="157912136"/>
              </p:ext>
            </p:extLst>
          </p:nvPr>
        </p:nvGraphicFramePr>
        <p:xfrm>
          <a:off x="266700" y="1124744"/>
          <a:ext cx="8610600" cy="4217988"/>
        </p:xfrm>
        <a:graphic>
          <a:graphicData uri="http://schemas.openxmlformats.org/presentationml/2006/ole">
            <mc:AlternateContent xmlns:mc="http://schemas.openxmlformats.org/markup-compatibility/2006">
              <mc:Choice xmlns:v="urn:schemas-microsoft-com:vml" Requires="v">
                <p:oleObj spid="_x0000_s1041" name="Picture" r:id="rId4" imgW="5669280" imgH="2560320" progId="Word.Picture.8">
                  <p:embed/>
                </p:oleObj>
              </mc:Choice>
              <mc:Fallback>
                <p:oleObj name="Picture" r:id="rId4" imgW="5669280" imgH="2560320" progId="Word.Picture.8">
                  <p:embed/>
                  <p:pic>
                    <p:nvPicPr>
                      <p:cNvPr id="0" name=""/>
                      <p:cNvPicPr>
                        <a:picLocks noChangeAspect="1" noChangeArrowheads="1"/>
                      </p:cNvPicPr>
                      <p:nvPr/>
                    </p:nvPicPr>
                    <p:blipFill>
                      <a:blip r:embed="rId5"/>
                      <a:srcRect/>
                      <a:stretch>
                        <a:fillRect/>
                      </a:stretch>
                    </p:blipFill>
                    <p:spPr bwMode="auto">
                      <a:xfrm>
                        <a:off x="266700" y="1124744"/>
                        <a:ext cx="8610600" cy="421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2448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endParaRPr lang="fr-FR" sz="3600" b="1" i="1" dirty="0"/>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4154984"/>
          </a:xfrm>
          <a:prstGeom prst="rect">
            <a:avLst/>
          </a:prstGeom>
        </p:spPr>
        <p:txBody>
          <a:bodyPr wrap="square">
            <a:spAutoFit/>
          </a:bodyPr>
          <a:lstStyle/>
          <a:p>
            <a:pPr algn="just"/>
            <a:r>
              <a:rPr lang="fr-FR"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multiplexeurs terminaux OTM (Optical Terminal Multiplexer)</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multiplexeur terminal optique réalise le multiplexage de n signaux optiques (n=4, 16, 32, ...) de longueurs d'ondes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différentes.</a:t>
            </a:r>
          </a:p>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l’émission, l’OTM reçoit les signaux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longueurs d’onde (λ1…</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λn</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partir d’un équipement client (ex : équipement SDH), convertit ces signaux, multiplexe, amplifie,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ajoute le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de supervision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puis les envoie sur la fibre optique.</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la réception, l’OTM traite d’abord le canal de supervision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λs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ensuite démultiplie les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signaux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 des canaux individuels et les distribue à l’équipement client correspondant</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338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endParaRPr lang="fr-FR" sz="3600" b="1" i="1" dirty="0"/>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4457952"/>
          </a:xfrm>
          <a:prstGeom prst="rect">
            <a:avLst/>
          </a:prstGeom>
        </p:spPr>
        <p:txBody>
          <a:bodyPr wrap="square">
            <a:spAutoFit/>
          </a:bodyPr>
          <a:lstStyle/>
          <a:p>
            <a:pPr algn="just">
              <a:lnSpc>
                <a:spcPct val="150000"/>
              </a:lnSpc>
            </a:pPr>
            <a:r>
              <a:rPr lang="fr-F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multiplexeurs </a:t>
            </a:r>
            <a:r>
              <a:rPr lang="fr-FR"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 OADM (Optical </a:t>
            </a:r>
            <a:r>
              <a:rPr lang="fr-FR"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 Multiplexer</a:t>
            </a:r>
            <a:r>
              <a:rPr lang="fr-FR"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 élément de réseau réalise le transfert ou l'insertion-extraction d'une ou plusieurs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longueurs d'ondes</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Il se constitue d’un ensemble de multiplexeurs qui rajoutent ou enlèvent une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 plusieurs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longueurs d'ondes vers la destination appropriée sur le réseau, et toutes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 opérations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sont faites sans passer par une conversion électrique du signal.</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744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endParaRPr lang="fr-FR" sz="3600" b="1" i="1" dirty="0"/>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2862322"/>
          </a:xfrm>
          <a:prstGeom prst="rect">
            <a:avLst/>
          </a:prstGeom>
        </p:spPr>
        <p:txBody>
          <a:bodyPr wrap="square">
            <a:spAutoFit/>
          </a:bodyPr>
          <a:lstStyle/>
          <a:p>
            <a:pPr algn="just">
              <a:lnSpc>
                <a:spcPct val="150000"/>
              </a:lnSpc>
            </a:pPr>
            <a:r>
              <a:rPr lang="fr-FR"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régénérateurs électriques (REG</a:t>
            </a:r>
            <a:r>
              <a:rPr lang="fr-FR"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REG met en œuvre la fonction 3R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reshaping</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-timing/</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regenerating</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C'est-à-dire remodeler</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re-synchroniser</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régénérer, afin d’améliorer la qualité du signal et étendre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distance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transmission. Une station REG contient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149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57250" y="-10377"/>
            <a:ext cx="7429499" cy="775081"/>
          </a:xfrm>
        </p:spPr>
        <p:style>
          <a:lnRef idx="2">
            <a:schemeClr val="dk1"/>
          </a:lnRef>
          <a:fillRef idx="1">
            <a:schemeClr val="lt1"/>
          </a:fillRef>
          <a:effectRef idx="0">
            <a:schemeClr val="dk1"/>
          </a:effectRef>
          <a:fontRef idx="minor">
            <a:schemeClr val="dk1"/>
          </a:fontRef>
        </p:style>
        <p:txBody>
          <a:bodyPr/>
          <a:lstStyle/>
          <a:p>
            <a:pPr algn="ctr"/>
            <a:r>
              <a:rPr lang="fr-FR" b="1" dirty="0"/>
              <a:t>Evolution des Débits</a:t>
            </a:r>
            <a:r>
              <a:rPr lang="fr-FR" dirty="0"/>
              <a:t> </a:t>
            </a:r>
          </a:p>
        </p:txBody>
      </p:sp>
      <p:sp>
        <p:nvSpPr>
          <p:cNvPr id="65539" name="Rectangle 3"/>
          <p:cNvSpPr>
            <a:spLocks noGrp="1" noChangeArrowheads="1"/>
          </p:cNvSpPr>
          <p:nvPr>
            <p:ph type="body" idx="1"/>
          </p:nvPr>
        </p:nvSpPr>
        <p:spPr>
          <a:xfrm>
            <a:off x="251520" y="1052736"/>
            <a:ext cx="8229600" cy="5472608"/>
          </a:xfrm>
        </p:spPr>
        <p:txBody>
          <a:bodyPr>
            <a:noAutofit/>
          </a:bodyPr>
          <a:lstStyle/>
          <a:p>
            <a:pPr>
              <a:lnSpc>
                <a:spcPct val="90000"/>
              </a:lnSpc>
            </a:pPr>
            <a:r>
              <a:rPr lang="fr-FR" b="1" dirty="0">
                <a:solidFill>
                  <a:schemeClr val="bg1"/>
                </a:solidFill>
                <a:latin typeface="Times New Roman" panose="02020603050405020304" pitchFamily="18" charset="0"/>
                <a:cs typeface="Times New Roman" panose="02020603050405020304" pitchFamily="18" charset="0"/>
              </a:rPr>
              <a:t>En 2030, il est attendu que la vitesse de transmission soit plusieurs centaines de fois supérieure qu’aujourd’hui</a:t>
            </a:r>
            <a:r>
              <a:rPr lang="fr-FR" sz="2800" dirty="0">
                <a:solidFill>
                  <a:schemeClr val="bg1"/>
                </a:solidFill>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endParaRPr lang="fr-FR" sz="2800" dirty="0">
              <a:solidFill>
                <a:schemeClr val="bg1"/>
              </a:solidFill>
              <a:latin typeface="Times New Roman" panose="02020603050405020304" pitchFamily="18" charset="0"/>
              <a:cs typeface="Times New Roman" panose="02020603050405020304" pitchFamily="18" charset="0"/>
            </a:endParaRPr>
          </a:p>
          <a:p>
            <a:pPr>
              <a:lnSpc>
                <a:spcPct val="90000"/>
              </a:lnSpc>
            </a:pPr>
            <a:r>
              <a:rPr lang="fr-FR" b="1" dirty="0">
                <a:solidFill>
                  <a:schemeClr val="bg1"/>
                </a:solidFill>
                <a:latin typeface="Times New Roman" panose="02020603050405020304" pitchFamily="18" charset="0"/>
                <a:cs typeface="Times New Roman" panose="02020603050405020304" pitchFamily="18" charset="0"/>
              </a:rPr>
              <a:t>Les prévisions les plus optimistes prévoient qu’il sera possible de transmettre des données à 1 TB/s de et vers les particuliers</a:t>
            </a:r>
            <a:r>
              <a:rPr lang="fr-FR" sz="2000" b="1" dirty="0">
                <a:solidFill>
                  <a:schemeClr val="bg1"/>
                </a:solidFill>
                <a:latin typeface="Times New Roman" panose="02020603050405020304" pitchFamily="18" charset="0"/>
                <a:cs typeface="Times New Roman" panose="02020603050405020304" pitchFamily="18" charset="0"/>
              </a:rPr>
              <a:t> </a:t>
            </a:r>
          </a:p>
          <a:p>
            <a:pPr>
              <a:lnSpc>
                <a:spcPct val="90000"/>
              </a:lnSpc>
              <a:buFont typeface="Wingdings" panose="05000000000000000000" pitchFamily="2" charset="2"/>
              <a:buNone/>
            </a:pPr>
            <a:endParaRPr lang="fr-FR" sz="2000" b="1" dirty="0">
              <a:solidFill>
                <a:schemeClr val="bg1"/>
              </a:solidFill>
              <a:latin typeface="Times New Roman" panose="02020603050405020304" pitchFamily="18" charset="0"/>
              <a:cs typeface="Times New Roman" panose="02020603050405020304" pitchFamily="18" charset="0"/>
            </a:endParaRPr>
          </a:p>
          <a:p>
            <a:pPr>
              <a:lnSpc>
                <a:spcPct val="90000"/>
              </a:lnSpc>
            </a:pPr>
            <a:r>
              <a:rPr lang="fr-FR" b="1" dirty="0">
                <a:solidFill>
                  <a:schemeClr val="bg1"/>
                </a:solidFill>
                <a:latin typeface="Times New Roman" panose="02020603050405020304" pitchFamily="18" charset="0"/>
                <a:cs typeface="Times New Roman" panose="02020603050405020304" pitchFamily="18" charset="0"/>
              </a:rPr>
              <a:t>D’autres prétendent que 70% du réseau sera encore à 1 Gb/s</a:t>
            </a:r>
          </a:p>
          <a:p>
            <a:pPr>
              <a:lnSpc>
                <a:spcPct val="90000"/>
              </a:lnSpc>
              <a:buFont typeface="Wingdings" panose="05000000000000000000" pitchFamily="2" charset="2"/>
              <a:buNone/>
            </a:pPr>
            <a:r>
              <a:rPr lang="fr-FR" sz="28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fr-FR" b="1" dirty="0">
                <a:solidFill>
                  <a:schemeClr val="bg1"/>
                </a:solidFill>
                <a:latin typeface="Times New Roman" panose="02020603050405020304" pitchFamily="18" charset="0"/>
                <a:cs typeface="Times New Roman" panose="02020603050405020304" pitchFamily="18" charset="0"/>
              </a:rPr>
              <a:t>l’augmentation de la vitesse favorisera l’émergence du </a:t>
            </a:r>
            <a:r>
              <a:rPr lang="fr-FR" b="1" dirty="0" err="1">
                <a:solidFill>
                  <a:schemeClr val="bg1"/>
                </a:solidFill>
                <a:latin typeface="Times New Roman" panose="02020603050405020304" pitchFamily="18" charset="0"/>
                <a:cs typeface="Times New Roman" panose="02020603050405020304" pitchFamily="18" charset="0"/>
              </a:rPr>
              <a:t>télé-travail</a:t>
            </a:r>
            <a:r>
              <a:rPr lang="fr-FR" b="1" dirty="0">
                <a:solidFill>
                  <a:schemeClr val="bg1"/>
                </a:solidFill>
                <a:latin typeface="Times New Roman" panose="02020603050405020304" pitchFamily="18" charset="0"/>
                <a:cs typeface="Times New Roman" panose="02020603050405020304" pitchFamily="18" charset="0"/>
              </a:rPr>
              <a:t>, un des facteurs favorisant le développement des télécommunications </a:t>
            </a:r>
          </a:p>
        </p:txBody>
      </p:sp>
    </p:spTree>
    <p:extLst>
      <p:ext uri="{BB962C8B-B14F-4D97-AF65-F5344CB8AC3E}">
        <p14:creationId xmlns:p14="http://schemas.microsoft.com/office/powerpoint/2010/main" val="3330167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 calcmode="lin" valueType="num">
                                      <p:cBhvr additive="base">
                                        <p:cTn id="10"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65539">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5539">
                                            <p:txEl>
                                              <p:pRg st="2" end="2"/>
                                            </p:txEl>
                                          </p:spTgt>
                                        </p:tgtEl>
                                        <p:attrNameLst>
                                          <p:attrName>style.visibility</p:attrName>
                                        </p:attrNameLst>
                                      </p:cBhvr>
                                      <p:to>
                                        <p:strVal val="visible"/>
                                      </p:to>
                                    </p:set>
                                    <p:anim calcmode="lin" valueType="num">
                                      <p:cBhvr additive="base">
                                        <p:cTn id="14"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539">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5539">
                                            <p:txEl>
                                              <p:pRg st="4" end="4"/>
                                            </p:txEl>
                                          </p:spTgt>
                                        </p:tgtEl>
                                        <p:attrNameLst>
                                          <p:attrName>style.visibility</p:attrName>
                                        </p:attrNameLst>
                                      </p:cBhvr>
                                      <p:to>
                                        <p:strVal val="visible"/>
                                      </p:to>
                                    </p:set>
                                    <p:anim calcmode="lin" valueType="num">
                                      <p:cBhvr additive="base">
                                        <p:cTn id="18"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39">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5539">
                                            <p:txEl>
                                              <p:pRg st="5" end="5"/>
                                            </p:txEl>
                                          </p:spTgt>
                                        </p:tgtEl>
                                        <p:attrNameLst>
                                          <p:attrName>style.visibility</p:attrName>
                                        </p:attrNameLst>
                                      </p:cBhvr>
                                      <p:to>
                                        <p:strVal val="visible"/>
                                      </p:to>
                                    </p:set>
                                    <p:anim calcmode="lin" valueType="num">
                                      <p:cBhvr additive="base">
                                        <p:cTn id="22"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5539">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5539">
                                            <p:txEl>
                                              <p:pRg st="6" end="6"/>
                                            </p:txEl>
                                          </p:spTgt>
                                        </p:tgtEl>
                                        <p:attrNameLst>
                                          <p:attrName>style.visibility</p:attrName>
                                        </p:attrNameLst>
                                      </p:cBhvr>
                                      <p:to>
                                        <p:strVal val="visible"/>
                                      </p:to>
                                    </p:set>
                                    <p:anim calcmode="lin" valueType="num">
                                      <p:cBhvr additive="base">
                                        <p:cTn id="26"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Eléments d’un réseau WDM</a:t>
            </a:r>
            <a:endParaRPr lang="fr-FR" sz="3600" b="1" i="1" dirty="0"/>
          </a:p>
        </p:txBody>
      </p:sp>
      <p:sp>
        <p:nvSpPr>
          <p:cNvPr id="2" name="Rectangle 1"/>
          <p:cNvSpPr/>
          <p:nvPr/>
        </p:nvSpPr>
        <p:spPr>
          <a:xfrm>
            <a:off x="287524" y="764704"/>
            <a:ext cx="8568952" cy="830997"/>
          </a:xfrm>
          <a:prstGeom prst="rect">
            <a:avLst/>
          </a:prstGeom>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éléments essentiels constituant un réseau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7504" y="1340768"/>
            <a:ext cx="8928992" cy="4524315"/>
          </a:xfrm>
          <a:prstGeom prst="rect">
            <a:avLst/>
          </a:prstGeom>
        </p:spPr>
        <p:txBody>
          <a:bodyPr wrap="square">
            <a:spAutoFit/>
          </a:bodyPr>
          <a:lstStyle/>
          <a:p>
            <a:pPr algn="just">
              <a:lnSpc>
                <a:spcPct val="150000"/>
              </a:lnSpc>
            </a:pPr>
            <a:r>
              <a:rPr lang="fr-FR"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régénérateurs électriques (REG</a:t>
            </a:r>
            <a:r>
              <a:rPr lang="fr-FR"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station REG contient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Unité de transpondeur optique (OTU)</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Multiplexeur optique (OM)</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Démultiplexeur optique (OD)</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Amplificateur optique (OA)</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Unité de canal de supervision optique (OSC)</a:t>
            </a:r>
          </a:p>
          <a:p>
            <a:pPr algn="just">
              <a:lnSpc>
                <a:spcPct val="150000"/>
              </a:lnSpc>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L'unité d'interface de la fibre (FIU).</a:t>
            </a:r>
          </a:p>
        </p:txBody>
      </p:sp>
    </p:spTree>
    <p:extLst>
      <p:ext uri="{BB962C8B-B14F-4D97-AF65-F5344CB8AC3E}">
        <p14:creationId xmlns:p14="http://schemas.microsoft.com/office/powerpoint/2010/main" val="1425321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Types de topologies d’un réseau WDM</a:t>
            </a:r>
            <a:endParaRPr lang="fr-FR" sz="3600" b="1" i="1" dirty="0"/>
          </a:p>
        </p:txBody>
      </p:sp>
      <p:sp>
        <p:nvSpPr>
          <p:cNvPr id="2" name="Rectangle 1"/>
          <p:cNvSpPr/>
          <p:nvPr/>
        </p:nvSpPr>
        <p:spPr>
          <a:xfrm>
            <a:off x="287524" y="764704"/>
            <a:ext cx="8568952" cy="1846659"/>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Point à point : </a:t>
            </a:r>
            <a:endParaRPr lang="fr-F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 est utilisée pour la transmission de services de bout en bout comme le montre le schéma suivant :</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b="11606"/>
          <a:stretch/>
        </p:blipFill>
        <p:spPr>
          <a:xfrm>
            <a:off x="0" y="2742266"/>
            <a:ext cx="9144000" cy="3290664"/>
          </a:xfrm>
          <a:prstGeom prst="rect">
            <a:avLst/>
          </a:prstGeom>
        </p:spPr>
      </p:pic>
    </p:spTree>
    <p:extLst>
      <p:ext uri="{BB962C8B-B14F-4D97-AF65-F5344CB8AC3E}">
        <p14:creationId xmlns:p14="http://schemas.microsoft.com/office/powerpoint/2010/main" val="2117252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Types de topologies d’un réseau WDM</a:t>
            </a:r>
            <a:endParaRPr lang="fr-FR" sz="3600" b="1" i="1" dirty="0"/>
          </a:p>
        </p:txBody>
      </p:sp>
      <p:sp>
        <p:nvSpPr>
          <p:cNvPr id="2" name="Rectangle 1"/>
          <p:cNvSpPr/>
          <p:nvPr/>
        </p:nvSpPr>
        <p:spPr>
          <a:xfrm>
            <a:off x="287524" y="764704"/>
            <a:ext cx="8568952" cy="1846659"/>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Chaîne </a:t>
            </a:r>
            <a:r>
              <a:rPr lang="fr-FR"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topologie en chaîne est utilisée quand il est nécessaire d'ajouter ou extraire quelques longueurs d'ondes, cela explique l’utilisation d’un OADM dans cette topologie.</a:t>
            </a:r>
            <a:endPar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4" y="2742266"/>
            <a:ext cx="8676964" cy="4097967"/>
          </a:xfrm>
          <a:prstGeom prst="rect">
            <a:avLst/>
          </a:prstGeom>
        </p:spPr>
      </p:pic>
    </p:spTree>
    <p:extLst>
      <p:ext uri="{BB962C8B-B14F-4D97-AF65-F5344CB8AC3E}">
        <p14:creationId xmlns:p14="http://schemas.microsoft.com/office/powerpoint/2010/main" val="2265795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Types de topologies d’un réseau WDM</a:t>
            </a:r>
            <a:endParaRPr lang="fr-FR" sz="3600" b="1" i="1" dirty="0"/>
          </a:p>
        </p:txBody>
      </p:sp>
      <p:sp>
        <p:nvSpPr>
          <p:cNvPr id="2" name="Rectangle 1"/>
          <p:cNvSpPr/>
          <p:nvPr/>
        </p:nvSpPr>
        <p:spPr>
          <a:xfrm>
            <a:off x="287524" y="764704"/>
            <a:ext cx="8568952"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fr-FR"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Anneau </a:t>
            </a:r>
            <a:r>
              <a:rPr lang="fr-FR" sz="28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Cette topologie de réseau est la plus dominante des réseaux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WDM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vue qu’elle se caractérise par sa fiabilité et sa capacité de survie.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2935"/>
            <a:ext cx="9144000" cy="4485065"/>
          </a:xfrm>
          <a:prstGeom prst="rect">
            <a:avLst/>
          </a:prstGeom>
        </p:spPr>
      </p:pic>
    </p:spTree>
    <p:extLst>
      <p:ext uri="{BB962C8B-B14F-4D97-AF65-F5344CB8AC3E}">
        <p14:creationId xmlns:p14="http://schemas.microsoft.com/office/powerpoint/2010/main" val="2675768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endParaRPr lang="fr-FR" sz="3600" b="1" i="1" dirty="0"/>
          </a:p>
        </p:txBody>
      </p:sp>
      <p:sp>
        <p:nvSpPr>
          <p:cNvPr id="2" name="Rectangle 1"/>
          <p:cNvSpPr/>
          <p:nvPr/>
        </p:nvSpPr>
        <p:spPr>
          <a:xfrm>
            <a:off x="287524" y="764704"/>
            <a:ext cx="8568952" cy="2308324"/>
          </a:xfrm>
          <a:prstGeom prst="rect">
            <a:avLst/>
          </a:prstGeom>
        </p:spPr>
        <p:txBody>
          <a:bodyPr wrap="square">
            <a:spAutoFit/>
          </a:bodyPr>
          <a:lstStyle/>
          <a:p>
            <a:pPr algn="just"/>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norme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internationnale</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ITU-T G 692 (Interfaces optiques pour systèmes </a:t>
            </a:r>
            <a:r>
              <a:rPr lang="fr-FR"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multi-canaux</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avec amplificateurs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optiques) a défini un peigne de longueurs d'onde autorisées dans la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seule fenêtre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transmission 1530-1565 nm. Elle normalise l'espacement en nanomètre (nm) ou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Gigahertz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(GHz) entre deux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longueurs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d'onde permises de la fenêtre : 200 GHz ou 1,6 nm </a:t>
            </a:r>
            <a:r>
              <a:rPr lang="fr-FR"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100 </a:t>
            </a:r>
            <a:r>
              <a:rPr lang="fr-FR"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GHz ou 0,8 nm</a:t>
            </a:r>
          </a:p>
        </p:txBody>
      </p:sp>
      <p:pic>
        <p:nvPicPr>
          <p:cNvPr id="3" name="Image 2"/>
          <p:cNvPicPr>
            <a:picLocks noChangeAspect="1"/>
          </p:cNvPicPr>
          <p:nvPr/>
        </p:nvPicPr>
        <p:blipFill>
          <a:blip r:embed="rId3"/>
          <a:stretch>
            <a:fillRect/>
          </a:stretch>
        </p:blipFill>
        <p:spPr>
          <a:xfrm>
            <a:off x="-12236" y="3356992"/>
            <a:ext cx="9144000" cy="3780696"/>
          </a:xfrm>
          <a:prstGeom prst="rect">
            <a:avLst/>
          </a:prstGeom>
        </p:spPr>
      </p:pic>
    </p:spTree>
    <p:extLst>
      <p:ext uri="{BB962C8B-B14F-4D97-AF65-F5344CB8AC3E}">
        <p14:creationId xmlns:p14="http://schemas.microsoft.com/office/powerpoint/2010/main" val="4223456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endParaRPr lang="fr-FR" sz="3600" b="1" i="1" dirty="0"/>
          </a:p>
        </p:txBody>
      </p:sp>
      <p:sp>
        <p:nvSpPr>
          <p:cNvPr id="2" name="Rectangle 1"/>
          <p:cNvSpPr/>
          <p:nvPr/>
        </p:nvSpPr>
        <p:spPr>
          <a:xfrm>
            <a:off x="287524" y="764704"/>
            <a:ext cx="8568952" cy="3349956"/>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technologie WDM est dite dense (DWDM) lorsque l'espacement utilisé est égal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 inférieur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100 GHz. Des systèmes à 50 GHz (0,4 nm) et à 25 GHz (0,2 nm) ont déjà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été testés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permettront d'obtenir des centaines de longueurs d'onde, on parlera alors de UDWDM : Ultra - Dense </a:t>
            </a:r>
            <a:r>
              <a:rPr lang="fr-FR"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Wavelength</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Division </a:t>
            </a:r>
            <a:r>
              <a:rPr lang="fr-FR" sz="24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Multiplexing</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5393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endParaRPr lang="fr-FR" sz="3600" b="1" i="1" dirty="0"/>
          </a:p>
        </p:txBody>
      </p:sp>
      <p:sp>
        <p:nvSpPr>
          <p:cNvPr id="4" name="Rectangle 3"/>
          <p:cNvSpPr/>
          <p:nvPr/>
        </p:nvSpPr>
        <p:spPr>
          <a:xfrm>
            <a:off x="179512" y="836712"/>
            <a:ext cx="8580769" cy="6186309"/>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systèmes WDM / DWDM commercialisés aujourd’hui comportent 4, 8, 16, 32, 80 , voire 160 canaux optiques, ce qui permet d'atteindre des capacités de 10, 20, 40, 80, 200 voire 400 Gb/s en prenant un débit nominal de 2,5 Gb/s et de quatre fois plus avec un débit nominal de 10 Gb/s. Ainsi, on obtient 3200 Gb/s (3,2 Tb/s) avec 80 canaux optiques à 40 Gb/s.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système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16 canaux de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Gbit/s, soit 40 Gbit/s permet l’acheminement de 500 000 conversations téléphoniques simultanément sur une seule paire de fibre optique. </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faut également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s’attendre à un accroissement du débit offert sur chaque canal qui pourrait rapidement atteindre 10 Gbit/s</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994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endParaRPr lang="fr-FR" sz="3600" b="1" i="1" dirty="0"/>
          </a:p>
        </p:txBody>
      </p:sp>
      <p:sp>
        <p:nvSpPr>
          <p:cNvPr id="4" name="Rectangle 3"/>
          <p:cNvSpPr/>
          <p:nvPr/>
        </p:nvSpPr>
        <p:spPr>
          <a:xfrm>
            <a:off x="179512" y="476672"/>
            <a:ext cx="8580769" cy="2631490"/>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Multiplexer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canaux en utilisant des filtres électroniques pour isoler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 canal. Ainsi</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peut transmettre 8 liaisons à 2.5 Gbit/s sur une seule fibre, d'où économie de 7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fibres et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autant de paires de répéteurs. Ce système est idéal pour transmettre des conteneurs SDH</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2" name="Image 1"/>
          <p:cNvPicPr>
            <a:picLocks noChangeAspect="1"/>
          </p:cNvPicPr>
          <p:nvPr/>
        </p:nvPicPr>
        <p:blipFill>
          <a:blip r:embed="rId3"/>
          <a:stretch>
            <a:fillRect/>
          </a:stretch>
        </p:blipFill>
        <p:spPr>
          <a:xfrm>
            <a:off x="30381" y="3108163"/>
            <a:ext cx="9113620" cy="3749838"/>
          </a:xfrm>
          <a:prstGeom prst="rect">
            <a:avLst/>
          </a:prstGeom>
        </p:spPr>
      </p:pic>
    </p:spTree>
    <p:extLst>
      <p:ext uri="{BB962C8B-B14F-4D97-AF65-F5344CB8AC3E}">
        <p14:creationId xmlns:p14="http://schemas.microsoft.com/office/powerpoint/2010/main" val="3693244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646331"/>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3600" b="1" i="1" dirty="0"/>
              <a:t>Technologie DWDM</a:t>
            </a:r>
            <a:endParaRPr lang="fr-FR" sz="3600" b="1" i="1" dirty="0"/>
          </a:p>
        </p:txBody>
      </p:sp>
      <p:sp>
        <p:nvSpPr>
          <p:cNvPr id="4" name="Rectangle 3"/>
          <p:cNvSpPr/>
          <p:nvPr/>
        </p:nvSpPr>
        <p:spPr>
          <a:xfrm>
            <a:off x="281615" y="515196"/>
            <a:ext cx="8580769" cy="2462213"/>
          </a:xfrm>
          <a:prstGeom prst="rect">
            <a:avLst/>
          </a:prstGeom>
        </p:spPr>
        <p:txBody>
          <a:bodyPr wrap="square">
            <a:spAutoFit/>
          </a:bodyPr>
          <a:lstStyle/>
          <a:p>
            <a:pPr marL="342900" indent="-342900" algn="ctr">
              <a:buFont typeface="Wingdings" panose="05000000000000000000" pitchFamily="2" charset="2"/>
              <a:buChar char="q"/>
            </a:pPr>
            <a:r>
              <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q"/>
            </a:pPr>
            <a:r>
              <a:rPr lang="fr-FR" sz="2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Décomposition </a:t>
            </a:r>
            <a:r>
              <a:rPr lang="fr-FR" sz="2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couleurs</a:t>
            </a:r>
          </a:p>
          <a:p>
            <a:pPr marL="342900" indent="-342900" algn="just">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 canal est filtré et correspond à une paire les longueurs d'onde:</a:t>
            </a:r>
          </a:p>
          <a:p>
            <a:pPr marL="342900" indent="-342900" algn="just">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 =&gt; 1548.51 nm et &lt;= 1549.32 nm</a:t>
            </a:r>
          </a:p>
          <a:p>
            <a:pPr marL="342900" indent="-342900" algn="just">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=&gt; 1550.12 nm et &lt;= 1550.92 nm</a:t>
            </a:r>
          </a:p>
          <a:p>
            <a:pPr marL="342900" indent="-342900" algn="just">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Canal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=&gt; 1559.79 nm et &lt;= 1560.61 nm</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0" y="2977410"/>
            <a:ext cx="9144000" cy="3880590"/>
          </a:xfrm>
          <a:prstGeom prst="rect">
            <a:avLst/>
          </a:prstGeom>
        </p:spPr>
      </p:pic>
    </p:spTree>
    <p:extLst>
      <p:ext uri="{BB962C8B-B14F-4D97-AF65-F5344CB8AC3E}">
        <p14:creationId xmlns:p14="http://schemas.microsoft.com/office/powerpoint/2010/main" val="3708688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70788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4000" b="1" i="1" dirty="0"/>
              <a:t>Applications</a:t>
            </a:r>
            <a:endParaRPr lang="fr-FR" sz="4000" b="1" i="1" dirty="0"/>
          </a:p>
        </p:txBody>
      </p:sp>
      <p:sp>
        <p:nvSpPr>
          <p:cNvPr id="4" name="Rectangle 3"/>
          <p:cNvSpPr/>
          <p:nvPr/>
        </p:nvSpPr>
        <p:spPr>
          <a:xfrm>
            <a:off x="21061" y="695510"/>
            <a:ext cx="9122939" cy="4602029"/>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longue distance LHN (Long-</a:t>
            </a:r>
            <a:r>
              <a:rPr lang="fr-FR" sz="2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Haul</a:t>
            </a:r>
            <a:r>
              <a:rPr lang="fr-FR"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Networks</a:t>
            </a:r>
            <a:r>
              <a:rPr lang="fr-FR"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Ø"/>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 sont les premiers réseaux à avoir intégré les technologies WDM puis DWDM :</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l’infrastructure fibre existante.</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Utilisation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équipements </a:t>
            </a:r>
            <a:r>
              <a:rPr lang="fr-FR" sz="22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Sonet</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-SDH existants.</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Capacité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d’évolution incrémental, par pas de 2.5 </a:t>
            </a:r>
            <a:r>
              <a:rPr lang="fr-FR" sz="22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Gbs</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 exemple.</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Opération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indépendante des débits et des formats de données.</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Première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étape vers les réseaux tout optique.</a:t>
            </a:r>
          </a:p>
          <a:p>
            <a:pPr marL="342900" indent="-342900" algn="just">
              <a:lnSpc>
                <a:spcPct val="150000"/>
              </a:lnSpc>
              <a:buFont typeface="Wingdings" panose="05000000000000000000" pitchFamily="2" charset="2"/>
              <a:buChar char="q"/>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Répéteur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optique tous les 120 km.</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177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8675688" cy="5661025"/>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Grp="1" noChangeArrowheads="1"/>
          </p:cNvSpPr>
          <p:nvPr>
            <p:ph type="title"/>
          </p:nvPr>
        </p:nvSpPr>
        <p:spPr>
          <a:xfrm>
            <a:off x="250825" y="277813"/>
            <a:ext cx="8362950" cy="703262"/>
          </a:xfrm>
        </p:spPr>
        <p:txBody>
          <a:bodyPr>
            <a:normAutofit fontScale="90000"/>
          </a:bodyPr>
          <a:lstStyle/>
          <a:p>
            <a:pPr algn="ctr"/>
            <a:r>
              <a:rPr lang="fr-FR" sz="4000" b="1" dirty="0">
                <a:solidFill>
                  <a:srgbClr val="FF0000"/>
                </a:solidFill>
                <a:effectLst/>
                <a:latin typeface="Times New Roman" panose="02020603050405020304" pitchFamily="18" charset="0"/>
                <a:cs typeface="Times New Roman" panose="02020603050405020304" pitchFamily="18" charset="0"/>
              </a:rPr>
              <a:t>DEBITS FUTURS</a:t>
            </a:r>
            <a:br>
              <a:rPr lang="fr-FR" sz="4000" b="1" dirty="0">
                <a:solidFill>
                  <a:srgbClr val="FF0000"/>
                </a:solidFill>
                <a:effectLst/>
                <a:latin typeface="Times New Roman" panose="02020603050405020304" pitchFamily="18" charset="0"/>
                <a:cs typeface="Times New Roman" panose="02020603050405020304" pitchFamily="18" charset="0"/>
              </a:rPr>
            </a:br>
            <a:endParaRPr lang="fr-FR" sz="4000" b="1"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430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p:cTn id="7" dur="500" fill="hold"/>
                                        <p:tgtEl>
                                          <p:spTgt spid="66566"/>
                                        </p:tgtEl>
                                        <p:attrNameLst>
                                          <p:attrName>ppt_w</p:attrName>
                                        </p:attrNameLst>
                                      </p:cBhvr>
                                      <p:tavLst>
                                        <p:tav tm="0">
                                          <p:val>
                                            <p:strVal val="#ppt_w*0.05"/>
                                          </p:val>
                                        </p:tav>
                                        <p:tav tm="100000">
                                          <p:val>
                                            <p:strVal val="#ppt_w"/>
                                          </p:val>
                                        </p:tav>
                                      </p:tavLst>
                                    </p:anim>
                                    <p:anim calcmode="lin" valueType="num">
                                      <p:cBhvr>
                                        <p:cTn id="8" dur="500" fill="hold"/>
                                        <p:tgtEl>
                                          <p:spTgt spid="66566"/>
                                        </p:tgtEl>
                                        <p:attrNameLst>
                                          <p:attrName>ppt_h</p:attrName>
                                        </p:attrNameLst>
                                      </p:cBhvr>
                                      <p:tavLst>
                                        <p:tav tm="0">
                                          <p:val>
                                            <p:strVal val="#ppt_h"/>
                                          </p:val>
                                        </p:tav>
                                        <p:tav tm="100000">
                                          <p:val>
                                            <p:strVal val="#ppt_h"/>
                                          </p:val>
                                        </p:tav>
                                      </p:tavLst>
                                    </p:anim>
                                    <p:anim calcmode="lin" valueType="num">
                                      <p:cBhvr>
                                        <p:cTn id="9" dur="500" fill="hold"/>
                                        <p:tgtEl>
                                          <p:spTgt spid="66566"/>
                                        </p:tgtEl>
                                        <p:attrNameLst>
                                          <p:attrName>ppt_x</p:attrName>
                                        </p:attrNameLst>
                                      </p:cBhvr>
                                      <p:tavLst>
                                        <p:tav tm="0">
                                          <p:val>
                                            <p:strVal val="#ppt_x-.2"/>
                                          </p:val>
                                        </p:tav>
                                        <p:tav tm="100000">
                                          <p:val>
                                            <p:strVal val="#ppt_x"/>
                                          </p:val>
                                        </p:tav>
                                      </p:tavLst>
                                    </p:anim>
                                    <p:anim calcmode="lin" valueType="num">
                                      <p:cBhvr>
                                        <p:cTn id="10" dur="500" fill="hold"/>
                                        <p:tgtEl>
                                          <p:spTgt spid="66566"/>
                                        </p:tgtEl>
                                        <p:attrNameLst>
                                          <p:attrName>ppt_y</p:attrName>
                                        </p:attrNameLst>
                                      </p:cBhvr>
                                      <p:tavLst>
                                        <p:tav tm="0">
                                          <p:val>
                                            <p:strVal val="#ppt_y"/>
                                          </p:val>
                                        </p:tav>
                                        <p:tav tm="100000">
                                          <p:val>
                                            <p:strVal val="#ppt_y"/>
                                          </p:val>
                                        </p:tav>
                                      </p:tavLst>
                                    </p:anim>
                                    <p:animEffect transition="in" filter="fade">
                                      <p:cBhvr>
                                        <p:cTn id="11" dur="500"/>
                                        <p:tgtEl>
                                          <p:spTgt spid="66566"/>
                                        </p:tgtEl>
                                      </p:cBhvr>
                                    </p:animEffect>
                                  </p:childTnLst>
                                </p:cTn>
                              </p:par>
                              <p:par>
                                <p:cTn id="12" presetID="8" presetClass="entr" presetSubtype="16" fill="hold" nodeType="withEffect">
                                  <p:stCondLst>
                                    <p:cond delay="0"/>
                                  </p:stCondLst>
                                  <p:childTnLst>
                                    <p:set>
                                      <p:cBhvr>
                                        <p:cTn id="13" dur="1" fill="hold">
                                          <p:stCondLst>
                                            <p:cond delay="0"/>
                                          </p:stCondLst>
                                        </p:cTn>
                                        <p:tgtEl>
                                          <p:spTgt spid="66564"/>
                                        </p:tgtEl>
                                        <p:attrNameLst>
                                          <p:attrName>style.visibility</p:attrName>
                                        </p:attrNameLst>
                                      </p:cBhvr>
                                      <p:to>
                                        <p:strVal val="visible"/>
                                      </p:to>
                                    </p:set>
                                    <p:animEffect transition="in" filter="diamond(in)">
                                      <p:cBhvr>
                                        <p:cTn id="14"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70788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4000" b="1" i="1" dirty="0"/>
              <a:t>Applications</a:t>
            </a:r>
            <a:endParaRPr lang="fr-FR" sz="4000" b="1" i="1" dirty="0"/>
          </a:p>
        </p:txBody>
      </p:sp>
      <p:sp>
        <p:nvSpPr>
          <p:cNvPr id="4" name="Rectangle 3"/>
          <p:cNvSpPr/>
          <p:nvPr/>
        </p:nvSpPr>
        <p:spPr>
          <a:xfrm>
            <a:off x="21061" y="695510"/>
            <a:ext cx="9122939" cy="5678478"/>
          </a:xfrm>
          <a:prstGeom prst="rect">
            <a:avLst/>
          </a:prstGeom>
        </p:spPr>
        <p:txBody>
          <a:bodyPr wrap="square">
            <a:spAutoFit/>
          </a:bodyPr>
          <a:lstStyle/>
          <a:p>
            <a:pPr marL="342900" indent="-342900" algn="ctr">
              <a:lnSpc>
                <a:spcPct val="150000"/>
              </a:lnSpc>
              <a:buFont typeface="Wingdings" panose="05000000000000000000" pitchFamily="2" charset="2"/>
              <a:buChar char="q"/>
            </a:pPr>
            <a:r>
              <a:rPr lang="fr-FR" sz="2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métropolitains MIN (Metro </a:t>
            </a:r>
            <a:r>
              <a:rPr lang="fr-FR" sz="2200" b="1" dirty="0" err="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Interoffice</a:t>
            </a:r>
            <a:r>
              <a:rPr lang="fr-FR" sz="2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Networks</a:t>
            </a:r>
            <a:r>
              <a:rPr lang="fr-FR" sz="2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couvrir les besoins de l’environnement métropolitain, l’orientation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 des anneaux optiques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des multiplexeurs </a:t>
            </a:r>
            <a:r>
              <a:rPr lang="fr-FR" sz="22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drop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pour augmenter la flexibilité est impérative</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Utilisation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l’infrastructure fibre existante.</a:t>
            </a:r>
          </a:p>
          <a:p>
            <a:pPr marL="342900" indent="-342900" algn="just">
              <a:lnSpc>
                <a:spcPct val="150000"/>
              </a:lnSpc>
              <a:buFont typeface="Wingdings" panose="05000000000000000000" pitchFamily="2" charset="2"/>
              <a:buChar char="q"/>
            </a:pP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principaux bénéfices du déploiement de réseaux optiques dans l’environnement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régional et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métropolitain :</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Réduction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coûts d’infrastructure physique en utilisant la fibre existante.</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 fibres virtuelles » par le client.</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Coût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faible par unité de débit (Mb/s).</a:t>
            </a:r>
          </a:p>
          <a:p>
            <a:pPr marL="342900" indent="-342900" algn="just">
              <a:lnSpc>
                <a:spcPct val="150000"/>
              </a:lnSpc>
              <a:buFont typeface="Wingdings" panose="05000000000000000000" pitchFamily="2" charset="2"/>
              <a:buChar char="v"/>
            </a:pP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Amélioration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fiabilité du réseau en diminuant les équipements électriques, </a:t>
            </a:r>
            <a:r>
              <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bénéficiant </a:t>
            </a:r>
            <a:r>
              <a:rPr lang="fr-FR" sz="22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 « restauration optique ».</a:t>
            </a:r>
            <a:endParaRPr lang="fr-FR" sz="22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96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2800" b="1" i="1" dirty="0" smtClean="0"/>
              <a:t>Exercice</a:t>
            </a:r>
            <a:endParaRPr lang="fr-FR" sz="2800" b="1" i="1" dirty="0"/>
          </a:p>
        </p:txBody>
      </p:sp>
      <p:sp>
        <p:nvSpPr>
          <p:cNvPr id="4" name="Rectangle 3"/>
          <p:cNvSpPr/>
          <p:nvPr/>
        </p:nvSpPr>
        <p:spPr>
          <a:xfrm>
            <a:off x="40836" y="692696"/>
            <a:ext cx="9122939" cy="6093976"/>
          </a:xfrm>
          <a:prstGeom prst="rect">
            <a:avLst/>
          </a:prstGeom>
        </p:spPr>
        <p:txBody>
          <a:bodyPr wrap="square">
            <a:spAutoFit/>
          </a:bodyPr>
          <a:lstStyle/>
          <a:p>
            <a:pPr algn="just"/>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voie à 32 Mbits/s est utilisée pour la transmission de messages multimédias. On suppose que le message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transmettre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 cette voie est un document composé d’un texte de 20 Ko, de 30 images fixes en format GIF de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10Ko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chacune, d’une minute de son numérisée à 22 KHz et codée sur 8 bits.</a:t>
            </a:r>
          </a:p>
          <a:p>
            <a:pPr algn="just"/>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Donner en octets, le volume du son à transporter en admettant qu’il n’y a aucune compression</a:t>
            </a:r>
          </a:p>
          <a:p>
            <a:pPr algn="just"/>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Si le message est transmis intégralement d’un seul bloc, quel est le temps nécessaire à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acheminement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supposant que le temps de propagation du signal est négligeable.</a:t>
            </a:r>
          </a:p>
          <a:p>
            <a:pPr algn="just"/>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La voie concernée fait partie d’un réseau à commutation de paquets. Chaque paquet a une longueur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octets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1024 comprenant une partie de service (adresses, détection d’erreur, champs de service) </a:t>
            </a:r>
            <a:r>
              <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256 </a:t>
            </a:r>
            <a:r>
              <a:rPr lang="fr-FR" sz="26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octets. Combien de paquets correspondent au message précédent</a:t>
            </a:r>
            <a:endParaRPr lang="fr-FR" sz="2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571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0" y="-12530"/>
            <a:ext cx="9144000"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sz="2800" b="1" i="1" dirty="0" smtClean="0"/>
              <a:t>Exercice</a:t>
            </a:r>
            <a:endParaRPr lang="fr-FR" sz="2800" b="1" i="1" dirty="0"/>
          </a:p>
        </p:txBody>
      </p:sp>
      <p:sp>
        <p:nvSpPr>
          <p:cNvPr id="4" name="Rectangle 3"/>
          <p:cNvSpPr/>
          <p:nvPr/>
        </p:nvSpPr>
        <p:spPr>
          <a:xfrm>
            <a:off x="21061" y="510690"/>
            <a:ext cx="9122939" cy="5693866"/>
          </a:xfrm>
          <a:prstGeom prst="rect">
            <a:avLst/>
          </a:prstGeom>
        </p:spPr>
        <p:txBody>
          <a:bodyPr wrap="square">
            <a:spAutoFit/>
          </a:bodyPr>
          <a:lstStyle/>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Le volume en bits du son à transporter est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60*22000*8 = 10 560 000 bits = 10,56 Mbits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Calculons le volume total :</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texte : 20*1024*8 = 163 840 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images : 30*10*1024*8 = 2 457 600 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 : 10 560 000 bits d'après la question a)</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total : 13 181 440 bits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temps de propagation est approximativement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13 181 440 / 32 000 000 = 0,41 s.</a:t>
            </a:r>
          </a:p>
          <a:p>
            <a:pPr algn="just"/>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La longueur utile d'un paquet est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1024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- 256 = 768 octets = 6 144 bits.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nombre de paquets est donc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13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181 </a:t>
            </a:r>
            <a:r>
              <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440 / </a:t>
            </a:r>
            <a:r>
              <a:rPr lang="fr-FR" sz="28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6 144 = 2 146 paquets</a:t>
            </a:r>
            <a:endParaRPr lang="fr-FR" sz="28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069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0"/>
            <a:ext cx="9144000" cy="1139825"/>
          </a:xfrm>
        </p:spPr>
        <p:txBody>
          <a:bodyPr>
            <a:normAutofit fontScale="90000"/>
          </a:bodyPr>
          <a:lstStyle/>
          <a:p>
            <a:pPr algn="ctr"/>
            <a:r>
              <a:rPr lang="fr-FR" sz="4000" dirty="0">
                <a:solidFill>
                  <a:srgbClr val="FF0000"/>
                </a:solidFill>
              </a:rPr>
              <a:t>Services liés aux télécommunications optiques </a:t>
            </a:r>
          </a:p>
        </p:txBody>
      </p:sp>
      <p:graphicFrame>
        <p:nvGraphicFramePr>
          <p:cNvPr id="67753" name="Group 169"/>
          <p:cNvGraphicFramePr>
            <a:graphicFrameLocks noGrp="1"/>
          </p:cNvGraphicFramePr>
          <p:nvPr>
            <p:extLst>
              <p:ext uri="{D42A27DB-BD31-4B8C-83A1-F6EECF244321}">
                <p14:modId xmlns:p14="http://schemas.microsoft.com/office/powerpoint/2010/main" val="1176866890"/>
              </p:ext>
            </p:extLst>
          </p:nvPr>
        </p:nvGraphicFramePr>
        <p:xfrm>
          <a:off x="0" y="1146175"/>
          <a:ext cx="9144000" cy="6286500"/>
        </p:xfrm>
        <a:graphic>
          <a:graphicData uri="http://schemas.openxmlformats.org/drawingml/2006/table">
            <a:tbl>
              <a:tblPr/>
              <a:tblGrid>
                <a:gridCol w="1778000"/>
                <a:gridCol w="1841500"/>
                <a:gridCol w="1841500"/>
                <a:gridCol w="1841500"/>
                <a:gridCol w="1841500"/>
              </a:tblGrid>
              <a:tr h="4937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Services et réseaux </a:t>
                      </a:r>
                      <a:endParaRPr kumimoji="0" lang="fr-FR"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1995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2002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2005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24003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Services </a:t>
                      </a: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•Services téléphoniques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Fax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(début) </a:t>
                      </a:r>
                      <a:endParaRPr kumimoji="0" lang="fr-FR"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haut débit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Vidéo conférences, interactivité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Télé-travail, télémédecine, télé-enseignement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Vidéo à la demande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future génération (1Gb/s chez le particulier)</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Environnements virtuels (comprenant 3D et l’interactivité en réseau)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8763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Réseaux</a:t>
                      </a:r>
                      <a:endParaRPr kumimoji="0" lang="fr-FR"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Technologie WDM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 Gb/s à 8 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Technologie DWDM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Gb/s à 128 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 Gb/s à 512 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à 160 Gb/s à plus de 1000 </a:t>
                      </a:r>
                      <a:r>
                        <a:rPr kumimoji="0" lang="fr-FR" sz="11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684213">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Accés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56 kb/s à 144 kb/s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Cuivre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155 à 622 Mb/s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ADSL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 Gb/s à 10 Gb/s </a:t>
                      </a:r>
                      <a:endParaRPr kumimoji="0" lang="fr-FR" sz="20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VDSL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(Fiber To The Home)</a:t>
                      </a: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r h="125730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Commutation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électronique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électronique et optique (&lt; 64x64)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optique &gt; 256x256 </a:t>
                      </a:r>
                      <a:endParaRPr kumimoji="0" lang="fr-FR" sz="3200" b="0" i="0" u="none" strike="noStrike" cap="none" normalizeH="0" baseline="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Commutation par paquets (</a:t>
                      </a:r>
                      <a:r>
                        <a:rPr kumimoji="0" lang="fr-FR" sz="18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nsec</a:t>
                      </a:r>
                      <a:r>
                        <a:rPr kumimoji="0" lang="fr-FR" sz="18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sz="32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12700" cap="flat" cmpd="sng" algn="ctr">
                      <a:solidFill>
                        <a:srgbClr val="3A6DA5"/>
                      </a:solidFill>
                      <a:prstDash val="solid"/>
                      <a:round/>
                      <a:headEnd type="none" w="med" len="med"/>
                      <a:tailEnd type="none" w="med" len="med"/>
                    </a:lnL>
                    <a:lnR w="12700" cap="flat" cmpd="sng" algn="ctr">
                      <a:solidFill>
                        <a:srgbClr val="3A6DA5"/>
                      </a:solidFill>
                      <a:prstDash val="solid"/>
                      <a:round/>
                      <a:headEnd type="none" w="med" len="med"/>
                      <a:tailEnd type="none" w="med" len="med"/>
                    </a:lnR>
                    <a:lnT w="12700" cap="flat" cmpd="sng" algn="ctr">
                      <a:solidFill>
                        <a:srgbClr val="3A6DA5"/>
                      </a:solidFill>
                      <a:prstDash val="solid"/>
                      <a:round/>
                      <a:headEnd type="none" w="med" len="med"/>
                      <a:tailEnd type="none" w="med" len="med"/>
                    </a:lnT>
                    <a:lnB w="12700" cap="flat" cmpd="sng" algn="ctr">
                      <a:solidFill>
                        <a:srgbClr val="3A6DA5"/>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63219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758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0"/>
                                  </p:stCondLst>
                                  <p:childTnLst>
                                    <p:set>
                                      <p:cBhvr>
                                        <p:cTn id="9" dur="1" fill="hold">
                                          <p:stCondLst>
                                            <p:cond delay="0"/>
                                          </p:stCondLst>
                                        </p:cTn>
                                        <p:tgtEl>
                                          <p:spTgt spid="67753"/>
                                        </p:tgtEl>
                                        <p:attrNameLst>
                                          <p:attrName>style.visibility</p:attrName>
                                        </p:attrNameLst>
                                      </p:cBhvr>
                                      <p:to>
                                        <p:strVal val="visible"/>
                                      </p:to>
                                    </p:set>
                                    <p:anim calcmode="lin" valueType="num">
                                      <p:cBhvr additive="base">
                                        <p:cTn id="10" dur="500" fill="hold"/>
                                        <p:tgtEl>
                                          <p:spTgt spid="67753"/>
                                        </p:tgtEl>
                                        <p:attrNameLst>
                                          <p:attrName>ppt_x</p:attrName>
                                        </p:attrNameLst>
                                      </p:cBhvr>
                                      <p:tavLst>
                                        <p:tav tm="0">
                                          <p:val>
                                            <p:strVal val="#ppt_x"/>
                                          </p:val>
                                        </p:tav>
                                        <p:tav tm="100000">
                                          <p:val>
                                            <p:strVal val="#ppt_x"/>
                                          </p:val>
                                        </p:tav>
                                      </p:tavLst>
                                    </p:anim>
                                    <p:anim calcmode="lin" valueType="num">
                                      <p:cBhvr additive="base">
                                        <p:cTn id="11" dur="500" fill="hold"/>
                                        <p:tgtEl>
                                          <p:spTgt spid="67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0" y="0"/>
            <a:ext cx="9144000" cy="8255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fr-FR" sz="2800" b="1" dirty="0">
                <a:solidFill>
                  <a:schemeClr val="tx1"/>
                </a:solidFill>
                <a:latin typeface="Times New Roman" panose="02020603050405020304" pitchFamily="18" charset="0"/>
                <a:cs typeface="Times New Roman" panose="02020603050405020304" pitchFamily="18" charset="0"/>
              </a:rPr>
              <a:t>TECHNOLOGIES HAUT DÉBIT ET TRÈS HAUT DÉBIT</a:t>
            </a:r>
          </a:p>
        </p:txBody>
      </p:sp>
      <p:sp>
        <p:nvSpPr>
          <p:cNvPr id="10242" name="Freeform 2"/>
          <p:cNvSpPr>
            <a:spLocks noChangeArrowheads="1"/>
          </p:cNvSpPr>
          <p:nvPr/>
        </p:nvSpPr>
        <p:spPr bwMode="auto">
          <a:xfrm>
            <a:off x="5246688" y="1077913"/>
            <a:ext cx="3406775" cy="1752600"/>
          </a:xfrm>
          <a:custGeom>
            <a:avLst/>
            <a:gdLst>
              <a:gd name="T0" fmla="*/ 3112900 w 3407229"/>
              <a:gd name="T1" fmla="*/ 1752600 h 1752600"/>
              <a:gd name="T2" fmla="*/ 522445 w 3407229"/>
              <a:gd name="T3" fmla="*/ 664028 h 1752600"/>
              <a:gd name="T4" fmla="*/ 54422 w 3407229"/>
              <a:gd name="T5" fmla="*/ 576943 h 1752600"/>
              <a:gd name="T6" fmla="*/ 0 w 3407229"/>
              <a:gd name="T7" fmla="*/ 185057 h 1752600"/>
              <a:gd name="T8" fmla="*/ 565982 w 3407229"/>
              <a:gd name="T9" fmla="*/ 10885 h 1752600"/>
              <a:gd name="T10" fmla="*/ 1175500 w 3407229"/>
              <a:gd name="T11" fmla="*/ 0 h 1752600"/>
              <a:gd name="T12" fmla="*/ 1295227 w 3407229"/>
              <a:gd name="T13" fmla="*/ 10885 h 1752600"/>
              <a:gd name="T14" fmla="*/ 2459844 w 3407229"/>
              <a:gd name="T15" fmla="*/ 87085 h 1752600"/>
              <a:gd name="T16" fmla="*/ 2829909 w 3407229"/>
              <a:gd name="T17" fmla="*/ 272143 h 1752600"/>
              <a:gd name="T18" fmla="*/ 2906099 w 3407229"/>
              <a:gd name="T19" fmla="*/ 337457 h 1752600"/>
              <a:gd name="T20" fmla="*/ 3123784 w 3407229"/>
              <a:gd name="T21" fmla="*/ 566057 h 1752600"/>
              <a:gd name="T22" fmla="*/ 3395890 w 3407229"/>
              <a:gd name="T23" fmla="*/ 925285 h 1752600"/>
              <a:gd name="T24" fmla="*/ 3406775 w 3407229"/>
              <a:gd name="T25" fmla="*/ 1349828 h 1752600"/>
              <a:gd name="T26" fmla="*/ 3112900 w 3407229"/>
              <a:gd name="T27" fmla="*/ 1752600 h 175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7229" h="1752600">
                <a:moveTo>
                  <a:pt x="3113315" y="1752600"/>
                </a:moveTo>
                <a:lnTo>
                  <a:pt x="522515" y="664028"/>
                </a:lnTo>
                <a:lnTo>
                  <a:pt x="54429" y="576943"/>
                </a:lnTo>
                <a:lnTo>
                  <a:pt x="0" y="185057"/>
                </a:lnTo>
                <a:lnTo>
                  <a:pt x="566057" y="10885"/>
                </a:lnTo>
                <a:lnTo>
                  <a:pt x="1175657" y="0"/>
                </a:lnTo>
                <a:cubicBezTo>
                  <a:pt x="1288125" y="11246"/>
                  <a:pt x="1248048" y="10885"/>
                  <a:pt x="1295400" y="10885"/>
                </a:cubicBezTo>
                <a:lnTo>
                  <a:pt x="2460172" y="87085"/>
                </a:lnTo>
                <a:lnTo>
                  <a:pt x="2830286" y="272143"/>
                </a:lnTo>
                <a:lnTo>
                  <a:pt x="2906486" y="337457"/>
                </a:lnTo>
                <a:lnTo>
                  <a:pt x="3124200" y="566057"/>
                </a:lnTo>
                <a:lnTo>
                  <a:pt x="3396343" y="925285"/>
                </a:lnTo>
                <a:lnTo>
                  <a:pt x="3407229" y="1349828"/>
                </a:lnTo>
                <a:lnTo>
                  <a:pt x="3113315" y="1752600"/>
                </a:lnTo>
                <a:close/>
              </a:path>
            </a:pathLst>
          </a:custGeom>
          <a:solidFill>
            <a:srgbClr val="FFFFFF"/>
          </a:solidFill>
          <a:ln w="1908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43" name="Text Box 3"/>
          <p:cNvSpPr txBox="1">
            <a:spLocks noChangeArrowheads="1"/>
          </p:cNvSpPr>
          <p:nvPr/>
        </p:nvSpPr>
        <p:spPr bwMode="auto">
          <a:xfrm>
            <a:off x="0" y="1195140"/>
            <a:ext cx="8959850" cy="3775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09575"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9pPr>
          </a:lstStyle>
          <a:p>
            <a:pPr algn="just">
              <a:lnSpc>
                <a:spcPct val="80000"/>
              </a:lnSpc>
              <a:spcBef>
                <a:spcPts val="700"/>
              </a:spcBef>
              <a:buClr>
                <a:srgbClr val="435FAA"/>
              </a:buClr>
              <a:buSzPct val="95000"/>
              <a:buFont typeface="Times New Roman" panose="02020603050405020304" pitchFamily="18" charset="0"/>
              <a:buBlip>
                <a:blip r:embed="rId3"/>
              </a:buBlip>
            </a:pPr>
            <a:r>
              <a:rPr lang="fr-FR" sz="2000" b="1" u="sng" dirty="0">
                <a:solidFill>
                  <a:schemeClr val="bg1"/>
                </a:solidFill>
                <a:latin typeface="Times New Roman" panose="02020603050405020304" pitchFamily="18" charset="0"/>
                <a:cs typeface="Times New Roman" panose="02020603050405020304" pitchFamily="18" charset="0"/>
              </a:rPr>
              <a:t>LA FIBRE OPTIQUE </a:t>
            </a:r>
            <a:r>
              <a:rPr lang="fr-FR" sz="2000" dirty="0">
                <a:solidFill>
                  <a:schemeClr val="bg1"/>
                </a:solidFill>
                <a:latin typeface="Times New Roman" panose="02020603050405020304" pitchFamily="18" charset="0"/>
                <a:cs typeface="Times New Roman" panose="02020603050405020304" pitchFamily="18" charset="0"/>
              </a:rPr>
              <a:t>constitue le support le plus performant pour assurer le transport des services numériques de demain. Sa pérennité est incontestable et ses capacités sont quasiment illimitées. </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Outre sa capacité à accompagner l’augmentation exponentielle des débits consommés, la fibre optique est adaptée à la demande croissante de débits symétriques.</a:t>
            </a:r>
          </a:p>
          <a:p>
            <a:pPr algn="just">
              <a:lnSpc>
                <a:spcPct val="80000"/>
              </a:lnSpc>
              <a:spcBef>
                <a:spcPts val="700"/>
              </a:spcBef>
              <a:buClr>
                <a:srgbClr val="435FAA"/>
              </a:buClr>
              <a:buSzPct val="95000"/>
            </a:pPr>
            <a:endParaRPr lang="fr-FR"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Le principal inconvénient de la fibre optique est son coût de déploiement, en raison des artères de génie civil qu’il est nécessaire de creuser pour sa pose en souterrain. La pose de câbles aériens est possible mais complexe.</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Compte tenu de son coût de déploiement, la fibre optique ne pourra pas être le support de raccordement unique de l’ensemble des foyers et des entreprises.</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L’association de plusieurs technologies (hertziennes et filaires) sera nécessaire pour assurer une offre sur l’ensemble du territoire.</a:t>
            </a:r>
          </a:p>
          <a:p>
            <a:pPr algn="just">
              <a:lnSpc>
                <a:spcPct val="80000"/>
              </a:lnSpc>
              <a:spcBef>
                <a:spcPts val="700"/>
              </a:spcBef>
              <a:buClr>
                <a:srgbClr val="435FAA"/>
              </a:buClr>
              <a:buSzPct val="95000"/>
              <a:buFont typeface="Times New Roman" panose="02020603050405020304" pitchFamily="18" charset="0"/>
              <a:buBlip>
                <a:blip r:embed="rId3"/>
              </a:buBlip>
            </a:pPr>
            <a:r>
              <a:rPr lang="fr-FR" sz="2000" b="1" dirty="0">
                <a:solidFill>
                  <a:schemeClr val="bg1"/>
                </a:solidFill>
                <a:latin typeface="Times New Roman" panose="02020603050405020304" pitchFamily="18" charset="0"/>
                <a:cs typeface="Times New Roman" panose="02020603050405020304" pitchFamily="18" charset="0"/>
              </a:rPr>
              <a:t>LE RÉSEAU CÂBLÉ : </a:t>
            </a:r>
            <a:r>
              <a:rPr lang="fr-FR" sz="2000" dirty="0">
                <a:solidFill>
                  <a:schemeClr val="bg1"/>
                </a:solidFill>
                <a:latin typeface="Times New Roman" panose="02020603050405020304" pitchFamily="18" charset="0"/>
                <a:cs typeface="Times New Roman" panose="02020603050405020304" pitchFamily="18" charset="0"/>
              </a:rPr>
              <a:t>technologie concurrente à la fibre optique en milieu urbain, elle repose sur un raccordement des abonnés par un câble coaxial permettant d’assurer du très haut débit</a:t>
            </a:r>
            <a:r>
              <a:rPr lang="fr-FR" sz="2000" dirty="0" smtClean="0">
                <a:solidFill>
                  <a:schemeClr val="bg1"/>
                </a:solidFill>
                <a:latin typeface="Times New Roman" panose="02020603050405020304" pitchFamily="18" charset="0"/>
                <a:cs typeface="Times New Roman" panose="02020603050405020304" pitchFamily="18" charset="0"/>
              </a:rPr>
              <a:t>.</a:t>
            </a:r>
            <a:endParaRPr lang="fr-F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812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0" y="0"/>
            <a:ext cx="9144000" cy="8255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ＭＳ Ｐゴシック" panose="020B0600070205080204" pitchFamily="34" charset="-128"/>
              </a:defRPr>
            </a:lvl9pPr>
          </a:lstStyle>
          <a:p>
            <a:pPr algn="ctr">
              <a:buClrTx/>
              <a:buFontTx/>
              <a:buNone/>
            </a:pPr>
            <a:r>
              <a:rPr lang="fr-FR" sz="2800" b="1" dirty="0">
                <a:solidFill>
                  <a:schemeClr val="tx1"/>
                </a:solidFill>
                <a:latin typeface="Times New Roman" panose="02020603050405020304" pitchFamily="18" charset="0"/>
                <a:cs typeface="Times New Roman" panose="02020603050405020304" pitchFamily="18" charset="0"/>
              </a:rPr>
              <a:t>TECHNOLOGIES HAUT DÉBIT ET TRÈS HAUT DÉBIT</a:t>
            </a:r>
          </a:p>
        </p:txBody>
      </p:sp>
      <p:sp>
        <p:nvSpPr>
          <p:cNvPr id="10242" name="Freeform 2"/>
          <p:cNvSpPr>
            <a:spLocks noChangeArrowheads="1"/>
          </p:cNvSpPr>
          <p:nvPr/>
        </p:nvSpPr>
        <p:spPr bwMode="auto">
          <a:xfrm>
            <a:off x="5246688" y="1077913"/>
            <a:ext cx="3406775" cy="1752600"/>
          </a:xfrm>
          <a:custGeom>
            <a:avLst/>
            <a:gdLst>
              <a:gd name="T0" fmla="*/ 3112900 w 3407229"/>
              <a:gd name="T1" fmla="*/ 1752600 h 1752600"/>
              <a:gd name="T2" fmla="*/ 522445 w 3407229"/>
              <a:gd name="T3" fmla="*/ 664028 h 1752600"/>
              <a:gd name="T4" fmla="*/ 54422 w 3407229"/>
              <a:gd name="T5" fmla="*/ 576943 h 1752600"/>
              <a:gd name="T6" fmla="*/ 0 w 3407229"/>
              <a:gd name="T7" fmla="*/ 185057 h 1752600"/>
              <a:gd name="T8" fmla="*/ 565982 w 3407229"/>
              <a:gd name="T9" fmla="*/ 10885 h 1752600"/>
              <a:gd name="T10" fmla="*/ 1175500 w 3407229"/>
              <a:gd name="T11" fmla="*/ 0 h 1752600"/>
              <a:gd name="T12" fmla="*/ 1295227 w 3407229"/>
              <a:gd name="T13" fmla="*/ 10885 h 1752600"/>
              <a:gd name="T14" fmla="*/ 2459844 w 3407229"/>
              <a:gd name="T15" fmla="*/ 87085 h 1752600"/>
              <a:gd name="T16" fmla="*/ 2829909 w 3407229"/>
              <a:gd name="T17" fmla="*/ 272143 h 1752600"/>
              <a:gd name="T18" fmla="*/ 2906099 w 3407229"/>
              <a:gd name="T19" fmla="*/ 337457 h 1752600"/>
              <a:gd name="T20" fmla="*/ 3123784 w 3407229"/>
              <a:gd name="T21" fmla="*/ 566057 h 1752600"/>
              <a:gd name="T22" fmla="*/ 3395890 w 3407229"/>
              <a:gd name="T23" fmla="*/ 925285 h 1752600"/>
              <a:gd name="T24" fmla="*/ 3406775 w 3407229"/>
              <a:gd name="T25" fmla="*/ 1349828 h 1752600"/>
              <a:gd name="T26" fmla="*/ 3112900 w 3407229"/>
              <a:gd name="T27" fmla="*/ 1752600 h 175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7229" h="1752600">
                <a:moveTo>
                  <a:pt x="3113315" y="1752600"/>
                </a:moveTo>
                <a:lnTo>
                  <a:pt x="522515" y="664028"/>
                </a:lnTo>
                <a:lnTo>
                  <a:pt x="54429" y="576943"/>
                </a:lnTo>
                <a:lnTo>
                  <a:pt x="0" y="185057"/>
                </a:lnTo>
                <a:lnTo>
                  <a:pt x="566057" y="10885"/>
                </a:lnTo>
                <a:lnTo>
                  <a:pt x="1175657" y="0"/>
                </a:lnTo>
                <a:cubicBezTo>
                  <a:pt x="1288125" y="11246"/>
                  <a:pt x="1248048" y="10885"/>
                  <a:pt x="1295400" y="10885"/>
                </a:cubicBezTo>
                <a:lnTo>
                  <a:pt x="2460172" y="87085"/>
                </a:lnTo>
                <a:lnTo>
                  <a:pt x="2830286" y="272143"/>
                </a:lnTo>
                <a:lnTo>
                  <a:pt x="2906486" y="337457"/>
                </a:lnTo>
                <a:lnTo>
                  <a:pt x="3124200" y="566057"/>
                </a:lnTo>
                <a:lnTo>
                  <a:pt x="3396343" y="925285"/>
                </a:lnTo>
                <a:lnTo>
                  <a:pt x="3407229" y="1349828"/>
                </a:lnTo>
                <a:lnTo>
                  <a:pt x="3113315" y="1752600"/>
                </a:lnTo>
                <a:close/>
              </a:path>
            </a:pathLst>
          </a:custGeom>
          <a:solidFill>
            <a:srgbClr val="FFFFFF"/>
          </a:solidFill>
          <a:ln w="1908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0243" name="Text Box 3"/>
          <p:cNvSpPr txBox="1">
            <a:spLocks noChangeArrowheads="1"/>
          </p:cNvSpPr>
          <p:nvPr/>
        </p:nvSpPr>
        <p:spPr bwMode="auto">
          <a:xfrm>
            <a:off x="0" y="1195140"/>
            <a:ext cx="8959850" cy="3775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09575"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ea typeface="ＭＳ Ｐゴシック" panose="020B0600070205080204" pitchFamily="34" charset="-128"/>
              </a:defRPr>
            </a:lvl9pPr>
          </a:lstStyle>
          <a:p>
            <a:pPr algn="just">
              <a:lnSpc>
                <a:spcPct val="80000"/>
              </a:lnSpc>
              <a:spcBef>
                <a:spcPts val="700"/>
              </a:spcBef>
              <a:buClr>
                <a:srgbClr val="435FAA"/>
              </a:buClr>
              <a:buSzPct val="95000"/>
              <a:buFont typeface="Times New Roman" panose="02020603050405020304" pitchFamily="18" charset="0"/>
              <a:buBlip>
                <a:blip r:embed="rId3"/>
              </a:buBlip>
            </a:pPr>
            <a:r>
              <a:rPr lang="fr-FR" sz="2000" b="1" u="sng" dirty="0">
                <a:solidFill>
                  <a:schemeClr val="bg1"/>
                </a:solidFill>
                <a:latin typeface="Times New Roman" panose="02020603050405020304" pitchFamily="18" charset="0"/>
                <a:cs typeface="Times New Roman" panose="02020603050405020304" pitchFamily="18" charset="0"/>
              </a:rPr>
              <a:t>LA FIBRE OPTIQUE </a:t>
            </a:r>
            <a:r>
              <a:rPr lang="fr-FR" sz="2000" dirty="0">
                <a:solidFill>
                  <a:schemeClr val="bg1"/>
                </a:solidFill>
                <a:latin typeface="Times New Roman" panose="02020603050405020304" pitchFamily="18" charset="0"/>
                <a:cs typeface="Times New Roman" panose="02020603050405020304" pitchFamily="18" charset="0"/>
              </a:rPr>
              <a:t>constitue le support le plus performant pour assurer le transport des services numériques de demain. Sa pérennité est incontestable et ses capacités sont quasiment illimitées. </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Outre sa capacité à accompagner l’augmentation exponentielle des débits consommés, la fibre optique est adaptée à la demande croissante de débits symétriques.</a:t>
            </a:r>
          </a:p>
          <a:p>
            <a:pPr algn="just">
              <a:lnSpc>
                <a:spcPct val="80000"/>
              </a:lnSpc>
              <a:spcBef>
                <a:spcPts val="700"/>
              </a:spcBef>
              <a:buClr>
                <a:srgbClr val="435FAA"/>
              </a:buClr>
              <a:buSzPct val="95000"/>
            </a:pPr>
            <a:endParaRPr lang="fr-FR"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Le principal inconvénient de la fibre optique est son coût de déploiement, en raison des artères de génie civil qu’il est nécessaire de creuser pour sa pose en souterrain. La pose de câbles aériens est possible mais complexe.</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Compte tenu de son coût de déploiement, la fibre optique ne pourra pas être le support de raccordement unique de l’ensemble des foyers et des entreprises.</a:t>
            </a:r>
          </a:p>
          <a:p>
            <a:pPr algn="just">
              <a:lnSpc>
                <a:spcPct val="80000"/>
              </a:lnSpc>
              <a:spcBef>
                <a:spcPts val="700"/>
              </a:spcBef>
              <a:buClr>
                <a:srgbClr val="435FAA"/>
              </a:buClr>
              <a:buSzPct val="95000"/>
            </a:pPr>
            <a:endParaRPr lang="en-GB" sz="700" dirty="0">
              <a:solidFill>
                <a:schemeClr val="bg1"/>
              </a:solidFill>
              <a:latin typeface="Times New Roman" panose="02020603050405020304" pitchFamily="18" charset="0"/>
              <a:cs typeface="Times New Roman" panose="02020603050405020304" pitchFamily="18" charset="0"/>
            </a:endParaRPr>
          </a:p>
          <a:p>
            <a:pPr algn="just">
              <a:lnSpc>
                <a:spcPct val="80000"/>
              </a:lnSpc>
              <a:spcBef>
                <a:spcPts val="700"/>
              </a:spcBef>
              <a:buClr>
                <a:srgbClr val="435FAA"/>
              </a:buClr>
              <a:buSzPct val="95000"/>
              <a:buFont typeface="Times New Roman" panose="02020603050405020304" pitchFamily="18" charset="0"/>
              <a:buBlip>
                <a:blip r:embed="rId3"/>
              </a:buBlip>
            </a:pPr>
            <a:r>
              <a:rPr lang="fr-FR" sz="2000" dirty="0">
                <a:solidFill>
                  <a:schemeClr val="bg1"/>
                </a:solidFill>
                <a:latin typeface="Times New Roman" panose="02020603050405020304" pitchFamily="18" charset="0"/>
                <a:cs typeface="Times New Roman" panose="02020603050405020304" pitchFamily="18" charset="0"/>
              </a:rPr>
              <a:t>L’association de plusieurs technologies (hertziennes et filaires) sera nécessaire pour assurer une offre sur l’ensemble du territoire.</a:t>
            </a:r>
          </a:p>
          <a:p>
            <a:pPr algn="just">
              <a:lnSpc>
                <a:spcPct val="80000"/>
              </a:lnSpc>
              <a:spcBef>
                <a:spcPts val="700"/>
              </a:spcBef>
              <a:buClr>
                <a:srgbClr val="435FAA"/>
              </a:buClr>
              <a:buSzPct val="95000"/>
              <a:buFont typeface="Times New Roman" panose="02020603050405020304" pitchFamily="18" charset="0"/>
              <a:buBlip>
                <a:blip r:embed="rId3"/>
              </a:buBlip>
            </a:pPr>
            <a:r>
              <a:rPr lang="fr-FR" sz="2000" b="1" dirty="0">
                <a:solidFill>
                  <a:schemeClr val="bg1"/>
                </a:solidFill>
                <a:latin typeface="Times New Roman" panose="02020603050405020304" pitchFamily="18" charset="0"/>
                <a:cs typeface="Times New Roman" panose="02020603050405020304" pitchFamily="18" charset="0"/>
              </a:rPr>
              <a:t>LE RÉSEAU CÂBLÉ : </a:t>
            </a:r>
            <a:r>
              <a:rPr lang="fr-FR" sz="2000" dirty="0">
                <a:solidFill>
                  <a:schemeClr val="bg1"/>
                </a:solidFill>
                <a:latin typeface="Times New Roman" panose="02020603050405020304" pitchFamily="18" charset="0"/>
                <a:cs typeface="Times New Roman" panose="02020603050405020304" pitchFamily="18" charset="0"/>
              </a:rPr>
              <a:t>technologie concurrente à la fibre optique en milieu urbain, elle repose sur un raccordement des abonnés par un câble coaxial permettant d’assurer du très haut débit</a:t>
            </a:r>
            <a:r>
              <a:rPr lang="fr-FR" sz="2000" dirty="0" smtClean="0">
                <a:solidFill>
                  <a:schemeClr val="bg1"/>
                </a:solidFill>
                <a:latin typeface="Times New Roman" panose="02020603050405020304" pitchFamily="18" charset="0"/>
                <a:cs typeface="Times New Roman" panose="02020603050405020304" pitchFamily="18" charset="0"/>
              </a:rPr>
              <a:t>.</a:t>
            </a:r>
            <a:endParaRPr lang="fr-F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007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Rappel sur la numérisation du réseau</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Téléphonique</a:t>
            </a:r>
          </a:p>
        </p:txBody>
      </p:sp>
      <p:sp>
        <p:nvSpPr>
          <p:cNvPr id="4" name="Rectangle 3"/>
          <p:cNvSpPr/>
          <p:nvPr/>
        </p:nvSpPr>
        <p:spPr>
          <a:xfrm>
            <a:off x="0" y="1052736"/>
            <a:ext cx="9144000" cy="4893647"/>
          </a:xfrm>
          <a:prstGeom prst="rect">
            <a:avLst/>
          </a:prstGeom>
        </p:spPr>
        <p:txBody>
          <a:bodyPr wrap="square">
            <a:spAutoFit/>
          </a:bodyPr>
          <a:lstStyle/>
          <a:p>
            <a:pPr algn="just"/>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L’intérêt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numérique par rapport à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l’analogique:</a:t>
            </a:r>
            <a:endPar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Faible taux d’erreurs en numérique.</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-Analogique: on transmet la forme d’onde.</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Amplificateurs pour compenser les affaiblissements, amplification également du bruit,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distorsions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effet cumulatif.</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-Numérique: on transmet des bits (en bande de base ou modulés).</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Répéteurs qui identifient le signal (détectent la séquence de bits 0/1), le régénèrent et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réémettent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 d’ajout de bruit, pas d’effet cumulatif.</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Information (voix, images, musique, données) sous forme numérique possibilité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multiplexage</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Débits beaucoup plus élevés en numériques.</a:t>
            </a:r>
          </a:p>
          <a:p>
            <a:pPr algn="just"/>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Progrès technologiques: coût des composants numériques est largement inférieur </a:t>
            </a:r>
            <a:r>
              <a:rPr lang="fr-FR" sz="2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celui </a:t>
            </a:r>
            <a:r>
              <a:rPr lang="fr-FR"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composants utilisés pour analogique.</a:t>
            </a:r>
          </a:p>
        </p:txBody>
      </p:sp>
    </p:spTree>
    <p:extLst>
      <p:ext uri="{BB962C8B-B14F-4D97-AF65-F5344CB8AC3E}">
        <p14:creationId xmlns:p14="http://schemas.microsoft.com/office/powerpoint/2010/main" val="3827854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4129" y="184482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a:t>
            </a:r>
            <a:r>
              <a:rPr lang="fr-FR" sz="2800" dirty="0">
                <a:solidFill>
                  <a:schemeClr val="bg1"/>
                </a:solidFill>
                <a:latin typeface="Times New Roman" panose="02020603050405020304" pitchFamily="18" charset="0"/>
                <a:cs typeface="Times New Roman" panose="02020603050405020304" pitchFamily="18" charset="0"/>
              </a:rPr>
              <a:t>La lumière entrante (photons) est tout d’abord convertie </a:t>
            </a:r>
            <a:r>
              <a:rPr lang="fr-FR" sz="2800" dirty="0" smtClean="0">
                <a:solidFill>
                  <a:schemeClr val="bg1"/>
                </a:solidFill>
                <a:latin typeface="Times New Roman" panose="02020603050405020304" pitchFamily="18" charset="0"/>
                <a:cs typeface="Times New Roman" panose="02020603050405020304" pitchFamily="18" charset="0"/>
              </a:rPr>
              <a:t>en électrons</a:t>
            </a:r>
            <a:r>
              <a:rPr lang="fr-FR" sz="2400" dirty="0" smtClean="0">
                <a:solidFill>
                  <a:schemeClr val="bg1"/>
                </a:solidFill>
                <a:latin typeface="Times New Roman" panose="02020603050405020304" pitchFamily="18" charset="0"/>
                <a:cs typeface="Times New Roman" panose="02020603050405020304" pitchFamily="18" charset="0"/>
              </a:rPr>
              <a:t> </a:t>
            </a:r>
            <a:endParaRPr lang="fr-FR" sz="2400" dirty="0">
              <a:solidFill>
                <a:schemeClr val="bg1"/>
              </a:solidFill>
              <a:latin typeface="Times New Roman" panose="02020603050405020304" pitchFamily="18" charset="0"/>
              <a:cs typeface="Times New Roman" panose="02020603050405020304" pitchFamily="18" charset="0"/>
            </a:endParaRPr>
          </a:p>
        </p:txBody>
      </p:sp>
      <p:sp>
        <p:nvSpPr>
          <p:cNvPr id="37895" name="Text Box 7"/>
          <p:cNvSpPr txBox="1">
            <a:spLocks noChangeArrowheads="1"/>
          </p:cNvSpPr>
          <p:nvPr/>
        </p:nvSpPr>
        <p:spPr bwMode="auto">
          <a:xfrm>
            <a:off x="-39429" y="2976773"/>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3200" dirty="0" smtClean="0">
                <a:solidFill>
                  <a:schemeClr val="bg1"/>
                </a:solidFill>
                <a:latin typeface="Times New Roman" panose="02020603050405020304" pitchFamily="18" charset="0"/>
                <a:cs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Ils sont acheminés par un fond de panier </a:t>
            </a:r>
            <a:r>
              <a:rPr lang="fr-FR" sz="3200" dirty="0" smtClean="0">
                <a:solidFill>
                  <a:schemeClr val="bg1"/>
                </a:solidFill>
                <a:latin typeface="Times New Roman" panose="02020603050405020304" pitchFamily="18" charset="0"/>
                <a:cs typeface="Times New Roman" panose="02020603050405020304" pitchFamily="18" charset="0"/>
              </a:rPr>
              <a:t>électronique vers </a:t>
            </a:r>
            <a:r>
              <a:rPr lang="fr-FR" sz="3200" dirty="0">
                <a:solidFill>
                  <a:schemeClr val="bg1"/>
                </a:solidFill>
                <a:latin typeface="Times New Roman" panose="02020603050405020304" pitchFamily="18" charset="0"/>
                <a:cs typeface="Times New Roman" panose="02020603050405020304" pitchFamily="18" charset="0"/>
              </a:rPr>
              <a:t>un module de sortie </a:t>
            </a:r>
          </a:p>
        </p:txBody>
      </p:sp>
      <p:sp>
        <p:nvSpPr>
          <p:cNvPr id="37896" name="Text Box 8"/>
          <p:cNvSpPr txBox="1">
            <a:spLocks noChangeArrowheads="1"/>
          </p:cNvSpPr>
          <p:nvPr/>
        </p:nvSpPr>
        <p:spPr bwMode="auto">
          <a:xfrm>
            <a:off x="0" y="32273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7897" name="Text Box 9"/>
          <p:cNvSpPr txBox="1">
            <a:spLocks noChangeArrowheads="1"/>
          </p:cNvSpPr>
          <p:nvPr/>
        </p:nvSpPr>
        <p:spPr bwMode="auto">
          <a:xfrm>
            <a:off x="-39429" y="405399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a:t>
            </a:r>
            <a:r>
              <a:rPr lang="fr-FR" sz="2800" dirty="0">
                <a:solidFill>
                  <a:schemeClr val="bg1"/>
                </a:solidFill>
                <a:latin typeface="Times New Roman" panose="02020603050405020304" pitchFamily="18" charset="0"/>
                <a:cs typeface="Times New Roman" panose="02020603050405020304" pitchFamily="18" charset="0"/>
              </a:rPr>
              <a:t>les électrons sont à nouveau  convertis photons, puis </a:t>
            </a:r>
            <a:r>
              <a:rPr lang="fr-FR" sz="2800" dirty="0" smtClean="0">
                <a:solidFill>
                  <a:schemeClr val="bg1"/>
                </a:solidFill>
                <a:latin typeface="Times New Roman" panose="02020603050405020304" pitchFamily="18" charset="0"/>
                <a:cs typeface="Times New Roman" panose="02020603050405020304" pitchFamily="18" charset="0"/>
              </a:rPr>
              <a:t>envoyés </a:t>
            </a:r>
            <a:r>
              <a:rPr lang="fr-FR" sz="2800" dirty="0">
                <a:solidFill>
                  <a:schemeClr val="bg1"/>
                </a:solidFill>
                <a:latin typeface="Times New Roman" panose="02020603050405020304" pitchFamily="18" charset="0"/>
                <a:cs typeface="Times New Roman" panose="02020603050405020304" pitchFamily="18" charset="0"/>
              </a:rPr>
              <a:t>vers leur destination finale </a:t>
            </a:r>
          </a:p>
        </p:txBody>
      </p:sp>
      <p:sp>
        <p:nvSpPr>
          <p:cNvPr id="37898" name="Rectangle 10"/>
          <p:cNvSpPr>
            <a:spLocks noGrp="1" noChangeArrowheads="1"/>
          </p:cNvSpPr>
          <p:nvPr>
            <p:ph type="title"/>
          </p:nvPr>
        </p:nvSpPr>
        <p:spPr>
          <a:xfrm>
            <a:off x="0" y="25400"/>
            <a:ext cx="9144000" cy="95532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fr-FR" sz="2800" b="1" dirty="0" smtClean="0">
                <a:solidFill>
                  <a:schemeClr val="tx1"/>
                </a:solidFill>
                <a:effectLst/>
                <a:latin typeface="Times New Roman" panose="02020603050405020304" pitchFamily="18" charset="0"/>
                <a:cs typeface="Times New Roman" panose="02020603050405020304" pitchFamily="18" charset="0"/>
              </a:rPr>
              <a:t/>
            </a:r>
            <a:br>
              <a:rPr lang="fr-FR" sz="2800" b="1" dirty="0" smtClean="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latin typeface="Times New Roman" panose="02020603050405020304" pitchFamily="18" charset="0"/>
                <a:cs typeface="Times New Roman" panose="02020603050405020304" pitchFamily="18" charset="0"/>
              </a:rPr>
              <a:t/>
            </a:r>
            <a:br>
              <a:rPr lang="fr-FR" sz="2800" b="1" dirty="0">
                <a:solidFill>
                  <a:schemeClr val="tx1"/>
                </a:solidFill>
                <a:latin typeface="Times New Roman" panose="02020603050405020304" pitchFamily="18" charset="0"/>
                <a:cs typeface="Times New Roman" panose="02020603050405020304" pitchFamily="18" charset="0"/>
              </a:rPr>
            </a:br>
            <a:r>
              <a:rPr lang="fr-FR" sz="2800" b="1" dirty="0" smtClean="0">
                <a:solidFill>
                  <a:schemeClr val="tx1"/>
                </a:solidFill>
                <a:effectLst/>
                <a:latin typeface="Times New Roman" panose="02020603050405020304" pitchFamily="18" charset="0"/>
                <a:cs typeface="Times New Roman" panose="02020603050405020304" pitchFamily="18" charset="0"/>
              </a:rPr>
              <a:t>LES </a:t>
            </a:r>
            <a:r>
              <a:rPr lang="fr-FR" sz="2800" b="1" dirty="0">
                <a:solidFill>
                  <a:schemeClr val="tx1"/>
                </a:solidFill>
                <a:effectLst/>
                <a:latin typeface="Times New Roman" panose="02020603050405020304" pitchFamily="18" charset="0"/>
                <a:cs typeface="Times New Roman" panose="02020603050405020304" pitchFamily="18" charset="0"/>
              </a:rPr>
              <a:t>OEO</a:t>
            </a:r>
            <a:br>
              <a:rPr lang="fr-FR" sz="2800" b="1" dirty="0">
                <a:solidFill>
                  <a:schemeClr val="tx1"/>
                </a:solidFill>
                <a:effectLst/>
                <a:latin typeface="Times New Roman" panose="02020603050405020304" pitchFamily="18" charset="0"/>
                <a:cs typeface="Times New Roman" panose="02020603050405020304" pitchFamily="18" charset="0"/>
              </a:rPr>
            </a:br>
            <a:r>
              <a:rPr lang="fr-FR" sz="2800" b="1" dirty="0">
                <a:solidFill>
                  <a:schemeClr val="tx1"/>
                </a:solidFill>
                <a:effectLst/>
                <a:latin typeface="Times New Roman" panose="02020603050405020304" pitchFamily="18" charset="0"/>
                <a:cs typeface="Times New Roman" panose="02020603050405020304" pitchFamily="18" charset="0"/>
              </a:rPr>
              <a:t>Optique-Electronique-Optique</a:t>
            </a:r>
            <a:r>
              <a:rPr lang="fr-FR" sz="4000" b="1" dirty="0">
                <a:solidFill>
                  <a:schemeClr val="tx1"/>
                </a:solidFill>
                <a:effectLst/>
              </a:rPr>
              <a:t/>
            </a:r>
            <a:br>
              <a:rPr lang="fr-FR" sz="4000" b="1" dirty="0">
                <a:solidFill>
                  <a:schemeClr val="tx1"/>
                </a:solidFill>
                <a:effectLst/>
              </a:rPr>
            </a:br>
            <a:endParaRPr lang="fr-FR" sz="4000" b="1" dirty="0">
              <a:solidFill>
                <a:schemeClr val="tx1"/>
              </a:solidFill>
              <a:effectLst/>
            </a:endParaRPr>
          </a:p>
        </p:txBody>
      </p:sp>
    </p:spTree>
    <p:extLst>
      <p:ext uri="{BB962C8B-B14F-4D97-AF65-F5344CB8AC3E}">
        <p14:creationId xmlns:p14="http://schemas.microsoft.com/office/powerpoint/2010/main" val="220362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898"/>
                                        </p:tgtEl>
                                        <p:attrNameLst>
                                          <p:attrName>style.visibility</p:attrName>
                                        </p:attrNameLst>
                                      </p:cBhvr>
                                      <p:to>
                                        <p:strVal val="visible"/>
                                      </p:to>
                                    </p:set>
                                    <p:anim calcmode="lin" valueType="num">
                                      <p:cBhvr additive="base">
                                        <p:cTn id="7" dur="500" fill="hold"/>
                                        <p:tgtEl>
                                          <p:spTgt spid="37898"/>
                                        </p:tgtEl>
                                        <p:attrNameLst>
                                          <p:attrName>ppt_x</p:attrName>
                                        </p:attrNameLst>
                                      </p:cBhvr>
                                      <p:tavLst>
                                        <p:tav tm="0">
                                          <p:val>
                                            <p:strVal val="#ppt_x"/>
                                          </p:val>
                                        </p:tav>
                                        <p:tav tm="100000">
                                          <p:val>
                                            <p:strVal val="#ppt_x"/>
                                          </p:val>
                                        </p:tav>
                                      </p:tavLst>
                                    </p:anim>
                                    <p:anim calcmode="lin" valueType="num">
                                      <p:cBhvr additive="base">
                                        <p:cTn id="8" dur="500" fill="hold"/>
                                        <p:tgtEl>
                                          <p:spTgt spid="3789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diamond(in)">
                                      <p:cBhvr>
                                        <p:cTn id="12" dur="1000"/>
                                        <p:tgtEl>
                                          <p:spTgt spid="3789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7895"/>
                                        </p:tgtEl>
                                        <p:attrNameLst>
                                          <p:attrName>style.visibility</p:attrName>
                                        </p:attrNameLst>
                                      </p:cBhvr>
                                      <p:to>
                                        <p:strVal val="visible"/>
                                      </p:to>
                                    </p:set>
                                    <p:animEffect transition="in" filter="diamond(in)">
                                      <p:cBhvr>
                                        <p:cTn id="15" dur="1000"/>
                                        <p:tgtEl>
                                          <p:spTgt spid="3789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7897"/>
                                        </p:tgtEl>
                                        <p:attrNameLst>
                                          <p:attrName>style.visibility</p:attrName>
                                        </p:attrNameLst>
                                      </p:cBhvr>
                                      <p:to>
                                        <p:strVal val="visible"/>
                                      </p:to>
                                    </p:set>
                                    <p:animEffect transition="in" filter="diamond(in)">
                                      <p:cBhvr>
                                        <p:cTn id="18"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7" grpId="0"/>
      <p:bldP spid="3789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8309</TotalTime>
  <Words>2620</Words>
  <Application>Microsoft Office PowerPoint</Application>
  <PresentationFormat>Affichage à l'écran (4:3)</PresentationFormat>
  <Paragraphs>289</Paragraphs>
  <Slides>42</Slides>
  <Notes>31</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5" baseType="lpstr">
      <vt:lpstr>Arial Unicode MS</vt:lpstr>
      <vt:lpstr>MS PGothic</vt:lpstr>
      <vt:lpstr>Algerian</vt:lpstr>
      <vt:lpstr>Arial</vt:lpstr>
      <vt:lpstr>Book Antiqua</vt:lpstr>
      <vt:lpstr>Calibri</vt:lpstr>
      <vt:lpstr>Times New Roman</vt:lpstr>
      <vt:lpstr>Traditional Arabic</vt:lpstr>
      <vt:lpstr>Trebuchet MS</vt:lpstr>
      <vt:lpstr>Tw Cen MT</vt:lpstr>
      <vt:lpstr>Wingdings</vt:lpstr>
      <vt:lpstr>Circuit</vt:lpstr>
      <vt:lpstr>Microsoft Word Picture</vt:lpstr>
      <vt:lpstr>Présentation PowerPoint</vt:lpstr>
      <vt:lpstr>Pourquoi la commutation optique</vt:lpstr>
      <vt:lpstr>Evolution des Débits </vt:lpstr>
      <vt:lpstr>DEBITS FUTURS </vt:lpstr>
      <vt:lpstr>Services liés aux télécommunications optiques </vt:lpstr>
      <vt:lpstr>Présentation PowerPoint</vt:lpstr>
      <vt:lpstr>Présentation PowerPoint</vt:lpstr>
      <vt:lpstr>Rappel sur la numérisation du réseau Téléphonique</vt:lpstr>
      <vt:lpstr>  LES OEO Optique-Electronique-Optique </vt:lpstr>
      <vt:lpstr>  LES OEO Optique-Electronique-Optique </vt:lpstr>
      <vt:lpstr>Les Acteurs – Le Marché</vt:lpstr>
      <vt:lpstr> Les OOO Optique-Optique-Optique </vt:lpstr>
      <vt:lpstr>Les Acteurs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173</cp:revision>
  <dcterms:created xsi:type="dcterms:W3CDTF">2017-02-14T18:50:07Z</dcterms:created>
  <dcterms:modified xsi:type="dcterms:W3CDTF">2018-04-27T09:48:55Z</dcterms:modified>
</cp:coreProperties>
</file>