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6" r:id="rId30"/>
    <p:sldId id="287" r:id="rId31"/>
    <p:sldId id="288" r:id="rId3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426" autoAdjust="0"/>
  </p:normalViewPr>
  <p:slideViewPr>
    <p:cSldViewPr>
      <p:cViewPr>
        <p:scale>
          <a:sx n="50" d="100"/>
          <a:sy n="50" d="100"/>
        </p:scale>
        <p:origin x="-1267"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D0701A-028E-4E31-B133-1E0C00FDA549}" type="datetimeFigureOut">
              <a:rPr lang="fr-FR" smtClean="0"/>
              <a:pPr/>
              <a:t>19/06/2019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A40886-6E2A-4771-A4CF-0C6FFDCFACD7}"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L’hyperthyroïdie est un ensemble de troubles liés à l'excès d'hormones thyroïdiennes. La prévalence est d’environ 0,5 à 2% de la population avec une nette prépondérance féminine, puisqu’elle touche 5 à 10 fois plus souvent  les femmes que les hommes. Les causes sont nombreuses : hyperproduction diffuse d’hormones thyroïdiennes (maladie de Basedow, la cause la plus fréquente), tumorale (adénome, ou goitre multi nodulaire), effraction des vésicules thyroïdiennes (thyroïdites), iatrogènes… </a:t>
            </a:r>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err="1" smtClean="0">
                <a:effectLst>
                  <a:outerShdw blurRad="38100" dist="38100" dir="2700000" algn="tl">
                    <a:srgbClr val="000000">
                      <a:alpha val="43137"/>
                    </a:srgbClr>
                  </a:outerShdw>
                </a:effectLst>
              </a:rPr>
              <a:t>Echographie</a:t>
            </a:r>
            <a:r>
              <a:rPr lang="fr-FR" dirty="0" smtClean="0">
                <a:effectLst>
                  <a:outerShdw blurRad="38100" dist="38100" dir="2700000" algn="tl">
                    <a:srgbClr val="000000">
                      <a:alpha val="43137"/>
                    </a:srgbClr>
                  </a:outerShdw>
                </a:effectLst>
              </a:rPr>
              <a:t> + doppler cervical </a:t>
            </a:r>
            <a:r>
              <a:rPr lang="fr-FR" dirty="0" smtClean="0"/>
              <a:t>: Elle n’est pas nécessaire au diagnostic étiologique de la maladie de Basedow, mais elle confirme le caractère homogène et diffus du goitre, ainsi que l’</a:t>
            </a:r>
            <a:r>
              <a:rPr lang="fr-FR" dirty="0" err="1" smtClean="0"/>
              <a:t>hypervascularisation</a:t>
            </a:r>
            <a:r>
              <a:rPr lang="fr-FR" dirty="0" smtClean="0"/>
              <a:t>, et permet de suivre l’évolution du goitre sous traitement et surtout de détecter l’association  de nodule qui pourrait modifier la décision thérapeutique. </a:t>
            </a:r>
          </a:p>
          <a:p>
            <a:r>
              <a:rPr lang="fr-FR" dirty="0" smtClean="0"/>
              <a:t> Scintigraphie thyroïdienne : Confirme le caractère diffus et homogène du  goitre.</a:t>
            </a:r>
            <a:endParaRPr lang="fr-FR" smtClean="0"/>
          </a:p>
          <a:p>
            <a:endParaRPr lang="fr-FR"/>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12</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effectLst>
                  <a:outerShdw blurRad="38100" dist="38100" dir="2700000" algn="tl">
                    <a:srgbClr val="000000">
                      <a:alpha val="43137"/>
                    </a:srgbClr>
                  </a:outerShdw>
                </a:effectLst>
              </a:rPr>
              <a:t> </a:t>
            </a:r>
            <a:r>
              <a:rPr lang="fr-FR" sz="1200" dirty="0" smtClean="0"/>
              <a:t>tumeur bénigne et </a:t>
            </a:r>
            <a:r>
              <a:rPr lang="fr-FR" sz="1200" dirty="0" err="1" smtClean="0"/>
              <a:t>sécrétante</a:t>
            </a:r>
            <a:r>
              <a:rPr lang="fr-FR" sz="1200" dirty="0" smtClean="0"/>
              <a:t> de la thyroïde qui est autonome (non régulée par la TSH), mettant au repos le reste de la glande.</a:t>
            </a:r>
          </a:p>
          <a:p>
            <a:r>
              <a:rPr lang="fr-FR" sz="1200" dirty="0" smtClean="0"/>
              <a:t> Tableau clinique : Syndrome de thyrotoxicose pur : sans signes d’</a:t>
            </a:r>
            <a:r>
              <a:rPr lang="fr-FR" sz="1200" dirty="0" err="1" smtClean="0"/>
              <a:t>auto-imunité</a:t>
            </a:r>
            <a:r>
              <a:rPr lang="fr-FR" sz="1200" dirty="0" smtClean="0"/>
              <a:t>. A la palpation thyroïdienne : on retrouve un nodule ferme, mobile, indolore, sans adénopathies cervicales. Bilan biologique : T3L T4L élevées, TSH effondrée, </a:t>
            </a:r>
            <a:r>
              <a:rPr lang="fr-FR" sz="1200" dirty="0" err="1" smtClean="0"/>
              <a:t>Ac</a:t>
            </a:r>
            <a:r>
              <a:rPr lang="fr-FR" sz="1200" dirty="0" smtClean="0"/>
              <a:t> anti RTSH et anti thyroïde : négatifs. </a:t>
            </a:r>
            <a:r>
              <a:rPr lang="fr-FR" sz="1200" dirty="0" err="1" smtClean="0"/>
              <a:t>Echographie</a:t>
            </a:r>
            <a:r>
              <a:rPr lang="fr-FR" sz="1200" dirty="0" smtClean="0"/>
              <a:t> + Doppler cervical : le nodule est plein et </a:t>
            </a:r>
            <a:r>
              <a:rPr lang="fr-FR" sz="1200" dirty="0" err="1" smtClean="0"/>
              <a:t>hypervascularisé</a:t>
            </a:r>
            <a:r>
              <a:rPr lang="fr-FR" sz="1200" dirty="0" smtClean="0"/>
              <a:t>, l’échographie permet de visualiser  le reste du parenchyme thyroïdien mis au repos et non visible à la scintigraphie. Scintigraphie thyroïdienne : montre un nodule « chaud » ou </a:t>
            </a:r>
            <a:r>
              <a:rPr lang="fr-FR" sz="1200" dirty="0" err="1" smtClean="0"/>
              <a:t>hyperfixant</a:t>
            </a:r>
            <a:r>
              <a:rPr lang="fr-FR" sz="1200" dirty="0" smtClean="0"/>
              <a:t> l’iode radioactif injecté, alors que le reste </a:t>
            </a:r>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13</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Hyperthyroïdie par plusieurs nodules autonomes  sur un goitre ancien +/-  volumineux et hétérogène, d’origine géographique ou familiale. Le déficit en iode ou la surcharge iodée peuvent promouvoir le développement de nodules toxiques et doivent  être Rechercher systématiquement à l’interrogatoire. A la scintigraphie thyroïdienne on retrouve plusieurs nodules « chaux », le reste du parenchyme est peu ou pas fixant. Le nodule toxique et le GMHNT constituent la première cause d’hyperthyroïdie chez le sujet âgé</a:t>
            </a:r>
            <a:r>
              <a:rPr lang="fr-FR" sz="1200" dirty="0" smtClean="0">
                <a:effectLst>
                  <a:outerShdw blurRad="38100" dist="38100" dir="2700000" algn="tl">
                    <a:srgbClr val="000000">
                      <a:alpha val="43137"/>
                    </a:srgbClr>
                  </a:outerShdw>
                </a:effectLst>
              </a:rPr>
              <a:t>. </a:t>
            </a:r>
          </a:p>
          <a:p>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14</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Thyroïdite </a:t>
            </a:r>
            <a:r>
              <a:rPr lang="fr-FR" dirty="0" err="1" smtClean="0"/>
              <a:t>sub-aiguë</a:t>
            </a:r>
            <a:r>
              <a:rPr lang="fr-FR" dirty="0" smtClean="0"/>
              <a:t> de </a:t>
            </a:r>
            <a:r>
              <a:rPr lang="fr-FR" dirty="0" err="1" smtClean="0"/>
              <a:t>Dequervain</a:t>
            </a:r>
            <a:r>
              <a:rPr lang="fr-FR" dirty="0" smtClean="0"/>
              <a:t>  C’est une inflammation aiguë de la thyroïde, réversible, réactionnelle à une infection virale. L’hyperthyroïdie est transitoire, et l’évolution se fait vers l’</a:t>
            </a:r>
            <a:r>
              <a:rPr lang="fr-FR" dirty="0" err="1" smtClean="0"/>
              <a:t>euthyroïdie</a:t>
            </a:r>
            <a:r>
              <a:rPr lang="fr-FR" dirty="0" smtClean="0"/>
              <a:t>. Cette thyroïdite évolue en 4 phases : hyperthyroïdie – </a:t>
            </a:r>
            <a:r>
              <a:rPr lang="fr-FR" dirty="0" err="1" smtClean="0"/>
              <a:t>euthyroïdie</a:t>
            </a:r>
            <a:r>
              <a:rPr lang="fr-FR" dirty="0" smtClean="0"/>
              <a:t> – hypothyroïdie – </a:t>
            </a:r>
            <a:r>
              <a:rPr lang="fr-FR" dirty="0" err="1" smtClean="0"/>
              <a:t>euthyroïdie</a:t>
            </a:r>
            <a:r>
              <a:rPr lang="fr-FR" dirty="0" smtClean="0"/>
              <a:t>.  La destruction rapide des </a:t>
            </a:r>
            <a:r>
              <a:rPr lang="fr-FR" dirty="0" err="1" smtClean="0"/>
              <a:t>thyréocytes</a:t>
            </a:r>
            <a:r>
              <a:rPr lang="fr-FR" dirty="0" smtClean="0"/>
              <a:t> entraîne la libération plasmatique des hormones thyroïdiennes, d’où un syndrome de thyrotoxicose clinique et biologique. L’évolution se fait vers la récupération fonctionnelle ad-</a:t>
            </a:r>
            <a:r>
              <a:rPr lang="fr-FR" dirty="0" err="1" smtClean="0"/>
              <a:t>integrum</a:t>
            </a:r>
            <a:r>
              <a:rPr lang="fr-FR" dirty="0" smtClean="0"/>
              <a:t>  en l’absence de thyroïdite </a:t>
            </a:r>
            <a:r>
              <a:rPr lang="fr-FR" dirty="0" err="1" smtClean="0"/>
              <a:t>autoimmune</a:t>
            </a:r>
            <a:r>
              <a:rPr lang="fr-FR" dirty="0" smtClean="0"/>
              <a:t> associée. Des récidives sont possibles</a:t>
            </a:r>
          </a:p>
          <a:p>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15</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D’origine auto-immune, donc caractérisée par la présence d’anticorps circulants dirigés contre les antigènes thyroïdiens en particuliers anti TPO,  survenant essentiellement en période du post </a:t>
            </a:r>
            <a:r>
              <a:rPr lang="fr-FR" dirty="0" err="1" smtClean="0"/>
              <a:t>partum</a:t>
            </a:r>
            <a:r>
              <a:rPr lang="fr-FR" dirty="0" smtClean="0"/>
              <a:t> et ce, en raison du rebond de l’auto-immunité succédant à l’immunotolérance relative durant la grossesse.  Elle peut passer inaperçue. Il existe d’abord une phase de thyrotoxicose modérée survenant dans les 4 à 6 semaines après l’accouchement avec un petit goitre ferme et indolore, suivie d’une phase d’hypothyroïdie entre le 4ème et le 7ème mois nécessitant parfois une hormonothérapie substitutive définitive dans 20% des cas, alors que habituellement on note le retour à l’</a:t>
            </a:r>
            <a:r>
              <a:rPr lang="fr-FR" dirty="0" err="1" smtClean="0"/>
              <a:t>euthyroïdie</a:t>
            </a:r>
            <a:r>
              <a:rPr lang="fr-FR" dirty="0" smtClean="0"/>
              <a:t> avec possibilité de récidive après chaque grossesse.   Durant la phase de thyrotoxicose, il faut savoir poser le diagnostic différentiel avec une maladie de Basedow survenant dans le post </a:t>
            </a:r>
            <a:r>
              <a:rPr lang="fr-FR" dirty="0" err="1" smtClean="0"/>
              <a:t>partum</a:t>
            </a:r>
            <a:r>
              <a:rPr lang="fr-FR" dirty="0" smtClean="0"/>
              <a:t>. En effet, la thyroïdite est plus précoce, le tableau de thyrotoxicose est modéré sans signes oculaires avec régression spontanée de la symptomatologie. De même, les </a:t>
            </a:r>
            <a:r>
              <a:rPr lang="fr-FR" dirty="0" err="1" smtClean="0"/>
              <a:t>Ac</a:t>
            </a:r>
            <a:r>
              <a:rPr lang="fr-FR" dirty="0" smtClean="0"/>
              <a:t> anti RTSH sont négatifs et la scintigraphie est habituellement blanche. </a:t>
            </a:r>
          </a:p>
          <a:p>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16</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 </a:t>
            </a:r>
            <a:r>
              <a:rPr lang="fr-FR" u="sng" dirty="0" smtClean="0"/>
              <a:t>Surcharge iodée</a:t>
            </a:r>
            <a:r>
              <a:rPr lang="fr-FR" dirty="0" smtClean="0"/>
              <a:t>: plusieurs produits sont riches en iodes : médicaments iodés (</a:t>
            </a:r>
            <a:r>
              <a:rPr lang="fr-FR" dirty="0" err="1" smtClean="0"/>
              <a:t>amiodarone</a:t>
            </a:r>
            <a:r>
              <a:rPr lang="fr-FR" dirty="0" smtClean="0"/>
              <a:t>, antitussifs, anti diarrhéiques), les produits de contraste iodés utilisés en radiologie, les antiseptiques iodés et les préparations alimentaires riches en iode. L’hyperthyroïdie peut être transitoire ou bien prolongée et sévère, le cas de l’hyperthyroïdie induite par l’</a:t>
            </a:r>
            <a:r>
              <a:rPr lang="fr-FR" dirty="0" err="1" smtClean="0"/>
              <a:t>amiodarone</a:t>
            </a:r>
            <a:r>
              <a:rPr lang="fr-FR" dirty="0" smtClean="0"/>
              <a:t>. Dans ce cas, celle-ci est due soit à une hyperactivité de formations nodulaires préexistantes devenues hyperfonctionnelles du fait de la surcharge en iode (hyperthyroïdie induite par l’</a:t>
            </a:r>
            <a:r>
              <a:rPr lang="fr-FR" dirty="0" err="1" smtClean="0"/>
              <a:t>amiodarone</a:t>
            </a:r>
            <a:r>
              <a:rPr lang="fr-FR" dirty="0" smtClean="0"/>
              <a:t> HIA type 1), ou bien survenant sur une thyroïde saine et l’hyperthyroïdie est  liée alors à </a:t>
            </a:r>
            <a:r>
              <a:rPr lang="fr-FR" dirty="0" err="1" smtClean="0"/>
              <a:t>unethyroïdite</a:t>
            </a:r>
            <a:r>
              <a:rPr lang="fr-FR" dirty="0" smtClean="0"/>
              <a:t> par effet cytotoxique de l’iode avec libération du contenu des vésicules thyroïdiennes (HIA type 2).  Le diagnostic des hyperthyroïdies par surcharge iodée est posé grâce à l’interrogatoire ainsi que le dosage de l’</a:t>
            </a:r>
            <a:r>
              <a:rPr lang="fr-FR" dirty="0" err="1" smtClean="0"/>
              <a:t>iodurie</a:t>
            </a:r>
            <a:r>
              <a:rPr lang="fr-FR" dirty="0" smtClean="0"/>
              <a:t>. La scintigraphie est là aussi blanche </a:t>
            </a:r>
          </a:p>
          <a:p>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17</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u="sng" dirty="0" smtClean="0"/>
              <a:t>Lithium et interféron </a:t>
            </a:r>
            <a:r>
              <a:rPr lang="fr-FR" dirty="0" smtClean="0"/>
              <a:t>: ils peuvent entrainer une hyperthyroïdie  par mécanisme auto-immun ou bien toxique.   </a:t>
            </a:r>
          </a:p>
          <a:p>
            <a:r>
              <a:rPr lang="fr-FR" u="sng" dirty="0" smtClean="0"/>
              <a:t>Hormones thyroïdiennes: </a:t>
            </a:r>
            <a:r>
              <a:rPr lang="fr-FR" dirty="0" smtClean="0"/>
              <a:t>en cas de surdosage en hormones thyroïdiennes lors d’un traitement substitutif d’une hypothyroïdie ou lors des traitements des cancers thyroïdiens dans un but freinateur.   </a:t>
            </a:r>
          </a:p>
          <a:p>
            <a:r>
              <a:rPr lang="fr-FR" dirty="0" smtClean="0"/>
              <a:t>Factices : Prise occulte d’hormones thyroïdiennes dans un but d’amaigrissement, se voit surtout chez de jeunes patientes. La thyrotoxicose est pur sans goitre, la scintigraphie est blanche, la Tg est effondrée. </a:t>
            </a:r>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18</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 6 Hyperthyroïdie gestationnelle :  Il existe deux entités :  Thyrotoxicose gestationnelle transitoire : l’hyperthyroïdie est retrouvée dans 2% des grossesses. Elle est due à l’effet </a:t>
            </a:r>
            <a:r>
              <a:rPr lang="fr-FR" dirty="0" err="1" smtClean="0"/>
              <a:t>thyréostimulant</a:t>
            </a:r>
            <a:r>
              <a:rPr lang="fr-FR" dirty="0" smtClean="0"/>
              <a:t> de l’HCG (hormone chorionique gonadotrope) du fait de son homologie structurale avec la TSH.  La forme sévère de cette entité est dite : </a:t>
            </a:r>
            <a:r>
              <a:rPr lang="fr-FR" dirty="0" err="1" smtClean="0"/>
              <a:t>hyperemesis</a:t>
            </a:r>
            <a:r>
              <a:rPr lang="fr-FR" dirty="0" smtClean="0"/>
              <a:t> </a:t>
            </a:r>
            <a:r>
              <a:rPr lang="fr-FR" dirty="0" err="1" smtClean="0"/>
              <a:t>gravidarum</a:t>
            </a:r>
            <a:r>
              <a:rPr lang="fr-FR" dirty="0" smtClean="0"/>
              <a:t>. Elle est caractérisée par des vomissements incoercibles, responsables de troubles hydro électrolytiques avec déshydratation et perte de poids nécessitant parfois l’hospitalisation pour corriger ces troubles. L’absence de goitre et d’anticorps anti RTSH permet de distinguer cette situation d’une maladie de Basedow survenant durant la grossesse. Une amélioration clinique est biologique est notée au fur et à mesure de la baisse du taux de l’HCG avec retour à l’</a:t>
            </a:r>
            <a:r>
              <a:rPr lang="fr-FR" dirty="0" err="1" smtClean="0"/>
              <a:t>euthyroïdie</a:t>
            </a:r>
            <a:r>
              <a:rPr lang="fr-FR" dirty="0" smtClean="0"/>
              <a:t> à partir de la 16ème et 20ème semaine de gestation. </a:t>
            </a:r>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19</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Hypersensibilité à l’HCG des récepteurs de la TSH : Elle se traduit par une hyperthyroïdie avec des vomissements persistants durant toute la grossesse et récidivants à chaque grossesse ultérieure.  Il s’agit de mutations activatrices du récepteur de la TSH entrainant une hyper affinité à l’HCG sans modification de l’affinité à la TSH.  Les conséquences maternelles de l’hyperthyroïdie sont : </a:t>
            </a:r>
            <a:r>
              <a:rPr lang="fr-FR" dirty="0" err="1" smtClean="0"/>
              <a:t>Prééclampsie</a:t>
            </a:r>
            <a:r>
              <a:rPr lang="fr-FR" dirty="0" smtClean="0"/>
              <a:t>, fausses couches spontanées et accouchements prématurés, les décompensations cardiaques de cardiopathies congestives, les ruptures placentaires, une anémie, des infections plus fréquentes. Les conséquences fœtales de l’hyperthyroïdie maternelle sont : Retard de croissance intra-utérin, </a:t>
            </a:r>
            <a:r>
              <a:rPr lang="fr-FR" dirty="0" err="1" smtClean="0"/>
              <a:t>hydrops</a:t>
            </a:r>
            <a:r>
              <a:rPr lang="fr-FR" dirty="0" smtClean="0"/>
              <a:t>, défaillance cardiaque, </a:t>
            </a:r>
            <a:r>
              <a:rPr lang="fr-FR" dirty="0" err="1" smtClean="0"/>
              <a:t>craniosynostose</a:t>
            </a:r>
            <a:r>
              <a:rPr lang="fr-FR" dirty="0" smtClean="0"/>
              <a:t>, accélération de la motilité fœtale et de la maturation osseuse, goitre fœtal avec dystocie mécanique, prématurité, hyperthyroïdie fœtale et néonatale, mort néonatale, malformations congénitales </a:t>
            </a:r>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20</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u="sng" dirty="0" smtClean="0"/>
              <a:t>Hyperthyroïdie par sécrétion ectopique d’hormones thyroïdiennes </a:t>
            </a:r>
            <a:r>
              <a:rPr lang="fr-FR" dirty="0" smtClean="0"/>
              <a:t>: au niveau des ovaires : stroma </a:t>
            </a:r>
            <a:r>
              <a:rPr lang="fr-FR" dirty="0" err="1" smtClean="0"/>
              <a:t>ovarii</a:t>
            </a:r>
            <a:r>
              <a:rPr lang="fr-FR" dirty="0" smtClean="0"/>
              <a:t>. </a:t>
            </a:r>
          </a:p>
          <a:p>
            <a:r>
              <a:rPr lang="fr-FR" dirty="0" smtClean="0"/>
              <a:t> </a:t>
            </a:r>
            <a:r>
              <a:rPr lang="fr-FR" u="sng" dirty="0" smtClean="0"/>
              <a:t>Métastases fonctionnelles des cancers thyroïdiens  </a:t>
            </a:r>
            <a:r>
              <a:rPr lang="fr-FR" dirty="0" smtClean="0"/>
              <a:t> </a:t>
            </a:r>
          </a:p>
          <a:p>
            <a:r>
              <a:rPr lang="fr-FR" u="sng" dirty="0" smtClean="0"/>
              <a:t>Hyperthyroïdie à TSH normale ou élevée</a:t>
            </a:r>
            <a:r>
              <a:rPr lang="fr-FR" dirty="0" smtClean="0"/>
              <a:t>:  2 causes : adénome hypophysaire thyréotrope et le syndrome de résistance aux hormones thyroïdiennes.  </a:t>
            </a:r>
          </a:p>
          <a:p>
            <a:r>
              <a:rPr lang="fr-FR" u="sng" dirty="0" smtClean="0"/>
              <a:t>Hyperthyroïdie non auto-immune familiale </a:t>
            </a:r>
            <a:r>
              <a:rPr lang="fr-FR" dirty="0" smtClean="0"/>
              <a:t>: il s’agit d’une forme familiale d’hyperthyroïdie liée à une mutation germinale activatrice du récepteur de la TSH. Les éléments orientant vers ce diagnostic sont : le caractère récidivant de l’hyperthyroïdie, des cas similaires dans la famille et l’absence de stigmates biologiques d’auto-immunité.     </a:t>
            </a:r>
          </a:p>
          <a:p>
            <a:r>
              <a:rPr lang="fr-FR" u="sng" dirty="0" smtClean="0"/>
              <a:t>Hyperthyroïdie par hypersécrétion d’HCG </a:t>
            </a:r>
            <a:r>
              <a:rPr lang="fr-FR" dirty="0" smtClean="0"/>
              <a:t>(qui a une action TSH </a:t>
            </a:r>
            <a:r>
              <a:rPr lang="fr-FR" dirty="0" err="1" smtClean="0"/>
              <a:t>like</a:t>
            </a:r>
            <a:r>
              <a:rPr lang="fr-FR" dirty="0" smtClean="0"/>
              <a:t>) : tumeurs trophoblastiques.</a:t>
            </a:r>
          </a:p>
          <a:p>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21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Le syndrome de thyrotoxicose est commun à toutes les variétés d’hyperthyroïdies. Il est le témoin d’un excès d’hormones thyroïdiennes T3, T4 dans le sang, agissant sur les organes cibles. L'intensité des signes cliniques dépend du degré de la thyrotoxicose, de sa durée, et du terrain. </a:t>
            </a:r>
          </a:p>
          <a:p>
            <a:r>
              <a:rPr lang="fr-FR" dirty="0" smtClean="0"/>
              <a:t> Amaigrissement : C’est un symptôme majeur, très  fréquent, contrastant avec un appétit conservé voire une polyphagie.   Asthénie : Constante mais non spécifique, principalement physique, liée à l’atteinte musculaire.  </a:t>
            </a:r>
            <a:r>
              <a:rPr lang="fr-FR" dirty="0" err="1" smtClean="0"/>
              <a:t>Thermophobie</a:t>
            </a:r>
            <a:r>
              <a:rPr lang="fr-FR" dirty="0" smtClean="0"/>
              <a:t> acquise avec soif, sueurs profuses, surtout moiteurs des paumes des mains.  Tachycardie : C’est un signe constant, de grande valeur diagnostic. Elle est permanente, ne cède pas au repos, exagérée par l’effort, et l’émotion. Elle s’accompagne d’un éréthisme vasculaire généralisé : pouls ample, base du cou frémissante, palpitations, éclat des bruits cardiaques. Il existe parfois un souffle fonctionnel témoignant d’un débit cardiaque augmenté.</a:t>
            </a:r>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3</a:t>
            </a:fld>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TSH basse sans augmentation de la T4L et de T3L. Ces anomalies biologiques doivent être réévaluées à plusieurs reprises car susceptible de disparaître.  Les risques principaux de ces formes sont :   Un risque </a:t>
            </a:r>
            <a:r>
              <a:rPr lang="fr-FR" dirty="0" err="1" smtClean="0"/>
              <a:t>fracturaire</a:t>
            </a:r>
            <a:r>
              <a:rPr lang="fr-FR" dirty="0" smtClean="0"/>
              <a:t> accru chez la femme ménopausée.   Une augmentation de la mortalité cardiovasculaire : risque de fibrillation auriculaire, d'altération de la contractilité et d'hypertrophie ventriculaire gauche, à l'origine d'une diminution de l'espérance de vie après 60 ans. Le traitement est indiqué si la TSH est en permanence inférieure à 0,1 </a:t>
            </a:r>
            <a:r>
              <a:rPr lang="fr-FR" dirty="0" err="1" smtClean="0"/>
              <a:t>mU</a:t>
            </a:r>
            <a:r>
              <a:rPr lang="fr-FR" dirty="0" smtClean="0"/>
              <a:t>/L, en particulier en cas de risques cardiaques ou osseux</a:t>
            </a:r>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22</a:t>
            </a:fld>
            <a:endParaRPr lang="fr-F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Absence de l’un des deux signes considérés comme majeurs : l’amaigrissement, la tachycardie.   Formes sans amaigrissement : Elles sont rencontrée dans 10% des cas, et se voit généralement chez les femmes jeunes, avec une prise de poids  paradoxale dans les premières semaines d’installation de l’hyperthyroïdie liée à une véritable boulimie.  Formes sans tachycardie : Ces formes se voient dans en cas de formes débutantes, ou chez des sujets au rythme physiologique lent, ou bien en cas de coexistence d’un Bloc </a:t>
            </a:r>
            <a:r>
              <a:rPr lang="fr-FR" dirty="0" err="1" smtClean="0"/>
              <a:t>Auriculo-Ventriculaire</a:t>
            </a:r>
            <a:r>
              <a:rPr lang="fr-FR" dirty="0" smtClean="0"/>
              <a:t> complet.</a:t>
            </a:r>
          </a:p>
          <a:p>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23</a:t>
            </a:fld>
            <a:endParaRPr lang="fr-F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u="sng" dirty="0" smtClean="0"/>
              <a:t>Cardiothyréose</a:t>
            </a:r>
            <a:r>
              <a:rPr lang="fr-FR" dirty="0" smtClean="0"/>
              <a:t> : Les manifestations cardiaques sont prédominantes.  Au tableau de thyrotoxicose s'associe : soit une insuffisance coronaire, soit des troubles du rythme, ou bien une insuffisance cardiaque. </a:t>
            </a:r>
          </a:p>
          <a:p>
            <a:r>
              <a:rPr lang="fr-FR" u="sng" dirty="0" smtClean="0"/>
              <a:t>Troubles psychiatriques </a:t>
            </a:r>
            <a:r>
              <a:rPr lang="fr-FR" dirty="0" smtClean="0"/>
              <a:t>prédominants, le patient consulte en psychiatrie pour syndrome dépressif, hallucinations, voire même tentative de suicide ; et c'est lors de l'apparition ou la découverte d'un goitre ou d'une exophtalmie qu'il est orienté à la consultation endocrinologie où le diagnostic est redressé. </a:t>
            </a:r>
          </a:p>
          <a:p>
            <a:r>
              <a:rPr lang="fr-FR" dirty="0" smtClean="0"/>
              <a:t>Formes </a:t>
            </a:r>
            <a:r>
              <a:rPr lang="fr-FR" dirty="0" err="1" smtClean="0"/>
              <a:t>pseudomyopathiques</a:t>
            </a:r>
            <a:r>
              <a:rPr lang="fr-FR" dirty="0" smtClean="0"/>
              <a:t> Crise aiguë </a:t>
            </a:r>
            <a:r>
              <a:rPr lang="fr-FR" dirty="0" err="1" smtClean="0"/>
              <a:t>thyrotoxique</a:t>
            </a:r>
            <a:r>
              <a:rPr lang="fr-FR" dirty="0" smtClean="0"/>
              <a:t> : l'hyperthyroïdie non traitée peut évoluer vers la crise aiguë </a:t>
            </a:r>
            <a:r>
              <a:rPr lang="fr-FR" dirty="0" err="1" smtClean="0"/>
              <a:t>thyrotoxique</a:t>
            </a:r>
            <a:r>
              <a:rPr lang="fr-FR" dirty="0" smtClean="0"/>
              <a:t> qui est une complication très rare, grave parfois même mortelle, qui se voit surtout lors de la chirurgie thyroïdienne sans préparation médicale préalable du patient toujours en hyperthyroïdie. C’est une urgence médicale, nécessitant une prise en charge en soins intensifs. Clinique : fièvre, sueurs profuses, tachycardie avec parfois œdème aigu pulmonaire, et défaillance cardiaque, nausées, vomissements, douleurs abdominales, délire; jusqu’au collapsus et coma. Autres complications : hépatique, osseuse, exophtalmie maligne. </a:t>
            </a:r>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24</a:t>
            </a:fld>
            <a:endParaRPr lang="fr-F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Le choix du traitement se fait entre le traitement médical, chirurgical et isotopique utilisant l’iode radioactif   Traitement médical : Il repose principalement sur les antithyroïdiens de synthèse (ATS):  </a:t>
            </a:r>
            <a:r>
              <a:rPr lang="fr-FR" dirty="0" err="1" smtClean="0"/>
              <a:t>Carbimazole</a:t>
            </a:r>
            <a:r>
              <a:rPr lang="fr-FR" dirty="0" smtClean="0"/>
              <a:t> (CBM): </a:t>
            </a:r>
            <a:r>
              <a:rPr lang="fr-FR" dirty="0" err="1" smtClean="0"/>
              <a:t>cp</a:t>
            </a:r>
            <a:r>
              <a:rPr lang="fr-FR" dirty="0" smtClean="0"/>
              <a:t> 5 mg , 20 mg   PTU : </a:t>
            </a:r>
            <a:r>
              <a:rPr lang="fr-FR" dirty="0" err="1" smtClean="0"/>
              <a:t>propylthiouracile</a:t>
            </a:r>
            <a:r>
              <a:rPr lang="fr-FR" dirty="0" smtClean="0"/>
              <a:t>: </a:t>
            </a:r>
            <a:r>
              <a:rPr lang="fr-FR" dirty="0" err="1" smtClean="0"/>
              <a:t>cp</a:t>
            </a:r>
            <a:r>
              <a:rPr lang="fr-FR" dirty="0" smtClean="0"/>
              <a:t> 25mg   </a:t>
            </a:r>
            <a:r>
              <a:rPr lang="fr-FR" dirty="0" err="1" smtClean="0"/>
              <a:t>Basedène</a:t>
            </a:r>
            <a:r>
              <a:rPr lang="fr-FR" dirty="0" smtClean="0"/>
              <a:t> : </a:t>
            </a:r>
            <a:r>
              <a:rPr lang="fr-FR" dirty="0" err="1" smtClean="0"/>
              <a:t>cp</a:t>
            </a:r>
            <a:r>
              <a:rPr lang="fr-FR" dirty="0" smtClean="0"/>
              <a:t> 25 mg. Un traitement adjuvant associe : le repos, les B bloquants et les anxiolytiques. D’autres moyens médicamenteux sont aussi possibles: Solution de </a:t>
            </a:r>
            <a:r>
              <a:rPr lang="fr-FR" dirty="0" err="1" smtClean="0"/>
              <a:t>lugol</a:t>
            </a:r>
            <a:r>
              <a:rPr lang="fr-FR" dirty="0" smtClean="0"/>
              <a:t> (iode), lithium, Corticoïdes. </a:t>
            </a:r>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26</a:t>
            </a:fld>
            <a:endParaRPr lang="fr-F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L'indication du TRT médical dépend de : L'âge du patient, le volume du goitre, la présence ou non de nodules suspects,  l'intensité des signes d'hyperthyroïdie, la possibilité de l'observance du traitement ainsi que le désir du patient. On donne 45mg/j de CBM comme dose d'attaque ce qui permet de bloquer la synthèse des hormones thyroïdiennes ainsi qu'une diminution des </a:t>
            </a:r>
            <a:r>
              <a:rPr lang="fr-FR" dirty="0" err="1" smtClean="0"/>
              <a:t>Ac</a:t>
            </a:r>
            <a:r>
              <a:rPr lang="fr-FR" dirty="0" smtClean="0"/>
              <a:t> anti RTSH (et donc un effet immunosuppresseur mais dose dépendant) associé au bout de 4 -6 semaines à du </a:t>
            </a:r>
            <a:r>
              <a:rPr lang="fr-FR" dirty="0" err="1" smtClean="0"/>
              <a:t>Levothyrox</a:t>
            </a:r>
            <a:r>
              <a:rPr lang="fr-FR" dirty="0" smtClean="0"/>
              <a:t> à la dose de 100 µg /j en moyenne (Schéma Block and replace). La durée totale de ce TRT est de 18 à 24 mois.</a:t>
            </a:r>
          </a:p>
          <a:p>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28</a:t>
            </a:fld>
            <a:endParaRPr lang="fr-F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surveillance du traitement repose sur le dosage de la TSH +/-  FT4 tous les 3 mois. Il est impératif de pratiquer une NFS chaque semaine pendant les 2 premiers mois à la recherche d'une neutropénie ; on doit prévenir le patient qu’il doit consulter immédiatement en cas de fièvre, angine; l'arrêt du CBM s’impose si les Polynucléaires neutrophiles sont inférieurs à 1200 éléments/mm3. Si l’indication de la cure radicale s’est posée (devant la présence d’une cardiothyréose par exemple), le choix se fera  entre la chirurgie et l’</a:t>
            </a:r>
            <a:r>
              <a:rPr lang="fr-FR" dirty="0" err="1" smtClean="0"/>
              <a:t>irathérapie</a:t>
            </a:r>
            <a:r>
              <a:rPr lang="fr-FR" dirty="0" smtClean="0"/>
              <a:t>, tout en prenant en considération les éléments suivants : l’âge du patient, la présence ou non de  </a:t>
            </a:r>
            <a:r>
              <a:rPr lang="fr-FR" dirty="0" err="1" smtClean="0"/>
              <a:t>contreindications</a:t>
            </a:r>
            <a:r>
              <a:rPr lang="fr-FR" dirty="0" smtClean="0"/>
              <a:t> à la chirurgie et le volume du goitre. La chirurgie doit se faire en parfaite </a:t>
            </a:r>
            <a:r>
              <a:rPr lang="fr-FR" dirty="0" err="1" smtClean="0"/>
              <a:t>euthyroïdie</a:t>
            </a:r>
            <a:r>
              <a:rPr lang="fr-FR" dirty="0" smtClean="0"/>
              <a:t> clinique et biologique  et donc elle est précédée d’une préparation médicale de 02 mois en moyenne. C’est une thyroïdectomie totale qui peut se compliquer d’hypothyroïdie post opératoire, une </a:t>
            </a:r>
            <a:r>
              <a:rPr lang="fr-FR" dirty="0" err="1" smtClean="0"/>
              <a:t>hypoparathyroïdie</a:t>
            </a:r>
            <a:r>
              <a:rPr lang="fr-FR" dirty="0" smtClean="0"/>
              <a:t>,  une dysphonie par atteinte du nerf récurent  (ces complications peuvent être transitoires ou définitives), un hématome, une infection</a:t>
            </a:r>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29</a:t>
            </a:fld>
            <a:endParaRPr lang="fr-F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le traitement est radical. Soit une </a:t>
            </a:r>
            <a:r>
              <a:rPr lang="fr-FR" dirty="0" err="1" smtClean="0"/>
              <a:t>irathérapie</a:t>
            </a:r>
            <a:r>
              <a:rPr lang="fr-FR" dirty="0" smtClean="0"/>
              <a:t> ou bien une chirurgie thyroïdienne. En général c’est une lobectomie ou </a:t>
            </a:r>
            <a:r>
              <a:rPr lang="fr-FR" dirty="0" err="1" smtClean="0"/>
              <a:t>loboisthmectomie</a:t>
            </a:r>
            <a:r>
              <a:rPr lang="fr-FR" dirty="0" smtClean="0"/>
              <a:t>  emportant le tissu </a:t>
            </a:r>
            <a:r>
              <a:rPr lang="fr-FR" dirty="0" err="1" smtClean="0"/>
              <a:t>adénomateux</a:t>
            </a:r>
            <a:r>
              <a:rPr lang="fr-FR" dirty="0" smtClean="0"/>
              <a:t>, parfois une thyroïdectomie totale si les nodules sont nombreux, disséminés au niveau des 02 lobes thyroïdiens ou si suspicion de malignité.</a:t>
            </a:r>
          </a:p>
          <a:p>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30</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HTA : Systolique, avec élargissement de la différentielle.  accélération du transit avec parfois de véritables diarrhées motrices.  Faiblesse musculaire : Très évocatrice par sa localisation proximale, notamment aux membres inférieurs où elle atteint le quadriceps donnant ainsi un  signe du Tabouret positif. Rarement, on constate une fente musculaire nette au niveau des ceintures surtout scapulaire.  Tremblements : fins des extrémités, exagérés par l’émotion et l’effort, qui peuvent être visualisés en position de sermon. Ils peuvent être généralisés.    Rapidité de la décontraction musculaire : réflexe achilléen vif.  Troubles psychiques : Troubles du comportement, avec irritabilité, nervosité, émotivité, insomnie, agitation,  humeur labile …  Autres signes : asthénie sexuelle, troubles des règles, gynécomastie, troubles cutanés et des phanères, prurit, douleurs osseuses</a:t>
            </a:r>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Bilan spécifique hormonal  </a:t>
            </a:r>
          </a:p>
          <a:p>
            <a:r>
              <a:rPr lang="fr-FR" dirty="0" smtClean="0"/>
              <a:t>FT3, FT4  : élevées. </a:t>
            </a:r>
          </a:p>
          <a:p>
            <a:r>
              <a:rPr lang="fr-FR" dirty="0" smtClean="0"/>
              <a:t>TSH: diminuée. Ce dosage constitue le test le plus sensible et le plus spécifique pour le diagnostic des </a:t>
            </a:r>
            <a:r>
              <a:rPr lang="fr-FR" dirty="0" err="1" smtClean="0"/>
              <a:t>dysthyroïdies</a:t>
            </a:r>
            <a:r>
              <a:rPr lang="fr-FR" dirty="0" smtClean="0"/>
              <a:t>.  Cependant, il existe deux causes exceptionnelles d’hyperthyroïdie avec TSH normale : l’adénome thyréotrope, et le syndrome de résistance aux hormones thyroïdiennes. </a:t>
            </a:r>
          </a:p>
          <a:p>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Bilan non spécifique de retentissement de l'hyperthyroïdie  </a:t>
            </a:r>
          </a:p>
          <a:p>
            <a:r>
              <a:rPr lang="fr-FR" dirty="0" smtClean="0"/>
              <a:t>FNS : </a:t>
            </a:r>
            <a:r>
              <a:rPr lang="fr-FR" dirty="0" err="1" smtClean="0"/>
              <a:t>Leuconeutropenie</a:t>
            </a:r>
            <a:r>
              <a:rPr lang="fr-FR" dirty="0" smtClean="0"/>
              <a:t> qui peut s'aggraver sous traitement  médical, une </a:t>
            </a:r>
            <a:r>
              <a:rPr lang="fr-FR" dirty="0" err="1" smtClean="0"/>
              <a:t>microcytose</a:t>
            </a:r>
            <a:r>
              <a:rPr lang="fr-FR" dirty="0" smtClean="0"/>
              <a:t>, une anémie,  </a:t>
            </a:r>
          </a:p>
          <a:p>
            <a:r>
              <a:rPr lang="fr-FR" dirty="0" smtClean="0"/>
              <a:t>des phosphatases alcalines et </a:t>
            </a:r>
            <a:r>
              <a:rPr lang="fr-FR" dirty="0" err="1" smtClean="0"/>
              <a:t>γGT</a:t>
            </a:r>
            <a:r>
              <a:rPr lang="fr-FR" dirty="0" smtClean="0"/>
              <a:t> élevées, une intolérance glucosée, ou diabète sucré vrai qu'il faut réévaluer après </a:t>
            </a:r>
            <a:r>
              <a:rPr lang="fr-FR" dirty="0" err="1" smtClean="0"/>
              <a:t>euthyroïdie</a:t>
            </a:r>
            <a:r>
              <a:rPr lang="fr-FR" dirty="0" smtClean="0"/>
              <a:t>, une hypercalcémie et une hypocholestérolémie également peuvent se voir. </a:t>
            </a:r>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 1  La maladie de Basedow : C’est la cause la plus fréquente des hyperthyroïdies chez la femme jeune. Il s ‘agit d’une maladie auto-immune survenant sur un terrain génétiquement prédisposé (Ag HLA B8 et DR3 chez les caucasiens B35 chez les Japonais, et </a:t>
            </a:r>
            <a:r>
              <a:rPr lang="fr-FR" dirty="0" err="1" smtClean="0"/>
              <a:t>Bw</a:t>
            </a:r>
            <a:r>
              <a:rPr lang="fr-FR" dirty="0" smtClean="0"/>
              <a:t>  46 chez  les chinois) sous l’influence de facteurs environnementaux (stress, tabac, apport iodé, hormones sexuelles…). L’hyperthyroïdie est due à une stimulation permanente des cellules thyroïdiennes par des immunoglobulines appelées : TSI (</a:t>
            </a:r>
            <a:r>
              <a:rPr lang="fr-FR" dirty="0" err="1" smtClean="0"/>
              <a:t>thyroïd</a:t>
            </a:r>
            <a:r>
              <a:rPr lang="fr-FR" dirty="0" smtClean="0"/>
              <a:t>  </a:t>
            </a:r>
            <a:r>
              <a:rPr lang="fr-FR" dirty="0" err="1" smtClean="0"/>
              <a:t>stimulting</a:t>
            </a:r>
            <a:r>
              <a:rPr lang="fr-FR" dirty="0" smtClean="0"/>
              <a:t> immunoglobulines) : Les TSI ont une grande affinité pour les récepteurs de la TSH et donc sont compétitives avec cette stimuline sur ces récepteurs. Il en résulte une stimulation de toutes les étapes de l’</a:t>
            </a:r>
            <a:r>
              <a:rPr lang="fr-FR" dirty="0" err="1" smtClean="0"/>
              <a:t>hormonosynthèse</a:t>
            </a:r>
            <a:r>
              <a:rPr lang="fr-FR" dirty="0" smtClean="0"/>
              <a:t> ainsi que la libération des hormones thyroïdiennes.  Les signes cliniques principaux : syndrome de thyrotoxicose + goitre + exophtalmie. </a:t>
            </a:r>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Le goitre Basedowien : Typiquement diffus, homogène, indolore, de consistance élastique, isolé (sans adénopathies ni signes de compression), et surtout vasculaire : frémissement caractéristique à la palpation (</a:t>
            </a:r>
            <a:r>
              <a:rPr lang="fr-FR" dirty="0" err="1" smtClean="0"/>
              <a:t>thrill</a:t>
            </a:r>
            <a:r>
              <a:rPr lang="fr-FR" dirty="0" smtClean="0"/>
              <a:t>), souffle systolique à l’auscultation.   </a:t>
            </a:r>
          </a:p>
          <a:p>
            <a:r>
              <a:rPr lang="fr-FR" dirty="0" err="1" smtClean="0"/>
              <a:t>Ophatmopathie</a:t>
            </a:r>
            <a:r>
              <a:rPr lang="fr-FR" dirty="0" smtClean="0"/>
              <a:t> Basedowienne : C’est un signe d’atteinte auto-immune, son évolution n’est pas parallèle à celle de la thyrotoxicose. Elle peut précéder (15% des cas), être contemporaine (50% des cas) ou succéder (30-40%) à une hyperthyroïdie. Elle est due à</a:t>
            </a:r>
          </a:p>
          <a:p>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Elle est due à des lésions inflammatoires des muscles </a:t>
            </a:r>
            <a:r>
              <a:rPr lang="fr-FR" dirty="0" err="1" smtClean="0"/>
              <a:t>occulomoteurs</a:t>
            </a:r>
            <a:r>
              <a:rPr lang="fr-FR" dirty="0" smtClean="0"/>
              <a:t> et le tissu conjonctif </a:t>
            </a:r>
            <a:r>
              <a:rPr lang="fr-FR" dirty="0" err="1" smtClean="0"/>
              <a:t>rétroorbitaire</a:t>
            </a:r>
            <a:r>
              <a:rPr lang="fr-FR" dirty="0" smtClean="0"/>
              <a:t>. A l’examen clinique on retrouve :  Des signes fonctionnels : Impression de corps étranger intraoculaire, larmoiements, photophobie, rougeur conjonctivale, </a:t>
            </a:r>
            <a:r>
              <a:rPr lang="fr-FR" dirty="0" err="1" smtClean="0"/>
              <a:t>chémosis</a:t>
            </a:r>
            <a:r>
              <a:rPr lang="fr-FR" dirty="0" smtClean="0"/>
              <a:t> </a:t>
            </a:r>
          </a:p>
          <a:p>
            <a:r>
              <a:rPr lang="fr-FR" dirty="0" smtClean="0"/>
              <a:t>Rétraction de la paupière supérieure : donnant un élargissement de la fente palpébrale avec découverte d’une portion +/- importante du limbe cornéen réalisant « un éclat du regard qui parait tragique ».  Œdème palpébral.  Exophtalmie : C’est une </a:t>
            </a:r>
            <a:r>
              <a:rPr lang="fr-FR" dirty="0" err="1" smtClean="0"/>
              <a:t>protrusion</a:t>
            </a:r>
            <a:r>
              <a:rPr lang="fr-FR" dirty="0" smtClean="0"/>
              <a:t> des globes oculaires avec élargissement de la fente palpébrale, le degré de l’exophtalmie peut être mesuré par l’ophtalmomètre de Hertel. Elle est généralement bilatérale et symétrique. La comparaison avec les photos antérieures permet d’éliminer les exophtalmies constitutionnelles. </a:t>
            </a:r>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Signe de De </a:t>
            </a:r>
            <a:r>
              <a:rPr lang="fr-FR" dirty="0" err="1" smtClean="0"/>
              <a:t>Graefe</a:t>
            </a:r>
            <a:r>
              <a:rPr lang="fr-FR" dirty="0" smtClean="0"/>
              <a:t> : Asynergie </a:t>
            </a:r>
            <a:r>
              <a:rPr lang="fr-FR" dirty="0" err="1" smtClean="0"/>
              <a:t>oculopalpébrale</a:t>
            </a:r>
            <a:r>
              <a:rPr lang="fr-FR" dirty="0" smtClean="0"/>
              <a:t> dans le regard vers le bas. </a:t>
            </a:r>
          </a:p>
          <a:p>
            <a:r>
              <a:rPr lang="fr-FR" dirty="0" smtClean="0"/>
              <a:t>Autres signes d’atteinte </a:t>
            </a:r>
            <a:r>
              <a:rPr lang="fr-FR" dirty="0" err="1" smtClean="0"/>
              <a:t>autoimmune</a:t>
            </a:r>
            <a:r>
              <a:rPr lang="fr-FR" dirty="0" smtClean="0"/>
              <a:t> : Myxœdème </a:t>
            </a:r>
            <a:r>
              <a:rPr lang="fr-FR" dirty="0" err="1" smtClean="0"/>
              <a:t>prétibial</a:t>
            </a:r>
            <a:r>
              <a:rPr lang="fr-FR" dirty="0" smtClean="0"/>
              <a:t> : C’est un signe rare, voire exceptionnel, il est pathognomonique de la maladie de Basedow. Il se présente comme un placard érythémateux qui s’épaissit progressivement en regard des crêtes tibiales devenant violacé. o </a:t>
            </a:r>
            <a:r>
              <a:rPr lang="fr-FR" dirty="0" err="1" smtClean="0"/>
              <a:t>Acropathie</a:t>
            </a:r>
            <a:r>
              <a:rPr lang="fr-FR" dirty="0" smtClean="0"/>
              <a:t> : C’est un signe encore plus rare, se manifeste par un épaississement et œdème sous cutané des mains et des pieds + épaississement péri-</a:t>
            </a:r>
            <a:r>
              <a:rPr lang="fr-FR" dirty="0" err="1" smtClean="0"/>
              <a:t>périosté</a:t>
            </a:r>
            <a:r>
              <a:rPr lang="fr-FR" dirty="0" smtClean="0"/>
              <a:t> des os des phalanges, du métacarpe et du métatarse, sans déformations osseuses.</a:t>
            </a:r>
          </a:p>
          <a:p>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fld id="{33513DFA-D378-447C-AD67-62567AC9824A}" type="datetimeFigureOut">
              <a:rPr lang="fr-FR" smtClean="0"/>
              <a:pPr/>
              <a:t>19/06/2019</a:t>
            </a:fld>
            <a:endParaRPr lang="fr-FR"/>
          </a:p>
        </p:txBody>
      </p:sp>
      <p:sp>
        <p:nvSpPr>
          <p:cNvPr id="20" name="Espace réservé du pied de page 19"/>
          <p:cNvSpPr>
            <a:spLocks noGrp="1"/>
          </p:cNvSpPr>
          <p:nvPr>
            <p:ph type="ftr" sz="quarter" idx="11"/>
          </p:nvPr>
        </p:nvSpPr>
        <p:spPr/>
        <p:txBody>
          <a:bodyPr/>
          <a:lstStyle>
            <a:extLst/>
          </a:lstStyle>
          <a:p>
            <a:endParaRPr lang="fr-FR"/>
          </a:p>
        </p:txBody>
      </p:sp>
      <p:sp>
        <p:nvSpPr>
          <p:cNvPr id="10" name="Espace réservé du numéro de diapositive 9"/>
          <p:cNvSpPr>
            <a:spLocks noGrp="1"/>
          </p:cNvSpPr>
          <p:nvPr>
            <p:ph type="sldNum" sz="quarter" idx="12"/>
          </p:nvPr>
        </p:nvSpPr>
        <p:spPr/>
        <p:txBody>
          <a:bodyPr/>
          <a:lstStyle>
            <a:extLst/>
          </a:lstStyle>
          <a:p>
            <a:fld id="{DDC549C7-C39A-4817-B6D9-38919B685209}" type="slidenum">
              <a:rPr lang="fr-FR" smtClean="0"/>
              <a:pPr/>
              <a:t>‹N°›</a:t>
            </a:fld>
            <a:endParaRPr lang="fr-FR"/>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33513DFA-D378-447C-AD67-62567AC9824A}" type="datetimeFigureOut">
              <a:rPr lang="fr-FR" smtClean="0"/>
              <a:pPr/>
              <a:t>19/06/2019</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DC549C7-C39A-4817-B6D9-38919B68520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33513DFA-D378-447C-AD67-62567AC9824A}" type="datetimeFigureOut">
              <a:rPr lang="fr-FR" smtClean="0"/>
              <a:pPr/>
              <a:t>19/06/2019</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DC549C7-C39A-4817-B6D9-38919B68520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33513DFA-D378-447C-AD67-62567AC9824A}" type="datetimeFigureOut">
              <a:rPr lang="fr-FR" smtClean="0"/>
              <a:pPr/>
              <a:t>19/06/2019</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DC549C7-C39A-4817-B6D9-38919B68520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33513DFA-D378-447C-AD67-62567AC9824A}" type="datetimeFigureOut">
              <a:rPr lang="fr-FR" smtClean="0"/>
              <a:pPr/>
              <a:t>19/06/2019</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DC549C7-C39A-4817-B6D9-38919B685209}" type="slidenum">
              <a:rPr lang="fr-FR" smtClean="0"/>
              <a:pPr/>
              <a:t>‹N°›</a:t>
            </a:fld>
            <a:endParaRPr lang="fr-F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33513DFA-D378-447C-AD67-62567AC9824A}" type="datetimeFigureOut">
              <a:rPr lang="fr-FR" smtClean="0"/>
              <a:pPr/>
              <a:t>19/06/2019</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DC549C7-C39A-4817-B6D9-38919B68520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33513DFA-D378-447C-AD67-62567AC9824A}" type="datetimeFigureOut">
              <a:rPr lang="fr-FR" smtClean="0"/>
              <a:pPr/>
              <a:t>19/06/2019</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DDC549C7-C39A-4817-B6D9-38919B68520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33513DFA-D378-447C-AD67-62567AC9824A}" type="datetimeFigureOut">
              <a:rPr lang="fr-FR" smtClean="0"/>
              <a:pPr/>
              <a:t>19/06/2019</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DDC549C7-C39A-4817-B6D9-38919B68520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33513DFA-D378-447C-AD67-62567AC9824A}" type="datetimeFigureOut">
              <a:rPr lang="fr-FR" smtClean="0"/>
              <a:pPr/>
              <a:t>19/06/2019</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DDC549C7-C39A-4817-B6D9-38919B685209}" type="slidenum">
              <a:rPr lang="fr-FR" smtClean="0"/>
              <a:pPr/>
              <a:t>‹N°›</a:t>
            </a:fld>
            <a:endParaRPr lang="fr-F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33513DFA-D378-447C-AD67-62567AC9824A}" type="datetimeFigureOut">
              <a:rPr lang="fr-FR" smtClean="0"/>
              <a:pPr/>
              <a:t>19/06/2019</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DC549C7-C39A-4817-B6D9-38919B68520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fld id="{33513DFA-D378-447C-AD67-62567AC9824A}" type="datetimeFigureOut">
              <a:rPr lang="fr-FR" smtClean="0"/>
              <a:pPr/>
              <a:t>19/06/2019</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DC549C7-C39A-4817-B6D9-38919B685209}" type="slidenum">
              <a:rPr lang="fr-FR" smtClean="0"/>
              <a:pPr/>
              <a:t>‹N°›</a:t>
            </a:fld>
            <a:endParaRPr lang="fr-F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3513DFA-D378-447C-AD67-62567AC9824A}" type="datetimeFigureOut">
              <a:rPr lang="fr-FR" smtClean="0"/>
              <a:pPr/>
              <a:t>19/06/2019</a:t>
            </a:fld>
            <a:endParaRPr lang="fr-FR"/>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DC549C7-C39A-4817-B6D9-38919B685209}" type="slidenum">
              <a:rPr lang="fr-FR" smtClean="0"/>
              <a:pPr/>
              <a:t>‹N°›</a:t>
            </a:fld>
            <a:endParaRPr lang="fr-F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HYPERTHYROIDIE</a:t>
            </a:r>
            <a:endParaRPr lang="fr-FR" dirty="0"/>
          </a:p>
        </p:txBody>
      </p:sp>
      <p:sp>
        <p:nvSpPr>
          <p:cNvPr id="3" name="Sous-titre 2"/>
          <p:cNvSpPr>
            <a:spLocks noGrp="1"/>
          </p:cNvSpPr>
          <p:nvPr>
            <p:ph type="subTitle" idx="1"/>
          </p:nvPr>
        </p:nvSpPr>
        <p:spPr/>
        <p:txBody>
          <a:bodyPr/>
          <a:lstStyle/>
          <a:p>
            <a:r>
              <a:rPr lang="fr-FR" dirty="0" smtClean="0"/>
              <a:t>Dr HARBI.A</a:t>
            </a:r>
          </a:p>
          <a:p>
            <a:r>
              <a:rPr lang="fr-FR" dirty="0" err="1" smtClean="0"/>
              <a:t>Sce</a:t>
            </a:r>
            <a:r>
              <a:rPr lang="fr-FR" dirty="0" smtClean="0"/>
              <a:t> ENDOCRINOLOGIE CHU ANNABA</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043608" y="332656"/>
            <a:ext cx="8100392" cy="6264696"/>
          </a:xfrm>
        </p:spPr>
        <p:txBody>
          <a:bodyPr>
            <a:normAutofit/>
          </a:bodyPr>
          <a:lstStyle/>
          <a:p>
            <a:r>
              <a:rPr lang="fr-FR" sz="2800" dirty="0" smtClean="0">
                <a:effectLst>
                  <a:outerShdw blurRad="38100" dist="38100" dir="2700000" algn="tl">
                    <a:srgbClr val="000000">
                      <a:alpha val="43137"/>
                    </a:srgbClr>
                  </a:outerShdw>
                </a:effectLst>
              </a:rPr>
              <a:t>Signe de De </a:t>
            </a:r>
            <a:r>
              <a:rPr lang="fr-FR" sz="2800" dirty="0" err="1" smtClean="0">
                <a:effectLst>
                  <a:outerShdw blurRad="38100" dist="38100" dir="2700000" algn="tl">
                    <a:srgbClr val="000000">
                      <a:alpha val="43137"/>
                    </a:srgbClr>
                  </a:outerShdw>
                </a:effectLst>
              </a:rPr>
              <a:t>Graefe</a:t>
            </a:r>
            <a:r>
              <a:rPr lang="fr-FR" sz="2800" dirty="0" smtClean="0">
                <a:effectLst>
                  <a:outerShdw blurRad="38100" dist="38100" dir="2700000" algn="tl">
                    <a:srgbClr val="000000">
                      <a:alpha val="43137"/>
                    </a:srgbClr>
                  </a:outerShdw>
                </a:effectLst>
              </a:rPr>
              <a:t> </a:t>
            </a:r>
            <a:r>
              <a:rPr lang="fr-FR" sz="2800" dirty="0" smtClean="0"/>
              <a:t>: Asynergie </a:t>
            </a:r>
            <a:r>
              <a:rPr lang="fr-FR" sz="2800" dirty="0" err="1" smtClean="0"/>
              <a:t>oculopalpébrale</a:t>
            </a:r>
            <a:r>
              <a:rPr lang="fr-FR" sz="2800" dirty="0" smtClean="0"/>
              <a:t> dans le regard vers le bas. </a:t>
            </a:r>
          </a:p>
          <a:p>
            <a:pPr>
              <a:buNone/>
            </a:pPr>
            <a:endParaRPr lang="fr-FR" sz="2800" dirty="0" smtClean="0"/>
          </a:p>
          <a:p>
            <a:r>
              <a:rPr lang="fr-FR" sz="2800" dirty="0" smtClean="0">
                <a:effectLst>
                  <a:outerShdw blurRad="38100" dist="38100" dir="2700000" algn="tl">
                    <a:srgbClr val="000000">
                      <a:alpha val="43137"/>
                    </a:srgbClr>
                  </a:outerShdw>
                </a:effectLst>
              </a:rPr>
              <a:t>Autres signes d’atteinte </a:t>
            </a:r>
            <a:r>
              <a:rPr lang="fr-FR" sz="2800" dirty="0" err="1" smtClean="0">
                <a:effectLst>
                  <a:outerShdw blurRad="38100" dist="38100" dir="2700000" algn="tl">
                    <a:srgbClr val="000000">
                      <a:alpha val="43137"/>
                    </a:srgbClr>
                  </a:outerShdw>
                </a:effectLst>
              </a:rPr>
              <a:t>autoimmune</a:t>
            </a:r>
            <a:r>
              <a:rPr lang="fr-FR" sz="2800" dirty="0" smtClean="0">
                <a:effectLst>
                  <a:outerShdw blurRad="38100" dist="38100" dir="2700000" algn="tl">
                    <a:srgbClr val="000000">
                      <a:alpha val="43137"/>
                    </a:srgbClr>
                  </a:outerShdw>
                </a:effectLst>
              </a:rPr>
              <a:t> </a:t>
            </a:r>
            <a:r>
              <a:rPr lang="fr-FR" sz="2800" dirty="0" smtClean="0"/>
              <a:t>: </a:t>
            </a:r>
          </a:p>
          <a:p>
            <a:pPr>
              <a:buNone/>
            </a:pPr>
            <a:r>
              <a:rPr lang="fr-FR" sz="2800" dirty="0" smtClean="0"/>
              <a:t>- Myxœdème </a:t>
            </a:r>
            <a:r>
              <a:rPr lang="fr-FR" sz="2800" dirty="0" err="1" smtClean="0"/>
              <a:t>prétibial</a:t>
            </a:r>
            <a:r>
              <a:rPr lang="fr-FR" sz="2800" dirty="0" smtClean="0"/>
              <a:t> : placard érythémateux qui s’épaissit progressivement en regard des crêtes tibiales devenant violacé. o </a:t>
            </a:r>
          </a:p>
          <a:p>
            <a:pPr>
              <a:buNone/>
            </a:pPr>
            <a:r>
              <a:rPr lang="fr-FR" sz="2800" dirty="0" smtClean="0"/>
              <a:t>- </a:t>
            </a:r>
            <a:r>
              <a:rPr lang="fr-FR" sz="2800" dirty="0" err="1" smtClean="0"/>
              <a:t>Acropathie</a:t>
            </a:r>
            <a:r>
              <a:rPr lang="fr-FR" sz="2800" dirty="0" smtClean="0"/>
              <a:t> : épaississement et œdème sous cutané des mains et des pieds + épaississement péri-</a:t>
            </a:r>
            <a:r>
              <a:rPr lang="fr-FR" sz="2800" dirty="0" err="1" smtClean="0"/>
              <a:t>périosté</a:t>
            </a:r>
            <a:r>
              <a:rPr lang="fr-FR" sz="2800" dirty="0" smtClean="0"/>
              <a:t> des os des phalanges, du métacarpe et du métatarse, sans déformations osseuses.</a:t>
            </a:r>
            <a:endParaRPr lang="fr-FR"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sz="3600" dirty="0"/>
          </a:p>
        </p:txBody>
      </p:sp>
      <p:sp>
        <p:nvSpPr>
          <p:cNvPr id="3" name="Espace réservé du contenu 2"/>
          <p:cNvSpPr>
            <a:spLocks noGrp="1"/>
          </p:cNvSpPr>
          <p:nvPr>
            <p:ph idx="1"/>
          </p:nvPr>
        </p:nvSpPr>
        <p:spPr>
          <a:xfrm>
            <a:off x="1115616" y="332656"/>
            <a:ext cx="7818072" cy="5915744"/>
          </a:xfrm>
        </p:spPr>
        <p:txBody>
          <a:bodyPr>
            <a:normAutofit/>
          </a:bodyPr>
          <a:lstStyle/>
          <a:p>
            <a:r>
              <a:rPr lang="fr-FR" sz="2800" u="sng" dirty="0" smtClean="0"/>
              <a:t>Bilan biologique</a:t>
            </a:r>
          </a:p>
          <a:p>
            <a:pPr>
              <a:buNone/>
            </a:pPr>
            <a:endParaRPr lang="fr-FR" sz="2800" u="sng" dirty="0" smtClean="0"/>
          </a:p>
          <a:p>
            <a:r>
              <a:rPr lang="fr-FR" sz="2800" dirty="0" smtClean="0"/>
              <a:t>Anticorps anti-récepteurs de la TSH (</a:t>
            </a:r>
            <a:r>
              <a:rPr lang="fr-FR" sz="2800" dirty="0" err="1" smtClean="0"/>
              <a:t>Ac</a:t>
            </a:r>
            <a:r>
              <a:rPr lang="fr-FR" sz="2800" dirty="0" smtClean="0"/>
              <a:t> anti RTSH) ou TRAK, </a:t>
            </a:r>
            <a:r>
              <a:rPr lang="fr-FR" sz="2800" dirty="0" err="1" smtClean="0"/>
              <a:t>TRAb</a:t>
            </a:r>
            <a:r>
              <a:rPr lang="fr-FR" sz="2800" dirty="0" smtClean="0"/>
              <a:t> : sont présents à des taux  élevés  </a:t>
            </a:r>
          </a:p>
          <a:p>
            <a:pPr>
              <a:buNone/>
            </a:pPr>
            <a:endParaRPr lang="fr-FR" sz="2800" dirty="0" smtClean="0"/>
          </a:p>
          <a:p>
            <a:r>
              <a:rPr lang="fr-FR" sz="2800" dirty="0" err="1" smtClean="0"/>
              <a:t>Ac</a:t>
            </a:r>
            <a:r>
              <a:rPr lang="fr-FR" sz="2800" dirty="0" smtClean="0"/>
              <a:t> anti Tg et anti TPO : peuvent être présents à des taux plus faibles.  </a:t>
            </a:r>
          </a:p>
          <a:p>
            <a:pPr>
              <a:buNone/>
            </a:pPr>
            <a:endParaRPr lang="fr-FR" sz="2800" dirty="0" smtClean="0"/>
          </a:p>
          <a:p>
            <a:r>
              <a:rPr lang="fr-FR" sz="2800" dirty="0" smtClean="0"/>
              <a:t>Hyperthyroïdie biologique : FT4 élevés </a:t>
            </a:r>
            <a:r>
              <a:rPr lang="fr-FR" sz="2800" dirty="0" err="1" smtClean="0"/>
              <a:t>TSHus</a:t>
            </a:r>
            <a:r>
              <a:rPr lang="fr-FR" sz="2800" dirty="0" smtClean="0"/>
              <a:t> freinée</a:t>
            </a:r>
            <a:endParaRPr lang="fr-FR"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043608" y="260648"/>
            <a:ext cx="7890080" cy="5987752"/>
          </a:xfrm>
        </p:spPr>
        <p:txBody>
          <a:bodyPr>
            <a:normAutofit/>
          </a:bodyPr>
          <a:lstStyle/>
          <a:p>
            <a:r>
              <a:rPr lang="fr-FR" sz="2800" dirty="0" err="1" smtClean="0">
                <a:effectLst>
                  <a:outerShdw blurRad="38100" dist="38100" dir="2700000" algn="tl">
                    <a:srgbClr val="000000">
                      <a:alpha val="43137"/>
                    </a:srgbClr>
                  </a:outerShdw>
                </a:effectLst>
              </a:rPr>
              <a:t>Echographie</a:t>
            </a:r>
            <a:r>
              <a:rPr lang="fr-FR" sz="2800" dirty="0" smtClean="0">
                <a:effectLst>
                  <a:outerShdw blurRad="38100" dist="38100" dir="2700000" algn="tl">
                    <a:srgbClr val="000000">
                      <a:alpha val="43137"/>
                    </a:srgbClr>
                  </a:outerShdw>
                </a:effectLst>
              </a:rPr>
              <a:t> + doppler cervical </a:t>
            </a:r>
            <a:r>
              <a:rPr lang="fr-FR" sz="2800" dirty="0" smtClean="0"/>
              <a:t>: Confirme le caractère homogène et diffus du goitre, l’</a:t>
            </a:r>
            <a:r>
              <a:rPr lang="fr-FR" sz="2800" dirty="0" err="1" smtClean="0"/>
              <a:t>hypervascularisation</a:t>
            </a:r>
            <a:r>
              <a:rPr lang="fr-FR" sz="2800" dirty="0" smtClean="0"/>
              <a:t>, permet de suivre l’évolution du goitre sous traitement et de détecter l’association  des nodules qui pourraient modifier la décision thérapeutique. </a:t>
            </a:r>
          </a:p>
          <a:p>
            <a:pPr>
              <a:buNone/>
            </a:pPr>
            <a:endParaRPr lang="fr-FR" sz="2800" dirty="0" smtClean="0"/>
          </a:p>
          <a:p>
            <a:r>
              <a:rPr lang="fr-FR" sz="2800" dirty="0" smtClean="0"/>
              <a:t> </a:t>
            </a:r>
            <a:r>
              <a:rPr lang="fr-FR" sz="2800" dirty="0" smtClean="0">
                <a:effectLst>
                  <a:outerShdw blurRad="38100" dist="38100" dir="2700000" algn="tl">
                    <a:srgbClr val="000000">
                      <a:alpha val="43137"/>
                    </a:srgbClr>
                  </a:outerShdw>
                </a:effectLst>
              </a:rPr>
              <a:t>Scintigraphie thyroïdienne </a:t>
            </a:r>
            <a:r>
              <a:rPr lang="fr-FR" sz="2800" dirty="0" smtClean="0"/>
              <a:t>: Confirme le caractère diffus et homogène du  goitre.</a:t>
            </a:r>
            <a:endParaRPr lang="fr-FR"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899592" y="332656"/>
            <a:ext cx="8244408" cy="6264696"/>
          </a:xfrm>
        </p:spPr>
        <p:txBody>
          <a:bodyPr>
            <a:noAutofit/>
          </a:bodyPr>
          <a:lstStyle/>
          <a:p>
            <a:pPr algn="ctr"/>
            <a:r>
              <a:rPr lang="fr-FR" dirty="0" smtClean="0">
                <a:effectLst>
                  <a:outerShdw blurRad="38100" dist="38100" dir="2700000" algn="tl">
                    <a:srgbClr val="000000">
                      <a:alpha val="43137"/>
                    </a:srgbClr>
                  </a:outerShdw>
                </a:effectLst>
              </a:rPr>
              <a:t>2- </a:t>
            </a:r>
            <a:r>
              <a:rPr lang="fr-FR" dirty="0" err="1" smtClean="0">
                <a:effectLst>
                  <a:outerShdw blurRad="38100" dist="38100" dir="2700000" algn="tl">
                    <a:srgbClr val="000000">
                      <a:alpha val="43137"/>
                    </a:srgbClr>
                  </a:outerShdw>
                </a:effectLst>
              </a:rPr>
              <a:t>Adenome</a:t>
            </a:r>
            <a:r>
              <a:rPr lang="fr-FR" dirty="0" smtClean="0">
                <a:effectLst>
                  <a:outerShdw blurRad="38100" dist="38100" dir="2700000" algn="tl">
                    <a:srgbClr val="000000">
                      <a:alpha val="43137"/>
                    </a:srgbClr>
                  </a:outerShdw>
                </a:effectLst>
              </a:rPr>
              <a:t> toxique</a:t>
            </a:r>
          </a:p>
          <a:p>
            <a:r>
              <a:rPr lang="fr-FR" sz="2800" dirty="0" smtClean="0">
                <a:effectLst>
                  <a:outerShdw blurRad="38100" dist="38100" dir="2700000" algn="tl">
                    <a:srgbClr val="000000">
                      <a:alpha val="43137"/>
                    </a:srgbClr>
                  </a:outerShdw>
                </a:effectLst>
              </a:rPr>
              <a:t> </a:t>
            </a:r>
            <a:r>
              <a:rPr lang="fr-FR" sz="2800" dirty="0" smtClean="0"/>
              <a:t>Tumeur bénigne </a:t>
            </a:r>
            <a:r>
              <a:rPr lang="fr-FR" sz="2800" dirty="0" err="1" smtClean="0"/>
              <a:t>sécrétante</a:t>
            </a:r>
            <a:r>
              <a:rPr lang="fr-FR" sz="2800" dirty="0" smtClean="0"/>
              <a:t> et autonome, mettant au repos le reste de la glande.</a:t>
            </a:r>
          </a:p>
          <a:p>
            <a:r>
              <a:rPr lang="fr-FR" sz="2800" dirty="0" smtClean="0"/>
              <a:t> </a:t>
            </a:r>
            <a:r>
              <a:rPr lang="fr-FR" sz="2800" u="sng" dirty="0" smtClean="0"/>
              <a:t>Tableau clinique </a:t>
            </a:r>
            <a:r>
              <a:rPr lang="fr-FR" sz="2800" dirty="0" smtClean="0"/>
              <a:t>: Syndrome de thyrotoxicose pur sans signes d’</a:t>
            </a:r>
            <a:r>
              <a:rPr lang="fr-FR" sz="2800" dirty="0" err="1" smtClean="0"/>
              <a:t>auto-imunité</a:t>
            </a:r>
            <a:r>
              <a:rPr lang="fr-FR" sz="2800" dirty="0" smtClean="0"/>
              <a:t>. A la palpation thyroïdienne; un nodule ferme, mobile, indolore, sans ADP cervicales. </a:t>
            </a:r>
          </a:p>
          <a:p>
            <a:r>
              <a:rPr lang="fr-FR" sz="2800" dirty="0" smtClean="0"/>
              <a:t>Bi</a:t>
            </a:r>
            <a:r>
              <a:rPr lang="fr-FR" sz="2800" u="sng" dirty="0" smtClean="0"/>
              <a:t>lan biologique </a:t>
            </a:r>
            <a:r>
              <a:rPr lang="fr-FR" sz="2800" dirty="0" smtClean="0"/>
              <a:t>: T3L T4L élevées, TSH effondrée, </a:t>
            </a:r>
            <a:r>
              <a:rPr lang="fr-FR" sz="2800" dirty="0" err="1" smtClean="0"/>
              <a:t>Ac</a:t>
            </a:r>
            <a:r>
              <a:rPr lang="fr-FR" sz="2800" dirty="0" smtClean="0"/>
              <a:t> anti RTSH et anti thyroïde : négatifs. </a:t>
            </a:r>
          </a:p>
          <a:p>
            <a:r>
              <a:rPr lang="fr-FR" sz="2800" u="sng" dirty="0" err="1" smtClean="0"/>
              <a:t>Echographie</a:t>
            </a:r>
            <a:r>
              <a:rPr lang="fr-FR" sz="2800" u="sng" dirty="0" smtClean="0"/>
              <a:t> cervicale </a:t>
            </a:r>
            <a:r>
              <a:rPr lang="fr-FR" sz="2800" dirty="0" smtClean="0"/>
              <a:t>: Nodule plein</a:t>
            </a:r>
            <a:r>
              <a:rPr lang="fr-FR" sz="2800" dirty="0" smtClean="0"/>
              <a:t>, </a:t>
            </a:r>
            <a:r>
              <a:rPr lang="fr-FR" sz="2800" dirty="0" err="1" smtClean="0"/>
              <a:t>hypervascularisé</a:t>
            </a:r>
            <a:r>
              <a:rPr lang="fr-FR" sz="2800" dirty="0" smtClean="0"/>
              <a:t>.</a:t>
            </a:r>
          </a:p>
          <a:p>
            <a:r>
              <a:rPr lang="fr-FR" sz="2800" u="sng" dirty="0" smtClean="0"/>
              <a:t>Scintigraphie</a:t>
            </a:r>
            <a:r>
              <a:rPr lang="fr-FR" sz="2800" dirty="0" smtClean="0"/>
              <a:t>: Nodule « chaud » (</a:t>
            </a:r>
            <a:r>
              <a:rPr lang="fr-FR" sz="2800" dirty="0" err="1" smtClean="0"/>
              <a:t>hyperfixant</a:t>
            </a:r>
            <a:r>
              <a:rPr lang="fr-FR" sz="2800" dirty="0" smtClean="0"/>
              <a:t>), le reste du parenchyme freiné est « éteint » (peu ou pas fixant). </a:t>
            </a:r>
            <a:endParaRPr lang="fr-FR"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115616" y="260648"/>
            <a:ext cx="7818072" cy="6336704"/>
          </a:xfrm>
        </p:spPr>
        <p:txBody>
          <a:bodyPr>
            <a:normAutofit/>
          </a:bodyPr>
          <a:lstStyle/>
          <a:p>
            <a:pPr algn="ctr"/>
            <a:r>
              <a:rPr lang="fr-FR" dirty="0" smtClean="0">
                <a:effectLst>
                  <a:outerShdw blurRad="38100" dist="38100" dir="2700000" algn="tl">
                    <a:srgbClr val="000000">
                      <a:alpha val="43137"/>
                    </a:srgbClr>
                  </a:outerShdw>
                </a:effectLst>
              </a:rPr>
              <a:t>3-Goitre multi-nodulaire hétérogène toxique (GMHNT) </a:t>
            </a:r>
          </a:p>
          <a:p>
            <a:pPr algn="ctr">
              <a:buNone/>
            </a:pPr>
            <a:endParaRPr lang="fr-FR" sz="2800" dirty="0" smtClean="0">
              <a:effectLst>
                <a:outerShdw blurRad="38100" dist="38100" dir="2700000" algn="tl">
                  <a:srgbClr val="000000">
                    <a:alpha val="43137"/>
                  </a:srgbClr>
                </a:outerShdw>
              </a:effectLst>
            </a:endParaRPr>
          </a:p>
          <a:p>
            <a:r>
              <a:rPr lang="fr-FR" sz="2800" dirty="0" smtClean="0"/>
              <a:t>Première cause d’hyperthyroïdie chez le sujet âgé</a:t>
            </a:r>
            <a:r>
              <a:rPr lang="fr-FR" sz="2800" dirty="0" smtClean="0">
                <a:effectLst>
                  <a:outerShdw blurRad="38100" dist="38100" dir="2700000" algn="tl">
                    <a:srgbClr val="000000">
                      <a:alpha val="43137"/>
                    </a:srgbClr>
                  </a:outerShdw>
                </a:effectLst>
              </a:rPr>
              <a:t>. </a:t>
            </a:r>
            <a:endParaRPr lang="fr-FR" sz="2800" dirty="0" smtClean="0">
              <a:effectLst>
                <a:outerShdw blurRad="38100" dist="38100" dir="2700000" algn="tl">
                  <a:srgbClr val="000000">
                    <a:alpha val="43137"/>
                  </a:srgbClr>
                </a:outerShdw>
              </a:effectLst>
            </a:endParaRPr>
          </a:p>
          <a:p>
            <a:endParaRPr lang="fr-FR" sz="2800" dirty="0" smtClean="0"/>
          </a:p>
          <a:p>
            <a:r>
              <a:rPr lang="fr-FR" sz="2800" dirty="0" smtClean="0"/>
              <a:t>Hyperthyroïdie </a:t>
            </a:r>
            <a:r>
              <a:rPr lang="fr-FR" sz="2800" dirty="0" smtClean="0"/>
              <a:t>par plusieurs nodules autonomes  sur un goitre ancien +/-  volumineux et hétérogène, d’origine géographique ou familiale. </a:t>
            </a:r>
          </a:p>
          <a:p>
            <a:r>
              <a:rPr lang="fr-FR" sz="2800" dirty="0" smtClean="0"/>
              <a:t>Rechercher systématiquement  un déficit ou surcharge en iode. </a:t>
            </a:r>
            <a:endParaRPr lang="fr-FR" sz="2800" dirty="0" smtClean="0"/>
          </a:p>
          <a:p>
            <a:pPr>
              <a:buNone/>
            </a:pPr>
            <a:endParaRPr lang="fr-FR" sz="2800" dirty="0" smtClean="0"/>
          </a:p>
          <a:p>
            <a:r>
              <a:rPr lang="fr-FR" sz="2800" dirty="0" smtClean="0"/>
              <a:t>Scintigraphie: plusieurs nodules « chaux », le reste du parenchyme peu ou pas fixant.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187624" y="908720"/>
            <a:ext cx="7746064" cy="5339680"/>
          </a:xfrm>
        </p:spPr>
        <p:txBody>
          <a:bodyPr>
            <a:normAutofit/>
          </a:bodyPr>
          <a:lstStyle/>
          <a:p>
            <a:pPr algn="ctr"/>
            <a:r>
              <a:rPr lang="fr-FR" dirty="0" smtClean="0">
                <a:effectLst>
                  <a:outerShdw blurRad="38100" dist="38100" dir="2700000" algn="tl">
                    <a:srgbClr val="000000">
                      <a:alpha val="43137"/>
                    </a:srgbClr>
                  </a:outerShdw>
                </a:effectLst>
              </a:rPr>
              <a:t>4-Les thyroïdites    </a:t>
            </a:r>
          </a:p>
          <a:p>
            <a:endParaRPr lang="fr-FR" sz="2800" u="sng" dirty="0" smtClean="0"/>
          </a:p>
          <a:p>
            <a:r>
              <a:rPr lang="fr-FR" sz="2800" u="sng" dirty="0" smtClean="0"/>
              <a:t>A- Thyroïdite </a:t>
            </a:r>
            <a:r>
              <a:rPr lang="fr-FR" sz="2800" u="sng" dirty="0" err="1" smtClean="0"/>
              <a:t>sub-aiguë</a:t>
            </a:r>
            <a:r>
              <a:rPr lang="fr-FR" sz="2800" u="sng" dirty="0" smtClean="0"/>
              <a:t> de </a:t>
            </a:r>
            <a:r>
              <a:rPr lang="fr-FR" sz="2800" u="sng" dirty="0" err="1" smtClean="0"/>
              <a:t>Dequervain</a:t>
            </a:r>
            <a:r>
              <a:rPr lang="fr-FR" sz="2800" u="sng" dirty="0" smtClean="0"/>
              <a:t>  </a:t>
            </a:r>
          </a:p>
          <a:p>
            <a:r>
              <a:rPr lang="fr-FR" sz="2800" dirty="0" smtClean="0"/>
              <a:t>Inflammation aiguë de la thyroïde, réversible/ infection virale. </a:t>
            </a:r>
          </a:p>
          <a:p>
            <a:r>
              <a:rPr lang="fr-FR" sz="2800" dirty="0" err="1" smtClean="0"/>
              <a:t>Evolution</a:t>
            </a:r>
            <a:r>
              <a:rPr lang="fr-FR" sz="2800" dirty="0" smtClean="0"/>
              <a:t> en 4 phases : hyperthyroïdie – </a:t>
            </a:r>
            <a:r>
              <a:rPr lang="fr-FR" sz="2800" dirty="0" err="1" smtClean="0"/>
              <a:t>euthyroïdie</a:t>
            </a:r>
            <a:r>
              <a:rPr lang="fr-FR" sz="2800" dirty="0" smtClean="0"/>
              <a:t> – hypothyroïdie – </a:t>
            </a:r>
            <a:r>
              <a:rPr lang="fr-FR" sz="2800" dirty="0" err="1" smtClean="0"/>
              <a:t>euthyroïdie</a:t>
            </a:r>
            <a:r>
              <a:rPr lang="fr-FR" sz="2800" dirty="0" smtClean="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115616" y="332656"/>
            <a:ext cx="7818072" cy="6264696"/>
          </a:xfrm>
        </p:spPr>
        <p:txBody>
          <a:bodyPr>
            <a:normAutofit/>
          </a:bodyPr>
          <a:lstStyle/>
          <a:p>
            <a:pPr algn="ctr"/>
            <a:r>
              <a:rPr lang="fr-FR" sz="2800" dirty="0" smtClean="0"/>
              <a:t>B- </a:t>
            </a:r>
            <a:r>
              <a:rPr lang="fr-FR" sz="2800" dirty="0" smtClean="0">
                <a:effectLst>
                  <a:outerShdw blurRad="38100" dist="38100" dir="2700000" algn="tl">
                    <a:srgbClr val="000000">
                      <a:alpha val="43137"/>
                    </a:srgbClr>
                  </a:outerShdw>
                </a:effectLst>
              </a:rPr>
              <a:t>Thyroïdite silencieuse</a:t>
            </a:r>
            <a:r>
              <a:rPr lang="fr-FR" sz="2800" dirty="0" smtClean="0"/>
              <a:t>: </a:t>
            </a:r>
          </a:p>
          <a:p>
            <a:r>
              <a:rPr lang="fr-FR" sz="2800" dirty="0" smtClean="0"/>
              <a:t>Auto-immune,,  survenant en post </a:t>
            </a:r>
            <a:r>
              <a:rPr lang="fr-FR" sz="2800" dirty="0" err="1" smtClean="0"/>
              <a:t>partum</a:t>
            </a:r>
            <a:r>
              <a:rPr lang="fr-FR" sz="2800" dirty="0" smtClean="0"/>
              <a:t>, peut passer inaperçue. </a:t>
            </a:r>
          </a:p>
          <a:p>
            <a:r>
              <a:rPr lang="fr-FR" sz="2800" dirty="0" smtClean="0"/>
              <a:t>Thyrotoxicose modérée 4 à 6 semaines après l’accouchement avec petit goitre ferme indolore, suivie d’une phase d’hypothyroïdie entre le 4ème et 7ème mois nécessitant parfois une hormonothérapie substitutive.  </a:t>
            </a:r>
            <a:endParaRPr lang="fr-FR" sz="2800" dirty="0" smtClean="0"/>
          </a:p>
          <a:p>
            <a:endParaRPr lang="fr-FR" sz="28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187624" y="260648"/>
            <a:ext cx="7746064" cy="6264696"/>
          </a:xfrm>
        </p:spPr>
        <p:txBody>
          <a:bodyPr>
            <a:normAutofit/>
          </a:bodyPr>
          <a:lstStyle/>
          <a:p>
            <a:pPr algn="ctr"/>
            <a:r>
              <a:rPr lang="fr-FR" dirty="0" smtClean="0"/>
              <a:t>5- </a:t>
            </a:r>
            <a:r>
              <a:rPr lang="fr-FR" dirty="0" smtClean="0">
                <a:effectLst>
                  <a:outerShdw blurRad="38100" dist="38100" dir="2700000" algn="tl">
                    <a:srgbClr val="000000">
                      <a:alpha val="43137"/>
                    </a:srgbClr>
                  </a:outerShdw>
                </a:effectLst>
              </a:rPr>
              <a:t>Hyperthyroïdies iatrogènes   </a:t>
            </a:r>
          </a:p>
          <a:p>
            <a:endParaRPr lang="fr-FR" sz="3000" dirty="0" smtClean="0"/>
          </a:p>
          <a:p>
            <a:r>
              <a:rPr lang="fr-FR" sz="3000" dirty="0" smtClean="0"/>
              <a:t> </a:t>
            </a:r>
            <a:r>
              <a:rPr lang="fr-FR" sz="2800" u="sng" dirty="0" smtClean="0"/>
              <a:t>Surcharge iodée</a:t>
            </a:r>
            <a:r>
              <a:rPr lang="fr-FR" sz="2800" dirty="0" smtClean="0"/>
              <a:t>: </a:t>
            </a:r>
            <a:endParaRPr lang="fr-FR" sz="2800" dirty="0" smtClean="0"/>
          </a:p>
          <a:p>
            <a:pPr>
              <a:buNone/>
            </a:pPr>
            <a:endParaRPr lang="fr-FR" sz="2800" dirty="0" smtClean="0"/>
          </a:p>
          <a:p>
            <a:r>
              <a:rPr lang="fr-FR" sz="2800" dirty="0" smtClean="0"/>
              <a:t>Médicaments iodés (</a:t>
            </a:r>
            <a:r>
              <a:rPr lang="fr-FR" sz="2800" dirty="0" err="1" smtClean="0"/>
              <a:t>amiodarone</a:t>
            </a:r>
            <a:r>
              <a:rPr lang="fr-FR" sz="2800" dirty="0" smtClean="0"/>
              <a:t>, antitussifs, anti diarrhéiques), produits de contraste iodés,  antiseptiques iodés.</a:t>
            </a:r>
          </a:p>
          <a:p>
            <a:r>
              <a:rPr lang="fr-FR" sz="2800" dirty="0" smtClean="0"/>
              <a:t>Hyperthyroïdie transitoire ou prolongée, </a:t>
            </a:r>
            <a:r>
              <a:rPr lang="fr-FR" sz="2800" dirty="0" smtClean="0"/>
              <a:t>sévère</a:t>
            </a:r>
            <a:endParaRPr lang="fr-FR" sz="28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115616" y="260648"/>
            <a:ext cx="7818072" cy="6264696"/>
          </a:xfrm>
        </p:spPr>
        <p:txBody>
          <a:bodyPr>
            <a:normAutofit/>
          </a:bodyPr>
          <a:lstStyle/>
          <a:p>
            <a:r>
              <a:rPr lang="fr-FR" sz="2800" u="sng" dirty="0" smtClean="0"/>
              <a:t>Lithium et interféron </a:t>
            </a:r>
            <a:endParaRPr lang="fr-FR" sz="2800" dirty="0" smtClean="0"/>
          </a:p>
          <a:p>
            <a:pPr>
              <a:buNone/>
            </a:pPr>
            <a:r>
              <a:rPr lang="fr-FR" sz="2800" dirty="0" smtClean="0"/>
              <a:t> </a:t>
            </a:r>
          </a:p>
          <a:p>
            <a:r>
              <a:rPr lang="fr-FR" sz="2800" u="sng" dirty="0" smtClean="0"/>
              <a:t>Hormones thyroïdiennes: </a:t>
            </a:r>
            <a:r>
              <a:rPr lang="fr-FR" sz="2800" dirty="0" smtClean="0"/>
              <a:t>Surdosage lors d’un traitement substitutif d’une hypothyroïdie ou des traitements freinateurs des cancers thyroïdiens.</a:t>
            </a:r>
          </a:p>
          <a:p>
            <a:pPr>
              <a:buNone/>
            </a:pPr>
            <a:r>
              <a:rPr lang="fr-FR" sz="2800" dirty="0" smtClean="0"/>
              <a:t>   </a:t>
            </a:r>
          </a:p>
          <a:p>
            <a:r>
              <a:rPr lang="fr-FR" sz="2800" u="sng" dirty="0" smtClean="0"/>
              <a:t>Factices </a:t>
            </a:r>
            <a:r>
              <a:rPr lang="fr-FR" sz="2800" dirty="0" smtClean="0"/>
              <a:t>: Prise occulte d’hormones thyroïdiennes dans un but d’amaigrissement</a:t>
            </a:r>
          </a:p>
          <a:p>
            <a:pPr>
              <a:buNone/>
            </a:pPr>
            <a:r>
              <a:rPr lang="fr-FR" sz="2800" dirty="0" smtClean="0"/>
              <a:t>     </a:t>
            </a:r>
            <a:endParaRPr lang="fr-FR"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187624" y="260648"/>
            <a:ext cx="7746064" cy="6336704"/>
          </a:xfrm>
        </p:spPr>
        <p:txBody>
          <a:bodyPr>
            <a:noAutofit/>
          </a:bodyPr>
          <a:lstStyle/>
          <a:p>
            <a:pPr algn="ctr"/>
            <a:r>
              <a:rPr lang="fr-FR" dirty="0" smtClean="0"/>
              <a:t> </a:t>
            </a:r>
            <a:r>
              <a:rPr lang="fr-FR" dirty="0" smtClean="0">
                <a:effectLst>
                  <a:outerShdw blurRad="38100" dist="38100" dir="2700000" algn="tl">
                    <a:srgbClr val="000000">
                      <a:alpha val="43137"/>
                    </a:srgbClr>
                  </a:outerShdw>
                </a:effectLst>
              </a:rPr>
              <a:t>6- Hyperthyroïdie gestationnelle </a:t>
            </a:r>
            <a:r>
              <a:rPr lang="fr-FR" sz="2800" dirty="0" smtClean="0">
                <a:effectLst>
                  <a:outerShdw blurRad="38100" dist="38100" dir="2700000" algn="tl">
                    <a:srgbClr val="000000">
                      <a:alpha val="43137"/>
                    </a:srgbClr>
                  </a:outerShdw>
                </a:effectLst>
              </a:rPr>
              <a:t>:  </a:t>
            </a:r>
          </a:p>
          <a:p>
            <a:endParaRPr lang="fr-FR" sz="2800" dirty="0" smtClean="0"/>
          </a:p>
          <a:p>
            <a:pPr algn="ctr"/>
            <a:r>
              <a:rPr lang="fr-FR" sz="2800" dirty="0" smtClean="0"/>
              <a:t> </a:t>
            </a:r>
            <a:r>
              <a:rPr lang="fr-FR" sz="2800" u="sng" dirty="0" smtClean="0"/>
              <a:t>Thyrotoxicose gestationnelle transitoire </a:t>
            </a:r>
            <a:r>
              <a:rPr lang="fr-FR" sz="2800" dirty="0" smtClean="0"/>
              <a:t>:</a:t>
            </a:r>
          </a:p>
          <a:p>
            <a:pPr>
              <a:buNone/>
            </a:pPr>
            <a:endParaRPr lang="fr-FR" sz="2800" dirty="0" smtClean="0"/>
          </a:p>
          <a:p>
            <a:r>
              <a:rPr lang="fr-FR" sz="2800" dirty="0" smtClean="0"/>
              <a:t>Par effet </a:t>
            </a:r>
            <a:r>
              <a:rPr lang="fr-FR" sz="2800" dirty="0" err="1" smtClean="0"/>
              <a:t>thyréostimulant</a:t>
            </a:r>
            <a:r>
              <a:rPr lang="fr-FR" sz="2800" dirty="0" smtClean="0"/>
              <a:t> de l’HCG.  </a:t>
            </a:r>
          </a:p>
          <a:p>
            <a:r>
              <a:rPr lang="fr-FR" sz="2800" dirty="0" err="1" smtClean="0"/>
              <a:t>Hyperemesis</a:t>
            </a:r>
            <a:r>
              <a:rPr lang="fr-FR" sz="2800" dirty="0" smtClean="0"/>
              <a:t> </a:t>
            </a:r>
            <a:r>
              <a:rPr lang="fr-FR" sz="2800" dirty="0" err="1" smtClean="0"/>
              <a:t>gravidarum</a:t>
            </a:r>
            <a:r>
              <a:rPr lang="fr-FR" sz="2800" dirty="0" smtClean="0"/>
              <a:t>(forme sévère): vomissements incoercibles, troubles hydro électrolytiques, déshydratation, perte de poids, absence de goitre et d’anticorps anti RTSH. </a:t>
            </a:r>
          </a:p>
          <a:p>
            <a:r>
              <a:rPr lang="fr-FR" sz="2800" dirty="0" smtClean="0"/>
              <a:t>Amélioration clinique et biologique au fur et à mesure de la baisse du taux de l’HCG avec retour à l’</a:t>
            </a:r>
            <a:r>
              <a:rPr lang="fr-FR" sz="2800" dirty="0" err="1" smtClean="0"/>
              <a:t>euthyroïdie</a:t>
            </a:r>
            <a:r>
              <a:rPr lang="fr-FR" sz="2800" dirty="0" smtClean="0"/>
              <a:t> à partir de la 16ème et 20ème SA. </a:t>
            </a:r>
            <a:endParaRPr lang="fr-FR"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smtClean="0"/>
              <a:t>INTRODUCTION / DEFINITION</a:t>
            </a:r>
            <a:endParaRPr lang="fr-FR" sz="3600" dirty="0"/>
          </a:p>
        </p:txBody>
      </p:sp>
      <p:sp>
        <p:nvSpPr>
          <p:cNvPr id="3" name="Espace réservé du contenu 2"/>
          <p:cNvSpPr>
            <a:spLocks noGrp="1"/>
          </p:cNvSpPr>
          <p:nvPr>
            <p:ph idx="1"/>
          </p:nvPr>
        </p:nvSpPr>
        <p:spPr>
          <a:xfrm>
            <a:off x="899592" y="1447800"/>
            <a:ext cx="8244408" cy="5149552"/>
          </a:xfrm>
        </p:spPr>
        <p:txBody>
          <a:bodyPr>
            <a:normAutofit/>
          </a:bodyPr>
          <a:lstStyle/>
          <a:p>
            <a:r>
              <a:rPr lang="fr-FR" sz="2800" dirty="0" smtClean="0"/>
              <a:t>Ensemble de troubles liés à l'excès d'hormones thyroïdiennes. </a:t>
            </a:r>
          </a:p>
          <a:p>
            <a:r>
              <a:rPr lang="fr-FR" sz="2800" dirty="0" smtClean="0"/>
              <a:t>Prévalence: 0,5 à 2% de la population, 5 à 10 F/ 1H </a:t>
            </a:r>
          </a:p>
          <a:p>
            <a:r>
              <a:rPr lang="fr-FR" sz="2800" dirty="0" smtClean="0"/>
              <a:t>Causes : hyperproduction d’hormones thyroïdiennes (maladie de Basedow), tumorale (adénome, goitre multi nodulaire), effraction des vésicules thyroïdiennes (thyroïdites), iatrogènes. </a:t>
            </a:r>
            <a:endParaRPr lang="fr-FR"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187624" y="260648"/>
            <a:ext cx="7746064" cy="6192688"/>
          </a:xfrm>
        </p:spPr>
        <p:txBody>
          <a:bodyPr>
            <a:noAutofit/>
          </a:bodyPr>
          <a:lstStyle/>
          <a:p>
            <a:pPr algn="ctr"/>
            <a:r>
              <a:rPr lang="fr-FR" sz="2800" u="sng" dirty="0" smtClean="0"/>
              <a:t>Hypersensibilité à l’HCG des récepteurs de la TSH </a:t>
            </a:r>
            <a:r>
              <a:rPr lang="fr-FR" sz="2800" dirty="0" smtClean="0"/>
              <a:t>: </a:t>
            </a:r>
          </a:p>
          <a:p>
            <a:r>
              <a:rPr lang="fr-FR" sz="2800" dirty="0" smtClean="0"/>
              <a:t>Hyperthyroïdie avec  vomissements persistants durant la grossesse.  </a:t>
            </a:r>
          </a:p>
          <a:p>
            <a:r>
              <a:rPr lang="fr-FR" sz="2800" dirty="0" smtClean="0"/>
              <a:t>Conséquences maternelles : </a:t>
            </a:r>
            <a:r>
              <a:rPr lang="fr-FR" sz="2800" dirty="0" err="1" smtClean="0"/>
              <a:t>Prééclampsie</a:t>
            </a:r>
            <a:r>
              <a:rPr lang="fr-FR" sz="2800" dirty="0" smtClean="0"/>
              <a:t>, fausses couches, accouchements prématurés, décompensations de cardiopathies congestives,  ruptures placentaires,  anémie.  </a:t>
            </a:r>
          </a:p>
          <a:p>
            <a:r>
              <a:rPr lang="fr-FR" sz="2800" dirty="0" smtClean="0"/>
              <a:t>Conséquences fœtales : RCIU, défaillance cardiaque, </a:t>
            </a:r>
            <a:r>
              <a:rPr lang="fr-FR" sz="2800" dirty="0" err="1" smtClean="0"/>
              <a:t>craniosynostose</a:t>
            </a:r>
            <a:r>
              <a:rPr lang="fr-FR" sz="2800" dirty="0" smtClean="0"/>
              <a:t>, accélération de la motilité fœtale et de la maturation osseuse, goitre fœtal avec dystocie mécanique, prématurité, hyperthyroïdie fœtale et néonatale, mort néonatale, malformations congénitales </a:t>
            </a:r>
            <a:endParaRPr lang="fr-FR" sz="2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187624" y="260648"/>
            <a:ext cx="7746064" cy="6264696"/>
          </a:xfrm>
        </p:spPr>
        <p:txBody>
          <a:bodyPr>
            <a:noAutofit/>
          </a:bodyPr>
          <a:lstStyle/>
          <a:p>
            <a:pPr algn="ctr"/>
            <a:r>
              <a:rPr lang="fr-FR" dirty="0" smtClean="0">
                <a:effectLst>
                  <a:outerShdw blurRad="38100" dist="38100" dir="2700000" algn="tl">
                    <a:srgbClr val="000000">
                      <a:alpha val="43137"/>
                    </a:srgbClr>
                  </a:outerShdw>
                </a:effectLst>
              </a:rPr>
              <a:t>7- Les causes rares </a:t>
            </a:r>
          </a:p>
          <a:p>
            <a:pPr algn="ctr">
              <a:buNone/>
            </a:pPr>
            <a:r>
              <a:rPr lang="fr-FR" sz="2800" dirty="0" smtClean="0">
                <a:effectLst>
                  <a:outerShdw blurRad="38100" dist="38100" dir="2700000" algn="tl">
                    <a:srgbClr val="000000">
                      <a:alpha val="43137"/>
                    </a:srgbClr>
                  </a:outerShdw>
                </a:effectLst>
              </a:rPr>
              <a:t>  </a:t>
            </a:r>
          </a:p>
          <a:p>
            <a:r>
              <a:rPr lang="fr-FR" sz="2800" u="sng" dirty="0" smtClean="0"/>
              <a:t>Hyperthyroïdie par sécrétion ectopique d’hormones thyroïdiennes </a:t>
            </a:r>
            <a:r>
              <a:rPr lang="fr-FR" sz="2800" dirty="0" smtClean="0"/>
              <a:t>:  stroma </a:t>
            </a:r>
            <a:r>
              <a:rPr lang="fr-FR" sz="2800" dirty="0" err="1" smtClean="0"/>
              <a:t>ovarii</a:t>
            </a:r>
            <a:r>
              <a:rPr lang="fr-FR" sz="2800" dirty="0" smtClean="0"/>
              <a:t>. </a:t>
            </a:r>
          </a:p>
          <a:p>
            <a:r>
              <a:rPr lang="fr-FR" sz="2800" u="sng" dirty="0" smtClean="0"/>
              <a:t>Métastases fonctionnelles des cancers thyroïdiens  </a:t>
            </a:r>
            <a:r>
              <a:rPr lang="fr-FR" sz="2800" dirty="0" smtClean="0"/>
              <a:t> </a:t>
            </a:r>
          </a:p>
          <a:p>
            <a:r>
              <a:rPr lang="fr-FR" sz="2800" u="sng" dirty="0" smtClean="0"/>
              <a:t>Hyperthyroïdie à TSH normale ou élevée</a:t>
            </a:r>
            <a:r>
              <a:rPr lang="fr-FR" sz="2800" dirty="0" smtClean="0"/>
              <a:t>:  Adénome hypophysaire thyréotrope,  Syndrome de résistance aux hormones thyroïdiennes.  </a:t>
            </a:r>
          </a:p>
          <a:p>
            <a:r>
              <a:rPr lang="fr-FR" sz="2800" u="sng" dirty="0" smtClean="0"/>
              <a:t>Hyperthyroïdie non auto-immune familiale </a:t>
            </a:r>
            <a:r>
              <a:rPr lang="fr-FR" sz="2800" dirty="0" smtClean="0"/>
              <a:t>: Par mutation germinale activatrice du récepteur de la TSH</a:t>
            </a:r>
          </a:p>
          <a:p>
            <a:r>
              <a:rPr lang="fr-FR" sz="2800" u="sng" dirty="0" smtClean="0"/>
              <a:t>Hyperthyroïdie par hypersécrétion d’HCG </a:t>
            </a:r>
            <a:r>
              <a:rPr lang="fr-FR" sz="2800" dirty="0" smtClean="0"/>
              <a:t>(  action TSH </a:t>
            </a:r>
            <a:r>
              <a:rPr lang="fr-FR" sz="2800" dirty="0" err="1" smtClean="0"/>
              <a:t>like</a:t>
            </a:r>
            <a:r>
              <a:rPr lang="fr-FR" sz="2800" dirty="0" smtClean="0"/>
              <a:t>) : tumeurs trophoblastiques.</a:t>
            </a:r>
            <a:endParaRPr lang="fr-FR" sz="2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smtClean="0"/>
              <a:t>FORMES CLINIQUES</a:t>
            </a:r>
            <a:endParaRPr lang="fr-FR" sz="3600" dirty="0"/>
          </a:p>
        </p:txBody>
      </p:sp>
      <p:sp>
        <p:nvSpPr>
          <p:cNvPr id="3" name="Espace réservé du contenu 2"/>
          <p:cNvSpPr>
            <a:spLocks noGrp="1"/>
          </p:cNvSpPr>
          <p:nvPr>
            <p:ph idx="1"/>
          </p:nvPr>
        </p:nvSpPr>
        <p:spPr>
          <a:xfrm>
            <a:off x="1115616" y="1447800"/>
            <a:ext cx="7818072" cy="5221560"/>
          </a:xfrm>
        </p:spPr>
        <p:txBody>
          <a:bodyPr>
            <a:normAutofit/>
          </a:bodyPr>
          <a:lstStyle/>
          <a:p>
            <a:r>
              <a:rPr lang="fr-FR" sz="2800" dirty="0" smtClean="0">
                <a:effectLst>
                  <a:outerShdw blurRad="38100" dist="38100" dir="2700000" algn="tl">
                    <a:srgbClr val="000000">
                      <a:alpha val="43137"/>
                    </a:srgbClr>
                  </a:outerShdw>
                </a:effectLst>
              </a:rPr>
              <a:t>1-Formes </a:t>
            </a:r>
            <a:r>
              <a:rPr lang="fr-FR" sz="2800" dirty="0" err="1" smtClean="0">
                <a:effectLst>
                  <a:outerShdw blurRad="38100" dist="38100" dir="2700000" algn="tl">
                    <a:srgbClr val="000000">
                      <a:alpha val="43137"/>
                    </a:srgbClr>
                  </a:outerShdw>
                </a:effectLst>
              </a:rPr>
              <a:t>infracliniques</a:t>
            </a:r>
            <a:r>
              <a:rPr lang="fr-FR" sz="2800" dirty="0" smtClean="0">
                <a:effectLst>
                  <a:outerShdw blurRad="38100" dist="38100" dir="2700000" algn="tl">
                    <a:srgbClr val="000000">
                      <a:alpha val="43137"/>
                    </a:srgbClr>
                  </a:outerShdw>
                </a:effectLst>
              </a:rPr>
              <a:t> </a:t>
            </a:r>
            <a:r>
              <a:rPr lang="fr-FR" sz="2800" dirty="0" smtClean="0"/>
              <a:t>:  </a:t>
            </a:r>
          </a:p>
          <a:p>
            <a:pPr>
              <a:buNone/>
            </a:pPr>
            <a:endParaRPr lang="fr-FR" sz="2800" dirty="0" smtClean="0"/>
          </a:p>
          <a:p>
            <a:r>
              <a:rPr lang="fr-FR" sz="2800" dirty="0" smtClean="0"/>
              <a:t> TSH basse sans augmentation de la T4L et de T3L. </a:t>
            </a:r>
          </a:p>
          <a:p>
            <a:r>
              <a:rPr lang="fr-FR" sz="2800" dirty="0" smtClean="0"/>
              <a:t>Risque; </a:t>
            </a:r>
            <a:r>
              <a:rPr lang="fr-FR" sz="2800" dirty="0" err="1" smtClean="0"/>
              <a:t>fracturaire</a:t>
            </a:r>
            <a:r>
              <a:rPr lang="fr-FR" sz="2800" dirty="0" smtClean="0"/>
              <a:t> accru chez la femme ménopausée, augmentation de la mortalité </a:t>
            </a:r>
            <a:r>
              <a:rPr lang="fr-FR" sz="2800" dirty="0" err="1" smtClean="0"/>
              <a:t>cardiovasculaire,fibrillation</a:t>
            </a:r>
            <a:r>
              <a:rPr lang="fr-FR" sz="2800" dirty="0" smtClean="0"/>
              <a:t> auriculaire, altération de la contractilité et HVG, </a:t>
            </a:r>
          </a:p>
          <a:p>
            <a:r>
              <a:rPr lang="fr-FR" sz="2800" dirty="0" smtClean="0"/>
              <a:t>Traitement indiqué si TSH est inférieure à 0,1 </a:t>
            </a:r>
            <a:r>
              <a:rPr lang="fr-FR" sz="2800" dirty="0" err="1" smtClean="0"/>
              <a:t>mU</a:t>
            </a:r>
            <a:r>
              <a:rPr lang="fr-FR" sz="2800" dirty="0" smtClean="0"/>
              <a:t>/L</a:t>
            </a:r>
            <a:endParaRPr lang="fr-FR"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115616" y="332656"/>
            <a:ext cx="7818072" cy="6336704"/>
          </a:xfrm>
        </p:spPr>
        <p:txBody>
          <a:bodyPr>
            <a:normAutofit/>
          </a:bodyPr>
          <a:lstStyle/>
          <a:p>
            <a:r>
              <a:rPr lang="fr-FR" sz="2800" dirty="0" smtClean="0">
                <a:effectLst>
                  <a:outerShdw blurRad="38100" dist="38100" dir="2700000" algn="tl">
                    <a:srgbClr val="000000">
                      <a:alpha val="43137"/>
                    </a:srgbClr>
                  </a:outerShdw>
                </a:effectLst>
              </a:rPr>
              <a:t>2 Formes pauci ou mono symptomatiques </a:t>
            </a:r>
            <a:r>
              <a:rPr lang="fr-FR" sz="2800" dirty="0" smtClean="0"/>
              <a:t>: </a:t>
            </a:r>
          </a:p>
          <a:p>
            <a:endParaRPr lang="fr-FR" sz="2800" dirty="0" smtClean="0"/>
          </a:p>
          <a:p>
            <a:r>
              <a:rPr lang="fr-FR" sz="2800" dirty="0" smtClean="0"/>
              <a:t>Absence de l’un des deux signes considérés comme majeurs : l’amaigrissement, la tachycardie.</a:t>
            </a:r>
          </a:p>
          <a:p>
            <a:pPr>
              <a:buNone/>
            </a:pPr>
            <a:r>
              <a:rPr lang="fr-FR" sz="2800" dirty="0" smtClean="0"/>
              <a:t>  </a:t>
            </a:r>
          </a:p>
          <a:p>
            <a:r>
              <a:rPr lang="fr-FR" sz="2800" dirty="0" smtClean="0"/>
              <a:t>Formes sans amaigrissement : 10% des cas,  femmes jeunes, avec prise de poids  paradoxale dans les premières semaines d’installation de l’hyperthyroïdie par boulimie. </a:t>
            </a:r>
          </a:p>
          <a:p>
            <a:r>
              <a:rPr lang="fr-FR" sz="2800" dirty="0" smtClean="0"/>
              <a:t>Formes sans tachycardie : sujets au rythme physiologique lent ou coexistence d’un Bloc </a:t>
            </a:r>
            <a:r>
              <a:rPr lang="fr-FR" sz="2800" dirty="0" err="1" smtClean="0"/>
              <a:t>Auriculo-Ventriculaire</a:t>
            </a:r>
            <a:r>
              <a:rPr lang="fr-FR" sz="2800" dirty="0" smtClean="0"/>
              <a:t> complet.</a:t>
            </a:r>
            <a:endParaRPr lang="fr-FR"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043608" y="332656"/>
            <a:ext cx="7890080" cy="6264696"/>
          </a:xfrm>
        </p:spPr>
        <p:txBody>
          <a:bodyPr>
            <a:noAutofit/>
          </a:bodyPr>
          <a:lstStyle/>
          <a:p>
            <a:r>
              <a:rPr lang="fr-FR" sz="2800" dirty="0" smtClean="0">
                <a:effectLst>
                  <a:outerShdw blurRad="38100" dist="38100" dir="2700000" algn="tl">
                    <a:srgbClr val="000000">
                      <a:alpha val="43137"/>
                    </a:srgbClr>
                  </a:outerShdw>
                </a:effectLst>
              </a:rPr>
              <a:t>3  Formes compliquées et évolutives  </a:t>
            </a:r>
            <a:r>
              <a:rPr lang="fr-FR" sz="2800" u="sng" dirty="0" smtClean="0"/>
              <a:t>Cardiothyréose</a:t>
            </a:r>
            <a:r>
              <a:rPr lang="fr-FR" sz="2800" dirty="0" smtClean="0"/>
              <a:t> : insuffisance coronaire,  troubles du rythme, insuffisance cardiaque. </a:t>
            </a:r>
          </a:p>
          <a:p>
            <a:r>
              <a:rPr lang="fr-FR" sz="2800" u="sng" dirty="0" smtClean="0"/>
              <a:t>Troubles psychiatriques :</a:t>
            </a:r>
            <a:r>
              <a:rPr lang="fr-FR" sz="2800" dirty="0" smtClean="0"/>
              <a:t>syndrome dépressif, hallucinations. </a:t>
            </a:r>
          </a:p>
          <a:p>
            <a:r>
              <a:rPr lang="fr-FR" sz="2800" u="sng" dirty="0" smtClean="0"/>
              <a:t>Formes </a:t>
            </a:r>
            <a:r>
              <a:rPr lang="fr-FR" sz="2800" u="sng" dirty="0" err="1" smtClean="0"/>
              <a:t>pseudomyopathiques</a:t>
            </a:r>
            <a:r>
              <a:rPr lang="fr-FR" sz="2800" u="sng" dirty="0" smtClean="0"/>
              <a:t> </a:t>
            </a:r>
          </a:p>
          <a:p>
            <a:r>
              <a:rPr lang="fr-FR" sz="2800" u="sng" dirty="0" smtClean="0"/>
              <a:t>Crise aiguë </a:t>
            </a:r>
            <a:r>
              <a:rPr lang="fr-FR" sz="2800" u="sng" dirty="0" err="1" smtClean="0"/>
              <a:t>thyrotoxique</a:t>
            </a:r>
            <a:r>
              <a:rPr lang="fr-FR" sz="2800" u="sng" dirty="0" smtClean="0"/>
              <a:t> </a:t>
            </a:r>
            <a:r>
              <a:rPr lang="fr-FR" sz="2800" dirty="0" smtClean="0"/>
              <a:t>: se voit surtout lors de chirurgie thyroïdienne sans préparation médicale préalable du patient en hyperthyroïdie. </a:t>
            </a:r>
          </a:p>
          <a:p>
            <a:r>
              <a:rPr lang="fr-FR" sz="2800" dirty="0" smtClean="0"/>
              <a:t>Clinique : fièvre, sueurs, tachycardie avec parfois OAP,  défaillance cardiaque, nausées, vomissements, douleurs abdominales, délire; jusqu’au collapsus et coma. </a:t>
            </a:r>
          </a:p>
          <a:p>
            <a:r>
              <a:rPr lang="fr-FR" sz="2800" u="sng" dirty="0" smtClean="0"/>
              <a:t>Autres complications </a:t>
            </a:r>
            <a:r>
              <a:rPr lang="fr-FR" sz="2800" dirty="0" smtClean="0"/>
              <a:t>: hépatique, osseuse </a:t>
            </a:r>
            <a:endParaRPr lang="fr-FR" sz="2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t>TRAITEMENT</a:t>
            </a:r>
            <a:endParaRPr lang="fr-FR" sz="3600" b="1" dirty="0"/>
          </a:p>
        </p:txBody>
      </p:sp>
      <p:sp>
        <p:nvSpPr>
          <p:cNvPr id="3" name="Espace réservé du contenu 2"/>
          <p:cNvSpPr>
            <a:spLocks noGrp="1"/>
          </p:cNvSpPr>
          <p:nvPr>
            <p:ph idx="1"/>
          </p:nvPr>
        </p:nvSpPr>
        <p:spPr>
          <a:xfrm>
            <a:off x="1187624" y="1447800"/>
            <a:ext cx="7746064" cy="5077544"/>
          </a:xfrm>
        </p:spPr>
        <p:txBody>
          <a:bodyPr/>
          <a:lstStyle/>
          <a:p>
            <a:pPr algn="ctr"/>
            <a:r>
              <a:rPr lang="fr-FR" dirty="0" smtClean="0">
                <a:effectLst>
                  <a:outerShdw blurRad="38100" dist="38100" dir="2700000" algn="tl">
                    <a:srgbClr val="000000">
                      <a:alpha val="43137"/>
                    </a:srgbClr>
                  </a:outerShdw>
                </a:effectLst>
              </a:rPr>
              <a:t>Objectifs</a:t>
            </a:r>
          </a:p>
          <a:p>
            <a:pPr algn="ctr">
              <a:buNone/>
            </a:pPr>
            <a:endParaRPr lang="fr-FR" dirty="0" smtClean="0">
              <a:effectLst>
                <a:outerShdw blurRad="38100" dist="38100" dir="2700000" algn="tl">
                  <a:srgbClr val="000000">
                    <a:alpha val="43137"/>
                  </a:srgbClr>
                </a:outerShdw>
              </a:effectLst>
            </a:endParaRPr>
          </a:p>
          <a:p>
            <a:r>
              <a:rPr lang="fr-FR" sz="2800" dirty="0" smtClean="0"/>
              <a:t>Obtenir l’</a:t>
            </a:r>
            <a:r>
              <a:rPr lang="fr-FR" sz="2800" dirty="0" err="1" smtClean="0"/>
              <a:t>euthyroidie</a:t>
            </a:r>
            <a:endParaRPr lang="fr-FR" sz="2800" dirty="0" smtClean="0"/>
          </a:p>
          <a:p>
            <a:pPr>
              <a:buNone/>
            </a:pPr>
            <a:endParaRPr lang="fr-FR" sz="2800" dirty="0" smtClean="0"/>
          </a:p>
          <a:p>
            <a:r>
              <a:rPr lang="fr-FR" sz="2800" dirty="0" smtClean="0"/>
              <a:t>Prendre en charge les complications</a:t>
            </a:r>
          </a:p>
          <a:p>
            <a:pPr>
              <a:buNone/>
            </a:pPr>
            <a:endParaRPr lang="fr-FR" sz="2800" dirty="0" smtClean="0"/>
          </a:p>
          <a:p>
            <a:r>
              <a:rPr lang="fr-FR" sz="2800" dirty="0" smtClean="0"/>
              <a:t>Traiter l’</a:t>
            </a:r>
            <a:r>
              <a:rPr lang="fr-FR" sz="2800" dirty="0" err="1" smtClean="0"/>
              <a:t>etiologie</a:t>
            </a:r>
            <a:endParaRPr lang="fr-FR" sz="2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115616" y="1447800"/>
            <a:ext cx="7818072" cy="5149552"/>
          </a:xfrm>
        </p:spPr>
        <p:txBody>
          <a:bodyPr>
            <a:normAutofit fontScale="92500" lnSpcReduction="10000"/>
          </a:bodyPr>
          <a:lstStyle/>
          <a:p>
            <a:pPr algn="ctr"/>
            <a:r>
              <a:rPr lang="fr-FR" dirty="0" smtClean="0"/>
              <a:t> </a:t>
            </a:r>
            <a:r>
              <a:rPr lang="fr-FR" dirty="0" smtClean="0">
                <a:effectLst>
                  <a:outerShdw blurRad="38100" dist="38100" dir="2700000" algn="tl">
                    <a:srgbClr val="000000">
                      <a:alpha val="43137"/>
                    </a:srgbClr>
                  </a:outerShdw>
                </a:effectLst>
              </a:rPr>
              <a:t>Moyens: </a:t>
            </a:r>
          </a:p>
          <a:p>
            <a:r>
              <a:rPr lang="fr-FR" sz="3000" u="sng" dirty="0" smtClean="0"/>
              <a:t>Traitement médical </a:t>
            </a:r>
            <a:r>
              <a:rPr lang="fr-FR" sz="3000" dirty="0" smtClean="0"/>
              <a:t>: </a:t>
            </a:r>
          </a:p>
          <a:p>
            <a:r>
              <a:rPr lang="fr-FR" sz="3000" dirty="0" smtClean="0"/>
              <a:t>Antithyroïdiens de synthèse (ATS):  </a:t>
            </a:r>
          </a:p>
          <a:p>
            <a:pPr>
              <a:buFontTx/>
              <a:buChar char="-"/>
            </a:pPr>
            <a:r>
              <a:rPr lang="fr-FR" sz="3000" dirty="0" err="1" smtClean="0"/>
              <a:t>Carbimazole</a:t>
            </a:r>
            <a:r>
              <a:rPr lang="fr-FR" sz="3000" dirty="0" smtClean="0"/>
              <a:t> (CBM): </a:t>
            </a:r>
            <a:r>
              <a:rPr lang="fr-FR" sz="3000" dirty="0" err="1" smtClean="0"/>
              <a:t>cp</a:t>
            </a:r>
            <a:r>
              <a:rPr lang="fr-FR" sz="3000" dirty="0" smtClean="0"/>
              <a:t> 5 mg , 20 mg   </a:t>
            </a:r>
          </a:p>
          <a:p>
            <a:pPr>
              <a:buFontTx/>
              <a:buChar char="-"/>
            </a:pPr>
            <a:r>
              <a:rPr lang="fr-FR" sz="3000" dirty="0" smtClean="0"/>
              <a:t>PTU : </a:t>
            </a:r>
            <a:r>
              <a:rPr lang="fr-FR" sz="3000" dirty="0" err="1" smtClean="0"/>
              <a:t>propylthiouracile</a:t>
            </a:r>
            <a:r>
              <a:rPr lang="fr-FR" sz="3000" dirty="0" smtClean="0"/>
              <a:t>: </a:t>
            </a:r>
            <a:r>
              <a:rPr lang="fr-FR" sz="3000" dirty="0" err="1" smtClean="0"/>
              <a:t>cp</a:t>
            </a:r>
            <a:r>
              <a:rPr lang="fr-FR" sz="3000" dirty="0" smtClean="0"/>
              <a:t> 25mg   </a:t>
            </a:r>
          </a:p>
          <a:p>
            <a:pPr>
              <a:buFontTx/>
              <a:buChar char="-"/>
            </a:pPr>
            <a:r>
              <a:rPr lang="fr-FR" sz="3000" dirty="0" err="1" smtClean="0"/>
              <a:t>Basedène</a:t>
            </a:r>
            <a:r>
              <a:rPr lang="fr-FR" sz="3000" dirty="0" smtClean="0"/>
              <a:t> : </a:t>
            </a:r>
            <a:r>
              <a:rPr lang="fr-FR" sz="3000" dirty="0" err="1" smtClean="0"/>
              <a:t>cp</a:t>
            </a:r>
            <a:r>
              <a:rPr lang="fr-FR" sz="3000" dirty="0" smtClean="0"/>
              <a:t> 25 mg. </a:t>
            </a:r>
          </a:p>
          <a:p>
            <a:pPr>
              <a:buFontTx/>
              <a:buChar char="-"/>
            </a:pPr>
            <a:r>
              <a:rPr lang="fr-FR" sz="3000" dirty="0" smtClean="0"/>
              <a:t>Traitement adjuvant:  Repos,  B bloquants, anxiolytiques. </a:t>
            </a:r>
          </a:p>
          <a:p>
            <a:r>
              <a:rPr lang="fr-FR" sz="3000" dirty="0" smtClean="0"/>
              <a:t>Solution de </a:t>
            </a:r>
            <a:r>
              <a:rPr lang="fr-FR" sz="3000" dirty="0" err="1" smtClean="0"/>
              <a:t>lugol</a:t>
            </a:r>
            <a:r>
              <a:rPr lang="fr-FR" sz="3000" dirty="0" smtClean="0"/>
              <a:t> (iode), </a:t>
            </a:r>
          </a:p>
          <a:p>
            <a:r>
              <a:rPr lang="fr-FR" sz="3000" dirty="0" smtClean="0"/>
              <a:t>lithium, </a:t>
            </a:r>
          </a:p>
          <a:p>
            <a:r>
              <a:rPr lang="fr-FR" sz="3000" dirty="0" smtClean="0"/>
              <a:t>Corticoïdes. </a:t>
            </a:r>
            <a:endParaRPr lang="fr-FR" sz="30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435608" y="332656"/>
            <a:ext cx="7498080" cy="5915744"/>
          </a:xfrm>
        </p:spPr>
        <p:txBody>
          <a:bodyPr>
            <a:normAutofit/>
          </a:bodyPr>
          <a:lstStyle/>
          <a:p>
            <a:endParaRPr lang="fr-FR" sz="2800" dirty="0" smtClean="0"/>
          </a:p>
          <a:p>
            <a:endParaRPr lang="fr-FR" sz="2800" dirty="0" smtClean="0"/>
          </a:p>
          <a:p>
            <a:r>
              <a:rPr lang="fr-FR" sz="2800" dirty="0" smtClean="0"/>
              <a:t>Chirurgie</a:t>
            </a:r>
          </a:p>
          <a:p>
            <a:pPr>
              <a:buNone/>
            </a:pPr>
            <a:endParaRPr lang="fr-FR" sz="2800" dirty="0" smtClean="0"/>
          </a:p>
          <a:p>
            <a:r>
              <a:rPr lang="fr-FR" sz="2800" dirty="0" smtClean="0"/>
              <a:t>Traitement isotopique par iode radioactif</a:t>
            </a:r>
            <a:endParaRPr lang="fr-FR" sz="28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115616" y="1447800"/>
            <a:ext cx="7818072" cy="4800600"/>
          </a:xfrm>
        </p:spPr>
        <p:txBody>
          <a:bodyPr>
            <a:normAutofit fontScale="92500" lnSpcReduction="20000"/>
          </a:bodyPr>
          <a:lstStyle/>
          <a:p>
            <a:pPr algn="ctr"/>
            <a:r>
              <a:rPr lang="fr-FR" dirty="0" smtClean="0">
                <a:effectLst>
                  <a:outerShdw blurRad="38100" dist="38100" dir="2700000" algn="tl">
                    <a:srgbClr val="000000">
                      <a:alpha val="43137"/>
                    </a:srgbClr>
                  </a:outerShdw>
                </a:effectLst>
              </a:rPr>
              <a:t>Modalités et indications</a:t>
            </a:r>
          </a:p>
          <a:p>
            <a:pPr algn="ctr">
              <a:buNone/>
            </a:pPr>
            <a:endParaRPr lang="fr-FR" dirty="0" smtClean="0">
              <a:effectLst>
                <a:outerShdw blurRad="38100" dist="38100" dir="2700000" algn="tl">
                  <a:srgbClr val="000000">
                    <a:alpha val="43137"/>
                  </a:srgbClr>
                </a:outerShdw>
              </a:effectLst>
            </a:endParaRPr>
          </a:p>
          <a:p>
            <a:pPr algn="ctr"/>
            <a:r>
              <a:rPr lang="fr-FR" sz="3000" dirty="0" smtClean="0">
                <a:effectLst>
                  <a:outerShdw blurRad="38100" dist="38100" dir="2700000" algn="tl">
                    <a:srgbClr val="000000">
                      <a:alpha val="43137"/>
                    </a:srgbClr>
                  </a:outerShdw>
                </a:effectLst>
              </a:rPr>
              <a:t>Maladie de BASEDOW:</a:t>
            </a:r>
          </a:p>
          <a:p>
            <a:r>
              <a:rPr lang="fr-FR" sz="3000" dirty="0" smtClean="0"/>
              <a:t>L'indication du TRT médical dépend de : L'âge, volume du goitre, présence ou non de nodules suspects, intensité des signes d'hyperthyroïdie, possibilité de l'observance et le désir du patient. </a:t>
            </a:r>
          </a:p>
          <a:p>
            <a:r>
              <a:rPr lang="fr-FR" sz="3000" i="1" dirty="0" smtClean="0"/>
              <a:t>Schéma 1</a:t>
            </a:r>
            <a:r>
              <a:rPr lang="fr-FR" sz="3000" dirty="0" smtClean="0"/>
              <a:t>: CBM:45mg/j en dose d'attaque associé au bout de 4 -6 semaines à du </a:t>
            </a:r>
            <a:r>
              <a:rPr lang="fr-FR" sz="3000" dirty="0" err="1" smtClean="0"/>
              <a:t>Levothyrox</a:t>
            </a:r>
            <a:r>
              <a:rPr lang="fr-FR" sz="3000" dirty="0" smtClean="0"/>
              <a:t> à la dose de 100 µg /j en moyenne (Schéma Block and replace). La durée totale de ce TRT est de 18 à 24 mois.</a:t>
            </a:r>
            <a:endParaRPr lang="fr-FR" sz="30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043608" y="1447800"/>
            <a:ext cx="7890080" cy="5149552"/>
          </a:xfrm>
        </p:spPr>
        <p:txBody>
          <a:bodyPr>
            <a:noAutofit/>
          </a:bodyPr>
          <a:lstStyle/>
          <a:p>
            <a:r>
              <a:rPr lang="fr-FR" sz="2800" i="1" dirty="0" smtClean="0"/>
              <a:t>Schéma 2</a:t>
            </a:r>
            <a:r>
              <a:rPr lang="fr-FR" sz="2800" dirty="0" smtClean="0"/>
              <a:t>: CBM à dose d'attaque pendant 1 - 2 mois puis assurent une dégression progressive de façon à couvrir les 18 mois.</a:t>
            </a:r>
          </a:p>
          <a:p>
            <a:r>
              <a:rPr lang="fr-FR" sz="2800" i="1" dirty="0" smtClean="0"/>
              <a:t>Surveillance: </a:t>
            </a:r>
            <a:r>
              <a:rPr lang="fr-FR" sz="2800" dirty="0" smtClean="0"/>
              <a:t>TSH +/-  FT4 / 3 mois. </a:t>
            </a:r>
          </a:p>
          <a:p>
            <a:pPr>
              <a:buNone/>
            </a:pPr>
            <a:r>
              <a:rPr lang="fr-FR" sz="2800" dirty="0" smtClean="0"/>
              <a:t>     -FNS / semaine pendant les 2 premiers mois à la recherche d'une neutropénie ; l'arrêt du CBM s’impose si les PNN sont inférieurs à 1200 éléments/mm3. </a:t>
            </a:r>
          </a:p>
          <a:p>
            <a:r>
              <a:rPr lang="fr-FR" sz="2800" i="1" dirty="0" smtClean="0"/>
              <a:t>Cure radicale</a:t>
            </a:r>
            <a:r>
              <a:rPr lang="fr-FR" sz="2800" dirty="0" smtClean="0"/>
              <a:t>: Chirurgie à faire en parfaite </a:t>
            </a:r>
            <a:r>
              <a:rPr lang="fr-FR" sz="2800" dirty="0" err="1" smtClean="0"/>
              <a:t>euthyroïdie</a:t>
            </a:r>
            <a:r>
              <a:rPr lang="fr-FR" sz="2800" dirty="0" smtClean="0"/>
              <a:t> clinique et biologique (thyroïdectomie totale possibilité d’hypothyroïdie post opératoire, d’</a:t>
            </a:r>
            <a:r>
              <a:rPr lang="fr-FR" sz="2800" dirty="0" err="1" smtClean="0"/>
              <a:t>hypoparathyroïdie</a:t>
            </a:r>
            <a:r>
              <a:rPr lang="fr-FR" sz="2800" dirty="0" smtClean="0"/>
              <a:t>,  dysphonie, hématome, une infection</a:t>
            </a:r>
            <a:endParaRPr lang="fr-FR"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TABLEAU CLINIQUE</a:t>
            </a:r>
            <a:endParaRPr lang="fr-FR" dirty="0"/>
          </a:p>
        </p:txBody>
      </p:sp>
      <p:sp>
        <p:nvSpPr>
          <p:cNvPr id="3" name="Espace réservé du contenu 2"/>
          <p:cNvSpPr>
            <a:spLocks noGrp="1"/>
          </p:cNvSpPr>
          <p:nvPr>
            <p:ph idx="1"/>
          </p:nvPr>
        </p:nvSpPr>
        <p:spPr>
          <a:xfrm>
            <a:off x="1115616" y="1447800"/>
            <a:ext cx="8028384" cy="5221560"/>
          </a:xfrm>
        </p:spPr>
        <p:txBody>
          <a:bodyPr>
            <a:normAutofit fontScale="92500"/>
          </a:bodyPr>
          <a:lstStyle/>
          <a:p>
            <a:r>
              <a:rPr lang="fr-FR" dirty="0" smtClean="0"/>
              <a:t> </a:t>
            </a:r>
            <a:r>
              <a:rPr lang="fr-FR" sz="3000" dirty="0" smtClean="0"/>
              <a:t>Amaigrissement : majeur, fréquent,  avec  appétit conservé voire  polyphagie.   </a:t>
            </a:r>
          </a:p>
          <a:p>
            <a:r>
              <a:rPr lang="fr-FR" sz="3000" dirty="0" smtClean="0"/>
              <a:t>Asthénie : Constante non spécifique</a:t>
            </a:r>
          </a:p>
          <a:p>
            <a:r>
              <a:rPr lang="fr-FR" sz="3000" dirty="0" err="1" smtClean="0"/>
              <a:t>Thermophobie</a:t>
            </a:r>
            <a:r>
              <a:rPr lang="fr-FR" sz="3000" dirty="0" smtClean="0"/>
              <a:t>, avec soif, sueurs profuses et moiteurs des paumes des mains.  </a:t>
            </a:r>
          </a:p>
          <a:p>
            <a:r>
              <a:rPr lang="fr-FR" sz="3000" dirty="0" smtClean="0"/>
              <a:t>Tachycardie : Constante, permanente, ne cède pas au repos, exagérée par l’effort et l’</a:t>
            </a:r>
            <a:r>
              <a:rPr lang="fr-FR" sz="3000" dirty="0" err="1" smtClean="0"/>
              <a:t>emotion</a:t>
            </a:r>
            <a:r>
              <a:rPr lang="fr-FR" sz="3000" dirty="0" smtClean="0"/>
              <a:t>, avec éréthisme vasculaire généralisé : pouls ample, base du cou frémissante, palpitations, éclat des bruits cardiaques, parfois un souffle fonctionnel témoignant d’un débit cardiaque augmenté.</a:t>
            </a:r>
            <a:endParaRPr lang="fr-FR" sz="3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115616" y="1447800"/>
            <a:ext cx="7818072" cy="5149552"/>
          </a:xfrm>
        </p:spPr>
        <p:txBody>
          <a:bodyPr>
            <a:normAutofit/>
          </a:bodyPr>
          <a:lstStyle/>
          <a:p>
            <a:r>
              <a:rPr lang="fr-FR" sz="2800" dirty="0" smtClean="0">
                <a:effectLst>
                  <a:outerShdw blurRad="38100" dist="38100" dir="2700000" algn="tl">
                    <a:srgbClr val="000000">
                      <a:alpha val="43137"/>
                    </a:srgbClr>
                  </a:outerShdw>
                </a:effectLst>
              </a:rPr>
              <a:t>Adénome toxique et goitre multi-hétéro-nodulaire toxique </a:t>
            </a:r>
            <a:r>
              <a:rPr lang="fr-FR" sz="2800" dirty="0" smtClean="0"/>
              <a:t>: </a:t>
            </a:r>
          </a:p>
          <a:p>
            <a:r>
              <a:rPr lang="fr-FR" sz="2800" dirty="0" smtClean="0"/>
              <a:t>Traitement radical; </a:t>
            </a:r>
            <a:r>
              <a:rPr lang="fr-FR" sz="2800" dirty="0" err="1" smtClean="0"/>
              <a:t>irathérapie</a:t>
            </a:r>
            <a:r>
              <a:rPr lang="fr-FR" sz="2800" dirty="0" smtClean="0"/>
              <a:t> ou  chirurgie thyroïdienne( lobectomie ou </a:t>
            </a:r>
            <a:r>
              <a:rPr lang="fr-FR" sz="2800" dirty="0" err="1" smtClean="0"/>
              <a:t>loboisthmectomie</a:t>
            </a:r>
            <a:r>
              <a:rPr lang="fr-FR" sz="2800" dirty="0" smtClean="0"/>
              <a:t> , parfois thyroïdectomie totale si nodules nombreux, disséminés au niveau des 02 lobes thyroïdiens ou si suspicion de malignité).</a:t>
            </a:r>
            <a:endParaRPr lang="fr-FR" sz="28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187624" y="1447800"/>
            <a:ext cx="7746064" cy="5149552"/>
          </a:xfrm>
        </p:spPr>
        <p:txBody>
          <a:bodyPr>
            <a:normAutofit/>
          </a:bodyPr>
          <a:lstStyle/>
          <a:p>
            <a:r>
              <a:rPr lang="fr-FR" sz="2800" dirty="0" smtClean="0">
                <a:effectLst>
                  <a:outerShdw blurRad="38100" dist="38100" dir="2700000" algn="tl">
                    <a:srgbClr val="000000">
                      <a:alpha val="43137"/>
                    </a:srgbClr>
                  </a:outerShdw>
                </a:effectLst>
              </a:rPr>
              <a:t>Thyroïdite de De </a:t>
            </a:r>
            <a:r>
              <a:rPr lang="fr-FR" sz="2800" dirty="0" err="1" smtClean="0">
                <a:effectLst>
                  <a:outerShdw blurRad="38100" dist="38100" dir="2700000" algn="tl">
                    <a:srgbClr val="000000">
                      <a:alpha val="43137"/>
                    </a:srgbClr>
                  </a:outerShdw>
                </a:effectLst>
              </a:rPr>
              <a:t>Quervain</a:t>
            </a:r>
            <a:r>
              <a:rPr lang="fr-FR" sz="2800" dirty="0" smtClean="0">
                <a:effectLst>
                  <a:outerShdw blurRad="38100" dist="38100" dir="2700000" algn="tl">
                    <a:srgbClr val="000000">
                      <a:alpha val="43137"/>
                    </a:srgbClr>
                  </a:outerShdw>
                </a:effectLst>
              </a:rPr>
              <a:t> </a:t>
            </a:r>
            <a:r>
              <a:rPr lang="fr-FR" sz="2800" dirty="0" smtClean="0"/>
              <a:t>:  </a:t>
            </a:r>
          </a:p>
          <a:p>
            <a:r>
              <a:rPr lang="fr-FR" sz="2800" dirty="0" smtClean="0"/>
              <a:t>Aspirine: 3g/j ou un autre anti-inflammatoire pendant 2  - 3 semaines. </a:t>
            </a:r>
          </a:p>
          <a:p>
            <a:r>
              <a:rPr lang="fr-FR" sz="2800" dirty="0" smtClean="0"/>
              <a:t>Traitement par B bloquant peut être envisagé. </a:t>
            </a:r>
          </a:p>
          <a:p>
            <a:pPr>
              <a:buNone/>
            </a:pPr>
            <a:r>
              <a:rPr lang="fr-FR" sz="2800" dirty="0" smtClean="0"/>
              <a:t>  </a:t>
            </a:r>
          </a:p>
          <a:p>
            <a:r>
              <a:rPr lang="fr-FR" sz="2800" dirty="0" smtClean="0">
                <a:effectLst>
                  <a:outerShdw blurRad="38100" dist="38100" dir="2700000" algn="tl">
                    <a:srgbClr val="000000">
                      <a:alpha val="43137"/>
                    </a:srgbClr>
                  </a:outerShdw>
                </a:effectLst>
              </a:rPr>
              <a:t>Thyroïdites auto-immunes</a:t>
            </a:r>
            <a:r>
              <a:rPr lang="fr-FR" sz="2800" dirty="0" smtClean="0"/>
              <a:t>:  </a:t>
            </a:r>
          </a:p>
          <a:p>
            <a:r>
              <a:rPr lang="fr-FR" sz="2800" dirty="0" smtClean="0"/>
              <a:t>ATS à des doses faibles et pour une durée plus courte.</a:t>
            </a:r>
            <a:endParaRPr lang="fr-FR"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t>
            </a:r>
            <a:endParaRPr lang="fr-FR" dirty="0"/>
          </a:p>
        </p:txBody>
      </p:sp>
      <p:sp>
        <p:nvSpPr>
          <p:cNvPr id="3" name="Espace réservé du contenu 2"/>
          <p:cNvSpPr>
            <a:spLocks noGrp="1"/>
          </p:cNvSpPr>
          <p:nvPr>
            <p:ph idx="1"/>
          </p:nvPr>
        </p:nvSpPr>
        <p:spPr>
          <a:xfrm>
            <a:off x="1115616" y="1447800"/>
            <a:ext cx="7818072" cy="4800600"/>
          </a:xfrm>
        </p:spPr>
        <p:txBody>
          <a:bodyPr>
            <a:noAutofit/>
          </a:bodyPr>
          <a:lstStyle/>
          <a:p>
            <a:r>
              <a:rPr lang="fr-FR" sz="2800" dirty="0" smtClean="0"/>
              <a:t>HTA : Systolique, élargissement de la différentielle.  </a:t>
            </a:r>
          </a:p>
          <a:p>
            <a:r>
              <a:rPr lang="fr-FR" sz="2800" dirty="0" smtClean="0"/>
              <a:t>Accélération du transit, voir diarrhées motrices. </a:t>
            </a:r>
          </a:p>
          <a:p>
            <a:r>
              <a:rPr lang="fr-FR" sz="2800" dirty="0" smtClean="0"/>
              <a:t>Faiblesse musculaire. </a:t>
            </a:r>
          </a:p>
          <a:p>
            <a:r>
              <a:rPr lang="fr-FR" sz="2800" dirty="0" smtClean="0"/>
              <a:t> Tremblements fins des extrémités</a:t>
            </a:r>
          </a:p>
          <a:p>
            <a:r>
              <a:rPr lang="fr-FR" sz="2800" dirty="0" smtClean="0"/>
              <a:t>Rapidité de la décontraction musculaire</a:t>
            </a:r>
          </a:p>
          <a:p>
            <a:r>
              <a:rPr lang="fr-FR" sz="2800" dirty="0" smtClean="0"/>
              <a:t>Troubles psychiques : Irritabilité, nervosité, émotivité, insomnie, agitation,  humeur labile  </a:t>
            </a:r>
          </a:p>
          <a:p>
            <a:r>
              <a:rPr lang="fr-FR" sz="2800" dirty="0" smtClean="0"/>
              <a:t>Autres : troubles des règles, gynécomastie, troubles cutanés et des phanères, prurit, douleurs osseuses</a:t>
            </a:r>
            <a:endParaRPr lang="fr-FR"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smtClean="0"/>
              <a:t>BIOLOGIE</a:t>
            </a:r>
            <a:endParaRPr lang="fr-FR" sz="3600" dirty="0"/>
          </a:p>
        </p:txBody>
      </p:sp>
      <p:sp>
        <p:nvSpPr>
          <p:cNvPr id="3" name="Espace réservé du contenu 2"/>
          <p:cNvSpPr>
            <a:spLocks noGrp="1"/>
          </p:cNvSpPr>
          <p:nvPr>
            <p:ph idx="1"/>
          </p:nvPr>
        </p:nvSpPr>
        <p:spPr>
          <a:xfrm>
            <a:off x="1115616" y="1447800"/>
            <a:ext cx="8028384" cy="5221560"/>
          </a:xfrm>
        </p:spPr>
        <p:txBody>
          <a:bodyPr>
            <a:normAutofit/>
          </a:bodyPr>
          <a:lstStyle/>
          <a:p>
            <a:pPr algn="ctr">
              <a:buNone/>
            </a:pPr>
            <a:r>
              <a:rPr lang="fr-FR" dirty="0" smtClean="0">
                <a:effectLst>
                  <a:outerShdw blurRad="38100" dist="38100" dir="2700000" algn="tl">
                    <a:srgbClr val="000000">
                      <a:alpha val="43137"/>
                    </a:srgbClr>
                  </a:outerShdw>
                </a:effectLst>
              </a:rPr>
              <a:t>Bilan spécifique hormonal </a:t>
            </a:r>
          </a:p>
          <a:p>
            <a:pPr algn="ctr">
              <a:buNone/>
            </a:pPr>
            <a:r>
              <a:rPr lang="fr-FR" dirty="0" smtClean="0"/>
              <a:t> </a:t>
            </a:r>
          </a:p>
          <a:p>
            <a:r>
              <a:rPr lang="fr-FR" dirty="0" smtClean="0"/>
              <a:t>FT3, FT4  : élevées. </a:t>
            </a:r>
          </a:p>
          <a:p>
            <a:r>
              <a:rPr lang="fr-FR" dirty="0" smtClean="0"/>
              <a:t>TSH: diminuée. </a:t>
            </a:r>
          </a:p>
          <a:p>
            <a:endParaRPr lang="fr-FR" sz="2800" dirty="0" smtClean="0"/>
          </a:p>
          <a:p>
            <a:r>
              <a:rPr lang="fr-FR" sz="2800" dirty="0" smtClean="0"/>
              <a:t>TSH normale : adénome thyréotrope,  syndrome de résistance aux hormones thyroïdiennes. </a:t>
            </a:r>
            <a:endParaRPr lang="fr-FR"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115616" y="1447800"/>
            <a:ext cx="8028384" cy="5149552"/>
          </a:xfrm>
        </p:spPr>
        <p:txBody>
          <a:bodyPr>
            <a:normAutofit/>
          </a:bodyPr>
          <a:lstStyle/>
          <a:p>
            <a:pPr algn="ctr"/>
            <a:r>
              <a:rPr lang="fr-FR" u="sng" dirty="0" smtClean="0">
                <a:effectLst>
                  <a:outerShdw blurRad="38100" dist="38100" dir="2700000" algn="tl">
                    <a:srgbClr val="000000">
                      <a:alpha val="43137"/>
                    </a:srgbClr>
                  </a:outerShdw>
                </a:effectLst>
              </a:rPr>
              <a:t>Bilan non spécifique ,de retentissement  </a:t>
            </a:r>
          </a:p>
          <a:p>
            <a:pPr>
              <a:buNone/>
            </a:pPr>
            <a:r>
              <a:rPr lang="fr-FR" u="sng" dirty="0" smtClean="0">
                <a:effectLst>
                  <a:outerShdw blurRad="38100" dist="38100" dir="2700000" algn="tl">
                    <a:srgbClr val="000000">
                      <a:alpha val="43137"/>
                    </a:srgbClr>
                  </a:outerShdw>
                </a:effectLst>
              </a:rPr>
              <a:t> </a:t>
            </a:r>
          </a:p>
          <a:p>
            <a:r>
              <a:rPr lang="fr-FR" dirty="0" smtClean="0"/>
              <a:t>FNS : </a:t>
            </a:r>
            <a:r>
              <a:rPr lang="fr-FR" dirty="0" err="1" smtClean="0"/>
              <a:t>Leuconeutropenie</a:t>
            </a:r>
            <a:r>
              <a:rPr lang="fr-FR" dirty="0" smtClean="0"/>
              <a:t> ,</a:t>
            </a:r>
            <a:r>
              <a:rPr lang="fr-FR" dirty="0" err="1" smtClean="0"/>
              <a:t>microcytose</a:t>
            </a:r>
            <a:r>
              <a:rPr lang="fr-FR" dirty="0" smtClean="0"/>
              <a:t>, anémie. </a:t>
            </a:r>
          </a:p>
          <a:p>
            <a:r>
              <a:rPr lang="fr-FR" dirty="0" smtClean="0"/>
              <a:t>Phosphatases alcalines et </a:t>
            </a:r>
            <a:r>
              <a:rPr lang="fr-FR" dirty="0" err="1" smtClean="0"/>
              <a:t>γGT</a:t>
            </a:r>
            <a:r>
              <a:rPr lang="fr-FR" dirty="0" smtClean="0"/>
              <a:t> élevées. </a:t>
            </a:r>
          </a:p>
          <a:p>
            <a:r>
              <a:rPr lang="fr-FR" dirty="0" smtClean="0"/>
              <a:t>Intolérance glucosée, voir diabète sucré. </a:t>
            </a:r>
          </a:p>
          <a:p>
            <a:r>
              <a:rPr lang="fr-FR" dirty="0" smtClean="0"/>
              <a:t>Hypercalcémie. </a:t>
            </a:r>
          </a:p>
          <a:p>
            <a:r>
              <a:rPr lang="fr-FR" dirty="0" smtClean="0"/>
              <a:t>Hypocholestérolémie.</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t>DIAGNOSTIC ETIOLOGIQUE</a:t>
            </a:r>
            <a:endParaRPr lang="fr-FR" sz="3600" b="1" dirty="0"/>
          </a:p>
        </p:txBody>
      </p:sp>
      <p:sp>
        <p:nvSpPr>
          <p:cNvPr id="3" name="Espace réservé du contenu 2"/>
          <p:cNvSpPr>
            <a:spLocks noGrp="1"/>
          </p:cNvSpPr>
          <p:nvPr>
            <p:ph idx="1"/>
          </p:nvPr>
        </p:nvSpPr>
        <p:spPr>
          <a:xfrm>
            <a:off x="899592" y="1447800"/>
            <a:ext cx="8244408" cy="5221560"/>
          </a:xfrm>
        </p:spPr>
        <p:txBody>
          <a:bodyPr>
            <a:noAutofit/>
          </a:bodyPr>
          <a:lstStyle/>
          <a:p>
            <a:pPr algn="ctr"/>
            <a:r>
              <a:rPr lang="fr-FR" sz="2800" dirty="0" smtClean="0">
                <a:effectLst>
                  <a:outerShdw blurRad="38100" dist="38100" dir="2700000" algn="tl">
                    <a:srgbClr val="000000">
                      <a:alpha val="43137"/>
                    </a:srgbClr>
                  </a:outerShdw>
                </a:effectLst>
              </a:rPr>
              <a:t> 1- Maladie de Basedow </a:t>
            </a:r>
          </a:p>
          <a:p>
            <a:endParaRPr lang="fr-FR" sz="2800" dirty="0" smtClean="0"/>
          </a:p>
          <a:p>
            <a:r>
              <a:rPr lang="fr-FR" sz="2800" dirty="0" smtClean="0"/>
              <a:t>Maladie auto-immune survenant sur un terrain génétiquement prédisposé, sous l’influence de facteurs environnementaux (stress, tabac…). </a:t>
            </a:r>
          </a:p>
          <a:p>
            <a:pPr>
              <a:buNone/>
            </a:pPr>
            <a:endParaRPr lang="fr-FR" sz="2800" dirty="0" smtClean="0"/>
          </a:p>
          <a:p>
            <a:r>
              <a:rPr lang="fr-FR" sz="2800" dirty="0" smtClean="0"/>
              <a:t>Stimulation permanente des cellules thyroïdiennes par les TSI, à grande affinité pour les récepteurs de la TSH. Il en résulte une stimulation de toutes les étapes de l’</a:t>
            </a:r>
            <a:r>
              <a:rPr lang="fr-FR" sz="2800" dirty="0" err="1" smtClean="0"/>
              <a:t>hormonosynthèse</a:t>
            </a:r>
            <a:r>
              <a:rPr lang="fr-FR" sz="2800" dirty="0" smtClean="0"/>
              <a:t> ainsi que la libération des hormones thyroïdiennes.  </a:t>
            </a:r>
            <a:endParaRPr lang="fr-FR"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a:xfrm>
            <a:off x="1043608" y="332656"/>
            <a:ext cx="8100392" cy="6336704"/>
          </a:xfrm>
        </p:spPr>
        <p:txBody>
          <a:bodyPr>
            <a:normAutofit/>
          </a:bodyPr>
          <a:lstStyle/>
          <a:p>
            <a:r>
              <a:rPr lang="fr-FR" sz="2800" dirty="0" smtClean="0"/>
              <a:t>Signes cliniques: syndrome de thyrotoxicose + goitre + exophtalmie.</a:t>
            </a:r>
          </a:p>
          <a:p>
            <a:pPr>
              <a:buNone/>
            </a:pPr>
            <a:endParaRPr lang="fr-FR" sz="2800" dirty="0" smtClean="0"/>
          </a:p>
          <a:p>
            <a:r>
              <a:rPr lang="fr-FR" sz="2800" u="sng" dirty="0" smtClean="0"/>
              <a:t>Le goitre Basedowien </a:t>
            </a:r>
            <a:r>
              <a:rPr lang="fr-FR" sz="2800" dirty="0" smtClean="0"/>
              <a:t>: Typiquement diffus, homogène, indolore, élastique, isolé et vasculaire : frémissement caractéristique à la palpation (</a:t>
            </a:r>
            <a:r>
              <a:rPr lang="fr-FR" sz="2800" dirty="0" err="1" smtClean="0"/>
              <a:t>thrill</a:t>
            </a:r>
            <a:r>
              <a:rPr lang="fr-FR" sz="2800" dirty="0" smtClean="0"/>
              <a:t>), souffle systolique à l’auscultation.   </a:t>
            </a:r>
          </a:p>
          <a:p>
            <a:r>
              <a:rPr lang="fr-FR" sz="2800" u="sng" dirty="0" err="1" smtClean="0"/>
              <a:t>Ophatmopathie</a:t>
            </a:r>
            <a:r>
              <a:rPr lang="fr-FR" sz="2800" u="sng" dirty="0" smtClean="0"/>
              <a:t> Basedowienne </a:t>
            </a:r>
            <a:r>
              <a:rPr lang="fr-FR" sz="2800" dirty="0" smtClean="0"/>
              <a:t>: Signe d’atteinte </a:t>
            </a:r>
            <a:r>
              <a:rPr lang="fr-FR" sz="2800" dirty="0" err="1" smtClean="0"/>
              <a:t>auto-immune,d‘</a:t>
            </a:r>
            <a:r>
              <a:rPr lang="fr-FR" sz="2800" dirty="0" smtClean="0"/>
              <a:t>évolution non parallèle à celle de la thyrotoxicose.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043608" y="260648"/>
            <a:ext cx="8100392" cy="6408712"/>
          </a:xfrm>
        </p:spPr>
        <p:txBody>
          <a:bodyPr>
            <a:normAutofit/>
          </a:bodyPr>
          <a:lstStyle/>
          <a:p>
            <a:r>
              <a:rPr lang="fr-FR" sz="2800" dirty="0" smtClean="0">
                <a:effectLst>
                  <a:outerShdw blurRad="38100" dist="38100" dir="2700000" algn="tl">
                    <a:srgbClr val="000000">
                      <a:alpha val="43137"/>
                    </a:srgbClr>
                  </a:outerShdw>
                </a:effectLst>
              </a:rPr>
              <a:t>Signes fonctionnels </a:t>
            </a:r>
            <a:r>
              <a:rPr lang="fr-FR" sz="2800" dirty="0" smtClean="0"/>
              <a:t>: Impression de corps étranger intraoculaire, larmoiements, photophobie, rougeur conjonctivale, </a:t>
            </a:r>
            <a:r>
              <a:rPr lang="fr-FR" sz="2800" dirty="0" err="1" smtClean="0"/>
              <a:t>chémosis</a:t>
            </a:r>
            <a:endParaRPr lang="fr-FR" sz="2800" dirty="0" smtClean="0"/>
          </a:p>
          <a:p>
            <a:pPr>
              <a:buNone/>
            </a:pPr>
            <a:endParaRPr lang="fr-FR" sz="2800" dirty="0" smtClean="0"/>
          </a:p>
          <a:p>
            <a:r>
              <a:rPr lang="fr-FR" sz="2800" dirty="0" smtClean="0"/>
              <a:t> </a:t>
            </a:r>
            <a:r>
              <a:rPr lang="fr-FR" sz="2800" dirty="0" smtClean="0">
                <a:effectLst>
                  <a:outerShdw blurRad="38100" dist="38100" dir="2700000" algn="tl">
                    <a:srgbClr val="000000">
                      <a:alpha val="43137"/>
                    </a:srgbClr>
                  </a:outerShdw>
                </a:effectLst>
              </a:rPr>
              <a:t>Rétraction de la paupière supérieure</a:t>
            </a:r>
            <a:r>
              <a:rPr lang="fr-FR" sz="2800" dirty="0" smtClean="0"/>
              <a:t>, avec élargissement de la fente palpébrale « éclat du regard qui parait tragique ».  </a:t>
            </a:r>
          </a:p>
          <a:p>
            <a:pPr>
              <a:buNone/>
            </a:pPr>
            <a:endParaRPr lang="fr-FR" sz="2800" dirty="0" smtClean="0"/>
          </a:p>
          <a:p>
            <a:r>
              <a:rPr lang="fr-FR" sz="2800" dirty="0" smtClean="0">
                <a:effectLst>
                  <a:outerShdw blurRad="38100" dist="38100" dir="2700000" algn="tl">
                    <a:srgbClr val="000000">
                      <a:alpha val="43137"/>
                    </a:srgbClr>
                  </a:outerShdw>
                </a:effectLst>
              </a:rPr>
              <a:t>Œdème palpébral. </a:t>
            </a:r>
          </a:p>
          <a:p>
            <a:pPr>
              <a:buNone/>
            </a:pPr>
            <a:endParaRPr lang="fr-FR" sz="2800" dirty="0" smtClean="0">
              <a:effectLst>
                <a:outerShdw blurRad="38100" dist="38100" dir="2700000" algn="tl">
                  <a:srgbClr val="000000">
                    <a:alpha val="43137"/>
                  </a:srgbClr>
                </a:outerShdw>
              </a:effectLst>
            </a:endParaRPr>
          </a:p>
          <a:p>
            <a:r>
              <a:rPr lang="fr-FR" sz="2800" dirty="0" smtClean="0">
                <a:effectLst>
                  <a:outerShdw blurRad="38100" dist="38100" dir="2700000" algn="tl">
                    <a:srgbClr val="000000">
                      <a:alpha val="43137"/>
                    </a:srgbClr>
                  </a:outerShdw>
                </a:effectLst>
              </a:rPr>
              <a:t>Exophtalmie</a:t>
            </a:r>
            <a:r>
              <a:rPr lang="fr-FR" sz="2800" dirty="0" smtClean="0"/>
              <a:t> : bilatérale et symétrique. </a:t>
            </a:r>
            <a:endParaRPr lang="fr-FR" sz="2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3292</TotalTime>
  <Words>4600</Words>
  <Application>Microsoft Office PowerPoint</Application>
  <PresentationFormat>Affichage à l'écran (4:3)</PresentationFormat>
  <Paragraphs>246</Paragraphs>
  <Slides>31</Slides>
  <Notes>26</Notes>
  <HiddenSlides>0</HiddenSlides>
  <MMClips>0</MMClips>
  <ScaleCrop>false</ScaleCrop>
  <HeadingPairs>
    <vt:vector size="4" baseType="variant">
      <vt:variant>
        <vt:lpstr>Thème</vt:lpstr>
      </vt:variant>
      <vt:variant>
        <vt:i4>1</vt:i4>
      </vt:variant>
      <vt:variant>
        <vt:lpstr>Titres des diapositives</vt:lpstr>
      </vt:variant>
      <vt:variant>
        <vt:i4>31</vt:i4>
      </vt:variant>
    </vt:vector>
  </HeadingPairs>
  <TitlesOfParts>
    <vt:vector size="32" baseType="lpstr">
      <vt:lpstr>Solstice</vt:lpstr>
      <vt:lpstr>HYPERTHYROIDIE</vt:lpstr>
      <vt:lpstr>INTRODUCTION / DEFINITION</vt:lpstr>
      <vt:lpstr>TABLEAU CLINIQUE</vt:lpstr>
      <vt:lpstr> </vt:lpstr>
      <vt:lpstr>BIOLOGIE</vt:lpstr>
      <vt:lpstr>Diapositive 6</vt:lpstr>
      <vt:lpstr>DIAGNOSTIC ETIOLOGIQUE</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FORMES CLINIQUES</vt:lpstr>
      <vt:lpstr>Diapositive 23</vt:lpstr>
      <vt:lpstr>Diapositive 24</vt:lpstr>
      <vt:lpstr>TRAITEMENT</vt:lpstr>
      <vt:lpstr>Diapositive 26</vt:lpstr>
      <vt:lpstr>Diapositive 27</vt:lpstr>
      <vt:lpstr>Diapositive 28</vt:lpstr>
      <vt:lpstr>Diapositive 29</vt:lpstr>
      <vt:lpstr>Diapositive 30</vt:lpstr>
      <vt:lpstr>Diapositive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HYPERTHYROIDIE</dc:title>
  <dc:creator>khalil arioua</dc:creator>
  <cp:lastModifiedBy>khalil arioua</cp:lastModifiedBy>
  <cp:revision>34</cp:revision>
  <dcterms:created xsi:type="dcterms:W3CDTF">2018-11-16T20:28:42Z</dcterms:created>
  <dcterms:modified xsi:type="dcterms:W3CDTF">2019-06-19T22:42:24Z</dcterms:modified>
</cp:coreProperties>
</file>